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4" r:id="rId4"/>
    <p:sldId id="272" r:id="rId5"/>
    <p:sldId id="275" r:id="rId6"/>
    <p:sldId id="273" r:id="rId7"/>
    <p:sldId id="27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7C551-30C1-944A-9CE9-E5DC11787A33}" v="80" dt="2025-10-15T18:29:32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8B51F-8AB1-41A4-A5D6-4A1F0B29A8A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B3DAE3-6200-41D8-9414-125458E070E6}">
      <dgm:prSet/>
      <dgm:spPr/>
      <dgm:t>
        <a:bodyPr/>
        <a:lstStyle/>
        <a:p>
          <a:r>
            <a:rPr lang="fr-FR" dirty="0"/>
            <a:t>D’une manière générale, dans la plus grande partie du domaine linguistique, on traduit :</a:t>
          </a:r>
          <a:endParaRPr lang="en-US" dirty="0"/>
        </a:p>
      </dgm:t>
    </dgm:pt>
    <dgm:pt modelId="{E0786952-0537-4ED8-9B76-94263D47C570}" type="parTrans" cxnId="{E01E3FEE-C1CB-497C-9FC2-CB89436E4A20}">
      <dgm:prSet/>
      <dgm:spPr/>
      <dgm:t>
        <a:bodyPr/>
        <a:lstStyle/>
        <a:p>
          <a:endParaRPr lang="en-US"/>
        </a:p>
      </dgm:t>
    </dgm:pt>
    <dgm:pt modelId="{A624F31D-7E3D-4470-8917-AFD725993881}" type="sibTrans" cxnId="{E01E3FEE-C1CB-497C-9FC2-CB89436E4A20}">
      <dgm:prSet/>
      <dgm:spPr/>
      <dgm:t>
        <a:bodyPr/>
        <a:lstStyle/>
        <a:p>
          <a:endParaRPr lang="en-US"/>
        </a:p>
      </dgm:t>
    </dgm:pt>
    <dgm:pt modelId="{7D4AA303-2C4A-49D8-8A27-6664AF8D0138}">
      <dgm:prSet/>
      <dgm:spPr/>
      <dgm:t>
        <a:bodyPr/>
        <a:lstStyle/>
        <a:p>
          <a:r>
            <a:rPr lang="fr-FR"/>
            <a:t>Le par « ech » ou « ch’ » devant consonne, « ch’l » devant voyelle</a:t>
          </a:r>
          <a:endParaRPr lang="en-US"/>
        </a:p>
      </dgm:t>
    </dgm:pt>
    <dgm:pt modelId="{360D7DB0-1642-4386-BB33-57BBEAE9BEB1}" type="parTrans" cxnId="{4EC99CB4-13FD-4579-9530-D1C0459760EC}">
      <dgm:prSet/>
      <dgm:spPr/>
      <dgm:t>
        <a:bodyPr/>
        <a:lstStyle/>
        <a:p>
          <a:endParaRPr lang="en-US"/>
        </a:p>
      </dgm:t>
    </dgm:pt>
    <dgm:pt modelId="{379F7D59-DA0E-4946-BF05-A0847766C308}" type="sibTrans" cxnId="{4EC99CB4-13FD-4579-9530-D1C0459760EC}">
      <dgm:prSet/>
      <dgm:spPr/>
      <dgm:t>
        <a:bodyPr/>
        <a:lstStyle/>
        <a:p>
          <a:endParaRPr lang="en-US"/>
        </a:p>
      </dgm:t>
    </dgm:pt>
    <dgm:pt modelId="{289C69B3-59AE-48F4-8D63-84EDD3622C43}">
      <dgm:prSet/>
      <dgm:spPr/>
      <dgm:t>
        <a:bodyPr/>
        <a:lstStyle/>
        <a:p>
          <a:r>
            <a:rPr lang="fr-FR"/>
            <a:t>La par « el » ou « l’ »</a:t>
          </a:r>
          <a:endParaRPr lang="en-US"/>
        </a:p>
      </dgm:t>
    </dgm:pt>
    <dgm:pt modelId="{9AD8359E-C9E3-44CA-9F2A-865C64490F2D}" type="parTrans" cxnId="{9FE3D3B5-DED1-4036-8852-CD6EDFB86AD6}">
      <dgm:prSet/>
      <dgm:spPr/>
      <dgm:t>
        <a:bodyPr/>
        <a:lstStyle/>
        <a:p>
          <a:endParaRPr lang="en-US"/>
        </a:p>
      </dgm:t>
    </dgm:pt>
    <dgm:pt modelId="{7320006D-AAA0-4430-A06F-5E309ECB0873}" type="sibTrans" cxnId="{9FE3D3B5-DED1-4036-8852-CD6EDFB86AD6}">
      <dgm:prSet/>
      <dgm:spPr/>
      <dgm:t>
        <a:bodyPr/>
        <a:lstStyle/>
        <a:p>
          <a:endParaRPr lang="en-US"/>
        </a:p>
      </dgm:t>
    </dgm:pt>
    <dgm:pt modelId="{D95F84A0-C79A-48A7-ADF7-2D9A9D3736B0}">
      <dgm:prSet/>
      <dgm:spPr/>
      <dgm:t>
        <a:bodyPr/>
        <a:lstStyle/>
        <a:p>
          <a:r>
            <a:rPr lang="fr-FR"/>
            <a:t>Les par « chés »  ou « ch’s »</a:t>
          </a:r>
          <a:endParaRPr lang="en-US"/>
        </a:p>
      </dgm:t>
    </dgm:pt>
    <dgm:pt modelId="{D05A8856-6B7B-474C-9406-67B71B1DED51}" type="parTrans" cxnId="{A0D2A070-93EA-4AB1-A876-1D9EDBB84DF1}">
      <dgm:prSet/>
      <dgm:spPr/>
      <dgm:t>
        <a:bodyPr/>
        <a:lstStyle/>
        <a:p>
          <a:endParaRPr lang="en-US"/>
        </a:p>
      </dgm:t>
    </dgm:pt>
    <dgm:pt modelId="{560F8F10-4456-4AEC-9909-AD3FF476556A}" type="sibTrans" cxnId="{A0D2A070-93EA-4AB1-A876-1D9EDBB84DF1}">
      <dgm:prSet/>
      <dgm:spPr/>
      <dgm:t>
        <a:bodyPr/>
        <a:lstStyle/>
        <a:p>
          <a:endParaRPr lang="en-US"/>
        </a:p>
      </dgm:t>
    </dgm:pt>
    <dgm:pt modelId="{BAA632D0-FC90-8C4C-947A-27FAEC061753}" type="pres">
      <dgm:prSet presAssocID="{DF98B51F-8AB1-41A4-A5D6-4A1F0B29A8AD}" presName="vert0" presStyleCnt="0">
        <dgm:presLayoutVars>
          <dgm:dir/>
          <dgm:animOne val="branch"/>
          <dgm:animLvl val="lvl"/>
        </dgm:presLayoutVars>
      </dgm:prSet>
      <dgm:spPr/>
    </dgm:pt>
    <dgm:pt modelId="{197EEE70-FB04-A746-AE9C-AA418FC2F021}" type="pres">
      <dgm:prSet presAssocID="{5EB3DAE3-6200-41D8-9414-125458E070E6}" presName="thickLine" presStyleLbl="alignNode1" presStyleIdx="0" presStyleCnt="4"/>
      <dgm:spPr/>
    </dgm:pt>
    <dgm:pt modelId="{A0C796A5-AEE7-094E-9A47-47FF70AACFDD}" type="pres">
      <dgm:prSet presAssocID="{5EB3DAE3-6200-41D8-9414-125458E070E6}" presName="horz1" presStyleCnt="0"/>
      <dgm:spPr/>
    </dgm:pt>
    <dgm:pt modelId="{1A3D867E-1DE2-9740-B3A9-8B6E401E76ED}" type="pres">
      <dgm:prSet presAssocID="{5EB3DAE3-6200-41D8-9414-125458E070E6}" presName="tx1" presStyleLbl="revTx" presStyleIdx="0" presStyleCnt="4"/>
      <dgm:spPr/>
    </dgm:pt>
    <dgm:pt modelId="{84417993-2991-3443-AACD-D8F7FE76AF73}" type="pres">
      <dgm:prSet presAssocID="{5EB3DAE3-6200-41D8-9414-125458E070E6}" presName="vert1" presStyleCnt="0"/>
      <dgm:spPr/>
    </dgm:pt>
    <dgm:pt modelId="{359AA0F1-12DA-AD41-8EEB-4FF0B4F81415}" type="pres">
      <dgm:prSet presAssocID="{7D4AA303-2C4A-49D8-8A27-6664AF8D0138}" presName="thickLine" presStyleLbl="alignNode1" presStyleIdx="1" presStyleCnt="4"/>
      <dgm:spPr/>
    </dgm:pt>
    <dgm:pt modelId="{749CF198-8761-7942-B6AA-0E4E35A35B84}" type="pres">
      <dgm:prSet presAssocID="{7D4AA303-2C4A-49D8-8A27-6664AF8D0138}" presName="horz1" presStyleCnt="0"/>
      <dgm:spPr/>
    </dgm:pt>
    <dgm:pt modelId="{9493A314-E236-5E4E-B48B-299B3F8FC423}" type="pres">
      <dgm:prSet presAssocID="{7D4AA303-2C4A-49D8-8A27-6664AF8D0138}" presName="tx1" presStyleLbl="revTx" presStyleIdx="1" presStyleCnt="4"/>
      <dgm:spPr/>
    </dgm:pt>
    <dgm:pt modelId="{4CF19CC0-C736-BC47-97D6-3440C58C1B14}" type="pres">
      <dgm:prSet presAssocID="{7D4AA303-2C4A-49D8-8A27-6664AF8D0138}" presName="vert1" presStyleCnt="0"/>
      <dgm:spPr/>
    </dgm:pt>
    <dgm:pt modelId="{78F83FF0-0BEC-D044-A4BA-81FFF082890A}" type="pres">
      <dgm:prSet presAssocID="{289C69B3-59AE-48F4-8D63-84EDD3622C43}" presName="thickLine" presStyleLbl="alignNode1" presStyleIdx="2" presStyleCnt="4"/>
      <dgm:spPr/>
    </dgm:pt>
    <dgm:pt modelId="{0FCFA242-8A75-A748-80A0-547FAC05078D}" type="pres">
      <dgm:prSet presAssocID="{289C69B3-59AE-48F4-8D63-84EDD3622C43}" presName="horz1" presStyleCnt="0"/>
      <dgm:spPr/>
    </dgm:pt>
    <dgm:pt modelId="{DC7D7C34-8DC7-C84A-A811-5BEF3419D180}" type="pres">
      <dgm:prSet presAssocID="{289C69B3-59AE-48F4-8D63-84EDD3622C43}" presName="tx1" presStyleLbl="revTx" presStyleIdx="2" presStyleCnt="4"/>
      <dgm:spPr/>
    </dgm:pt>
    <dgm:pt modelId="{BFD709F2-14BA-A643-85BB-B857131BD768}" type="pres">
      <dgm:prSet presAssocID="{289C69B3-59AE-48F4-8D63-84EDD3622C43}" presName="vert1" presStyleCnt="0"/>
      <dgm:spPr/>
    </dgm:pt>
    <dgm:pt modelId="{29246608-117B-3745-9F2C-B3F9115630C8}" type="pres">
      <dgm:prSet presAssocID="{D95F84A0-C79A-48A7-ADF7-2D9A9D3736B0}" presName="thickLine" presStyleLbl="alignNode1" presStyleIdx="3" presStyleCnt="4"/>
      <dgm:spPr/>
    </dgm:pt>
    <dgm:pt modelId="{3FBE8F77-9924-224A-A4DD-16A23AB27128}" type="pres">
      <dgm:prSet presAssocID="{D95F84A0-C79A-48A7-ADF7-2D9A9D3736B0}" presName="horz1" presStyleCnt="0"/>
      <dgm:spPr/>
    </dgm:pt>
    <dgm:pt modelId="{C19AD0F1-DEC3-C945-A55A-E29C2FBB864F}" type="pres">
      <dgm:prSet presAssocID="{D95F84A0-C79A-48A7-ADF7-2D9A9D3736B0}" presName="tx1" presStyleLbl="revTx" presStyleIdx="3" presStyleCnt="4"/>
      <dgm:spPr/>
    </dgm:pt>
    <dgm:pt modelId="{B98F3A39-F903-C740-B1FD-3DB0FA58E669}" type="pres">
      <dgm:prSet presAssocID="{D95F84A0-C79A-48A7-ADF7-2D9A9D3736B0}" presName="vert1" presStyleCnt="0"/>
      <dgm:spPr/>
    </dgm:pt>
  </dgm:ptLst>
  <dgm:cxnLst>
    <dgm:cxn modelId="{1F040802-C69A-514C-9724-1A639405B6CC}" type="presOf" srcId="{289C69B3-59AE-48F4-8D63-84EDD3622C43}" destId="{DC7D7C34-8DC7-C84A-A811-5BEF3419D180}" srcOrd="0" destOrd="0" presId="urn:microsoft.com/office/officeart/2008/layout/LinedList"/>
    <dgm:cxn modelId="{E9B8171F-1F1A-C441-BBDF-0284EA71E322}" type="presOf" srcId="{5EB3DAE3-6200-41D8-9414-125458E070E6}" destId="{1A3D867E-1DE2-9740-B3A9-8B6E401E76ED}" srcOrd="0" destOrd="0" presId="urn:microsoft.com/office/officeart/2008/layout/LinedList"/>
    <dgm:cxn modelId="{0AFEF55B-1817-8345-B8CA-1BC135BDBB9E}" type="presOf" srcId="{7D4AA303-2C4A-49D8-8A27-6664AF8D0138}" destId="{9493A314-E236-5E4E-B48B-299B3F8FC423}" srcOrd="0" destOrd="0" presId="urn:microsoft.com/office/officeart/2008/layout/LinedList"/>
    <dgm:cxn modelId="{A0D2A070-93EA-4AB1-A876-1D9EDBB84DF1}" srcId="{DF98B51F-8AB1-41A4-A5D6-4A1F0B29A8AD}" destId="{D95F84A0-C79A-48A7-ADF7-2D9A9D3736B0}" srcOrd="3" destOrd="0" parTransId="{D05A8856-6B7B-474C-9406-67B71B1DED51}" sibTransId="{560F8F10-4456-4AEC-9909-AD3FF476556A}"/>
    <dgm:cxn modelId="{4EC99CB4-13FD-4579-9530-D1C0459760EC}" srcId="{DF98B51F-8AB1-41A4-A5D6-4A1F0B29A8AD}" destId="{7D4AA303-2C4A-49D8-8A27-6664AF8D0138}" srcOrd="1" destOrd="0" parTransId="{360D7DB0-1642-4386-BB33-57BBEAE9BEB1}" sibTransId="{379F7D59-DA0E-4946-BF05-A0847766C308}"/>
    <dgm:cxn modelId="{9FE3D3B5-DED1-4036-8852-CD6EDFB86AD6}" srcId="{DF98B51F-8AB1-41A4-A5D6-4A1F0B29A8AD}" destId="{289C69B3-59AE-48F4-8D63-84EDD3622C43}" srcOrd="2" destOrd="0" parTransId="{9AD8359E-C9E3-44CA-9F2A-865C64490F2D}" sibTransId="{7320006D-AAA0-4430-A06F-5E309ECB0873}"/>
    <dgm:cxn modelId="{BDA840C1-BBC2-CA44-90CF-F5338E5058E1}" type="presOf" srcId="{D95F84A0-C79A-48A7-ADF7-2D9A9D3736B0}" destId="{C19AD0F1-DEC3-C945-A55A-E29C2FBB864F}" srcOrd="0" destOrd="0" presId="urn:microsoft.com/office/officeart/2008/layout/LinedList"/>
    <dgm:cxn modelId="{F84831DE-9A1F-E148-B95C-A0DEC4025356}" type="presOf" srcId="{DF98B51F-8AB1-41A4-A5D6-4A1F0B29A8AD}" destId="{BAA632D0-FC90-8C4C-947A-27FAEC061753}" srcOrd="0" destOrd="0" presId="urn:microsoft.com/office/officeart/2008/layout/LinedList"/>
    <dgm:cxn modelId="{E01E3FEE-C1CB-497C-9FC2-CB89436E4A20}" srcId="{DF98B51F-8AB1-41A4-A5D6-4A1F0B29A8AD}" destId="{5EB3DAE3-6200-41D8-9414-125458E070E6}" srcOrd="0" destOrd="0" parTransId="{E0786952-0537-4ED8-9B76-94263D47C570}" sibTransId="{A624F31D-7E3D-4470-8917-AFD725993881}"/>
    <dgm:cxn modelId="{A5221740-314E-B147-981B-05C68613A4F8}" type="presParOf" srcId="{BAA632D0-FC90-8C4C-947A-27FAEC061753}" destId="{197EEE70-FB04-A746-AE9C-AA418FC2F021}" srcOrd="0" destOrd="0" presId="urn:microsoft.com/office/officeart/2008/layout/LinedList"/>
    <dgm:cxn modelId="{58AA9420-7ACB-2744-A235-E9E5301DEB49}" type="presParOf" srcId="{BAA632D0-FC90-8C4C-947A-27FAEC061753}" destId="{A0C796A5-AEE7-094E-9A47-47FF70AACFDD}" srcOrd="1" destOrd="0" presId="urn:microsoft.com/office/officeart/2008/layout/LinedList"/>
    <dgm:cxn modelId="{AAFC876E-F0D5-814E-A258-489AA2F9DDC2}" type="presParOf" srcId="{A0C796A5-AEE7-094E-9A47-47FF70AACFDD}" destId="{1A3D867E-1DE2-9740-B3A9-8B6E401E76ED}" srcOrd="0" destOrd="0" presId="urn:microsoft.com/office/officeart/2008/layout/LinedList"/>
    <dgm:cxn modelId="{6D580C32-7CB9-1343-AF1F-8506F2F798D4}" type="presParOf" srcId="{A0C796A5-AEE7-094E-9A47-47FF70AACFDD}" destId="{84417993-2991-3443-AACD-D8F7FE76AF73}" srcOrd="1" destOrd="0" presId="urn:microsoft.com/office/officeart/2008/layout/LinedList"/>
    <dgm:cxn modelId="{4B832B2C-526B-714B-BC65-A1EDA8EFC4FA}" type="presParOf" srcId="{BAA632D0-FC90-8C4C-947A-27FAEC061753}" destId="{359AA0F1-12DA-AD41-8EEB-4FF0B4F81415}" srcOrd="2" destOrd="0" presId="urn:microsoft.com/office/officeart/2008/layout/LinedList"/>
    <dgm:cxn modelId="{D59A9057-74CA-0B4B-9956-192624B57CB7}" type="presParOf" srcId="{BAA632D0-FC90-8C4C-947A-27FAEC061753}" destId="{749CF198-8761-7942-B6AA-0E4E35A35B84}" srcOrd="3" destOrd="0" presId="urn:microsoft.com/office/officeart/2008/layout/LinedList"/>
    <dgm:cxn modelId="{54C3003E-64BC-C642-BCDD-0C3A3F5E4536}" type="presParOf" srcId="{749CF198-8761-7942-B6AA-0E4E35A35B84}" destId="{9493A314-E236-5E4E-B48B-299B3F8FC423}" srcOrd="0" destOrd="0" presId="urn:microsoft.com/office/officeart/2008/layout/LinedList"/>
    <dgm:cxn modelId="{2E21D58C-7631-0545-8969-024BA996F18E}" type="presParOf" srcId="{749CF198-8761-7942-B6AA-0E4E35A35B84}" destId="{4CF19CC0-C736-BC47-97D6-3440C58C1B14}" srcOrd="1" destOrd="0" presId="urn:microsoft.com/office/officeart/2008/layout/LinedList"/>
    <dgm:cxn modelId="{C8C77956-042F-CA45-9036-141FA0137C1F}" type="presParOf" srcId="{BAA632D0-FC90-8C4C-947A-27FAEC061753}" destId="{78F83FF0-0BEC-D044-A4BA-81FFF082890A}" srcOrd="4" destOrd="0" presId="urn:microsoft.com/office/officeart/2008/layout/LinedList"/>
    <dgm:cxn modelId="{3A5C70F1-D9F4-B840-A33E-FD148BB670D1}" type="presParOf" srcId="{BAA632D0-FC90-8C4C-947A-27FAEC061753}" destId="{0FCFA242-8A75-A748-80A0-547FAC05078D}" srcOrd="5" destOrd="0" presId="urn:microsoft.com/office/officeart/2008/layout/LinedList"/>
    <dgm:cxn modelId="{F1F563FE-511B-7E44-B147-5CE1C7844A18}" type="presParOf" srcId="{0FCFA242-8A75-A748-80A0-547FAC05078D}" destId="{DC7D7C34-8DC7-C84A-A811-5BEF3419D180}" srcOrd="0" destOrd="0" presId="urn:microsoft.com/office/officeart/2008/layout/LinedList"/>
    <dgm:cxn modelId="{A925561B-3B99-7A46-94BF-10F9660976E2}" type="presParOf" srcId="{0FCFA242-8A75-A748-80A0-547FAC05078D}" destId="{BFD709F2-14BA-A643-85BB-B857131BD768}" srcOrd="1" destOrd="0" presId="urn:microsoft.com/office/officeart/2008/layout/LinedList"/>
    <dgm:cxn modelId="{D7377AA0-8C79-784C-91C0-3899CFAD7513}" type="presParOf" srcId="{BAA632D0-FC90-8C4C-947A-27FAEC061753}" destId="{29246608-117B-3745-9F2C-B3F9115630C8}" srcOrd="6" destOrd="0" presId="urn:microsoft.com/office/officeart/2008/layout/LinedList"/>
    <dgm:cxn modelId="{7132BDC3-E5CA-384C-B649-D6C144743B33}" type="presParOf" srcId="{BAA632D0-FC90-8C4C-947A-27FAEC061753}" destId="{3FBE8F77-9924-224A-A4DD-16A23AB27128}" srcOrd="7" destOrd="0" presId="urn:microsoft.com/office/officeart/2008/layout/LinedList"/>
    <dgm:cxn modelId="{376E6BDF-C934-1248-A9D7-938D52913E61}" type="presParOf" srcId="{3FBE8F77-9924-224A-A4DD-16A23AB27128}" destId="{C19AD0F1-DEC3-C945-A55A-E29C2FBB864F}" srcOrd="0" destOrd="0" presId="urn:microsoft.com/office/officeart/2008/layout/LinedList"/>
    <dgm:cxn modelId="{2E8AC41A-0F28-5448-91EB-7ADC90F8D7C3}" type="presParOf" srcId="{3FBE8F77-9924-224A-A4DD-16A23AB27128}" destId="{B98F3A39-F903-C740-B1FD-3DB0FA58E6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EEE70-FB04-A746-AE9C-AA418FC2F02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867E-1DE2-9740-B3A9-8B6E401E76E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D’une manière générale, dans la plus grande partie du domaine linguistique, on traduit :</a:t>
          </a:r>
          <a:endParaRPr lang="en-US" sz="2900" kern="1200" dirty="0"/>
        </a:p>
      </dsp:txBody>
      <dsp:txXfrm>
        <a:off x="0" y="0"/>
        <a:ext cx="6900512" cy="1384035"/>
      </dsp:txXfrm>
    </dsp:sp>
    <dsp:sp modelId="{359AA0F1-12DA-AD41-8EEB-4FF0B4F8141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3A314-E236-5E4E-B48B-299B3F8FC42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Le par « ech » ou « ch’ » devant consonne, « ch’l » devant voyelle</a:t>
          </a:r>
          <a:endParaRPr lang="en-US" sz="2900" kern="1200"/>
        </a:p>
      </dsp:txBody>
      <dsp:txXfrm>
        <a:off x="0" y="1384035"/>
        <a:ext cx="6900512" cy="1384035"/>
      </dsp:txXfrm>
    </dsp:sp>
    <dsp:sp modelId="{78F83FF0-0BEC-D044-A4BA-81FFF082890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D7C34-8DC7-C84A-A811-5BEF3419D18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La par « el » ou « l’ »</a:t>
          </a:r>
          <a:endParaRPr lang="en-US" sz="2900" kern="1200"/>
        </a:p>
      </dsp:txBody>
      <dsp:txXfrm>
        <a:off x="0" y="2768070"/>
        <a:ext cx="6900512" cy="1384035"/>
      </dsp:txXfrm>
    </dsp:sp>
    <dsp:sp modelId="{29246608-117B-3745-9F2C-B3F9115630C8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D0F1-DEC3-C945-A55A-E29C2FBB864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Les par « chés »  ou « ch’s »</a:t>
          </a:r>
          <a:endParaRPr lang="en-US" sz="29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articles définis et indéfinis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D4C766-71DF-A375-5D06-D5D6EC3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38" y="643466"/>
            <a:ext cx="526245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articles indéfinis « un » et « une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8183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 : « in » au masculin singulier (fait la liaison devant voyelle)</a:t>
            </a:r>
          </a:p>
          <a:p>
            <a:pPr marL="0" indent="0">
              <a:buNone/>
            </a:pPr>
            <a:r>
              <a:rPr lang="fr-FR" dirty="0"/>
              <a:t>Une : « </a:t>
            </a:r>
            <a:r>
              <a:rPr lang="fr-FR" dirty="0" err="1"/>
              <a:t>éne</a:t>
            </a:r>
            <a:r>
              <a:rPr lang="fr-FR" dirty="0"/>
              <a:t> » au féminin singulier (se </a:t>
            </a:r>
            <a:r>
              <a:rPr lang="fr-FR" dirty="0" err="1"/>
              <a:t>pronce</a:t>
            </a:r>
            <a:r>
              <a:rPr lang="fr-FR" dirty="0"/>
              <a:t> [</a:t>
            </a:r>
            <a:r>
              <a:rPr lang="fr-FR" dirty="0" err="1"/>
              <a:t>in-ne</a:t>
            </a:r>
            <a:r>
              <a:rPr lang="fr-FR" dirty="0"/>
              <a:t>], [</a:t>
            </a:r>
            <a:r>
              <a:rPr lang="fr-FR" dirty="0" err="1"/>
              <a:t>eune</a:t>
            </a:r>
            <a:r>
              <a:rPr lang="fr-FR" dirty="0"/>
              <a:t>], [</a:t>
            </a:r>
            <a:r>
              <a:rPr lang="fr-FR" dirty="0" err="1"/>
              <a:t>ène</a:t>
            </a:r>
            <a:r>
              <a:rPr lang="fr-FR" dirty="0"/>
              <a:t>])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In </a:t>
            </a:r>
            <a:r>
              <a:rPr lang="fr-FR" dirty="0" err="1"/>
              <a:t>kien</a:t>
            </a:r>
            <a:r>
              <a:rPr lang="fr-FR" dirty="0"/>
              <a:t> : un chien</a:t>
            </a:r>
          </a:p>
          <a:p>
            <a:pPr marL="0" indent="0">
              <a:buNone/>
            </a:pPr>
            <a:r>
              <a:rPr lang="fr-FR" dirty="0"/>
              <a:t>In </a:t>
            </a:r>
            <a:r>
              <a:rPr lang="fr-FR" dirty="0" err="1"/>
              <a:t>estilo</a:t>
            </a:r>
            <a:r>
              <a:rPr lang="fr-FR" dirty="0"/>
              <a:t> : un stylo</a:t>
            </a:r>
          </a:p>
          <a:p>
            <a:pPr marL="0" indent="0">
              <a:buNone/>
            </a:pPr>
            <a:r>
              <a:rPr lang="fr-FR" dirty="0" err="1"/>
              <a:t>Éne</a:t>
            </a:r>
            <a:r>
              <a:rPr lang="fr-FR" dirty="0"/>
              <a:t> </a:t>
            </a:r>
            <a:r>
              <a:rPr lang="fr-FR" dirty="0" err="1"/>
              <a:t>cayèle</a:t>
            </a:r>
            <a:r>
              <a:rPr lang="fr-FR" dirty="0"/>
              <a:t> : une chaise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in peut se retrouver écrit « un » ou « 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ein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 » dans les textes. </a:t>
            </a:r>
          </a:p>
        </p:txBody>
      </p:sp>
    </p:spTree>
    <p:extLst>
      <p:ext uri="{BB962C8B-B14F-4D97-AF65-F5344CB8AC3E}">
        <p14:creationId xmlns:p14="http://schemas.microsoft.com/office/powerpoint/2010/main" val="214957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L’article indéfini « des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2073"/>
            <a:ext cx="1081830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L’articlé indéfini pluriel « des » est le même qu’en français : « des » devant consonne.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Des gins, des </a:t>
            </a:r>
            <a:r>
              <a:rPr lang="fr-FR" dirty="0" err="1"/>
              <a:t>boulingers</a:t>
            </a:r>
            <a:r>
              <a:rPr lang="fr-FR" dirty="0"/>
              <a:t>, des </a:t>
            </a:r>
            <a:r>
              <a:rPr lang="fr-FR" dirty="0" err="1"/>
              <a:t>maristresses</a:t>
            </a:r>
            <a:r>
              <a:rPr lang="fr-FR" dirty="0"/>
              <a:t>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Il peut se modifier devant voyelle.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« des » ou « d’s » (liaison en [z])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Des </a:t>
            </a:r>
            <a:r>
              <a:rPr lang="fr-FR" dirty="0" err="1"/>
              <a:t>éfants</a:t>
            </a:r>
            <a:r>
              <a:rPr lang="fr-FR" dirty="0"/>
              <a:t>, d’s </a:t>
            </a:r>
            <a:r>
              <a:rPr lang="fr-FR" dirty="0" err="1"/>
              <a:t>éfants</a:t>
            </a:r>
            <a:r>
              <a:rPr lang="fr-FR" dirty="0"/>
              <a:t>, des </a:t>
            </a:r>
            <a:r>
              <a:rPr lang="fr-FR" dirty="0" err="1"/>
              <a:t>honmes</a:t>
            </a:r>
            <a:r>
              <a:rPr lang="fr-FR" dirty="0"/>
              <a:t>, d’s </a:t>
            </a:r>
            <a:r>
              <a:rPr lang="fr-FR" dirty="0" err="1"/>
              <a:t>honmes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Comme en français, les formes sont les mêmes au féminin et au masculin.</a:t>
            </a:r>
          </a:p>
        </p:txBody>
      </p:sp>
    </p:spTree>
    <p:extLst>
      <p:ext uri="{BB962C8B-B14F-4D97-AF65-F5344CB8AC3E}">
        <p14:creationId xmlns:p14="http://schemas.microsoft.com/office/powerpoint/2010/main" val="199127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r-FR" sz="4100"/>
              <a:t>Les articles définis « le » et « la » en « rouchi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EA2256-B54D-5239-B853-A898758E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01" r="10727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Le et la se traduisent par l’article épicène </a:t>
            </a:r>
          </a:p>
          <a:p>
            <a:pPr marL="0" indent="0">
              <a:buNone/>
            </a:pPr>
            <a:r>
              <a:rPr lang="fr-FR" sz="2000" dirty="0"/>
              <a:t>El devant consonne</a:t>
            </a:r>
          </a:p>
          <a:p>
            <a:pPr marL="0" indent="0">
              <a:buNone/>
            </a:pPr>
            <a:r>
              <a:rPr lang="fr-FR" sz="2000" dirty="0"/>
              <a:t>L’ devant voyelle ou devant consonne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Le chat :  El cat ou l’cat</a:t>
            </a:r>
          </a:p>
          <a:p>
            <a:pPr marL="0" indent="0">
              <a:buNone/>
            </a:pPr>
            <a:r>
              <a:rPr lang="fr-FR" sz="2000" dirty="0"/>
              <a:t>Le chien : El </a:t>
            </a:r>
            <a:r>
              <a:rPr lang="fr-FR" sz="2000" dirty="0" err="1"/>
              <a:t>kien</a:t>
            </a:r>
            <a:r>
              <a:rPr lang="fr-FR" sz="2000" dirty="0"/>
              <a:t> ou l’</a:t>
            </a:r>
            <a:r>
              <a:rPr lang="fr-FR" sz="2000" dirty="0" err="1"/>
              <a:t>kien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L’arbre : </a:t>
            </a:r>
            <a:r>
              <a:rPr lang="fr-FR" sz="2000" dirty="0" err="1"/>
              <a:t>l’abe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La vache : el </a:t>
            </a:r>
            <a:r>
              <a:rPr lang="fr-FR" sz="2000" dirty="0" err="1"/>
              <a:t>vake</a:t>
            </a:r>
            <a:r>
              <a:rPr lang="fr-FR" sz="2000" dirty="0"/>
              <a:t> ou l’</a:t>
            </a:r>
            <a:r>
              <a:rPr lang="fr-FR" sz="2000" dirty="0" err="1"/>
              <a:t>vake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362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fr-FR" dirty="0"/>
              <a:t>L’article défini « les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Les : les (devant consonne), ou l’s  (devant voyelle (liaison en [z]))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Exemple :</a:t>
            </a:r>
          </a:p>
          <a:p>
            <a:pPr marL="0" indent="0">
              <a:buNone/>
            </a:pPr>
            <a:r>
              <a:rPr lang="fr-FR" sz="2000" dirty="0"/>
              <a:t>« Les </a:t>
            </a:r>
            <a:r>
              <a:rPr lang="fr-FR" sz="2000" dirty="0" err="1"/>
              <a:t>kiens</a:t>
            </a:r>
            <a:r>
              <a:rPr lang="fr-FR" sz="2000" dirty="0"/>
              <a:t> pi les cats »</a:t>
            </a:r>
          </a:p>
          <a:p>
            <a:pPr marL="0" indent="0">
              <a:buNone/>
            </a:pPr>
            <a:r>
              <a:rPr lang="fr-FR" sz="2000" dirty="0"/>
              <a:t>« L’s </a:t>
            </a:r>
            <a:r>
              <a:rPr lang="fr-FR" sz="2000" dirty="0" err="1"/>
              <a:t>éfants</a:t>
            </a:r>
            <a:r>
              <a:rPr lang="fr-FR" sz="2000" dirty="0"/>
              <a:t>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6DA47B-42BA-F782-EC32-7E048AAA6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01" r="10727"/>
          <a:stretch>
            <a:fillRect/>
          </a:stretch>
        </p:blipFill>
        <p:spPr>
          <a:xfrm>
            <a:off x="6800986" y="781635"/>
            <a:ext cx="4747547" cy="53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5400"/>
              <a:t>Remarques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D72616F-5656-1CD5-F959-D75EDEDE5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539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74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FA810-3ABD-0B02-A216-DB58A677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/>
              <a:t>Ch’kien</a:t>
            </a:r>
          </a:p>
          <a:p>
            <a:pPr marL="0" indent="0">
              <a:buNone/>
            </a:pPr>
            <a:r>
              <a:rPr lang="fr-FR" sz="2200"/>
              <a:t>Chl’argint</a:t>
            </a:r>
          </a:p>
          <a:p>
            <a:pPr marL="0" indent="0">
              <a:buNone/>
            </a:pPr>
            <a:r>
              <a:rPr lang="fr-FR" sz="2200"/>
              <a:t>L’vake</a:t>
            </a:r>
          </a:p>
          <a:p>
            <a:pPr marL="0" indent="0">
              <a:buNone/>
            </a:pPr>
            <a:r>
              <a:rPr lang="fr-FR" sz="2200"/>
              <a:t>Chés cayèles</a:t>
            </a:r>
          </a:p>
          <a:p>
            <a:pPr marL="0" indent="0">
              <a:buNone/>
            </a:pPr>
            <a:r>
              <a:rPr lang="fr-FR" sz="2200"/>
              <a:t>Ch’s infants</a:t>
            </a:r>
          </a:p>
          <a:p>
            <a:pPr marL="0" indent="0">
              <a:buNone/>
            </a:pPr>
            <a:endParaRPr lang="fr-FR" sz="2200"/>
          </a:p>
          <a:p>
            <a:endParaRPr lang="fr-FR" sz="2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3C50558-457F-4BC6-ECF5-AA772540A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628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65092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314</Words>
  <Application>Microsoft Macintosh PowerPoint</Application>
  <PresentationFormat>Grand écran</PresentationFormat>
  <Paragraphs>51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 Les articles définis et indéfinis</vt:lpstr>
      <vt:lpstr>Les articles indéfinis « un » et « une »</vt:lpstr>
      <vt:lpstr>L’article indéfini « des »</vt:lpstr>
      <vt:lpstr>Les articles définis « le » et « la » en « rouchi »</vt:lpstr>
      <vt:lpstr>L’article défini « les »</vt:lpstr>
      <vt:lpstr>Remarques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85</cp:revision>
  <dcterms:created xsi:type="dcterms:W3CDTF">2016-03-02T17:37:23Z</dcterms:created>
  <dcterms:modified xsi:type="dcterms:W3CDTF">2025-10-15T18:30:26Z</dcterms:modified>
</cp:coreProperties>
</file>