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61" r:id="rId3"/>
    <p:sldId id="265" r:id="rId4"/>
    <p:sldId id="266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FF8E06-D772-7BDC-A3FF-71C442898946}" v="1" dt="2025-10-15T18:34:33.9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ivier ENGELAERE" userId="S::olivier.engelaere@languepicarde.fr::3c1a666d-58ae-4cd9-a6a1-aca886877998" providerId="AD" clId="Web-{9CFF8E06-D772-7BDC-A3FF-71C442898946}"/>
    <pc:docChg chg="delSld">
      <pc:chgData name="Olivier ENGELAERE" userId="S::olivier.engelaere@languepicarde.fr::3c1a666d-58ae-4cd9-a6a1-aca886877998" providerId="AD" clId="Web-{9CFF8E06-D772-7BDC-A3FF-71C442898946}" dt="2025-10-15T18:34:33.992" v="0"/>
      <pc:docMkLst>
        <pc:docMk/>
      </pc:docMkLst>
      <pc:sldChg chg="del">
        <pc:chgData name="Olivier ENGELAERE" userId="S::olivier.engelaere@languepicarde.fr::3c1a666d-58ae-4cd9-a6a1-aca886877998" providerId="AD" clId="Web-{9CFF8E06-D772-7BDC-A3FF-71C442898946}" dt="2025-10-15T18:34:33.992" v="0"/>
        <pc:sldMkLst>
          <pc:docMk/>
          <pc:sldMk cId="3895829947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63C218-F508-4FE8-9A7B-7E74D7565C90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60429C-C3C4-444D-A20B-4FAE0CF7B6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2851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F02A-F57D-4B3D-BBC3-FCABA971226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B890-C274-4BCA-9677-FF1EFD2E24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301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F02A-F57D-4B3D-BBC3-FCABA971226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B890-C274-4BCA-9677-FF1EFD2E24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2111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F02A-F57D-4B3D-BBC3-FCABA971226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B890-C274-4BCA-9677-FF1EFD2E24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167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F02A-F57D-4B3D-BBC3-FCABA971226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B890-C274-4BCA-9677-FF1EFD2E24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7669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F02A-F57D-4B3D-BBC3-FCABA971226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B890-C274-4BCA-9677-FF1EFD2E24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9998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F02A-F57D-4B3D-BBC3-FCABA971226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B890-C274-4BCA-9677-FF1EFD2E24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239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F02A-F57D-4B3D-BBC3-FCABA971226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B890-C274-4BCA-9677-FF1EFD2E24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750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F02A-F57D-4B3D-BBC3-FCABA971226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B890-C274-4BCA-9677-FF1EFD2E24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5601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F02A-F57D-4B3D-BBC3-FCABA971226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B890-C274-4BCA-9677-FF1EFD2E24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4398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F02A-F57D-4B3D-BBC3-FCABA971226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B890-C274-4BCA-9677-FF1EFD2E24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1032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F02A-F57D-4B3D-BBC3-FCABA971226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B890-C274-4BCA-9677-FF1EFD2E24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6991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5F02A-F57D-4B3D-BBC3-FCABA971226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4B890-C274-4BCA-9677-FF1EFD2E24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6204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9AE2756-0FC4-4155-83E7-58AAAB63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5689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247AB924-1B87-43FC-B7C7-B112D5C51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463354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527538" y="475663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>
                <a:solidFill>
                  <a:srgbClr val="FFFFFF"/>
                </a:solidFill>
              </a:rPr>
              <a:t>Kér ou kér ?</a:t>
            </a:r>
          </a:p>
        </p:txBody>
      </p:sp>
      <p:pic>
        <p:nvPicPr>
          <p:cNvPr id="7" name="Image 6" descr="Une image contenant texte&#10;&#10;Description générée automatiquement">
            <a:extLst>
              <a:ext uri="{FF2B5EF4-FFF2-40B4-BE49-F238E27FC236}">
                <a16:creationId xmlns:a16="http://schemas.microsoft.com/office/drawing/2014/main" id="{0A5A0B95-43AE-4197-BDEB-F5E15CB44E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" y="479558"/>
            <a:ext cx="3425609" cy="3653982"/>
          </a:xfrm>
          <a:prstGeom prst="rect">
            <a:avLst/>
          </a:prstGeom>
        </p:spPr>
      </p:pic>
      <p:pic>
        <p:nvPicPr>
          <p:cNvPr id="9" name="Image 8" descr="Une image contenant texte, bâtiment&#10;&#10;Description générée automatiquement">
            <a:extLst>
              <a:ext uri="{FF2B5EF4-FFF2-40B4-BE49-F238E27FC236}">
                <a16:creationId xmlns:a16="http://schemas.microsoft.com/office/drawing/2014/main" id="{44FCD404-48E1-4C9B-960B-4514275254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729" y="1508223"/>
            <a:ext cx="3433324" cy="1596652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18DC98F-4057-4645-B948-F604F39A9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53400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 2" descr="Une image contenant texte, signe, extérieur, plaque de porte&#10;&#10;Description générée automatiquement">
            <a:extLst>
              <a:ext uri="{FF2B5EF4-FFF2-40B4-BE49-F238E27FC236}">
                <a16:creationId xmlns:a16="http://schemas.microsoft.com/office/drawing/2014/main" id="{802EEB89-2861-4B6A-8953-707F667B46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628" y="330045"/>
            <a:ext cx="3198109" cy="3997637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AD2B705-4A9B-408D-AA80-4F41045E0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573869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1254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6234865" y="568517"/>
            <a:ext cx="5248221" cy="106720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Kér ou kér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9B86AA8-6F69-4036-A996-544FEF3FF48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34" r="25616"/>
          <a:stretch/>
        </p:blipFill>
        <p:spPr>
          <a:xfrm>
            <a:off x="739959" y="1095407"/>
            <a:ext cx="4754947" cy="4754947"/>
          </a:xfrm>
          <a:custGeom>
            <a:avLst/>
            <a:gdLst/>
            <a:ahLst/>
            <a:cxnLst/>
            <a:rect l="l" t="t" r="r" b="b"/>
            <a:pathLst>
              <a:path w="2388070" h="2388070">
                <a:moveTo>
                  <a:pt x="1194035" y="0"/>
                </a:moveTo>
                <a:cubicBezTo>
                  <a:pt x="1853482" y="0"/>
                  <a:pt x="2388070" y="534588"/>
                  <a:pt x="2388070" y="1194035"/>
                </a:cubicBezTo>
                <a:cubicBezTo>
                  <a:pt x="2388070" y="1853482"/>
                  <a:pt x="1853482" y="2388070"/>
                  <a:pt x="1194035" y="2388070"/>
                </a:cubicBezTo>
                <a:cubicBezTo>
                  <a:pt x="534588" y="2388070"/>
                  <a:pt x="0" y="1853482"/>
                  <a:pt x="0" y="1194035"/>
                </a:cubicBezTo>
                <a:cubicBezTo>
                  <a:pt x="0" y="534588"/>
                  <a:pt x="534588" y="0"/>
                  <a:pt x="1194035" y="0"/>
                </a:cubicBezTo>
                <a:close/>
              </a:path>
            </a:pathLst>
          </a:custGeom>
          <a:ln w="28575">
            <a:noFill/>
          </a:ln>
        </p:spPr>
      </p:pic>
      <p:grpSp>
        <p:nvGrpSpPr>
          <p:cNvPr id="58" name="Group 57">
            <a:extLst>
              <a:ext uri="{FF2B5EF4-FFF2-40B4-BE49-F238E27FC236}">
                <a16:creationId xmlns:a16="http://schemas.microsoft.com/office/drawing/2014/main" id="{B894EFA8-F425-4D19-A94B-445388B31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6234868" y="1820369"/>
            <a:ext cx="5217173" cy="435133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ct val="95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lnSpc>
                <a:spcPct val="95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lnSpc>
                <a:spcPct val="95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lnSpc>
                <a:spcPct val="95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lnSpc>
                <a:spcPct val="95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indent="-228600">
              <a:lnSpc>
                <a:spcPct val="90000"/>
              </a:lnSpc>
              <a:spcAft>
                <a:spcPts val="600"/>
              </a:spcAft>
              <a:buClrTx/>
              <a:buSzPct val="45000"/>
              <a:buFont typeface="Arial" panose="020B0604020202020204" pitchFamily="34" charset="0"/>
              <a:buChar char="•"/>
              <a:defRPr/>
            </a:pPr>
            <a:endParaRPr lang="en-US" altLang="fr-FR" sz="2500" b="1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ClrTx/>
              <a:buSzPct val="45000"/>
              <a:buFont typeface="Arial" panose="020B0604020202020204" pitchFamily="34" charset="0"/>
              <a:buChar char="•"/>
              <a:defRPr/>
            </a:pPr>
            <a:r>
              <a:rPr lang="en-US" altLang="fr-FR" sz="25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Le </a:t>
            </a:r>
            <a:r>
              <a:rPr lang="en-US" altLang="fr-FR" sz="2500" b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terme</a:t>
            </a:r>
            <a:r>
              <a:rPr lang="en-US" altLang="fr-FR" sz="25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fr-FR" sz="2500" b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prononcé</a:t>
            </a:r>
            <a:r>
              <a:rPr lang="en-US" altLang="fr-FR" sz="25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[</a:t>
            </a:r>
            <a:r>
              <a:rPr lang="en-US" altLang="fr-FR" sz="2500" b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kér</a:t>
            </a:r>
            <a:r>
              <a:rPr lang="en-US" altLang="fr-FR" sz="25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] a </a:t>
            </a:r>
            <a:r>
              <a:rPr lang="en-US" altLang="fr-FR" sz="2500" b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plusieurs</a:t>
            </a:r>
            <a:r>
              <a:rPr lang="en-US" altLang="fr-FR" sz="25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signification </a:t>
            </a:r>
            <a:r>
              <a:rPr lang="en-US" altLang="fr-FR" sz="2500" b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en</a:t>
            </a:r>
            <a:r>
              <a:rPr lang="en-US" altLang="fr-FR" sz="25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« </a:t>
            </a:r>
            <a:r>
              <a:rPr lang="en-US" altLang="fr-FR" sz="2500" b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chti-picard</a:t>
            </a:r>
            <a:r>
              <a:rPr lang="en-US" altLang="fr-FR" sz="25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 »</a:t>
            </a:r>
            <a:endParaRPr lang="en-US" altLang="fr-FR" sz="25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ClrTx/>
              <a:buSzPct val="45000"/>
              <a:buFont typeface="Arial" panose="020B0604020202020204" pitchFamily="34" charset="0"/>
              <a:buChar char="•"/>
              <a:defRPr/>
            </a:pPr>
            <a:endParaRPr lang="en-US" altLang="fr-FR" sz="25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ClrTx/>
              <a:buSzPct val="45000"/>
              <a:buFont typeface="Arial" panose="020B0604020202020204" pitchFamily="34" charset="0"/>
              <a:buChar char="•"/>
              <a:defRPr/>
            </a:pPr>
            <a:endParaRPr lang="en-US" altLang="fr-FR" sz="25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ClrTx/>
              <a:buSzPct val="45000"/>
              <a:buFont typeface="Arial" panose="020B0604020202020204" pitchFamily="34" charset="0"/>
              <a:buChar char="•"/>
              <a:defRPr/>
            </a:pPr>
            <a:r>
              <a:rPr lang="en-US" altLang="fr-FR" sz="25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Kér</a:t>
            </a:r>
            <a:r>
              <a:rPr lang="en-US" altLang="fr-FR" sz="25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: </a:t>
            </a:r>
            <a:r>
              <a:rPr lang="en-US" altLang="fr-FR" sz="25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tomber</a:t>
            </a:r>
            <a:r>
              <a:rPr lang="en-US" altLang="fr-FR" sz="25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n-US" altLang="fr-FR" sz="25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j’ké</a:t>
            </a:r>
            <a:r>
              <a:rPr lang="en-US" altLang="fr-FR" sz="25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altLang="fr-FR" sz="25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os</a:t>
            </a:r>
            <a:r>
              <a:rPr lang="en-US" altLang="fr-FR" sz="25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fr-FR" sz="25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kéions</a:t>
            </a:r>
            <a:r>
              <a:rPr lang="en-US" altLang="fr-FR" sz="25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, is </a:t>
            </a:r>
            <a:r>
              <a:rPr lang="en-US" altLang="fr-FR" sz="25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kétte</a:t>
            </a:r>
            <a:r>
              <a:rPr lang="en-US" altLang="fr-FR" sz="25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). On </a:t>
            </a:r>
            <a:r>
              <a:rPr lang="en-US" altLang="fr-FR" sz="25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peut</a:t>
            </a:r>
            <a:r>
              <a:rPr lang="en-US" altLang="fr-FR" sz="25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fr-FR" sz="25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aussi</a:t>
            </a:r>
            <a:r>
              <a:rPr lang="en-US" altLang="fr-FR" sz="25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entendre [</a:t>
            </a:r>
            <a:r>
              <a:rPr lang="en-US" altLang="fr-FR" sz="25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kéir</a:t>
            </a:r>
            <a:r>
              <a:rPr lang="en-US" altLang="fr-FR" sz="25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] qui se </a:t>
            </a:r>
            <a:r>
              <a:rPr lang="en-US" altLang="fr-FR" sz="25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conjugue</a:t>
            </a:r>
            <a:r>
              <a:rPr lang="en-US" altLang="fr-FR" sz="25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fr-FR" sz="25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comme</a:t>
            </a:r>
            <a:r>
              <a:rPr lang="en-US" altLang="fr-FR" sz="25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fr-FR" sz="25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kér</a:t>
            </a:r>
            <a:r>
              <a:rPr lang="en-US" altLang="fr-FR" sz="25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fr-FR" sz="25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mais</a:t>
            </a:r>
            <a:r>
              <a:rPr lang="en-US" altLang="fr-FR" sz="25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fr-FR" sz="25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donne</a:t>
            </a:r>
            <a:r>
              <a:rPr lang="en-US" altLang="fr-FR" sz="25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[</a:t>
            </a:r>
            <a:r>
              <a:rPr lang="en-US" altLang="fr-FR" sz="25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kéu</a:t>
            </a:r>
            <a:r>
              <a:rPr lang="en-US" altLang="fr-FR" sz="25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] au </a:t>
            </a:r>
            <a:r>
              <a:rPr lang="en-US" altLang="fr-FR" sz="25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participe</a:t>
            </a:r>
            <a:r>
              <a:rPr lang="en-US" altLang="fr-FR" sz="25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passé.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ClrTx/>
              <a:buSzPct val="45000"/>
              <a:buFont typeface="Arial" panose="020B0604020202020204" pitchFamily="34" charset="0"/>
              <a:buChar char="•"/>
              <a:defRPr/>
            </a:pPr>
            <a:endParaRPr lang="en-US" altLang="fr-FR" sz="25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62" name="Graphic 185">
            <a:extLst>
              <a:ext uri="{FF2B5EF4-FFF2-40B4-BE49-F238E27FC236}">
                <a16:creationId xmlns:a16="http://schemas.microsoft.com/office/drawing/2014/main" id="{582A903B-6B78-4F0A-B7C9-3D8049902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D510EA93-8F64-42C8-A630-D449506E9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06CB53FC-E4DA-4001-928B-9998A85EA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D210B969-4FDF-4AAC-9397-63D5434958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570B3EF0-84EA-4F47-86A3-1EA1F644A4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259369A8-EF57-42A1-8EC8-F6A9F92A3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93634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6234865" y="568517"/>
            <a:ext cx="5248221" cy="106720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Kér ou kér</a:t>
            </a:r>
          </a:p>
        </p:txBody>
      </p:sp>
      <p:pic>
        <p:nvPicPr>
          <p:cNvPr id="4098" name="Picture 2" descr="data:image/png;base64,iVBORw0KGgoAAAANSUhEUgAAAL4AAAEKCAMAAACbhh94AAAAh1BMVEX////+/v4AAAD9/f3BwcH6+vr29vbf39/z8/Pv7+/Dw8Po6Ojl5eX39/fa2tq8vLzT09NBQUGPj4/IyMi0tLRVVVXPz8+ampqmpqaEhIStra13d3deXl4+Pj4kJCS3t7c0NDQdHR1oaGhJSUmVlZVvb2+BgYFQUFAbGxttbW0SEhIvLy8MDAzWXMr/AAAgAElEQVR4nO1dCZ+qOs8vqcgqIIjsiKDoyHz/z/cmLTouuM0Zj3Pf5+R375kZRfy3pNmapMwf/XfJ9NmI/YfJRPhc+a8Sgh8x/PFfpf8N+Fzh+B/+wxmTP8WvrP/xNnoQPvKZgM8sb66KVxB1VKcO+0/AZ0ylR8A8yPNiWjSVz+z8s95Bgm+9kffuwle4mrRtNi2WKWMBaDgQXXcsO4bVmHEjLFSuvg//A7Pvgu/OPcVexbNQZypyC1fSbU2/Koy3a6b+JawDdBc+Z1lG/IEYczBorSJmqzLxN5K8+HbC3sf+95mHdbb4hXPdUyRQHAHrf1WYXk6Ut63f+8xjgy5+qiQ7xW84/eoeMI5isVF/MXynlrJlL/aJpMZG6OKVcP424XMffhJLcALvySwjfPwvqIL3Cf/78LO5uECh1avw40sVNleNLNfZ+1TvPfhchQVTVVJa0XZtnL27LHYR/Xyb1XQHPk5rCx6u2yAqE2O6M44uRalplzZKTWKrvwB1iG7DpxVqhFBtymZmcDaG2RdQsZDT6I1Cnz2itlRmB3MS/bhM80o5WAiKylEq2b/cZCNpr9AoyN5MwaXZ3ov/KDwXRn+b7kue3i8Thr46xYUsaD6yWFaTEf1WX+cZbwufg54DZElSLkM/h/WbjX32HHycfVTCQTwzPTIyLUT/RltZ0FO+LlkJL0XzND3tqisiriJ/e7+T/78Rafit9P8f/m8e3f8H+McQ938oQk1J+34va/4aCfG29+zEP0JBChfvBEkPn4u4AaohVSVD0vMm4l20yux1rE3UvyjuhUtN/oWYPhoGgeNsFGmGsL0G4e9f4MLED8uiaZpQZzNoOmj43zHoe1OQs9WyWAfOESTOfEDatBNFPcayh694PlJTJjpTPrIJ0y3LnY/sunQY11cUXHvJABQyu/dBF2Hb4u/6BqbrkuDCtAKI8CV7Cp/+8hMHMD4xtPbwWVNlqas5s40eRuIKhdkJ2sfiWc53Bn8N/D5Cp3qBOZpLF8guwcWXrZFpzupNGq6YGgGskJ1VO4Vteoy/h88m4DDh882gJReFFs9mI6Jq9Od8p79k+jl+3yfsaUoBI+ezsikU+fV18y1ktozqMW8HJvvi5T38IBfyhSuqazNhxNMT7UUP/rMO2AvmX+EWwK7JZqORzpiXFTqbQz4RUGUMkrN5CJ3eSz/8b5LDV8DsAD+WkcqDJyimhu+dEWSkzlZeIX5mUO8FJDJMXcTwQU/7QOoHMv9EOcgbtNDzbsLO4efz/ibKxSKV4SkzfIGxrLAQ5uwwmVwH6Lhy7EQE0KDwUA8vIRK9m06UU/j6VAp6EQk8gU82Pi6EVTb+cd5BdlCrWkZaxFgUFnQfZ9NnkPb5UpvEVAZoZ7Nv51Ldym2rk89zy2ZBs3gF63OuQXyMlqbq1IETYYITjkCfj9xU5Ri+U0rVxoxsY7NjLldYikrMYi9QvPg1EQQn8JUH4o0onCDq8ffwLfDxD3202gY+cuPRPTjXy9XXIv5R+Arq0vHpXD1gXeH1DqQS4l5tpVBm4fLDQVbzCwrqHC5WmTF9UURBUarsSaYUA1R41kkj7qB1ddd1J8RY3EETQZFLQZDaxq8KiOiQPqwN+3ATsYFT+mPJDqcGMxfxtLIRi11aoUwvFy+L55hgs7OY+/V4K8X5hAiNKNYng30X7gpqjxgSCXesaail5+xFmz9kRhonypCz64tMkTv6CKj4EiSX3hYK+QSgieJwu2zyJRD6F5mbLP/8UkhC4eiqePCDl6vqJuZ2jULmK7A65CxyZiyi2ncprGxZr9s74SwHr3ejiDGYHQIaZFeivoqKOvmTLuBnJtu5lbD/vNAFKn+NrSzhbwQXC5WjuJBrANdkEXJ1C5DQVtTX+1dc9T6m3O8pvga9sJYhkvaZ5k8BNTALSjLYh64mRHlzPPXszXEe4QIuozRuS9hGnkbYHNiOb1wfsV8DnyLWi0b4KVkg4NEjb0gXDCEiFZRV6q+BL10i23H6DUtOprniQ9h7VmfXqooR1mfmy5uDhH0g6RDUQdaY0xo4437phWi7Wgzw98A/bJMd/lImJcBY3UtrqfqF1zgDX1rzvwj+BSmo9CGn+IBEvZfhaCrMLo2XXwhfReXVzPcRFCuIkea8hsU+cnBEvw0+mixsUpM0ajKkHJ3fakrBKjLTLg263wZf6nxt1cjIzzrxxItGqw1e/CvhCzyWuf8TSWXDYZrfB1+SMvDbAP1W+A/SP/jvpH/w30n/4L+T/sF/J/2D/076B/+d9A/+O+kf/HfSP/jvpH/w30n/4L+T/sF/J/2D/076B/+d9A/+O+kf/HfSP/jvpJ+Af5k3/Nfoz+H3SXsyi/Vv0x/Dl6DVw29/lx6Gr8jaHL7Pc5b9bjhnRrxa12UWzfQ3jOA5+PQLlxnRAr5KBdRQhrkoNWli/rerp5+BzyZmHEXVtgxjbWHRAFS1Lm2ROs/HVltBYb4i0fwGPQqf6hcWW5zizzpqpvQzUym3L5nos3WeT6crh4nMOpHF93rcPT3a3InSzqBwR24aldvuM4zSrHIZ3+jJoXCmC5jxQfn4f/EBPAaf+L2F2vrCihy/hM1m1h29Au1kQol0z8P/ql8e0CKHysOB+z4En5ZoC20GF7Q7/bNRWQXq0/CVvuSQU87rRbMxyg22LIOdl6U8Cp8+lsGqukR/QQmLn8hpv/J1Z2NjVk63/vAGrn0Ivso+IClv4t7Xjo31Cpzbt9uj+iqsMldRFK1222gNkMWG/rV8KMUQBQLEjlvD0rvgy0fqdTlbQfTxwNwDpWwtHoPfZzTqQZIX8LEuishN49l8XkK5C8cH+JwFAAvxlxNCdH6T+00+8M0FPrnzab5CJhvhEB6Ajv/yebWDzk8W+tc7XNUYm1rq4UJjCw7rF8QazhnokSYf47JhxUNz37SURjrEpCc3pEIwPq8/YbZw+tFIbSFQcj45Wv25yMETo2WTXf40fGIdy78O+fNL+jR09Rr0W7djojDLL3eQBDq7NDJEIv8XfB2lwddfzfRMLDzA+w7Es4fmnlLvmU3VDbfQ45vWtLAXqhSYXJZ2HuOXTWjkS2M4rvWMnoZPtVXOY+iB2v4tm5tyH8FqEWRcloBKLwG/X/XmljdC+RNnVflR5rHaG68OlVMcPh1Vz8Pv/NVd4EWYjcp1Osuh1G5pXXzLXYYzRXQGlAytm2bgTzdV2WTubBOP1MCcu1O3F/98F3whYXnyHHyFUopvTv527keR6BgzxUVQzSY3qqSo3DbZjCWD0GWqbvhl27Yri6knnQ0dqwflwKKvWcQHNYHZ2R3vtdZSeJUlt+BLKU+3KLKhNN1j9Gi0QmOIwj5UhWpcQdmkej8y8UAEUuW47LIRpV3ibbaunlNbZNGDe5tvVj0baFDti8GG74XozUqTCFVmpFvftiZskNWO6luNXdkL4iBGkfwkfF536W34MybmirjMEOuQs8FaI6rbrnRFlkiwqKgd1neVvPbtTIwTpV6zbpM1GhT2BdQ78FEOes1t+K2cP3ziJDiF1TgIibN66sgyCa4Erfhx17YjP8Ou5Rfl1qXNeRs+ZxbEt9GjmO9lBNrU2aQ3GAdscyUe9ata5WbOlMe8MqGiPcuZUX3Ls/a+wrRlewT1c8DikZnppCyNFparher5VWwMsHS6rzTkzKOmVo+Z1YdRDg73Hvx1csNe2MMXZbHk07jCNIpS2AUX6PihvQgJnmfiEcr+ST3tbXEI7ljK9USsyszhQn16MXXQs2B73n2RvaSL2C34nAp7jTuTPxfy3PwgG9Ls5baKRnp6eb+/DJ+6+JWLQdBVsJS/UHcKBL3T6Ql8sH1njTnYP4/1efhuPay0gn5Um7HgGQ8muC53U+JuEm5W1v2daMkd+H5kDqH/7PIUB/CZiqlGJVTTytyJlswKdwr4Y3/9R+CPYc53Q/hJ6+i63Tc+YRGQXMksLlp9zyDU/lK7wpvwFQNiPuTc5kzG9PvwEjfQKle5VFY4hKR7jZx5Dj5OYJgNz35fRdUrFPSxFsd6VoOXtMMZoOvwRb102A7O/r4rZ0/qqb9HPWjeDV/E7NjGZ4OzH59eKhoTff3NXBi/Gb6MNFYdG3RWRG/aa/dE2XPonKKwl+55XYevOFm2+uiYNwRf3/eoHYZvgSlq//v9mNc9iOu8ry+hrAEMdSC4+SHm9lo8hwTuiEkNZsw2ofG6/Yrr8CPwSaBHbMhd8R3HWWVX4avUEY32G71dm+bF64ToFfj4vKcFSU5vOgRfGDzZtVaFZPJYIv5kkuWmwd+HjzZvKhzYrh0QPSRMp7PhU0uojUuei6WvUbM3vXNvNE55DXy0ulC20zTeoA0bwkUnmgB1NkE/mdzDamHPjEf82h+ETzNH7Fvfgg/Ti/4ryPbKygdP7CeFFPNEkw8lQPYiG+hqjxIN6rvwYWecwSKDBxoZzNHAxsFYI0/FR/miVuvXZp+zaUfa/zZ8yM/gK6qDshY/6CUNrNmh3ULu/1X4SD449+GDppwxD5+h66KFUCTVRvSEoD7xu26svoT5r8NPoXoAvnc8qyKC4LfRDkqNuF68OaFFor1o7V432RC6ydb34J+EfAmi1pBMJfYzQPq+9lyfkRi7Fbz97thuwE8gxOV3j3m+DmAh90WNUZ1ZYn+Ekk0c0TYCyb15NI4iu/v/JHxq9AO+mMxbtGD702/oJk4Dlc1kJzGV20J1KKEfR8vBdpj7+Bktkb4Zk3L23rfhC/wus29uppd6/2FC7CKrFTrj+11CVcTmuT3dRZexYSZdCqV3lrM+IUvdN/9VHzqI6TrziN1okte3ooRxbw3jF04QfJVODtaxQnuksdj+uRL04WIPkQa+qJKxfGLiYT6eWnZd8lCYPigh01hw9QEsxwcvKygg0dSj0D5tuBVFOUL4zZBpTd/qJbtPpB3Udh9UnC3rVVutViPbemRF33TVxd4A5OY8Wu4B5447Pfxej7lkAUY+2cCBjSm4y/WMTJ/Tr1Bo1mmXv1t/fKzXNd1tU2ebTQWbPK9rynuC6KK16XPw6dNaHOKduloCbqnZoppmIovHlz46QZvlEAWXsmW8LZgSCcvoMt6MDjFs5GMxQi0qyhI+l3UsLlQnZtSBOJPm+/Clm6e2U7kxWs/svrUrY3YwblzWZxWScjPZuVEmchCEYFLOG6wKx76GT4M2f76cfFtlR2kmPKV4zGEH9TvwWb+E9NQaT87eqGKSd7TYQvDUS4uS1nI86M+L/n0FLO7JlrmIX4+sG/HG+/CRS9V9I/PjQVW2cMb5qqQQ20lugrihXsqGRkPw0RWgB3OTs/HB4PyPUe7V13diHsnnEalDyteeJwXwWdBIe7LFtcnOtAwNddJcNRTwVp04PueUowZ8N9ThpW0va3bN3fxOEjDF/dNlRPJZy0gonn+eTiOqwLqmOqk7b3zBbQOnoihqjYrHokDxT8JntOUyXZtGjGr3fF0SfDWB2lKuTRn6EstLP1mhQ9/OLkSzr2xhFlo/CJ9EjWkvWpQ3W+3ywzSc+kZGFX7AFIdjnr/OivJsrXBFtN0vw6uRrm/AV1gsXb860xX1QrlzNmllvHyYcPTF1hqED+4p/4hNMqTgambrs/DJFNJEq10WRed9k2WE34TOOV+Xx3dAW2ozMJ2UVXCWyUT2XLcJ5hfJkd+Gj99rN7roYHqxZIWhiDJRvn/9BqxyB74TP+wPiPiqvoXmeeaxloYM6KvnS5OexHhNWQK3rF1FsWQE9Iyk/Xnx+vQ8++6EnoPPSRaMrvIFR0ugmd2JKCt8XA1r40Fah7fefRa+0bdwHgRG6ao4hTdDmqSe44E962vU/djsKyTw0yvZOnSTFm0sdUAPnN6Fs1JTuSF+u2PRU5TyInP2mJ6afcWBfPhaRaXm2VvhVd25HWcezNH9deeMe+pglPdwqcq2Hzdv9hzzhDBg1ROJUwAz9ZFQGmcjYF27qEBnydS4tQpQQ8BVhSvocfjEtPWw9YFWKY9Fe+oH4CuTbcyzeppB5DC/NK4Fz8ltz5BXb66kx+GTFbnZDooVrkwqWN7PvBaokHc0Ldt1sfD02/Ca3YzwM0qU+6HZ53xcUMvwoQlGjyXwwHwMvgbefAkNGvPrmo2X2bWggp5T7vgPwcfvMKhD8tDFGoQ7xjI0kdUH6m50sEyceHTu86kXjrPs0lCmDDxThKrviKbH4RPKizxKSV7E6hWzdkvrkXvNK4KmQSfCF7kmDls4/S7aX4Ls5rJ+Br447acswuF1RK9ZIBpAp5N7ghN9lY7syGgV1rBrP8GKz3YoySocd5A+ctjIg/DRzPwE8K7E45A/nYb2wxL4TObsTig/LUmBRAlsyxyCMIjXZ98lGvHPH0oeexC+CDW3V4QEfqE+zYQ7PDZbOkToZizcgpQz2FIoKgIvCpPT2aepgk67LTCfgs+V8a50U/2aiFNZEpWy7oHREh7LktIrz0ovQO03DgrYbGDeHA9XsGk1vmpYPQ9fFB+Rf3Q1GqclrKaMHq5Y9S5BM0UEnIbnD1Xz54zFZd4HGuOyOu37q0F102F4Fj45tys2vAkt0LONMbE+hbUeRqSbIzYPrshQekRVZxi7CjpKVulGIrNsH8qhI5TBuerlfwM+7fgIlXQ1amPj4jOnNMwUlZCqUTFgOb2icMRJQ/VhyzVxASZjtj/Cj7RL/fhm0UOzj5x6XnVx9K5KKbSso1OMxp1GYoh5sznfzgY/QjIdzbvC7Is1l+LndLFvWM8+wHgQ+yPw6aminawfRwj7HDxd6ETObZxyswJbYT6dUzdBXxyt+eaKSyUCtvEU4nlqxatkB+CM9VHvpSvcPt2s/FP4CM+C8DyAoSh2tI5VAZ9lNmetmy8nOqXoqRWa/pnh4HCuLXV83ShREAeelzbQkBmYysiQwpromQzQB6rm1K4bH61authIP9qA94d3erRjXiYBhFlB7xEQ1HHdjXQ25LDxLJTcM6U4Hfq/MnKli3rrH4FPT1kl97Y/yWUfZfayPFBlFIakS0vZUgEEVM5LbnxT2yksR8Yt4SdK41x/6idBH9Bfy4CIBZdlod+FzyaGyAlZCDkuNy+1OF9p7CjBTotFTMoEtAZoK0610BRLy9tF00e1E/1lUeWsGvQhIXSeSD65kQiJ8rKjco4Uqrg/xdDxm81MOUnjUWS8h5sFsg2it0guTlh+nwfknoHsm8Bpc8wdm+gEFNpjm4q34fM+vhiq46SRckFhC1EleWqE99qp9BB+g59RSW2p3c0AwWEAkv0Qr0UJWkm8DXfNM8fa3Zh9m3asbJrRFUi11ReFXVyK/6dTCh8CChKVtrOhmjx6ypV4mF61y1mQ+TO0un320I70TfhohmV0Zh6rUaX7YSN06qDJJkQ/28zkNjoAbYfCxnsCA0W/jD4xl44hch9vFnItm4qsNLFl7m4Rfhegra/y4YHSBv4YLOIB1UihdUT0/pnsQaGHD8WDOQzsGjwHH+dz1wlGWZRUHMy2feKRsmehfT8F8b8ygUAMRFHnYkfuqWYHqAX13bofr8LUz+Rh2XkVPmUS0kOICT6oLjRjMaOiwlbtu/GMPYtpie85LZkM0rHm4+f6ZJD8MSoq6Nu/0oL1Z7OPnJ9Pxb6nvkMeclGXZNC5E3UymTBd9S36hB11KC76FIF0nxgjazsfV5yKPHn5OFXPQxP6z+CjEFwJbWRTut0I52Yd95k9hDcyR7MN7OLaL5ex0zTtUdj5iYmXRJk3/lFrBnQamj+DT0fFxsLl1oVHOmNejvr1ww0hz9tOZEx0ecAKZjkpGmnz76dzMSoxgfGXHsR17FePfvja7I/AIN81ayBys4AplYWM3/BJiwqgNrxZMmOto6NQNT/E2cLfJ4WdJg8g/Hh5noHwLPyYckh5lhaybUFKUQaL4mG4kldzxhYxC5lCh+PigIKb+0+3iULTi31VopRquNYGdh6fgM+4RoLcHyUOwjddXhi4miPKDwGmzFeMuXGAZgEgg41r2mP8JlFlG2xYX6KsSNlGKaR/Bp9mX3HyYLUAPwzbzw+UxFZOWQBrYeArszjXFCZSk6N5sfoufPQvy3KMzg/lDSvWjPVbBcPnOz0KX1ECtBjyGGooKo+xsEXktUYtklY4+z5y0yLHaVrkaN1q289v8z7FFWhLZtGKJmOgcxE1+sPZJ+ct1WEZwzKryBYboxGxomYEtYGaDBXa2qTYGPm2zNt8e+lSsD/S6sJMA+FNFI4wP0f32pzcgc8UC2K/nEGU5ML94YohTjh0QnwMm/GchXGKQsegKsWsNJfsQXl/0TzPRLGcRjB1ZJqBK5jnY3eenPF1g9OvuQZ/DhmImpvVksqEkM3FKbtkBwerOXjrzGtxwa5tlriNfazybxDvc7K//mbr6ZrOUyf/GO8QFZQcprZ10hcQDiTNnLw0BJ+umEvwUKID1CXZKM7Ji5iR6JyyqIzm+ZQyfD80d8Ubtn4ov100R5seHXBOHsKKMnsckEnCEdB+qbVOgA7qNJzjE0XFaFT71Ggfgi/PLi+gSjQj2U63sLHjNVlpdkcpozFLwrYlnsLJS9fModquCb9v35OUKqzeYJWIfGgNlUyUuYBvg6FO1EWmgWvEHT76Xh3I/0jKrtmd2ceHZxF8aOmoaaazBcBaWpu1x3Qf1guIikU+FzWNOS5d1L3r4oHpJ12uSfdmn/gclWtZ5SL3ZdDRWVb43HMRPdRHsNGF7U1fhfNOh4yfcukpfMluoSeSG/tkZOq/ADvk8zb1WfoJFJ4pMtLDClnTnJkod8idOXl6+9sd3ZkK91uZ8+VZXD4NX2aFpb2JHEXoTNsTF7+BUsmQham5kEGuRkbhgqxQb/A+7dKjz7+gqfb7jSyCQpHgD/MD2gI2Fr6TujHJaC3JKfw2ovjn8QaVopyklff+sUI9rjShXb1Q7V3PVISX0bPTeg4Rh7wyNYLCkMFc1GTBB1PWtOoW8mjjo2k5hi+LRNECoB+eKL3p/ap92eV2hANbLDm61GintbPZjOCTbw2HNjpITl/qvT9ekKZAFZnCIj7klgYXWVhztMM7Zk6n6370XIThY5tOOm6ElFmjlncr1mV4Dx0+RBB+zAfgk3WMd/WEfMcLsnJ/FcWQoVktYlMV9uAHiwh2oTOfEvRFv5GvMgq8mZrMJW94fRatyte7pW/ktWhy04mEIFXz2zGLOxbr45koVGCiWEFRZhWnuM/C9pkIvCRhUgs7Wj6qeJ/mgIgFfAmSebQDvxW5o1qGz8059NdgVinuL9ZRnLGY7jNDW81kdlzs8k3YJ9fJpGk+SlEhqSzIpKTmapPoXrIR0QQXTJUaasAOVq67xM/pqtnDJ3WPc1uZTBlDqKFNq5Yqa3Y7nd6d7hzmuB/h/sxXfM0k+OJv1Wgo1Qbo8emFg/y4PuwR9lWIqkovbKjmb0ulgE1R1/u+hJWPNJeMooxGLI6sMOsjaayOSJy7UK7CT1g5TNM2hadoFNon4ztbQCR5X2EdcmFU67jMfdbGzM/RpoKM6baTbsriU3SG6HN2uYe24qgXFugOUoCXUrkmBSWOxCKRVD4ZvK1LgyFwi8BYFusWGgG8W9YZOmSev65xLE0qsqYzL6g9KnoUK5TnEOVF3cESMg8yfZSJHiaIYINfN7LYToZJxEIpItrdqvkMpmmUZ6jHYpyhCqabbOR4UO2tId3MPqk6IjAcb6FS8zxkx4DWNvN9Jgomt/tTwNEKXCEjGgtKnV114OOEGnUeCtfXYPa+vMAsqJYIpa4/NWCB1jWV3CsaVODS/eJpl+2KJK5LLjOIc6i0tGDpBjamI2+yIku2Rb/a36DeryjcZS3sicpmkW0wR3O8Vey30+12E7sGMk9X1HFamKMC8rIbUTTQpfwrPluXotRQkcqgmTFjh0rD3gD1NaqDNWQ4++nIZwdDhLo0bKAy5jvwbOo12E9VHOlorXLTX5lCQIVkJMsDi3vyKQ4w3dR1U0BTIu6IHofj7YvO+/LDJg8/2pk7mu+9sRFLmU1Kbrsk75tVKzveZn7S1TN7EsK6r6RBOZOymgLlrQiXR3EMJorTLPJF5KfnMfzV2QprqQypa5Vq25pDvhhF4vj+GkpYWNL+kbcDX7XbZNbqXLfieAPbttzW/npu9FJcNHgW+eu6bRi6VH6S2UXRC0me+rNO0Rww54Gi4SCpUmXmum69LD4Er9GHLAhUkkmWeCJavoJk1ewiGtEh4iytAQs+83yrMkNbbXbQTcNIlszJvlWKtAB0M4QZzoDW75n1IkJn+4xTLnJahdaRuv/IMpDFRge5b+lyda6g6laehWtlWeZ+FNiiTXER2Lal5TAWXYpViHSLb0Y51J9ZEfO+2uGg4ChGhiPWvSiHPJJHjg+lOePElaV30myjR3a/YOWIhNyXXaGZF8iexBNPxhtFp5qo585VP4U5ik00RhsRrApcsYnJ96TooyShDljM3SwsJm2Ay9bM8jWUB2p/Urfy9bqi3Cr2GIJ/3Vak+2hRvC7zRW90oQSIozL/alhVrVYf2xJpucT/8WF95ePdR/Hd0NYJ/FujlVOnsj6njNJ7FfrTNoMgiEdZTY/hUNfV1bTfeCOh4afpgW6owsHrV9jeWT36hB57XCcaj3XR34YdL8YX0//88QGPNlh7Cf3Pz/5b6R/819JtbL8e/hk9FiT8NSTqJUUERFqgqno3yvaLiJoPiJwh0Q2FU7tG5TjG+8vhMyssu91yi/ahRXH/LlzNj5fDb4fPlwvDDEzdS7ZVXEZsvobgCO/vhk/B2zZGQpd8DfBBe0ar43aHvwD+PpDIpbl/7K6g7/ZB2+BhUX3CsmkoUBTnvwm+ckg+kv1g2VHNHWfzaZj5C0svOy8tIdCg3MJxv5D3w2d2vDBNMxPVukayib/awHJRl4w0xkfwuVzRXtKKHWdbvR0+Z9nWT9osSaCJtAAyv4SjsKsLrmXPp3UdOjYFGFf6iS/8dvgKW+TMMJgxEYBl854AAAIeSURBVFEfCr/Gx3sdFMQpPsYQWvNVvgT/1I17O3wKtXXU6Y1qccodhd7HlE8h36WCHxEIsUqATWzPZur17YkhUhQn8Dw3xnt4scafSfN7gCiRKu6mVT4LIYvQafYgwnEMpCNNBts6PHJ8QOv7K7/JnGmbVD/cY1bhGoQmxUgDKGLa0fF2kM0uc8lUPliTd7o5JJNjuQzP9PfnZTCbxUbwiezH1M1Pw1dikRUw3jWwbVZMiXY1G6gO44dY3lX4ooRbRg/3ebK0RYqLJ6x3a2ja0vGGiuT/bACshSRbQbuiPV0DmWfyzSRgZRIEY9uc4EIxNbmViqPo/JHFHMiScmxDvnji3g8RV+woz1YuFdPWOSzL5fy7ScCrsM6yFsXvqmn7vGWmOFtL96q6CcaszfQXiimnCFNNPRMNd5IST+D7vjefW9aGOuOwbl9MEhW4bP3GzTfdzf5ef0ayRckF2GdqFikDv17m5bLeuGoY9LeVkd9ZFmhs/NOsc4Lz7lEOl/QFn7N16CJCqGOYj0uI9ScC1T9C3+DLI/jc6gJdzzfbxGOzwhtw8n+fX3AEH+2jriuj+c5Lati8qn/pz9KJ3Jc/3Dy2befvBLj/lE7Vltg3U5hsQvxeYI/RidpS+moM5bQp90vp29nD4mMDJtt/gmuuw//P0D6j5L8JX+m3pf/BfwspvwX+TRP51psj9lBrjt9KJvNN1xy9l779/ebq/wBwcMjNwO9j9QAAAABJRU5ErkJggg==">
            <a:extLst>
              <a:ext uri="{FF2B5EF4-FFF2-40B4-BE49-F238E27FC236}">
                <a16:creationId xmlns:a16="http://schemas.microsoft.com/office/drawing/2014/main" id="{665B6311-1A6B-4BC4-B825-C0DC7AE023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30" b="14041"/>
          <a:stretch/>
        </p:blipFill>
        <p:spPr bwMode="auto">
          <a:xfrm>
            <a:off x="739959" y="1095407"/>
            <a:ext cx="4754947" cy="4754947"/>
          </a:xfrm>
          <a:custGeom>
            <a:avLst/>
            <a:gdLst/>
            <a:ahLst/>
            <a:cxnLst/>
            <a:rect l="l" t="t" r="r" b="b"/>
            <a:pathLst>
              <a:path w="2388070" h="2388070">
                <a:moveTo>
                  <a:pt x="1194035" y="0"/>
                </a:moveTo>
                <a:cubicBezTo>
                  <a:pt x="1853482" y="0"/>
                  <a:pt x="2388070" y="534588"/>
                  <a:pt x="2388070" y="1194035"/>
                </a:cubicBezTo>
                <a:cubicBezTo>
                  <a:pt x="2388070" y="1853482"/>
                  <a:pt x="1853482" y="2388070"/>
                  <a:pt x="1194035" y="2388070"/>
                </a:cubicBezTo>
                <a:cubicBezTo>
                  <a:pt x="534588" y="2388070"/>
                  <a:pt x="0" y="1853482"/>
                  <a:pt x="0" y="1194035"/>
                </a:cubicBezTo>
                <a:cubicBezTo>
                  <a:pt x="0" y="534588"/>
                  <a:pt x="534588" y="0"/>
                  <a:pt x="1194035" y="0"/>
                </a:cubicBezTo>
                <a:close/>
              </a:path>
            </a:pathLst>
          </a:custGeom>
          <a:noFill/>
          <a:ln w="2857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3" name="Group 72">
            <a:extLst>
              <a:ext uri="{FF2B5EF4-FFF2-40B4-BE49-F238E27FC236}">
                <a16:creationId xmlns:a16="http://schemas.microsoft.com/office/drawing/2014/main" id="{B894EFA8-F425-4D19-A94B-445388B31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6234868" y="1820369"/>
            <a:ext cx="5217173" cy="435133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ct val="95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lnSpc>
                <a:spcPct val="95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lnSpc>
                <a:spcPct val="95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lnSpc>
                <a:spcPct val="95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lnSpc>
                <a:spcPct val="95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indent="-228600">
              <a:lnSpc>
                <a:spcPct val="90000"/>
              </a:lnSpc>
              <a:spcAft>
                <a:spcPts val="600"/>
              </a:spcAft>
              <a:buClrTx/>
              <a:buSzPct val="45000"/>
              <a:buFont typeface="Arial" panose="020B0604020202020204" pitchFamily="34" charset="0"/>
              <a:buChar char="•"/>
              <a:defRPr/>
            </a:pPr>
            <a:endParaRPr lang="en-US" altLang="fr-FR" sz="2700" b="1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ClrTx/>
              <a:buSzPct val="45000"/>
              <a:buFont typeface="Arial" panose="020B0604020202020204" pitchFamily="34" charset="0"/>
              <a:buChar char="•"/>
              <a:defRPr/>
            </a:pPr>
            <a:r>
              <a:rPr lang="en-US" altLang="fr-FR" sz="27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Kér : aller chercher. Se conjugue avec aller comme auxilaire.</a:t>
            </a:r>
          </a:p>
          <a:p>
            <a:pPr marL="114300" indent="-228600">
              <a:lnSpc>
                <a:spcPct val="90000"/>
              </a:lnSpc>
              <a:spcAft>
                <a:spcPts val="600"/>
              </a:spcAft>
              <a:buClrTx/>
              <a:buSzPct val="45000"/>
              <a:buFont typeface="Arial" panose="020B0604020202020204" pitchFamily="34" charset="0"/>
              <a:buChar char="•"/>
              <a:defRPr/>
            </a:pPr>
            <a:endParaRPr lang="en-US" altLang="fr-FR" sz="270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114300" indent="-228600">
              <a:lnSpc>
                <a:spcPct val="90000"/>
              </a:lnSpc>
              <a:spcAft>
                <a:spcPts val="600"/>
              </a:spcAft>
              <a:buClrTx/>
              <a:buSzPct val="45000"/>
              <a:buFont typeface="Arial" panose="020B0604020202020204" pitchFamily="34" charset="0"/>
              <a:buChar char="•"/>
              <a:defRPr/>
            </a:pPr>
            <a:r>
              <a:rPr lang="en-US" altLang="fr-FR" sz="27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Exemple :</a:t>
            </a:r>
          </a:p>
          <a:p>
            <a:pPr marL="114300" indent="-228600">
              <a:lnSpc>
                <a:spcPct val="90000"/>
              </a:lnSpc>
              <a:spcAft>
                <a:spcPts val="600"/>
              </a:spcAft>
              <a:buClrTx/>
              <a:buSzPct val="45000"/>
              <a:buFont typeface="Arial" panose="020B0604020202020204" pitchFamily="34" charset="0"/>
              <a:buChar char="•"/>
              <a:defRPr/>
            </a:pPr>
            <a:r>
              <a:rPr lang="en-US" altLang="fr-FR" sz="27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J’vais kér em carète</a:t>
            </a:r>
          </a:p>
          <a:p>
            <a:pPr marL="114300" indent="-228600">
              <a:lnSpc>
                <a:spcPct val="90000"/>
              </a:lnSpc>
              <a:spcAft>
                <a:spcPts val="600"/>
              </a:spcAft>
              <a:buClrTx/>
              <a:buSzPct val="45000"/>
              <a:buFont typeface="Arial" panose="020B0604020202020204" pitchFamily="34" charset="0"/>
              <a:buChar char="•"/>
              <a:defRPr/>
            </a:pPr>
            <a:r>
              <a:rPr lang="en-US" altLang="fr-FR" sz="27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J’ai été kér em carète</a:t>
            </a:r>
          </a:p>
          <a:p>
            <a:pPr marL="114300" indent="-228600">
              <a:lnSpc>
                <a:spcPct val="90000"/>
              </a:lnSpc>
              <a:spcAft>
                <a:spcPts val="600"/>
              </a:spcAft>
              <a:buClrTx/>
              <a:buSzPct val="45000"/>
              <a:buFont typeface="Arial" panose="020B0604020202020204" pitchFamily="34" charset="0"/>
              <a:buChar char="•"/>
              <a:defRPr/>
            </a:pPr>
            <a:r>
              <a:rPr lang="en-US" altLang="fr-FR" sz="27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J’allos kér em carète</a:t>
            </a:r>
          </a:p>
          <a:p>
            <a:pPr marL="114300" indent="-228600">
              <a:lnSpc>
                <a:spcPct val="90000"/>
              </a:lnSpc>
              <a:spcAft>
                <a:spcPts val="600"/>
              </a:spcAft>
              <a:buClrTx/>
              <a:buSzPct val="45000"/>
              <a:buFont typeface="Arial" panose="020B0604020202020204" pitchFamily="34" charset="0"/>
              <a:buChar char="•"/>
              <a:defRPr/>
            </a:pPr>
            <a:r>
              <a:rPr lang="en-US" altLang="fr-FR" sz="27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J’aros été kér em carète 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ClrTx/>
              <a:buSzPct val="45000"/>
              <a:buFont typeface="Arial" panose="020B0604020202020204" pitchFamily="34" charset="0"/>
              <a:buChar char="•"/>
              <a:defRPr/>
            </a:pPr>
            <a:endParaRPr lang="en-US" altLang="fr-FR" sz="270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77" name="Graphic 185">
            <a:extLst>
              <a:ext uri="{FF2B5EF4-FFF2-40B4-BE49-F238E27FC236}">
                <a16:creationId xmlns:a16="http://schemas.microsoft.com/office/drawing/2014/main" id="{582A903B-6B78-4F0A-B7C9-3D8049902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D510EA93-8F64-42C8-A630-D449506E9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06CB53FC-E4DA-4001-928B-9998A85EA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D210B969-4FDF-4AAC-9397-63D5434958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570B3EF0-84EA-4F47-86A3-1EA1F644A4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259369A8-EF57-42A1-8EC8-F6A9F92A3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81553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6234865" y="568517"/>
            <a:ext cx="5248221" cy="106720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Kér ou kér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AC7BAA4-245A-4A1A-B9AD-083C2C6D4E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 r="1965"/>
          <a:stretch/>
        </p:blipFill>
        <p:spPr>
          <a:xfrm>
            <a:off x="739959" y="1095407"/>
            <a:ext cx="4754947" cy="4754947"/>
          </a:xfrm>
          <a:custGeom>
            <a:avLst/>
            <a:gdLst/>
            <a:ahLst/>
            <a:cxnLst/>
            <a:rect l="l" t="t" r="r" b="b"/>
            <a:pathLst>
              <a:path w="2388070" h="2388070">
                <a:moveTo>
                  <a:pt x="1194035" y="0"/>
                </a:moveTo>
                <a:cubicBezTo>
                  <a:pt x="1853482" y="0"/>
                  <a:pt x="2388070" y="534588"/>
                  <a:pt x="2388070" y="1194035"/>
                </a:cubicBezTo>
                <a:cubicBezTo>
                  <a:pt x="2388070" y="1853482"/>
                  <a:pt x="1853482" y="2388070"/>
                  <a:pt x="1194035" y="2388070"/>
                </a:cubicBezTo>
                <a:cubicBezTo>
                  <a:pt x="534588" y="2388070"/>
                  <a:pt x="0" y="1853482"/>
                  <a:pt x="0" y="1194035"/>
                </a:cubicBezTo>
                <a:cubicBezTo>
                  <a:pt x="0" y="534588"/>
                  <a:pt x="534588" y="0"/>
                  <a:pt x="1194035" y="0"/>
                </a:cubicBezTo>
                <a:close/>
              </a:path>
            </a:pathLst>
          </a:custGeom>
          <a:ln w="28575">
            <a:noFill/>
          </a:ln>
        </p:spPr>
      </p:pic>
      <p:grpSp>
        <p:nvGrpSpPr>
          <p:cNvPr id="42" name="Group 41">
            <a:extLst>
              <a:ext uri="{FF2B5EF4-FFF2-40B4-BE49-F238E27FC236}">
                <a16:creationId xmlns:a16="http://schemas.microsoft.com/office/drawing/2014/main" id="{B894EFA8-F425-4D19-A94B-445388B31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6234868" y="1820369"/>
            <a:ext cx="5217173" cy="435133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ct val="95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lnSpc>
                <a:spcPct val="95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lnSpc>
                <a:spcPct val="95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lnSpc>
                <a:spcPct val="95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lnSpc>
                <a:spcPct val="95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E6E6E6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marL="342900" indent="-228600">
              <a:lnSpc>
                <a:spcPct val="90000"/>
              </a:lnSpc>
              <a:spcAft>
                <a:spcPts val="600"/>
              </a:spcAft>
              <a:buClrTx/>
              <a:buSzPct val="45000"/>
              <a:buFont typeface="Arial" panose="020B0604020202020204" pitchFamily="34" charset="0"/>
              <a:buChar char="•"/>
              <a:defRPr/>
            </a:pPr>
            <a:r>
              <a:rPr lang="en-US" altLang="fr-FR" sz="25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Kér : cher, chère. Prend ici le sens de « cher », coûteux, mais de « aimé »</a:t>
            </a:r>
          </a:p>
          <a:p>
            <a:pPr marL="114300" indent="-228600">
              <a:lnSpc>
                <a:spcPct val="90000"/>
              </a:lnSpc>
              <a:spcAft>
                <a:spcPts val="600"/>
              </a:spcAft>
              <a:buClrTx/>
              <a:buSzPct val="45000"/>
              <a:buFont typeface="Arial" panose="020B0604020202020204" pitchFamily="34" charset="0"/>
              <a:buChar char="•"/>
              <a:defRPr/>
            </a:pPr>
            <a:endParaRPr lang="en-US" altLang="fr-FR" sz="250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114300" indent="-228600">
              <a:lnSpc>
                <a:spcPct val="90000"/>
              </a:lnSpc>
              <a:spcAft>
                <a:spcPts val="600"/>
              </a:spcAft>
              <a:buClrTx/>
              <a:buSzPct val="45000"/>
              <a:buFont typeface="Arial" panose="020B0604020202020204" pitchFamily="34" charset="0"/>
              <a:buChar char="•"/>
              <a:defRPr/>
            </a:pPr>
            <a:r>
              <a:rPr lang="en-US" altLang="fr-FR" sz="25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 sens se retrouve dans l’expression très connue : avoir kér, aimer d’amour.</a:t>
            </a:r>
          </a:p>
          <a:p>
            <a:pPr marL="114300" indent="-228600">
              <a:lnSpc>
                <a:spcPct val="90000"/>
              </a:lnSpc>
              <a:spcAft>
                <a:spcPts val="600"/>
              </a:spcAft>
              <a:buClrTx/>
              <a:buSzPct val="45000"/>
              <a:buFont typeface="Arial" panose="020B0604020202020204" pitchFamily="34" charset="0"/>
              <a:buChar char="•"/>
              <a:defRPr/>
            </a:pPr>
            <a:endParaRPr lang="en-US" altLang="fr-FR" sz="250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114300" indent="-228600">
              <a:lnSpc>
                <a:spcPct val="90000"/>
              </a:lnSpc>
              <a:spcAft>
                <a:spcPts val="600"/>
              </a:spcAft>
              <a:buClrTx/>
              <a:buSzPct val="45000"/>
              <a:buFont typeface="Arial" panose="020B0604020202020204" pitchFamily="34" charset="0"/>
              <a:buChar char="•"/>
              <a:defRPr/>
            </a:pPr>
            <a:r>
              <a:rPr lang="en-US" altLang="fr-FR" sz="25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 mot est un adjectif qui ne peut pas s’utiliser sans l’auxiliaire avoir pour exprimer le verbe « aimer ».</a:t>
            </a:r>
          </a:p>
        </p:txBody>
      </p:sp>
      <p:grpSp>
        <p:nvGrpSpPr>
          <p:cNvPr id="46" name="Graphic 185">
            <a:extLst>
              <a:ext uri="{FF2B5EF4-FFF2-40B4-BE49-F238E27FC236}">
                <a16:creationId xmlns:a16="http://schemas.microsoft.com/office/drawing/2014/main" id="{582A903B-6B78-4F0A-B7C9-3D8049902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D510EA93-8F64-42C8-A630-D449506E9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06CB53FC-E4DA-4001-928B-9998A85EA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D210B969-4FDF-4AAC-9397-63D5434958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570B3EF0-84EA-4F47-86A3-1EA1F644A4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259369A8-EF57-42A1-8EC8-F6A9F92A3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250348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Thème Office</vt:lpstr>
      <vt:lpstr>Kér ou kér ?</vt:lpstr>
      <vt:lpstr>Kér ou kér</vt:lpstr>
      <vt:lpstr>Kér ou kér</vt:lpstr>
      <vt:lpstr>Kér ou kér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Quo qu’cha nn’est  qu’ech picard ?</dc:title>
  <dc:creator>Olivier</dc:creator>
  <cp:lastModifiedBy>Olivier ENGELAERE</cp:lastModifiedBy>
  <cp:revision>102</cp:revision>
  <dcterms:created xsi:type="dcterms:W3CDTF">2016-03-02T17:37:23Z</dcterms:created>
  <dcterms:modified xsi:type="dcterms:W3CDTF">2025-10-15T18:34:34Z</dcterms:modified>
</cp:coreProperties>
</file>