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6"/>
  </p:notesMasterIdLst>
  <p:sldIdLst>
    <p:sldId id="256" r:id="rId2"/>
    <p:sldId id="259" r:id="rId3"/>
    <p:sldId id="264" r:id="rId4"/>
    <p:sldId id="261" r:id="rId5"/>
    <p:sldId id="262" r:id="rId6"/>
    <p:sldId id="267"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Lst>
  <p:sldSz cx="12192000" cy="6858000"/>
  <p:notesSz cx="12192000" cy="6858000"/>
  <p:embeddedFontLst>
    <p:embeddedFont>
      <p:font typeface="Calibri" panose="020F0502020204030204" pitchFamily="34" charset="0"/>
      <p:regular r:id="rId57"/>
      <p:bold r:id="rId58"/>
      <p:italic r:id="rId59"/>
      <p:boldItalic r:id="rId60"/>
    </p:embeddedFont>
    <p:embeddedFont>
      <p:font typeface="Helvetica Neue" panose="02000503000000020004" pitchFamily="2" charset="0"/>
      <p:regular r:id="rId61"/>
      <p:bold r:id="rId62"/>
      <p:italic r:id="rId63"/>
      <p:boldItalic r:id="rId64"/>
    </p:embeddedFont>
    <p:embeddedFont>
      <p:font typeface="Poppins" pitchFamily="2" charset="77"/>
      <p:regular r:id="rId65"/>
      <p:bold r:id="rId66"/>
      <p:italic r:id="rId67"/>
      <p:boldItalic r:id="rId68"/>
    </p:embeddedFont>
    <p:embeddedFont>
      <p:font typeface="Poppins SemiBold" panose="020B0604020202020204" pitchFamily="34" charset="0"/>
      <p:regular r:id="rId69"/>
      <p:bold r:id="rId70"/>
      <p:italic r:id="rId71"/>
      <p:boldItalic r:id="rId72"/>
    </p:embeddedFont>
    <p:embeddedFont>
      <p:font typeface="Roboto" panose="02000000000000000000" pitchFamily="2"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773">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1" roundtripDataSignature="AMtx7mgFAmhhiaZMHSXDWYG4VXHKSJjht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an Lemoin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5"/>
  </p:normalViewPr>
  <p:slideViewPr>
    <p:cSldViewPr snapToGrid="0">
      <p:cViewPr varScale="1">
        <p:scale>
          <a:sx n="121" d="100"/>
          <a:sy n="121" d="100"/>
        </p:scale>
        <p:origin x="200" y="184"/>
      </p:cViewPr>
      <p:guideLst>
        <p:guide orient="horz" pos="2160"/>
        <p:guide pos="277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font" Target="fonts/font12.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font" Target="fonts/font2.fntdata"/><Relationship Id="rId74" Type="http://schemas.openxmlformats.org/officeDocument/2006/relationships/font" Target="fonts/font18.fntdata"/><Relationship Id="rId5" Type="http://schemas.openxmlformats.org/officeDocument/2006/relationships/slide" Target="slides/slide4.xml"/><Relationship Id="rId61" Type="http://schemas.openxmlformats.org/officeDocument/2006/relationships/font" Target="fonts/font5.fntdata"/><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6.fntdata"/><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91" Type="http://customschemas.google.com/relationships/presentationmetadata" Target="meta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0.fntdata"/><Relationship Id="rId7" Type="http://schemas.openxmlformats.org/officeDocument/2006/relationships/slide" Target="slides/slide6.xml"/><Relationship Id="rId71" Type="http://schemas.openxmlformats.org/officeDocument/2006/relationships/font" Target="fonts/font15.fntdata"/><Relationship Id="rId9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0.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2-11T22:49:27.571" idx="1">
    <p:pos x="6000" y="0"/>
    <p:text>A améliorer</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d_XHCr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0a80d438ab_0_0: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178" name="Google Shape;178;g30a80d438ab_0_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c310da350a_1_139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g2c310da350a_1_1393: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100">
              <a:latin typeface="Arial"/>
              <a:ea typeface="Arial"/>
              <a:cs typeface="Arial"/>
              <a:sym typeface="Arial"/>
            </a:endParaRPr>
          </a:p>
        </p:txBody>
      </p:sp>
      <p:sp>
        <p:nvSpPr>
          <p:cNvPr id="491" name="Google Shape;491;g2c310da350a_1_1393:notes"/>
          <p:cNvSpPr txBox="1">
            <a:spLocks noGrp="1"/>
          </p:cNvSpPr>
          <p:nvPr>
            <p:ph type="sldNum" idx="12"/>
          </p:nvPr>
        </p:nvSpPr>
        <p:spPr>
          <a:xfrm>
            <a:off x="6905625" y="6513513"/>
            <a:ext cx="52833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2fb834e976_1_24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32fb834e976_1_248: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100">
              <a:latin typeface="Arial"/>
              <a:ea typeface="Arial"/>
              <a:cs typeface="Arial"/>
              <a:sym typeface="Arial"/>
            </a:endParaRPr>
          </a:p>
        </p:txBody>
      </p:sp>
      <p:sp>
        <p:nvSpPr>
          <p:cNvPr id="505" name="Google Shape;505;g32fb834e976_1_248:notes"/>
          <p:cNvSpPr txBox="1">
            <a:spLocks noGrp="1"/>
          </p:cNvSpPr>
          <p:nvPr>
            <p:ph type="sldNum" idx="12"/>
          </p:nvPr>
        </p:nvSpPr>
        <p:spPr>
          <a:xfrm>
            <a:off x="6905625" y="6513513"/>
            <a:ext cx="52833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15458a6e9d_7_1188: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527" name="Google Shape;527;g215458a6e9d_7_118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af6bb0de6a_0_7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g2af6bb0de6a_0_7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100" i="1">
              <a:latin typeface="Arial"/>
              <a:ea typeface="Arial"/>
              <a:cs typeface="Arial"/>
              <a:sym typeface="Arial"/>
            </a:endParaRPr>
          </a:p>
        </p:txBody>
      </p:sp>
      <p:sp>
        <p:nvSpPr>
          <p:cNvPr id="534" name="Google Shape;534;g2af6bb0de6a_0_7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e861ccb588_0_26: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endParaRPr sz="1100">
              <a:latin typeface="Arial"/>
              <a:ea typeface="Arial"/>
              <a:cs typeface="Arial"/>
              <a:sym typeface="Arial"/>
            </a:endParaRPr>
          </a:p>
        </p:txBody>
      </p:sp>
      <p:sp>
        <p:nvSpPr>
          <p:cNvPr id="557" name="Google Shape;557;g2e861ccb588_0_2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32c63fd6748_0_23: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600"/>
              </a:spcBef>
              <a:spcAft>
                <a:spcPts val="600"/>
              </a:spcAft>
              <a:buSzPts val="1100"/>
              <a:buNone/>
            </a:pPr>
            <a:endParaRPr b="1">
              <a:latin typeface="Arial"/>
              <a:ea typeface="Arial"/>
              <a:cs typeface="Arial"/>
              <a:sym typeface="Arial"/>
            </a:endParaRPr>
          </a:p>
        </p:txBody>
      </p:sp>
      <p:sp>
        <p:nvSpPr>
          <p:cNvPr id="583" name="Google Shape;583;g32c63fd6748_0_2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2e861ccb588_0_58: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100"/>
              <a:buNone/>
            </a:pPr>
            <a:endParaRPr sz="1100">
              <a:latin typeface="Arial"/>
              <a:ea typeface="Arial"/>
              <a:cs typeface="Arial"/>
              <a:sym typeface="Arial"/>
            </a:endParaRPr>
          </a:p>
        </p:txBody>
      </p:sp>
      <p:sp>
        <p:nvSpPr>
          <p:cNvPr id="610" name="Google Shape;610;g2e861ccb588_0_5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2e91434fdbc_1_551: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000"/>
              </a:spcBef>
              <a:spcAft>
                <a:spcPts val="600"/>
              </a:spcAft>
              <a:buClr>
                <a:schemeClr val="dk1"/>
              </a:buClr>
              <a:buSzPts val="1100"/>
              <a:buFont typeface="Arial"/>
              <a:buNone/>
            </a:pPr>
            <a:endParaRPr sz="1100" i="1">
              <a:latin typeface="Arial"/>
              <a:ea typeface="Arial"/>
              <a:cs typeface="Arial"/>
              <a:sym typeface="Arial"/>
            </a:endParaRPr>
          </a:p>
        </p:txBody>
      </p:sp>
      <p:sp>
        <p:nvSpPr>
          <p:cNvPr id="635" name="Google Shape;635;g2e91434fdbc_1_55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32cc8766b5d_1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g32cc8766b5d_1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SzPts val="1400"/>
              <a:buNone/>
            </a:pPr>
            <a:endParaRPr/>
          </a:p>
        </p:txBody>
      </p:sp>
      <p:sp>
        <p:nvSpPr>
          <p:cNvPr id="652" name="Google Shape;652;g32cc8766b5d_1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32c63fd6748_0_30: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100"/>
              <a:buNone/>
            </a:pPr>
            <a:endParaRPr sz="1100">
              <a:latin typeface="Arial"/>
              <a:ea typeface="Arial"/>
              <a:cs typeface="Arial"/>
              <a:sym typeface="Arial"/>
            </a:endParaRPr>
          </a:p>
        </p:txBody>
      </p:sp>
      <p:sp>
        <p:nvSpPr>
          <p:cNvPr id="667" name="Google Shape;667;g32c63fd6748_0_3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15458a6e9d_7_2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215458a6e9d_7_29: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b="1"/>
          </a:p>
        </p:txBody>
      </p:sp>
      <p:sp>
        <p:nvSpPr>
          <p:cNvPr id="214" name="Google Shape;214;g215458a6e9d_7_29:notes"/>
          <p:cNvSpPr txBox="1">
            <a:spLocks noGrp="1"/>
          </p:cNvSpPr>
          <p:nvPr>
            <p:ph type="sldNum" idx="12"/>
          </p:nvPr>
        </p:nvSpPr>
        <p:spPr>
          <a:xfrm>
            <a:off x="6905625" y="6513513"/>
            <a:ext cx="5283300" cy="344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Calibri"/>
                <a:ea typeface="Calibri"/>
                <a:cs typeface="Calibri"/>
                <a:sym typeface="Calibri"/>
              </a:rPr>
              <a:t>2</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2af6bb0de6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g2af6bb0de6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100">
              <a:latin typeface="Arial"/>
              <a:ea typeface="Arial"/>
              <a:cs typeface="Arial"/>
              <a:sym typeface="Arial"/>
            </a:endParaRPr>
          </a:p>
        </p:txBody>
      </p:sp>
      <p:sp>
        <p:nvSpPr>
          <p:cNvPr id="690" name="Google Shape;690;g2af6bb0de6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af6bb0de6a_0_817: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600"/>
              </a:spcBef>
              <a:spcAft>
                <a:spcPts val="600"/>
              </a:spcAft>
              <a:buSzPts val="1400"/>
              <a:buNone/>
            </a:pPr>
            <a:endParaRPr sz="1100">
              <a:latin typeface="Arial"/>
              <a:ea typeface="Arial"/>
              <a:cs typeface="Arial"/>
              <a:sym typeface="Arial"/>
            </a:endParaRPr>
          </a:p>
        </p:txBody>
      </p:sp>
      <p:sp>
        <p:nvSpPr>
          <p:cNvPr id="704" name="Google Shape;704;g2af6bb0de6a_0_81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9f05dd05eba34ad_58: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600"/>
              </a:spcAft>
              <a:buSzPts val="1400"/>
              <a:buNone/>
            </a:pPr>
            <a:endParaRPr sz="1100">
              <a:latin typeface="Arial"/>
              <a:ea typeface="Arial"/>
              <a:cs typeface="Arial"/>
              <a:sym typeface="Arial"/>
            </a:endParaRPr>
          </a:p>
        </p:txBody>
      </p:sp>
      <p:sp>
        <p:nvSpPr>
          <p:cNvPr id="722" name="Google Shape;722;g29f05dd05eba34ad_5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33379d1850d_4_10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g33379d1850d_4_10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2" name="Google Shape;752;g33379d1850d_4_10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33be5d61f2_4_333: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2" name="Google Shape;772;g333be5d61f2_4_33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3346a793586_5_333: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latin typeface="Arial"/>
              <a:ea typeface="Arial"/>
              <a:cs typeface="Arial"/>
              <a:sym typeface="Arial"/>
            </a:endParaRPr>
          </a:p>
        </p:txBody>
      </p:sp>
      <p:sp>
        <p:nvSpPr>
          <p:cNvPr id="778" name="Google Shape;778;g3346a793586_5_33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2af6bb0de6a_0_205: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100" b="1">
              <a:latin typeface="Arial"/>
              <a:ea typeface="Arial"/>
              <a:cs typeface="Arial"/>
              <a:sym typeface="Arial"/>
            </a:endParaRPr>
          </a:p>
        </p:txBody>
      </p:sp>
      <p:sp>
        <p:nvSpPr>
          <p:cNvPr id="800" name="Google Shape;800;g2af6bb0de6a_0_20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333be5d61f2_4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g333be5d61f2_4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1000"/>
              </a:spcAft>
              <a:buSzPts val="1400"/>
              <a:buNone/>
            </a:pPr>
            <a:endParaRPr>
              <a:solidFill>
                <a:srgbClr val="00005A"/>
              </a:solidFill>
              <a:latin typeface="Arial"/>
              <a:ea typeface="Arial"/>
              <a:cs typeface="Arial"/>
              <a:sym typeface="Arial"/>
            </a:endParaRPr>
          </a:p>
        </p:txBody>
      </p:sp>
      <p:sp>
        <p:nvSpPr>
          <p:cNvPr id="814" name="Google Shape;814;g333be5d61f2_4_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333be5d61f2_4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g333be5d61f2_4_1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1000"/>
              </a:spcAft>
              <a:buSzPts val="1400"/>
              <a:buNone/>
            </a:pPr>
            <a:endParaRPr>
              <a:solidFill>
                <a:srgbClr val="00005A"/>
              </a:solidFill>
              <a:latin typeface="Arial"/>
              <a:ea typeface="Arial"/>
              <a:cs typeface="Arial"/>
              <a:sym typeface="Arial"/>
            </a:endParaRPr>
          </a:p>
        </p:txBody>
      </p:sp>
      <p:sp>
        <p:nvSpPr>
          <p:cNvPr id="843" name="Google Shape;843;g333be5d61f2_4_1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333be5d61f2_4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5" name="Google Shape;875;g333be5d61f2_4_1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1000"/>
              </a:spcAft>
              <a:buSzPts val="1400"/>
              <a:buNone/>
            </a:pPr>
            <a:endParaRPr>
              <a:solidFill>
                <a:srgbClr val="00005A"/>
              </a:solidFill>
              <a:latin typeface="Arial"/>
              <a:ea typeface="Arial"/>
              <a:cs typeface="Arial"/>
              <a:sym typeface="Arial"/>
            </a:endParaRPr>
          </a:p>
        </p:txBody>
      </p:sp>
      <p:sp>
        <p:nvSpPr>
          <p:cNvPr id="876" name="Google Shape;876;g333be5d61f2_4_1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33be5d61f2_2_11: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g333be5d61f2_2_1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333be5d61f2_4_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3" name="Google Shape;913;g333be5d61f2_4_2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1000"/>
              </a:spcAft>
              <a:buSzPts val="1400"/>
              <a:buNone/>
            </a:pPr>
            <a:endParaRPr>
              <a:solidFill>
                <a:srgbClr val="00005A"/>
              </a:solidFill>
              <a:latin typeface="Arial"/>
              <a:ea typeface="Arial"/>
              <a:cs typeface="Arial"/>
              <a:sym typeface="Arial"/>
            </a:endParaRPr>
          </a:p>
        </p:txBody>
      </p:sp>
      <p:sp>
        <p:nvSpPr>
          <p:cNvPr id="914" name="Google Shape;914;g333be5d61f2_4_2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33379d1850d_4_1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g33379d1850d_4_1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9" name="Google Shape;959;g33379d1850d_4_11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3341222a0ad_9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5" name="Google Shape;975;g3341222a0ad_9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6" name="Google Shape;976;g3341222a0ad_9_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3346a793586_5_3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2" name="Google Shape;992;g3346a793586_5_3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3" name="Google Shape;993;g3346a793586_5_3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3341222a0ad_9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9" name="Google Shape;1009;g3341222a0ad_9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0" name="Google Shape;1010;g3341222a0ad_9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33408312eb5_2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4" name="Google Shape;1024;g33408312eb5_2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5" name="Google Shape;1025;g33408312eb5_2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33408312eb5_2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2" name="Google Shape;1042;g33408312eb5_2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3" name="Google Shape;1043;g33408312eb5_2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3346a793586_5_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0" name="Google Shape;1060;g3346a793586_5_1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Avec tous ces leviers, on arrive déjà à -68% de réduire d’émissions, une division par 3 en 25 ans ce qui est déjà très bien.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Maintenant, cette trajectoire suppose que la programmation internationale reste globalement stable. SI ce n’est pas le cas, on sera pas à -68% mais peut-être à -60%. Pq ? + de trajets internationaux = + d’avions, le seul mode de transport qu’on ne sait pas décarboner à court, moyen, voir long terme (en tout cas si on considère que long terme c’est 2050).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Alan :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Donc ici ça veut dire qu’on a un gisement d’émissions qui ne peut pas être de l’efficacité parce que on est allé au maximum sur tous les postes d’émissions, ça ne peut pas non plus être d’origine technologique parce qu’on vient aussi de faire le maximum mais il nous reste un levier majeur qu’on a quasiment pas activé pour le moment c’est la réorganisation avec une forme de sobriété.</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Autre point : sur les émissions restantes, les énergies fossiles restantes se trouvent être à plus de 95% dans les trajets en avion. </a:t>
            </a:r>
            <a:endParaRPr/>
          </a:p>
          <a:p>
            <a:pPr marL="0" lvl="0" indent="0" algn="l" rtl="0">
              <a:lnSpc>
                <a:spcPct val="100000"/>
              </a:lnSpc>
              <a:spcBef>
                <a:spcPts val="0"/>
              </a:spcBef>
              <a:spcAft>
                <a:spcPts val="0"/>
              </a:spcAft>
              <a:buSzPts val="1400"/>
              <a:buNone/>
            </a:pPr>
            <a:r>
              <a:rPr lang="fr-FR"/>
              <a:t>Donc il faut que nos leviers supplémentaires puissent réduire ces émissions résiduelles.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Ce qu’on a fait au Shift, c’est qu’on a ces quatre derniers mois menés des consultations spécifiquement sur ça. On est allé voir des syndicats de joueurs, des ligues pro, des organisations internationales, des clubs, etc. et on leur a demandé : vous en pensez quoi ? Comment vous pensez qu’on peut s’organiser pour boucler la boucle ?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061" name="Google Shape;1061;g3346a793586_5_1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3346a793586_5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1" name="Google Shape;1121;g3346a793586_5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Avec tous ces leviers, on arrive déjà à -68% de réduire d’émissions, une division par 3 en 25 ans ce qui est déjà très bien.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Maintenant, cette trajectoire suppose que la programmation internationale reste globalement stable. SI ce n’est pas le cas, on sera pas à -68% mais peut-être à -60%. Pq ? + de trajets internationaux = + d’avions, le seul mode de transport qu’on ne sait pas décarboner à court, moyen, voir long terme (en tout cas si on considère que long terme c’est 2050).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Alan :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Donc ici ça veut dire qu’on a un gisement d’émissions qui ne peut pas être de l’efficacité parce que on est allé au maximum sur tous les postes d’émissions, ça ne peut pas non plus être d’origine technologique parce qu’on vient aussi de faire le maximum mais il nous reste un levier majeur qu’on a quasiment pas activé pour le moment c’est la réorganisation avec une forme de sobriété.</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Autre point : sur les émissions restantes, les énergies fossiles restantes se trouvent être à plus de 95% dans les trajets en avion. </a:t>
            </a:r>
            <a:endParaRPr/>
          </a:p>
          <a:p>
            <a:pPr marL="0" lvl="0" indent="0" algn="l" rtl="0">
              <a:lnSpc>
                <a:spcPct val="100000"/>
              </a:lnSpc>
              <a:spcBef>
                <a:spcPts val="0"/>
              </a:spcBef>
              <a:spcAft>
                <a:spcPts val="0"/>
              </a:spcAft>
              <a:buSzPts val="1400"/>
              <a:buNone/>
            </a:pPr>
            <a:r>
              <a:rPr lang="fr-FR"/>
              <a:t>Donc il faut que nos leviers supplémentaires puissent réduire ces émissions résiduelles.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Ce qu’on a fait au Shift, c’est qu’on a ces quatre derniers mois menés des consultations spécifiquement sur ça. On est allé voir des syndicats de joueurs, des ligues pro, des organisations internationales, des clubs, etc. et on leur a demandé : vous en pensez quoi ? Comment vous pensez qu’on peut s’organiser pour boucler la boucle ?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122" name="Google Shape;1122;g3346a793586_5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33379d1850d_4_12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3" name="Google Shape;1183;g33379d1850d_4_12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Avec tous ces leviers, on arrive déjà à -68% de réduire d’émissions, une division par 3 en 25 ans ce qui est déjà très bien.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Maintenant, cette trajectoire suppose que la programmation internationale reste globalement stable. SI ce n’est pas le cas, on sera pas à -68% mais peut-être à -60%. Pq ? + de trajets internationaux = + d’avions, le seul mode de transport qu’on ne sait pas décarboner à court, moyen, voir long terme (en tout cas si on considère que long terme c’est 2050).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Alan :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Donc ici ça veut dire qu’on a un gisement d’émissions qui ne peut pas être de l’efficacité parce que on est allé au maximum sur tous les postes d’émissions, ça ne peut pas non plus être d’origine technologique parce qu’on vient aussi de faire le maximum mais il nous reste un levier majeur qu’on a quasiment pas activé pour le moment c’est la réorganisation avec une forme de sobriété.</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Autre point : sur les émissions restantes, les énergies fossiles restantes se trouvent être à plus de 95% dans les trajets en avion. </a:t>
            </a:r>
            <a:endParaRPr/>
          </a:p>
          <a:p>
            <a:pPr marL="0" lvl="0" indent="0" algn="l" rtl="0">
              <a:lnSpc>
                <a:spcPct val="100000"/>
              </a:lnSpc>
              <a:spcBef>
                <a:spcPts val="0"/>
              </a:spcBef>
              <a:spcAft>
                <a:spcPts val="0"/>
              </a:spcAft>
              <a:buSzPts val="1400"/>
              <a:buNone/>
            </a:pPr>
            <a:r>
              <a:rPr lang="fr-FR"/>
              <a:t>Donc il faut que nos leviers supplémentaires puissent réduire ces émissions résiduelles.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Ce qu’on a fait au Shift, c’est qu’on a ces quatre derniers mois menés des consultations spécifiquement sur ça. On est allé voir des syndicats de joueurs, des ligues pro, des organisations internationales, des clubs, etc. et on leur a demandé : vous en pensez quoi ? Comment vous pensez qu’on peut s’organiser pour boucler la boucle ?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184" name="Google Shape;1184;g33379d1850d_4_12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3379d1850d_4_874: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270" name="Google Shape;270;g33379d1850d_4_87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g3346a793586_5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4" name="Google Shape;1244;g3346a793586_5_2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Avec tous ces leviers, on arrive déjà à -68% de réduire d’émissions, une division par 3 en 25 ans ce qui est déjà très bien.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Maintenant, cette trajectoire suppose que la programmation internationale reste globalement stable. SI ce n’est pas le cas, on sera pas à -68% mais peut-être à -60%. Pq ? + de trajets internationaux = + d’avions, le seul mode de transport qu’on ne sait pas décarboner à court, moyen, voir long terme (en tout cas si on considère que long terme c’est 2050).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Alan :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Donc ici ça veut dire qu’on a un gisement d’émissions qui ne peut pas être de l’efficacité parce que on est allé au maximum sur tous les postes d’émissions, ça ne peut pas non plus être d’origine technologique parce qu’on vient aussi de faire le maximum mais il nous reste un levier majeur qu’on a quasiment pas activé pour le moment c’est la réorganisation avec une forme de sobriété.</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Autre point : sur les émissions restantes, les énergies fossiles restantes se trouvent être à plus de 95% dans les trajets en avion. </a:t>
            </a:r>
            <a:endParaRPr/>
          </a:p>
          <a:p>
            <a:pPr marL="0" lvl="0" indent="0" algn="l" rtl="0">
              <a:lnSpc>
                <a:spcPct val="100000"/>
              </a:lnSpc>
              <a:spcBef>
                <a:spcPts val="0"/>
              </a:spcBef>
              <a:spcAft>
                <a:spcPts val="0"/>
              </a:spcAft>
              <a:buSzPts val="1400"/>
              <a:buNone/>
            </a:pPr>
            <a:r>
              <a:rPr lang="fr-FR"/>
              <a:t>Donc il faut que nos leviers supplémentaires puissent réduire ces émissions résiduelles.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Ce qu’on a fait au Shift, c’est qu’on a ces quatre derniers mois menés des consultations spécifiquement sur ça. On est allé voir des syndicats de joueurs, des ligues pro, des organisations internationales, des clubs, etc. et on leur a demandé : vous en pensez quoi ? Comment vous pensez qu’on peut s’organiser pour boucler la boucle ?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245" name="Google Shape;1245;g3346a793586_5_2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g33379d1850d_4_1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7" name="Google Shape;1307;g33379d1850d_4_11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Avec tous ces leviers, on arrive déjà à -68% de réduire d’émissions, une division par 3 en 25 ans ce qui est déjà très bien.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Maintenant, cette trajectoire suppose que la programmation internationale reste globalement stable. SI ce n’est pas le cas, on sera pas à -68% mais peut-être à -60%. Pq ? + de trajets internationaux = + d’avions, le seul mode de transport qu’on ne sait pas décarboner à court, moyen, voir long terme (en tout cas si on considère que long terme c’est 2050).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Alan :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Donc ici ça veut dire qu’on a un gisement d’émissions qui ne peut pas être de l’efficacité parce que on est allé au maximum sur tous les postes d’émissions, ça ne peut pas non plus être d’origine technologique parce qu’on vient aussi de faire le maximum mais il nous reste un levier majeur qu’on a quasiment pas activé pour le moment c’est la réorganisation avec une forme de sobriété.</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Autre point : sur les émissions restantes, les énergies fossiles restantes se trouvent être à plus de 95% dans les trajets en avion. </a:t>
            </a:r>
            <a:endParaRPr/>
          </a:p>
          <a:p>
            <a:pPr marL="0" lvl="0" indent="0" algn="l" rtl="0">
              <a:lnSpc>
                <a:spcPct val="100000"/>
              </a:lnSpc>
              <a:spcBef>
                <a:spcPts val="0"/>
              </a:spcBef>
              <a:spcAft>
                <a:spcPts val="0"/>
              </a:spcAft>
              <a:buSzPts val="1400"/>
              <a:buNone/>
            </a:pPr>
            <a:r>
              <a:rPr lang="fr-FR"/>
              <a:t>Donc il faut que nos leviers supplémentaires puissent réduire ces émissions résiduelles.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Ce qu’on a fait au Shift, c’est qu’on a ces quatre derniers mois menés des consultations spécifiquement sur ça. On est allé voir des syndicats de joueurs, des ligues pro, des organisations internationales, des clubs, etc. et on leur a demandé : vous en pensez quoi ? Comment vous pensez qu’on peut s’organiser pour boucler la boucle ?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308" name="Google Shape;1308;g33379d1850d_4_11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2af6bb0de6a_0_3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8" name="Google Shape;1368;g2af6bb0de6a_0_3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endParaRPr>
              <a:latin typeface="Arial"/>
              <a:ea typeface="Arial"/>
              <a:cs typeface="Arial"/>
              <a:sym typeface="Arial"/>
            </a:endParaRPr>
          </a:p>
        </p:txBody>
      </p:sp>
      <p:sp>
        <p:nvSpPr>
          <p:cNvPr id="1369" name="Google Shape;1369;g2af6bb0de6a_0_3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2af6bb0de6a_0_6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3" name="Google Shape;1393;g2af6bb0de6a_0_6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4" name="Google Shape;1394;g2af6bb0de6a_0_6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g32fb834e976_1_2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3" name="Google Shape;1453;g32fb834e976_1_2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4" name="Google Shape;1454;g32fb834e976_1_2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g33379d1850d_3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5" name="Google Shape;1465;g33379d1850d_3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6" name="Google Shape;1466;g33379d1850d_3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g33379d1850d_3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2" name="Google Shape;1492;g33379d1850d_3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
        <p:nvSpPr>
          <p:cNvPr id="1493" name="Google Shape;1493;g33379d1850d_3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g33379d1850d_3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4" name="Google Shape;1524;g33379d1850d_3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5" name="Google Shape;1525;g33379d1850d_3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333be5d61f2_2_7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2" name="Google Shape;1562;g333be5d61f2_2_7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a:p>
        </p:txBody>
      </p:sp>
      <p:sp>
        <p:nvSpPr>
          <p:cNvPr id="1563" name="Google Shape;1563;g333be5d61f2_2_7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3"/>
        <p:cNvGrpSpPr/>
        <p:nvPr/>
      </p:nvGrpSpPr>
      <p:grpSpPr>
        <a:xfrm>
          <a:off x="0" y="0"/>
          <a:ext cx="0" cy="0"/>
          <a:chOff x="0" y="0"/>
          <a:chExt cx="0" cy="0"/>
        </a:xfrm>
      </p:grpSpPr>
      <p:sp>
        <p:nvSpPr>
          <p:cNvPr id="1604" name="Google Shape;1604;g33379d1850d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5" name="Google Shape;1605;g33379d1850d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
        <p:nvSpPr>
          <p:cNvPr id="1606" name="Google Shape;1606;g33379d1850d_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3379d1850d_4_7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33379d1850d_4_7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93" name="Google Shape;293;g33379d1850d_4_7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33379d1850d_3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6" name="Google Shape;1656;g33379d1850d_3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600"/>
              </a:spcBef>
              <a:spcAft>
                <a:spcPts val="600"/>
              </a:spcAft>
              <a:buNone/>
            </a:pPr>
            <a:endParaRPr/>
          </a:p>
        </p:txBody>
      </p:sp>
      <p:sp>
        <p:nvSpPr>
          <p:cNvPr id="1657" name="Google Shape;1657;g33379d1850d_3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9"/>
        <p:cNvGrpSpPr/>
        <p:nvPr/>
      </p:nvGrpSpPr>
      <p:grpSpPr>
        <a:xfrm>
          <a:off x="0" y="0"/>
          <a:ext cx="0" cy="0"/>
          <a:chOff x="0" y="0"/>
          <a:chExt cx="0" cy="0"/>
        </a:xfrm>
      </p:grpSpPr>
      <p:sp>
        <p:nvSpPr>
          <p:cNvPr id="1710" name="Google Shape;1710;g333be5d61f2_4_3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1" name="Google Shape;1711;g333be5d61f2_4_3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600"/>
              </a:spcBef>
              <a:spcAft>
                <a:spcPts val="600"/>
              </a:spcAft>
              <a:buNone/>
            </a:pPr>
            <a:endParaRPr/>
          </a:p>
        </p:txBody>
      </p:sp>
      <p:sp>
        <p:nvSpPr>
          <p:cNvPr id="1712" name="Google Shape;1712;g333be5d61f2_4_3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g33379d1850d_4_83: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1768" name="Google Shape;1768;g33379d1850d_4_8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g215458a6e9d_7_1192: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6" name="Google Shape;1796;g215458a6e9d_7_119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2af6bb0de6a_0_272: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050">
              <a:solidFill>
                <a:srgbClr val="444746"/>
              </a:solidFill>
              <a:latin typeface="Roboto"/>
              <a:ea typeface="Roboto"/>
              <a:cs typeface="Roboto"/>
              <a:sym typeface="Roboto"/>
            </a:endParaRPr>
          </a:p>
        </p:txBody>
      </p:sp>
      <p:sp>
        <p:nvSpPr>
          <p:cNvPr id="1802" name="Google Shape;1802;g2af6bb0de6a_0_27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3379d1850d_4_9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33379d1850d_4_9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b="1"/>
          </a:p>
        </p:txBody>
      </p:sp>
      <p:sp>
        <p:nvSpPr>
          <p:cNvPr id="403" name="Google Shape;403;g33379d1850d_4_9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15458a6e9d_7_1184: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g215458a6e9d_7_118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e861ccb588_0_259: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100">
              <a:latin typeface="Arial"/>
              <a:ea typeface="Arial"/>
              <a:cs typeface="Arial"/>
              <a:sym typeface="Arial"/>
            </a:endParaRPr>
          </a:p>
        </p:txBody>
      </p:sp>
      <p:sp>
        <p:nvSpPr>
          <p:cNvPr id="443" name="Google Shape;443;g2e861ccb588_0_25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9f05dd05eba34ad_2: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100">
              <a:latin typeface="Arial"/>
              <a:ea typeface="Arial"/>
              <a:cs typeface="Arial"/>
              <a:sym typeface="Arial"/>
            </a:endParaRPr>
          </a:p>
        </p:txBody>
      </p:sp>
      <p:sp>
        <p:nvSpPr>
          <p:cNvPr id="464" name="Google Shape;464;g29f05dd05eba34ad_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6"/>
        <p:cNvGrpSpPr/>
        <p:nvPr/>
      </p:nvGrpSpPr>
      <p:grpSpPr>
        <a:xfrm>
          <a:off x="0" y="0"/>
          <a:ext cx="0" cy="0"/>
          <a:chOff x="0" y="0"/>
          <a:chExt cx="0" cy="0"/>
        </a:xfrm>
      </p:grpSpPr>
      <p:sp>
        <p:nvSpPr>
          <p:cNvPr id="17" name="Google Shape;17;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85"/>
          <p:cNvSpPr txBox="1">
            <a:spLocks noGrp="1"/>
          </p:cNvSpPr>
          <p:nvPr>
            <p:ph type="ftr" idx="11"/>
          </p:nvPr>
        </p:nvSpPr>
        <p:spPr>
          <a:xfrm>
            <a:off x="695325" y="6489700"/>
            <a:ext cx="8058300" cy="368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Google Shape;19;p85"/>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igure simple 1">
  <p:cSld name="Figure simple 1">
    <p:spTree>
      <p:nvGrpSpPr>
        <p:cNvPr id="1" name="Shape 82"/>
        <p:cNvGrpSpPr/>
        <p:nvPr/>
      </p:nvGrpSpPr>
      <p:grpSpPr>
        <a:xfrm>
          <a:off x="0" y="0"/>
          <a:ext cx="0" cy="0"/>
          <a:chOff x="0" y="0"/>
          <a:chExt cx="0" cy="0"/>
        </a:xfrm>
      </p:grpSpPr>
      <p:sp>
        <p:nvSpPr>
          <p:cNvPr id="83" name="Google Shape;83;g2c310da350a_1_2832"/>
          <p:cNvSpPr/>
          <p:nvPr/>
        </p:nvSpPr>
        <p:spPr>
          <a:xfrm>
            <a:off x="695325" y="729932"/>
            <a:ext cx="7200900" cy="5039100"/>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g2c310da350a_1_2832"/>
          <p:cNvSpPr txBox="1">
            <a:spLocks noGrp="1"/>
          </p:cNvSpPr>
          <p:nvPr>
            <p:ph type="body" idx="1"/>
          </p:nvPr>
        </p:nvSpPr>
        <p:spPr>
          <a:xfrm>
            <a:off x="1055688" y="1089028"/>
            <a:ext cx="6480300" cy="43197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3"/>
              </a:buClr>
              <a:buSzPts val="1400"/>
              <a:buFont typeface="Arial"/>
              <a:buNone/>
              <a:defRPr sz="1400" b="0" i="0" u="none" strike="noStrike" cap="none">
                <a:solidFill>
                  <a:schemeClr val="accent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5" name="Google Shape;85;g2c310da350a_1_2832"/>
          <p:cNvSpPr txBox="1">
            <a:spLocks noGrp="1"/>
          </p:cNvSpPr>
          <p:nvPr>
            <p:ph type="body" idx="2"/>
          </p:nvPr>
        </p:nvSpPr>
        <p:spPr>
          <a:xfrm>
            <a:off x="8435974" y="5410199"/>
            <a:ext cx="3060600" cy="358800"/>
          </a:xfrm>
          <a:prstGeom prst="rect">
            <a:avLst/>
          </a:prstGeom>
          <a:noFill/>
          <a:ln>
            <a:noFill/>
          </a:ln>
        </p:spPr>
        <p:txBody>
          <a:bodyPr spcFirstLastPara="1" wrap="square" lIns="0" tIns="0" rIns="0" bIns="0" anchor="b" anchorCtr="0">
            <a:noAutofit/>
          </a:bodyPr>
          <a:lstStyle>
            <a:lvl1pPr marL="457200" marR="0" lvl="0" indent="-228600" algn="l" rtl="0">
              <a:lnSpc>
                <a:spcPct val="100000"/>
              </a:lnSpc>
              <a:spcBef>
                <a:spcPts val="120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1pPr>
            <a:lvl2pPr marL="914400" marR="0" lvl="1" indent="-228600" algn="r" rtl="0">
              <a:lnSpc>
                <a:spcPct val="10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0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317500" algn="l" rtl="0">
              <a:lnSpc>
                <a:spcPct val="100000"/>
              </a:lnSpc>
              <a:spcBef>
                <a:spcPts val="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6" name="Google Shape;86;g2c310da350a_1_2832"/>
          <p:cNvSpPr txBox="1">
            <a:spLocks noGrp="1"/>
          </p:cNvSpPr>
          <p:nvPr>
            <p:ph type="body" idx="3"/>
          </p:nvPr>
        </p:nvSpPr>
        <p:spPr>
          <a:xfrm>
            <a:off x="8435975" y="728661"/>
            <a:ext cx="3060600" cy="46785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marL="914400" marR="0" lvl="1" indent="-228600" algn="l" rtl="0">
              <a:lnSpc>
                <a:spcPct val="100000"/>
              </a:lnSpc>
              <a:spcBef>
                <a:spcPts val="12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L="1371600" marR="0" lvl="2" indent="-228600" algn="l" rtl="0">
              <a:lnSpc>
                <a:spcPct val="11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0000"/>
              </a:lnSpc>
              <a:spcBef>
                <a:spcPts val="12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2286000" marR="0" lvl="4" indent="-228600" algn="l" rtl="0">
              <a:lnSpc>
                <a:spcPct val="100000"/>
              </a:lnSpc>
              <a:spcBef>
                <a:spcPts val="6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g2c310da350a_1_2832"/>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aison">
  <p:cSld name="Comparaison">
    <p:spTree>
      <p:nvGrpSpPr>
        <p:cNvPr id="1" name="Shape 88"/>
        <p:cNvGrpSpPr/>
        <p:nvPr/>
      </p:nvGrpSpPr>
      <p:grpSpPr>
        <a:xfrm>
          <a:off x="0" y="0"/>
          <a:ext cx="0" cy="0"/>
          <a:chOff x="0" y="0"/>
          <a:chExt cx="0" cy="0"/>
        </a:xfrm>
      </p:grpSpPr>
      <p:sp>
        <p:nvSpPr>
          <p:cNvPr id="89" name="Google Shape;89;g2c310da350a_1_2839"/>
          <p:cNvSpPr/>
          <p:nvPr/>
        </p:nvSpPr>
        <p:spPr>
          <a:xfrm>
            <a:off x="695323" y="1808163"/>
            <a:ext cx="5221200" cy="3960900"/>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 name="Google Shape;90;g2c310da350a_1_2839"/>
          <p:cNvSpPr txBox="1">
            <a:spLocks noGrp="1"/>
          </p:cNvSpPr>
          <p:nvPr>
            <p:ph type="body" idx="1"/>
          </p:nvPr>
        </p:nvSpPr>
        <p:spPr>
          <a:xfrm>
            <a:off x="1055688" y="2168524"/>
            <a:ext cx="4500600" cy="324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3"/>
              </a:buClr>
              <a:buSzPts val="1400"/>
              <a:buFont typeface="Arial"/>
              <a:buNone/>
              <a:defRPr sz="1400" b="0" i="0" u="none" strike="noStrike" cap="none">
                <a:solidFill>
                  <a:schemeClr val="accent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1" name="Google Shape;91;g2c310da350a_1_2839"/>
          <p:cNvSpPr txBox="1">
            <a:spLocks noGrp="1"/>
          </p:cNvSpPr>
          <p:nvPr>
            <p:ph type="body" idx="2"/>
          </p:nvPr>
        </p:nvSpPr>
        <p:spPr>
          <a:xfrm>
            <a:off x="6635750" y="2168115"/>
            <a:ext cx="4500600" cy="324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3"/>
              </a:buClr>
              <a:buSzPts val="1400"/>
              <a:buFont typeface="Arial"/>
              <a:buNone/>
              <a:defRPr sz="1400" b="0" i="0" u="none" strike="noStrike" cap="none">
                <a:solidFill>
                  <a:schemeClr val="accent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2" name="Google Shape;92;g2c310da350a_1_2839"/>
          <p:cNvSpPr txBox="1">
            <a:spLocks noGrp="1"/>
          </p:cNvSpPr>
          <p:nvPr>
            <p:ph type="body" idx="3"/>
          </p:nvPr>
        </p:nvSpPr>
        <p:spPr>
          <a:xfrm>
            <a:off x="695326" y="728662"/>
            <a:ext cx="6480300" cy="902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marL="914400" marR="0" lvl="1" indent="-228600" algn="l" rtl="0">
              <a:lnSpc>
                <a:spcPct val="100000"/>
              </a:lnSpc>
              <a:spcBef>
                <a:spcPts val="12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L="1371600" marR="0" lvl="2" indent="-228600" algn="l" rtl="0">
              <a:lnSpc>
                <a:spcPct val="11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0000"/>
              </a:lnSpc>
              <a:spcBef>
                <a:spcPts val="12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2286000" marR="0" lvl="4" indent="-228600" algn="l" rtl="0">
              <a:lnSpc>
                <a:spcPct val="100000"/>
              </a:lnSpc>
              <a:spcBef>
                <a:spcPts val="6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3" name="Google Shape;93;g2c310da350a_1_2839"/>
          <p:cNvSpPr/>
          <p:nvPr/>
        </p:nvSpPr>
        <p:spPr>
          <a:xfrm>
            <a:off x="6275388" y="1807436"/>
            <a:ext cx="5221200" cy="3961500"/>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 name="Google Shape;94;g2c310da350a_1_2839"/>
          <p:cNvSpPr txBox="1">
            <a:spLocks noGrp="1"/>
          </p:cNvSpPr>
          <p:nvPr>
            <p:ph type="body" idx="4"/>
          </p:nvPr>
        </p:nvSpPr>
        <p:spPr>
          <a:xfrm>
            <a:off x="695323" y="5772150"/>
            <a:ext cx="3060600" cy="358800"/>
          </a:xfrm>
          <a:prstGeom prst="rect">
            <a:avLst/>
          </a:prstGeom>
          <a:noFill/>
          <a:ln>
            <a:noFill/>
          </a:ln>
        </p:spPr>
        <p:txBody>
          <a:bodyPr spcFirstLastPara="1" wrap="square" lIns="0" tIns="0" rIns="0" bIns="0" anchor="b" anchorCtr="0">
            <a:noAutofit/>
          </a:bodyPr>
          <a:lstStyle>
            <a:lvl1pPr marL="457200" marR="0" lvl="0" indent="-228600" algn="l" rtl="0">
              <a:lnSpc>
                <a:spcPct val="100000"/>
              </a:lnSpc>
              <a:spcBef>
                <a:spcPts val="120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1pPr>
            <a:lvl2pPr marL="914400" marR="0" lvl="1" indent="-228600" algn="r" rtl="0">
              <a:lnSpc>
                <a:spcPct val="10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0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317500" algn="l" rtl="0">
              <a:lnSpc>
                <a:spcPct val="100000"/>
              </a:lnSpc>
              <a:spcBef>
                <a:spcPts val="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5" name="Google Shape;95;g2c310da350a_1_2839"/>
          <p:cNvSpPr txBox="1">
            <a:spLocks noGrp="1"/>
          </p:cNvSpPr>
          <p:nvPr>
            <p:ph type="body" idx="5"/>
          </p:nvPr>
        </p:nvSpPr>
        <p:spPr>
          <a:xfrm>
            <a:off x="6275388" y="5768975"/>
            <a:ext cx="3060600" cy="358800"/>
          </a:xfrm>
          <a:prstGeom prst="rect">
            <a:avLst/>
          </a:prstGeom>
          <a:noFill/>
          <a:ln>
            <a:noFill/>
          </a:ln>
        </p:spPr>
        <p:txBody>
          <a:bodyPr spcFirstLastPara="1" wrap="square" lIns="0" tIns="0" rIns="0" bIns="0" anchor="b" anchorCtr="0">
            <a:noAutofit/>
          </a:bodyPr>
          <a:lstStyle>
            <a:lvl1pPr marL="457200" marR="0" lvl="0" indent="-228600" algn="l" rtl="0">
              <a:lnSpc>
                <a:spcPct val="100000"/>
              </a:lnSpc>
              <a:spcBef>
                <a:spcPts val="120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1pPr>
            <a:lvl2pPr marL="914400" marR="0" lvl="1" indent="-228600" algn="r" rtl="0">
              <a:lnSpc>
                <a:spcPct val="10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0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317500" algn="l" rtl="0">
              <a:lnSpc>
                <a:spcPct val="100000"/>
              </a:lnSpc>
              <a:spcBef>
                <a:spcPts val="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6" name="Google Shape;96;g2c310da350a_1_2839"/>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format paysage">
  <p:cSld name="Image format paysage">
    <p:spTree>
      <p:nvGrpSpPr>
        <p:cNvPr id="1" name="Shape 97"/>
        <p:cNvGrpSpPr/>
        <p:nvPr/>
      </p:nvGrpSpPr>
      <p:grpSpPr>
        <a:xfrm>
          <a:off x="0" y="0"/>
          <a:ext cx="0" cy="0"/>
          <a:chOff x="0" y="0"/>
          <a:chExt cx="0" cy="0"/>
        </a:xfrm>
      </p:grpSpPr>
      <p:sp>
        <p:nvSpPr>
          <p:cNvPr id="98" name="Google Shape;98;g2c310da350a_1_2849"/>
          <p:cNvSpPr>
            <a:spLocks noGrp="1"/>
          </p:cNvSpPr>
          <p:nvPr>
            <p:ph type="pic" idx="2"/>
          </p:nvPr>
        </p:nvSpPr>
        <p:spPr>
          <a:xfrm>
            <a:off x="-2" y="-1"/>
            <a:ext cx="7896300" cy="6489600"/>
          </a:xfrm>
          <a:prstGeom prst="rect">
            <a:avLst/>
          </a:prstGeom>
          <a:noFill/>
          <a:ln>
            <a:noFill/>
          </a:ln>
        </p:spPr>
      </p:sp>
      <p:sp>
        <p:nvSpPr>
          <p:cNvPr id="99" name="Google Shape;99;g2c310da350a_1_2849"/>
          <p:cNvSpPr txBox="1">
            <a:spLocks noGrp="1"/>
          </p:cNvSpPr>
          <p:nvPr>
            <p:ph type="body" idx="1"/>
          </p:nvPr>
        </p:nvSpPr>
        <p:spPr>
          <a:xfrm>
            <a:off x="8435975" y="728661"/>
            <a:ext cx="3060600" cy="5040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marL="914400" marR="0" lvl="1" indent="-228600" algn="l" rtl="0">
              <a:lnSpc>
                <a:spcPct val="100000"/>
              </a:lnSpc>
              <a:spcBef>
                <a:spcPts val="12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L="1371600" marR="0" lvl="2" indent="-228600" algn="l" rtl="0">
              <a:lnSpc>
                <a:spcPct val="11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0000"/>
              </a:lnSpc>
              <a:spcBef>
                <a:spcPts val="12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2286000" marR="0" lvl="4" indent="-228600" algn="l" rtl="0">
              <a:lnSpc>
                <a:spcPct val="100000"/>
              </a:lnSpc>
              <a:spcBef>
                <a:spcPts val="6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0" name="Google Shape;100;g2c310da350a_1_2849"/>
          <p:cNvSpPr txBox="1">
            <a:spLocks noGrp="1"/>
          </p:cNvSpPr>
          <p:nvPr>
            <p:ph type="body" idx="3"/>
          </p:nvPr>
        </p:nvSpPr>
        <p:spPr>
          <a:xfrm>
            <a:off x="8435975" y="5768975"/>
            <a:ext cx="3060600" cy="358800"/>
          </a:xfrm>
          <a:prstGeom prst="rect">
            <a:avLst/>
          </a:prstGeom>
          <a:noFill/>
          <a:ln>
            <a:noFill/>
          </a:ln>
        </p:spPr>
        <p:txBody>
          <a:bodyPr spcFirstLastPara="1" wrap="square" lIns="0" tIns="0" rIns="0" bIns="0" anchor="b" anchorCtr="0">
            <a:noAutofit/>
          </a:bodyPr>
          <a:lstStyle>
            <a:lvl1pPr marL="457200" marR="0" lvl="0" indent="-228600" algn="l" rtl="0">
              <a:lnSpc>
                <a:spcPct val="100000"/>
              </a:lnSpc>
              <a:spcBef>
                <a:spcPts val="120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1pPr>
            <a:lvl2pPr marL="914400" marR="0" lvl="1" indent="-228600" algn="r" rtl="0">
              <a:lnSpc>
                <a:spcPct val="10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0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317500" algn="l" rtl="0">
              <a:lnSpc>
                <a:spcPct val="100000"/>
              </a:lnSpc>
              <a:spcBef>
                <a:spcPts val="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1" name="Google Shape;101;g2c310da350a_1_2849"/>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format portrait">
  <p:cSld name="Image format portrait">
    <p:spTree>
      <p:nvGrpSpPr>
        <p:cNvPr id="1" name="Shape 102"/>
        <p:cNvGrpSpPr/>
        <p:nvPr/>
      </p:nvGrpSpPr>
      <p:grpSpPr>
        <a:xfrm>
          <a:off x="0" y="0"/>
          <a:ext cx="0" cy="0"/>
          <a:chOff x="0" y="0"/>
          <a:chExt cx="0" cy="0"/>
        </a:xfrm>
      </p:grpSpPr>
      <p:sp>
        <p:nvSpPr>
          <p:cNvPr id="103" name="Google Shape;103;g2c310da350a_1_2855"/>
          <p:cNvSpPr>
            <a:spLocks noGrp="1"/>
          </p:cNvSpPr>
          <p:nvPr>
            <p:ph type="pic" idx="2"/>
          </p:nvPr>
        </p:nvSpPr>
        <p:spPr>
          <a:xfrm>
            <a:off x="7175500" y="-1"/>
            <a:ext cx="5016600" cy="6489600"/>
          </a:xfrm>
          <a:prstGeom prst="rect">
            <a:avLst/>
          </a:prstGeom>
          <a:noFill/>
          <a:ln>
            <a:noFill/>
          </a:ln>
        </p:spPr>
      </p:sp>
      <p:sp>
        <p:nvSpPr>
          <p:cNvPr id="104" name="Google Shape;104;g2c310da350a_1_2855"/>
          <p:cNvSpPr txBox="1">
            <a:spLocks noGrp="1"/>
          </p:cNvSpPr>
          <p:nvPr>
            <p:ph type="body" idx="1"/>
          </p:nvPr>
        </p:nvSpPr>
        <p:spPr>
          <a:xfrm>
            <a:off x="695325" y="728661"/>
            <a:ext cx="5940300" cy="46815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marL="914400" marR="0" lvl="1" indent="-228600" algn="l" rtl="0">
              <a:lnSpc>
                <a:spcPct val="100000"/>
              </a:lnSpc>
              <a:spcBef>
                <a:spcPts val="12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L="1371600" marR="0" lvl="2" indent="-228600" algn="l" rtl="0">
              <a:lnSpc>
                <a:spcPct val="11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0000"/>
              </a:lnSpc>
              <a:spcBef>
                <a:spcPts val="12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2286000" marR="0" lvl="4" indent="-228600" algn="l" rtl="0">
              <a:lnSpc>
                <a:spcPct val="100000"/>
              </a:lnSpc>
              <a:spcBef>
                <a:spcPts val="6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5" name="Google Shape;105;g2c310da350a_1_2855"/>
          <p:cNvSpPr txBox="1">
            <a:spLocks noGrp="1"/>
          </p:cNvSpPr>
          <p:nvPr>
            <p:ph type="body" idx="3"/>
          </p:nvPr>
        </p:nvSpPr>
        <p:spPr>
          <a:xfrm>
            <a:off x="695325" y="5410199"/>
            <a:ext cx="5940300" cy="358800"/>
          </a:xfrm>
          <a:prstGeom prst="rect">
            <a:avLst/>
          </a:prstGeom>
          <a:noFill/>
          <a:ln>
            <a:noFill/>
          </a:ln>
        </p:spPr>
        <p:txBody>
          <a:bodyPr spcFirstLastPara="1" wrap="square" lIns="0" tIns="0" rIns="0" bIns="0" anchor="b" anchorCtr="0">
            <a:noAutofit/>
          </a:bodyPr>
          <a:lstStyle>
            <a:lvl1pPr marL="457200" marR="0" lvl="0" indent="-228600" algn="l" rtl="0">
              <a:lnSpc>
                <a:spcPct val="100000"/>
              </a:lnSpc>
              <a:spcBef>
                <a:spcPts val="120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1pPr>
            <a:lvl2pPr marL="914400" marR="0" lvl="1" indent="-228600" algn="r" rtl="0">
              <a:lnSpc>
                <a:spcPct val="10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0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317500" algn="l" rtl="0">
              <a:lnSpc>
                <a:spcPct val="100000"/>
              </a:lnSpc>
              <a:spcBef>
                <a:spcPts val="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6" name="Google Shape;106;g2c310da350a_1_2855"/>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ide vierge">
  <p:cSld name="Slide vierge">
    <p:spTree>
      <p:nvGrpSpPr>
        <p:cNvPr id="1" name="Shape 107"/>
        <p:cNvGrpSpPr/>
        <p:nvPr/>
      </p:nvGrpSpPr>
      <p:grpSpPr>
        <a:xfrm>
          <a:off x="0" y="0"/>
          <a:ext cx="0" cy="0"/>
          <a:chOff x="0" y="0"/>
          <a:chExt cx="0" cy="0"/>
        </a:xfrm>
      </p:grpSpPr>
      <p:sp>
        <p:nvSpPr>
          <p:cNvPr id="108" name="Google Shape;108;g2c310da350a_1_2861"/>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109" name="Google Shape;109;g2c310da350a_1_2861"/>
          <p:cNvSpPr txBox="1">
            <a:spLocks noGrp="1"/>
          </p:cNvSpPr>
          <p:nvPr>
            <p:ph type="title"/>
          </p:nvPr>
        </p:nvSpPr>
        <p:spPr>
          <a:xfrm>
            <a:off x="695325" y="728661"/>
            <a:ext cx="7200000" cy="54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g2c310da350a_1_2861"/>
          <p:cNvSpPr txBox="1">
            <a:spLocks noGrp="1"/>
          </p:cNvSpPr>
          <p:nvPr>
            <p:ph type="body" idx="1"/>
          </p:nvPr>
        </p:nvSpPr>
        <p:spPr>
          <a:xfrm>
            <a:off x="695325" y="1268661"/>
            <a:ext cx="7200000" cy="41415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marL="914400" marR="0" lvl="1" indent="-228600" algn="l" rtl="0">
              <a:lnSpc>
                <a:spcPct val="100000"/>
              </a:lnSpc>
              <a:spcBef>
                <a:spcPts val="12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L="1371600" marR="0" lvl="2" indent="-228600" algn="l" rtl="0">
              <a:lnSpc>
                <a:spcPct val="11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0000"/>
              </a:lnSpc>
              <a:spcBef>
                <a:spcPts val="12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2286000" marR="0" lvl="4" indent="-228600" algn="l" rtl="0">
              <a:lnSpc>
                <a:spcPct val="100000"/>
              </a:lnSpc>
              <a:spcBef>
                <a:spcPts val="6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11"/>
        <p:cNvGrpSpPr/>
        <p:nvPr/>
      </p:nvGrpSpPr>
      <p:grpSpPr>
        <a:xfrm>
          <a:off x="0" y="0"/>
          <a:ext cx="0" cy="0"/>
          <a:chOff x="0" y="0"/>
          <a:chExt cx="0" cy="0"/>
        </a:xfrm>
      </p:grpSpPr>
      <p:sp>
        <p:nvSpPr>
          <p:cNvPr id="112" name="Google Shape;112;p79"/>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normAutofit/>
          </a:bodyPr>
          <a:lstStyle>
            <a:lvl1pPr lvl="0" algn="ctr">
              <a:lnSpc>
                <a:spcPct val="90000"/>
              </a:lnSpc>
              <a:spcBef>
                <a:spcPts val="0"/>
              </a:spcBef>
              <a:spcAft>
                <a:spcPts val="0"/>
              </a:spcAft>
              <a:buSzPts val="2400"/>
              <a:buNone/>
              <a:defRPr sz="6000"/>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7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114" name="Google Shape;114;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5" name="Google Shape;115;p79"/>
          <p:cNvSpPr txBox="1">
            <a:spLocks noGrp="1"/>
          </p:cNvSpPr>
          <p:nvPr>
            <p:ph type="ftr" idx="11"/>
          </p:nvPr>
        </p:nvSpPr>
        <p:spPr>
          <a:xfrm>
            <a:off x="695325" y="6489700"/>
            <a:ext cx="8058300" cy="368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6" name="Google Shape;116;p79"/>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17"/>
        <p:cNvGrpSpPr/>
        <p:nvPr/>
      </p:nvGrpSpPr>
      <p:grpSpPr>
        <a:xfrm>
          <a:off x="0" y="0"/>
          <a:ext cx="0" cy="0"/>
          <a:chOff x="0" y="0"/>
          <a:chExt cx="0" cy="0"/>
        </a:xfrm>
      </p:grpSpPr>
      <p:sp>
        <p:nvSpPr>
          <p:cNvPr id="118" name="Google Shape;118;p80"/>
          <p:cNvSpPr txBox="1">
            <a:spLocks noGrp="1"/>
          </p:cNvSpPr>
          <p:nvPr>
            <p:ph type="title"/>
          </p:nvPr>
        </p:nvSpPr>
        <p:spPr>
          <a:xfrm>
            <a:off x="695325" y="728661"/>
            <a:ext cx="7200000" cy="54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24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8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0" name="Google Shape;120;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1" name="Google Shape;121;p80"/>
          <p:cNvSpPr txBox="1">
            <a:spLocks noGrp="1"/>
          </p:cNvSpPr>
          <p:nvPr>
            <p:ph type="ftr" idx="11"/>
          </p:nvPr>
        </p:nvSpPr>
        <p:spPr>
          <a:xfrm>
            <a:off x="695325" y="6489700"/>
            <a:ext cx="8058300" cy="368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2" name="Google Shape;122;p80"/>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123"/>
        <p:cNvGrpSpPr/>
        <p:nvPr/>
      </p:nvGrpSpPr>
      <p:grpSpPr>
        <a:xfrm>
          <a:off x="0" y="0"/>
          <a:ext cx="0" cy="0"/>
          <a:chOff x="0" y="0"/>
          <a:chExt cx="0" cy="0"/>
        </a:xfrm>
      </p:grpSpPr>
      <p:sp>
        <p:nvSpPr>
          <p:cNvPr id="124" name="Google Shape;124;p81"/>
          <p:cNvSpPr txBox="1">
            <a:spLocks noGrp="1"/>
          </p:cNvSpPr>
          <p:nvPr>
            <p:ph type="title"/>
          </p:nvPr>
        </p:nvSpPr>
        <p:spPr>
          <a:xfrm>
            <a:off x="831850" y="1709738"/>
            <a:ext cx="10515600" cy="2852737"/>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SzPts val="2400"/>
              <a:buNone/>
              <a:defRPr sz="6000"/>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8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126" name="Google Shape;126;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7" name="Google Shape;127;p81"/>
          <p:cNvSpPr txBox="1">
            <a:spLocks noGrp="1"/>
          </p:cNvSpPr>
          <p:nvPr>
            <p:ph type="ftr" idx="11"/>
          </p:nvPr>
        </p:nvSpPr>
        <p:spPr>
          <a:xfrm>
            <a:off x="695325" y="6489700"/>
            <a:ext cx="8058300" cy="368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8" name="Google Shape;128;p81"/>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29"/>
        <p:cNvGrpSpPr/>
        <p:nvPr/>
      </p:nvGrpSpPr>
      <p:grpSpPr>
        <a:xfrm>
          <a:off x="0" y="0"/>
          <a:ext cx="0" cy="0"/>
          <a:chOff x="0" y="0"/>
          <a:chExt cx="0" cy="0"/>
        </a:xfrm>
      </p:grpSpPr>
      <p:sp>
        <p:nvSpPr>
          <p:cNvPr id="130" name="Google Shape;130;p82"/>
          <p:cNvSpPr txBox="1">
            <a:spLocks noGrp="1"/>
          </p:cNvSpPr>
          <p:nvPr>
            <p:ph type="title"/>
          </p:nvPr>
        </p:nvSpPr>
        <p:spPr>
          <a:xfrm>
            <a:off x="695325" y="728661"/>
            <a:ext cx="7200000" cy="54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24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8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2" name="Google Shape;132;p8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3" name="Google Shape;133;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4" name="Google Shape;134;p82"/>
          <p:cNvSpPr txBox="1">
            <a:spLocks noGrp="1"/>
          </p:cNvSpPr>
          <p:nvPr>
            <p:ph type="ftr" idx="11"/>
          </p:nvPr>
        </p:nvSpPr>
        <p:spPr>
          <a:xfrm>
            <a:off x="695325" y="6489700"/>
            <a:ext cx="8058300" cy="368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5" name="Google Shape;135;p82"/>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omparaison" type="twoTxTwoObj">
  <p:cSld name="TWO_OBJECTS_WITH_TEXT">
    <p:spTree>
      <p:nvGrpSpPr>
        <p:cNvPr id="1" name="Shape 136"/>
        <p:cNvGrpSpPr/>
        <p:nvPr/>
      </p:nvGrpSpPr>
      <p:grpSpPr>
        <a:xfrm>
          <a:off x="0" y="0"/>
          <a:ext cx="0" cy="0"/>
          <a:chOff x="0" y="0"/>
          <a:chExt cx="0" cy="0"/>
        </a:xfrm>
      </p:grpSpPr>
      <p:sp>
        <p:nvSpPr>
          <p:cNvPr id="137" name="Google Shape;137;p83"/>
          <p:cNvSpPr txBox="1">
            <a:spLocks noGrp="1"/>
          </p:cNvSpPr>
          <p:nvPr>
            <p:ph type="title"/>
          </p:nvPr>
        </p:nvSpPr>
        <p:spPr>
          <a:xfrm>
            <a:off x="839788" y="365125"/>
            <a:ext cx="10515600" cy="132556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24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8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139" name="Google Shape;139;p83"/>
          <p:cNvSpPr txBox="1">
            <a:spLocks noGrp="1"/>
          </p:cNvSpPr>
          <p:nvPr>
            <p:ph type="body" idx="2"/>
          </p:nvPr>
        </p:nvSpPr>
        <p:spPr>
          <a:xfrm>
            <a:off x="839788" y="2505074"/>
            <a:ext cx="5157787" cy="3684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0" name="Google Shape;140;p8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141" name="Google Shape;141;p83"/>
          <p:cNvSpPr txBox="1">
            <a:spLocks noGrp="1"/>
          </p:cNvSpPr>
          <p:nvPr>
            <p:ph type="body" idx="4"/>
          </p:nvPr>
        </p:nvSpPr>
        <p:spPr>
          <a:xfrm>
            <a:off x="6172200" y="2505074"/>
            <a:ext cx="5183188" cy="3684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2" name="Google Shape;142;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3" name="Google Shape;143;p83"/>
          <p:cNvSpPr txBox="1">
            <a:spLocks noGrp="1"/>
          </p:cNvSpPr>
          <p:nvPr>
            <p:ph type="ftr" idx="11"/>
          </p:nvPr>
        </p:nvSpPr>
        <p:spPr>
          <a:xfrm>
            <a:off x="695325" y="6489700"/>
            <a:ext cx="8058300" cy="368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4" name="Google Shape;144;p83"/>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e">
  <p:cSld name="Texte">
    <p:spTree>
      <p:nvGrpSpPr>
        <p:cNvPr id="1" name="Shape 41"/>
        <p:cNvGrpSpPr/>
        <p:nvPr/>
      </p:nvGrpSpPr>
      <p:grpSpPr>
        <a:xfrm>
          <a:off x="0" y="0"/>
          <a:ext cx="0" cy="0"/>
          <a:chOff x="0" y="0"/>
          <a:chExt cx="0" cy="0"/>
        </a:xfrm>
      </p:grpSpPr>
      <p:sp>
        <p:nvSpPr>
          <p:cNvPr id="42" name="Google Shape;42;g2c310da350a_1_2814"/>
          <p:cNvSpPr txBox="1">
            <a:spLocks noGrp="1"/>
          </p:cNvSpPr>
          <p:nvPr>
            <p:ph type="body" idx="1"/>
          </p:nvPr>
        </p:nvSpPr>
        <p:spPr>
          <a:xfrm>
            <a:off x="695326" y="728661"/>
            <a:ext cx="6480300" cy="5040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marL="914400" marR="0" lvl="1" indent="-228600" algn="l" rtl="0">
              <a:lnSpc>
                <a:spcPct val="100000"/>
              </a:lnSpc>
              <a:spcBef>
                <a:spcPts val="12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L="1371600" marR="0" lvl="2" indent="-228600" algn="l" rtl="0">
              <a:lnSpc>
                <a:spcPct val="11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0000"/>
              </a:lnSpc>
              <a:spcBef>
                <a:spcPts val="12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2286000" marR="0" lvl="4" indent="-228600" algn="l" rtl="0">
              <a:lnSpc>
                <a:spcPct val="100000"/>
              </a:lnSpc>
              <a:spcBef>
                <a:spcPts val="6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Google Shape;43;g2c310da350a_1_2814"/>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44" name="Google Shape;44;g2c310da350a_1_2814"/>
          <p:cNvSpPr/>
          <p:nvPr/>
        </p:nvSpPr>
        <p:spPr>
          <a:xfrm>
            <a:off x="31500" y="6492700"/>
            <a:ext cx="6064500" cy="3468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chemeClr val="accent1"/>
              </a:highlight>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45"/>
        <p:cNvGrpSpPr/>
        <p:nvPr/>
      </p:nvGrpSpPr>
      <p:grpSpPr>
        <a:xfrm>
          <a:off x="0" y="0"/>
          <a:ext cx="0" cy="0"/>
          <a:chOff x="0" y="0"/>
          <a:chExt cx="0" cy="0"/>
        </a:xfrm>
      </p:grpSpPr>
      <p:sp>
        <p:nvSpPr>
          <p:cNvPr id="146" name="Google Shape;146;p84"/>
          <p:cNvSpPr txBox="1">
            <a:spLocks noGrp="1"/>
          </p:cNvSpPr>
          <p:nvPr>
            <p:ph type="title"/>
          </p:nvPr>
        </p:nvSpPr>
        <p:spPr>
          <a:xfrm>
            <a:off x="695325" y="728661"/>
            <a:ext cx="7200000" cy="54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24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8" name="Google Shape;148;p84"/>
          <p:cNvSpPr txBox="1">
            <a:spLocks noGrp="1"/>
          </p:cNvSpPr>
          <p:nvPr>
            <p:ph type="ftr" idx="11"/>
          </p:nvPr>
        </p:nvSpPr>
        <p:spPr>
          <a:xfrm>
            <a:off x="695325" y="6489700"/>
            <a:ext cx="8058300" cy="368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9" name="Google Shape;149;p84"/>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50"/>
        <p:cNvGrpSpPr/>
        <p:nvPr/>
      </p:nvGrpSpPr>
      <p:grpSpPr>
        <a:xfrm>
          <a:off x="0" y="0"/>
          <a:ext cx="0" cy="0"/>
          <a:chOff x="0" y="0"/>
          <a:chExt cx="0" cy="0"/>
        </a:xfrm>
      </p:grpSpPr>
      <p:sp>
        <p:nvSpPr>
          <p:cNvPr id="151" name="Google Shape;151;p86"/>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SzPts val="2400"/>
              <a:buNone/>
              <a:defRPr sz="3200"/>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8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2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9pPr>
          </a:lstStyle>
          <a:p>
            <a:endParaRPr/>
          </a:p>
        </p:txBody>
      </p:sp>
      <p:sp>
        <p:nvSpPr>
          <p:cNvPr id="153" name="Google Shape;153;p8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endParaRPr/>
          </a:p>
        </p:txBody>
      </p:sp>
      <p:sp>
        <p:nvSpPr>
          <p:cNvPr id="154" name="Google Shape;154;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5" name="Google Shape;155;p86"/>
          <p:cNvSpPr txBox="1">
            <a:spLocks noGrp="1"/>
          </p:cNvSpPr>
          <p:nvPr>
            <p:ph type="ftr" idx="11"/>
          </p:nvPr>
        </p:nvSpPr>
        <p:spPr>
          <a:xfrm>
            <a:off x="695325" y="6489700"/>
            <a:ext cx="8058300" cy="368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6" name="Google Shape;156;p86"/>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57"/>
        <p:cNvGrpSpPr/>
        <p:nvPr/>
      </p:nvGrpSpPr>
      <p:grpSpPr>
        <a:xfrm>
          <a:off x="0" y="0"/>
          <a:ext cx="0" cy="0"/>
          <a:chOff x="0" y="0"/>
          <a:chExt cx="0" cy="0"/>
        </a:xfrm>
      </p:grpSpPr>
      <p:sp>
        <p:nvSpPr>
          <p:cNvPr id="158" name="Google Shape;158;p87"/>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SzPts val="2400"/>
              <a:buNone/>
              <a:defRPr sz="3200"/>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87"/>
          <p:cNvSpPr>
            <a:spLocks noGrp="1"/>
          </p:cNvSpPr>
          <p:nvPr>
            <p:ph type="pic" idx="2"/>
          </p:nvPr>
        </p:nvSpPr>
        <p:spPr>
          <a:xfrm>
            <a:off x="5183188" y="987425"/>
            <a:ext cx="6172200" cy="4873625"/>
          </a:xfrm>
          <a:prstGeom prst="rect">
            <a:avLst/>
          </a:prstGeom>
          <a:noFill/>
          <a:ln>
            <a:noFill/>
          </a:ln>
        </p:spPr>
      </p:sp>
      <p:sp>
        <p:nvSpPr>
          <p:cNvPr id="160" name="Google Shape;160;p8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endParaRPr/>
          </a:p>
        </p:txBody>
      </p:sp>
      <p:sp>
        <p:nvSpPr>
          <p:cNvPr id="161" name="Google Shape;161;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2" name="Google Shape;162;p87"/>
          <p:cNvSpPr txBox="1">
            <a:spLocks noGrp="1"/>
          </p:cNvSpPr>
          <p:nvPr>
            <p:ph type="ftr" idx="11"/>
          </p:nvPr>
        </p:nvSpPr>
        <p:spPr>
          <a:xfrm>
            <a:off x="695325" y="6489700"/>
            <a:ext cx="8058300" cy="368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3" name="Google Shape;163;p87"/>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64"/>
        <p:cNvGrpSpPr/>
        <p:nvPr/>
      </p:nvGrpSpPr>
      <p:grpSpPr>
        <a:xfrm>
          <a:off x="0" y="0"/>
          <a:ext cx="0" cy="0"/>
          <a:chOff x="0" y="0"/>
          <a:chExt cx="0" cy="0"/>
        </a:xfrm>
      </p:grpSpPr>
      <p:sp>
        <p:nvSpPr>
          <p:cNvPr id="165" name="Google Shape;165;p88"/>
          <p:cNvSpPr txBox="1">
            <a:spLocks noGrp="1"/>
          </p:cNvSpPr>
          <p:nvPr>
            <p:ph type="title"/>
          </p:nvPr>
        </p:nvSpPr>
        <p:spPr>
          <a:xfrm>
            <a:off x="695325" y="728661"/>
            <a:ext cx="7200000" cy="54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24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8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7" name="Google Shape;167;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8" name="Google Shape;168;p88"/>
          <p:cNvSpPr txBox="1">
            <a:spLocks noGrp="1"/>
          </p:cNvSpPr>
          <p:nvPr>
            <p:ph type="ftr" idx="11"/>
          </p:nvPr>
        </p:nvSpPr>
        <p:spPr>
          <a:xfrm>
            <a:off x="695325" y="6489700"/>
            <a:ext cx="8058300" cy="368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9" name="Google Shape;169;p88"/>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70"/>
        <p:cNvGrpSpPr/>
        <p:nvPr/>
      </p:nvGrpSpPr>
      <p:grpSpPr>
        <a:xfrm>
          <a:off x="0" y="0"/>
          <a:ext cx="0" cy="0"/>
          <a:chOff x="0" y="0"/>
          <a:chExt cx="0" cy="0"/>
        </a:xfrm>
      </p:grpSpPr>
      <p:sp>
        <p:nvSpPr>
          <p:cNvPr id="171" name="Google Shape;171;p89"/>
          <p:cNvSpPr txBox="1">
            <a:spLocks noGrp="1"/>
          </p:cNvSpPr>
          <p:nvPr>
            <p:ph type="title"/>
          </p:nvPr>
        </p:nvSpPr>
        <p:spPr>
          <a:xfrm rot="5400000">
            <a:off x="7133431" y="1956594"/>
            <a:ext cx="5811838" cy="26289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24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8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3" name="Google Shape;173;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4" name="Google Shape;174;p89"/>
          <p:cNvSpPr txBox="1">
            <a:spLocks noGrp="1"/>
          </p:cNvSpPr>
          <p:nvPr>
            <p:ph type="ftr" idx="11"/>
          </p:nvPr>
        </p:nvSpPr>
        <p:spPr>
          <a:xfrm>
            <a:off x="695325" y="6489700"/>
            <a:ext cx="8058300" cy="368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5" name="Google Shape;175;p89"/>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hapitre">
  <p:cSld name="Chapitre">
    <p:bg>
      <p:bgPr>
        <a:solidFill>
          <a:schemeClr val="accent1"/>
        </a:solidFill>
        <a:effectLst/>
      </p:bgPr>
    </p:bg>
    <p:spTree>
      <p:nvGrpSpPr>
        <p:cNvPr id="1" name="Shape 45"/>
        <p:cNvGrpSpPr/>
        <p:nvPr/>
      </p:nvGrpSpPr>
      <p:grpSpPr>
        <a:xfrm>
          <a:off x="0" y="0"/>
          <a:ext cx="0" cy="0"/>
          <a:chOff x="0" y="0"/>
          <a:chExt cx="0" cy="0"/>
        </a:xfrm>
      </p:grpSpPr>
      <p:sp>
        <p:nvSpPr>
          <p:cNvPr id="46" name="Google Shape;46;g2c310da350a_1_2810"/>
          <p:cNvSpPr/>
          <p:nvPr/>
        </p:nvSpPr>
        <p:spPr>
          <a:xfrm>
            <a:off x="695325" y="5477436"/>
            <a:ext cx="3514165" cy="13805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7" name="Google Shape;47;g2c310da350a_1_2810"/>
          <p:cNvPicPr preferRelativeResize="0"/>
          <p:nvPr/>
        </p:nvPicPr>
        <p:blipFill rotWithShape="1">
          <a:blip r:embed="rId2">
            <a:alphaModFix/>
          </a:blip>
          <a:srcRect l="24029" b="217"/>
          <a:stretch/>
        </p:blipFill>
        <p:spPr>
          <a:xfrm>
            <a:off x="0" y="4445"/>
            <a:ext cx="6124823" cy="6858001"/>
          </a:xfrm>
          <a:prstGeom prst="rect">
            <a:avLst/>
          </a:prstGeom>
          <a:noFill/>
          <a:ln>
            <a:noFill/>
          </a:ln>
        </p:spPr>
      </p:pic>
      <p:sp>
        <p:nvSpPr>
          <p:cNvPr id="48" name="Google Shape;48;g2c310da350a_1_2810"/>
          <p:cNvSpPr txBox="1">
            <a:spLocks noGrp="1"/>
          </p:cNvSpPr>
          <p:nvPr>
            <p:ph type="body" idx="1"/>
          </p:nvPr>
        </p:nvSpPr>
        <p:spPr>
          <a:xfrm>
            <a:off x="6962775" y="728663"/>
            <a:ext cx="4533900" cy="54006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2000"/>
              <a:buFont typeface="Arial"/>
              <a:buNone/>
              <a:defRPr sz="2000" b="1"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100"/>
              <a:buFont typeface="Arial"/>
              <a:buNone/>
              <a:defRPr sz="11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49" name="Google Shape;49;g2c310da350a_1_2810"/>
          <p:cNvPicPr preferRelativeResize="0"/>
          <p:nvPr/>
        </p:nvPicPr>
        <p:blipFill rotWithShape="1">
          <a:blip r:embed="rId3">
            <a:alphaModFix/>
          </a:blip>
          <a:srcRect/>
          <a:stretch/>
        </p:blipFill>
        <p:spPr>
          <a:xfrm>
            <a:off x="10100310" y="5960121"/>
            <a:ext cx="1396365" cy="338434"/>
          </a:xfrm>
          <a:prstGeom prst="rect">
            <a:avLst/>
          </a:prstGeom>
          <a:noFill/>
          <a:ln>
            <a:noFill/>
          </a:ln>
        </p:spPr>
      </p:pic>
      <p:sp>
        <p:nvSpPr>
          <p:cNvPr id="50" name="Google Shape;50;g2c310da350a_1_2810"/>
          <p:cNvSpPr/>
          <p:nvPr/>
        </p:nvSpPr>
        <p:spPr>
          <a:xfrm>
            <a:off x="11121656" y="6507126"/>
            <a:ext cx="701749" cy="350874"/>
          </a:xfrm>
          <a:prstGeom prst="rect">
            <a:avLst/>
          </a:prstGeom>
          <a:solidFill>
            <a:schemeClr val="accent1"/>
          </a:solidFill>
          <a:ln w="25400" cap="flat" cmpd="sng">
            <a:solidFill>
              <a:srgbClr val="0000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e de titre Blanc">
  <p:cSld name="Diapositive de titre Blanc">
    <p:spTree>
      <p:nvGrpSpPr>
        <p:cNvPr id="1" name="Shape 51"/>
        <p:cNvGrpSpPr/>
        <p:nvPr/>
      </p:nvGrpSpPr>
      <p:grpSpPr>
        <a:xfrm>
          <a:off x="0" y="0"/>
          <a:ext cx="0" cy="0"/>
          <a:chOff x="0" y="0"/>
          <a:chExt cx="0" cy="0"/>
        </a:xfrm>
      </p:grpSpPr>
      <p:sp>
        <p:nvSpPr>
          <p:cNvPr id="52" name="Google Shape;52;p68"/>
          <p:cNvSpPr>
            <a:spLocks noGrp="1"/>
          </p:cNvSpPr>
          <p:nvPr>
            <p:ph type="pic" idx="2"/>
          </p:nvPr>
        </p:nvSpPr>
        <p:spPr>
          <a:xfrm>
            <a:off x="6096000" y="0"/>
            <a:ext cx="6095999" cy="6858000"/>
          </a:xfrm>
          <a:prstGeom prst="rect">
            <a:avLst/>
          </a:prstGeom>
          <a:noFill/>
          <a:ln>
            <a:noFill/>
          </a:ln>
        </p:spPr>
      </p:sp>
      <p:sp>
        <p:nvSpPr>
          <p:cNvPr id="53" name="Google Shape;53;p68"/>
          <p:cNvSpPr txBox="1">
            <a:spLocks noGrp="1"/>
          </p:cNvSpPr>
          <p:nvPr>
            <p:ph type="body" idx="1"/>
          </p:nvPr>
        </p:nvSpPr>
        <p:spPr>
          <a:xfrm>
            <a:off x="695323" y="1447800"/>
            <a:ext cx="5040315" cy="4681538"/>
          </a:xfrm>
          <a:prstGeom prst="rect">
            <a:avLst/>
          </a:prstGeom>
          <a:noFill/>
          <a:ln>
            <a:noFill/>
          </a:ln>
        </p:spPr>
        <p:txBody>
          <a:bodyPr spcFirstLastPara="1" wrap="square" lIns="0" tIns="0" rIns="0" bIns="0" anchor="b" anchorCtr="0">
            <a:noAutofit/>
          </a:bodyPr>
          <a:lstStyle>
            <a:lvl1pPr marL="457200" marR="0" lvl="0" indent="-228600" algn="l" rtl="0">
              <a:lnSpc>
                <a:spcPct val="90000"/>
              </a:lnSpc>
              <a:spcBef>
                <a:spcPts val="0"/>
              </a:spcBef>
              <a:spcAft>
                <a:spcPts val="0"/>
              </a:spcAft>
              <a:buClr>
                <a:srgbClr val="000000"/>
              </a:buClr>
              <a:buSzPts val="4800"/>
              <a:buFont typeface="Arial"/>
              <a:buNone/>
              <a:defRPr sz="4800" b="1" i="0" u="none" strike="noStrike" cap="none">
                <a:solidFill>
                  <a:schemeClr val="lt2"/>
                </a:solidFill>
                <a:latin typeface="Arial"/>
                <a:ea typeface="Arial"/>
                <a:cs typeface="Arial"/>
                <a:sym typeface="Arial"/>
              </a:defRPr>
            </a:lvl1pPr>
            <a:lvl2pPr marL="914400" marR="0" lvl="1" indent="-228600" algn="l" rtl="0">
              <a:lnSpc>
                <a:spcPct val="90000"/>
              </a:lnSpc>
              <a:spcBef>
                <a:spcPts val="0"/>
              </a:spcBef>
              <a:spcAft>
                <a:spcPts val="0"/>
              </a:spcAft>
              <a:buClr>
                <a:srgbClr val="000000"/>
              </a:buClr>
              <a:buSzPts val="2000"/>
              <a:buFont typeface="Arial"/>
              <a:buNone/>
              <a:defRPr sz="2000" b="0" i="0" u="none" strike="noStrike" cap="none">
                <a:solidFill>
                  <a:schemeClr val="accent2"/>
                </a:solidFill>
                <a:latin typeface="Arial"/>
                <a:ea typeface="Arial"/>
                <a:cs typeface="Arial"/>
                <a:sym typeface="Arial"/>
              </a:defRPr>
            </a:lvl2pPr>
            <a:lvl3pPr marL="1371600" marR="0" lvl="2" indent="-228600" algn="l" rtl="0">
              <a:lnSpc>
                <a:spcPct val="100000"/>
              </a:lnSpc>
              <a:spcBef>
                <a:spcPts val="60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4" name="Google Shape;54;p68"/>
          <p:cNvPicPr preferRelativeResize="0"/>
          <p:nvPr/>
        </p:nvPicPr>
        <p:blipFill rotWithShape="1">
          <a:blip r:embed="rId2">
            <a:alphaModFix/>
          </a:blip>
          <a:srcRect/>
          <a:stretch/>
        </p:blipFill>
        <p:spPr>
          <a:xfrm>
            <a:off x="695323" y="728662"/>
            <a:ext cx="1776000" cy="432000"/>
          </a:xfrm>
          <a:prstGeom prst="rect">
            <a:avLst/>
          </a:prstGeom>
          <a:noFill/>
          <a:ln>
            <a:noFill/>
          </a:ln>
        </p:spPr>
      </p:pic>
      <p:sp>
        <p:nvSpPr>
          <p:cNvPr id="55" name="Google Shape;55;p68"/>
          <p:cNvSpPr/>
          <p:nvPr/>
        </p:nvSpPr>
        <p:spPr>
          <a:xfrm>
            <a:off x="31500" y="6492700"/>
            <a:ext cx="6064500" cy="3468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chemeClr val="accent1"/>
              </a:highlight>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exte">
  <p:cSld name="1_Texte">
    <p:spTree>
      <p:nvGrpSpPr>
        <p:cNvPr id="1" name="Shape 56"/>
        <p:cNvGrpSpPr/>
        <p:nvPr/>
      </p:nvGrpSpPr>
      <p:grpSpPr>
        <a:xfrm>
          <a:off x="0" y="0"/>
          <a:ext cx="0" cy="0"/>
          <a:chOff x="0" y="0"/>
          <a:chExt cx="0" cy="0"/>
        </a:xfrm>
      </p:grpSpPr>
      <p:sp>
        <p:nvSpPr>
          <p:cNvPr id="57" name="Google Shape;57;p73"/>
          <p:cNvSpPr txBox="1">
            <a:spLocks noGrp="1"/>
          </p:cNvSpPr>
          <p:nvPr>
            <p:ph type="body" idx="1"/>
          </p:nvPr>
        </p:nvSpPr>
        <p:spPr>
          <a:xfrm>
            <a:off x="695326" y="728661"/>
            <a:ext cx="6480174" cy="504031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1" i="0" u="none" strike="noStrike" cap="none">
                <a:solidFill>
                  <a:schemeClr val="lt2"/>
                </a:solidFill>
                <a:latin typeface="Arial"/>
                <a:ea typeface="Arial"/>
                <a:cs typeface="Arial"/>
                <a:sym typeface="Arial"/>
              </a:defRPr>
            </a:lvl1pPr>
            <a:lvl2pPr marL="914400" marR="0" lvl="1" indent="-228600" algn="l" rtl="0">
              <a:lnSpc>
                <a:spcPct val="100000"/>
              </a:lnSpc>
              <a:spcBef>
                <a:spcPts val="1200"/>
              </a:spcBef>
              <a:spcAft>
                <a:spcPts val="0"/>
              </a:spcAft>
              <a:buClr>
                <a:srgbClr val="000000"/>
              </a:buClr>
              <a:buSzPts val="2400"/>
              <a:buFont typeface="Arial"/>
              <a:buNone/>
              <a:defRPr sz="2400" b="0" i="0" u="none" strike="noStrike" cap="none">
                <a:solidFill>
                  <a:schemeClr val="lt2"/>
                </a:solidFill>
                <a:latin typeface="Arial"/>
                <a:ea typeface="Arial"/>
                <a:cs typeface="Arial"/>
                <a:sym typeface="Arial"/>
              </a:defRPr>
            </a:lvl2pPr>
            <a:lvl3pPr marL="1371600" marR="0" lvl="2" indent="-228600" algn="l" rtl="0">
              <a:lnSpc>
                <a:spcPct val="110000"/>
              </a:lnSpc>
              <a:spcBef>
                <a:spcPts val="120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1828800" marR="0" lvl="3" indent="-228600" algn="l" rtl="0">
              <a:lnSpc>
                <a:spcPct val="110000"/>
              </a:lnSpc>
              <a:spcBef>
                <a:spcPts val="120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2286000" marR="0" lvl="4" indent="-228600" algn="l" rtl="0">
              <a:lnSpc>
                <a:spcPct val="100000"/>
              </a:lnSpc>
              <a:spcBef>
                <a:spcPts val="60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73"/>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59" name="Google Shape;59;p73"/>
          <p:cNvSpPr txBox="1">
            <a:spLocks noGrp="1"/>
          </p:cNvSpPr>
          <p:nvPr>
            <p:ph type="ftr" idx="11"/>
          </p:nvPr>
        </p:nvSpPr>
        <p:spPr>
          <a:xfrm>
            <a:off x="695325" y="6489700"/>
            <a:ext cx="8058300" cy="368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73"/>
          <p:cNvSpPr/>
          <p:nvPr/>
        </p:nvSpPr>
        <p:spPr>
          <a:xfrm>
            <a:off x="31500" y="6492700"/>
            <a:ext cx="6064500" cy="3468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chemeClr val="accent1"/>
              </a:highlight>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45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hapitre">
  <p:cSld name="1_Chapitre">
    <p:bg>
      <p:bgPr>
        <a:solidFill>
          <a:schemeClr val="accent1"/>
        </a:solidFill>
        <a:effectLst/>
      </p:bgPr>
    </p:bg>
    <p:spTree>
      <p:nvGrpSpPr>
        <p:cNvPr id="1" name="Shape 61"/>
        <p:cNvGrpSpPr/>
        <p:nvPr/>
      </p:nvGrpSpPr>
      <p:grpSpPr>
        <a:xfrm>
          <a:off x="0" y="0"/>
          <a:ext cx="0" cy="0"/>
          <a:chOff x="0" y="0"/>
          <a:chExt cx="0" cy="0"/>
        </a:xfrm>
      </p:grpSpPr>
      <p:sp>
        <p:nvSpPr>
          <p:cNvPr id="62" name="Google Shape;62;p78"/>
          <p:cNvSpPr/>
          <p:nvPr/>
        </p:nvSpPr>
        <p:spPr>
          <a:xfrm>
            <a:off x="31500" y="6492700"/>
            <a:ext cx="6064500" cy="3468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chemeClr val="accent1"/>
              </a:highlight>
              <a:latin typeface="Arial"/>
              <a:ea typeface="Arial"/>
              <a:cs typeface="Arial"/>
              <a:sym typeface="Arial"/>
            </a:endParaRPr>
          </a:p>
        </p:txBody>
      </p:sp>
      <p:pic>
        <p:nvPicPr>
          <p:cNvPr id="63" name="Google Shape;63;p78"/>
          <p:cNvPicPr preferRelativeResize="0"/>
          <p:nvPr/>
        </p:nvPicPr>
        <p:blipFill rotWithShape="1">
          <a:blip r:embed="rId2">
            <a:alphaModFix/>
          </a:blip>
          <a:srcRect l="24025" b="217"/>
          <a:stretch/>
        </p:blipFill>
        <p:spPr>
          <a:xfrm>
            <a:off x="0" y="0"/>
            <a:ext cx="6124823" cy="6858000"/>
          </a:xfrm>
          <a:prstGeom prst="rect">
            <a:avLst/>
          </a:prstGeom>
          <a:noFill/>
          <a:ln>
            <a:noFill/>
          </a:ln>
        </p:spPr>
      </p:pic>
      <p:sp>
        <p:nvSpPr>
          <p:cNvPr id="64" name="Google Shape;64;p78"/>
          <p:cNvSpPr txBox="1">
            <a:spLocks noGrp="1"/>
          </p:cNvSpPr>
          <p:nvPr>
            <p:ph type="body" idx="1"/>
          </p:nvPr>
        </p:nvSpPr>
        <p:spPr>
          <a:xfrm>
            <a:off x="6962775" y="728663"/>
            <a:ext cx="4533900" cy="5400675"/>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2000"/>
              <a:buFont typeface="Arial"/>
              <a:buNone/>
              <a:defRPr sz="2000" b="1" i="0" u="none" strike="noStrike" cap="none">
                <a:solidFill>
                  <a:schemeClr val="accent6"/>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100"/>
              <a:buFont typeface="Arial"/>
              <a:buNone/>
              <a:defRPr sz="1100" b="0" i="0" u="none" strike="noStrike" cap="none">
                <a:solidFill>
                  <a:schemeClr val="accent6"/>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65" name="Google Shape;65;p78"/>
          <p:cNvPicPr preferRelativeResize="0"/>
          <p:nvPr/>
        </p:nvPicPr>
        <p:blipFill rotWithShape="1">
          <a:blip r:embed="rId3">
            <a:alphaModFix/>
          </a:blip>
          <a:srcRect/>
          <a:stretch/>
        </p:blipFill>
        <p:spPr>
          <a:xfrm>
            <a:off x="10100310" y="5960121"/>
            <a:ext cx="1396365" cy="338434"/>
          </a:xfrm>
          <a:prstGeom prst="rect">
            <a:avLst/>
          </a:prstGeom>
          <a:noFill/>
          <a:ln>
            <a:noFill/>
          </a:ln>
        </p:spPr>
      </p:pic>
      <p:sp>
        <p:nvSpPr>
          <p:cNvPr id="66" name="Google Shape;66;p78"/>
          <p:cNvSpPr/>
          <p:nvPr/>
        </p:nvSpPr>
        <p:spPr>
          <a:xfrm>
            <a:off x="11121656" y="6507126"/>
            <a:ext cx="701749" cy="350874"/>
          </a:xfrm>
          <a:prstGeom prst="rect">
            <a:avLst/>
          </a:prstGeom>
          <a:solidFill>
            <a:schemeClr val="accent1"/>
          </a:solidFill>
          <a:ln w="25400" cap="flat" cmpd="sng">
            <a:solidFill>
              <a:srgbClr val="0000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Slide vierge">
  <p:cSld name="6_Slide vierge">
    <p:spTree>
      <p:nvGrpSpPr>
        <p:cNvPr id="1" name="Shape 67"/>
        <p:cNvGrpSpPr/>
        <p:nvPr/>
      </p:nvGrpSpPr>
      <p:grpSpPr>
        <a:xfrm>
          <a:off x="0" y="0"/>
          <a:ext cx="0" cy="0"/>
          <a:chOff x="0" y="0"/>
          <a:chExt cx="0" cy="0"/>
        </a:xfrm>
      </p:grpSpPr>
      <p:sp>
        <p:nvSpPr>
          <p:cNvPr id="68" name="Google Shape;68;g2c310da350a_1_2806"/>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69" name="Google Shape;69;g2c310da350a_1_2806"/>
          <p:cNvSpPr txBox="1">
            <a:spLocks noGrp="1"/>
          </p:cNvSpPr>
          <p:nvPr>
            <p:ph type="title"/>
          </p:nvPr>
        </p:nvSpPr>
        <p:spPr>
          <a:xfrm>
            <a:off x="695325" y="728661"/>
            <a:ext cx="7200000" cy="54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gure simple 2">
  <p:cSld name="Figure simple 2">
    <p:spTree>
      <p:nvGrpSpPr>
        <p:cNvPr id="1" name="Shape 70"/>
        <p:cNvGrpSpPr/>
        <p:nvPr/>
      </p:nvGrpSpPr>
      <p:grpSpPr>
        <a:xfrm>
          <a:off x="0" y="0"/>
          <a:ext cx="0" cy="0"/>
          <a:chOff x="0" y="0"/>
          <a:chExt cx="0" cy="0"/>
        </a:xfrm>
      </p:grpSpPr>
      <p:sp>
        <p:nvSpPr>
          <p:cNvPr id="71" name="Google Shape;71;g2c310da350a_1_2818"/>
          <p:cNvSpPr/>
          <p:nvPr/>
        </p:nvSpPr>
        <p:spPr>
          <a:xfrm>
            <a:off x="4295775" y="729932"/>
            <a:ext cx="7200900" cy="5037600"/>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 name="Google Shape;72;g2c310da350a_1_2818"/>
          <p:cNvSpPr txBox="1">
            <a:spLocks noGrp="1"/>
          </p:cNvSpPr>
          <p:nvPr>
            <p:ph type="body" idx="1"/>
          </p:nvPr>
        </p:nvSpPr>
        <p:spPr>
          <a:xfrm>
            <a:off x="4656138" y="1089027"/>
            <a:ext cx="6480300" cy="43197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3"/>
              </a:buClr>
              <a:buSzPts val="1400"/>
              <a:buFont typeface="Arial"/>
              <a:buNone/>
              <a:defRPr sz="1400" b="0" i="0" u="none" strike="noStrike" cap="none">
                <a:solidFill>
                  <a:schemeClr val="accent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3" name="Google Shape;73;g2c310da350a_1_2818"/>
          <p:cNvSpPr txBox="1">
            <a:spLocks noGrp="1"/>
          </p:cNvSpPr>
          <p:nvPr>
            <p:ph type="body" idx="2"/>
          </p:nvPr>
        </p:nvSpPr>
        <p:spPr>
          <a:xfrm>
            <a:off x="695325" y="5408614"/>
            <a:ext cx="3060600" cy="358800"/>
          </a:xfrm>
          <a:prstGeom prst="rect">
            <a:avLst/>
          </a:prstGeom>
          <a:noFill/>
          <a:ln>
            <a:noFill/>
          </a:ln>
        </p:spPr>
        <p:txBody>
          <a:bodyPr spcFirstLastPara="1" wrap="square" lIns="0" tIns="0" rIns="0" bIns="0" anchor="b" anchorCtr="0">
            <a:noAutofit/>
          </a:bodyPr>
          <a:lstStyle>
            <a:lvl1pPr marL="457200" marR="0" lvl="0" indent="-228600" algn="l" rtl="0">
              <a:lnSpc>
                <a:spcPct val="100000"/>
              </a:lnSpc>
              <a:spcBef>
                <a:spcPts val="120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1pPr>
            <a:lvl2pPr marL="914400" marR="0" lvl="1" indent="-228600" algn="r" rtl="0">
              <a:lnSpc>
                <a:spcPct val="10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0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317500" algn="l" rtl="0">
              <a:lnSpc>
                <a:spcPct val="100000"/>
              </a:lnSpc>
              <a:spcBef>
                <a:spcPts val="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4" name="Google Shape;74;g2c310da350a_1_2818"/>
          <p:cNvSpPr txBox="1">
            <a:spLocks noGrp="1"/>
          </p:cNvSpPr>
          <p:nvPr>
            <p:ph type="body" idx="3"/>
          </p:nvPr>
        </p:nvSpPr>
        <p:spPr>
          <a:xfrm>
            <a:off x="695325" y="728661"/>
            <a:ext cx="3060600" cy="4680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marL="914400" marR="0" lvl="1" indent="-228600" algn="l" rtl="0">
              <a:lnSpc>
                <a:spcPct val="100000"/>
              </a:lnSpc>
              <a:spcBef>
                <a:spcPts val="12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L="1371600" marR="0" lvl="2" indent="-228600" algn="l" rtl="0">
              <a:lnSpc>
                <a:spcPct val="11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0000"/>
              </a:lnSpc>
              <a:spcBef>
                <a:spcPts val="12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2286000" marR="0" lvl="4" indent="-228600" algn="l" rtl="0">
              <a:lnSpc>
                <a:spcPct val="100000"/>
              </a:lnSpc>
              <a:spcBef>
                <a:spcPts val="6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5" name="Google Shape;75;g2c310da350a_1_2818"/>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ommaire">
  <p:cSld name="Sommaire">
    <p:spTree>
      <p:nvGrpSpPr>
        <p:cNvPr id="1" name="Shape 76"/>
        <p:cNvGrpSpPr/>
        <p:nvPr/>
      </p:nvGrpSpPr>
      <p:grpSpPr>
        <a:xfrm>
          <a:off x="0" y="0"/>
          <a:ext cx="0" cy="0"/>
          <a:chOff x="0" y="0"/>
          <a:chExt cx="0" cy="0"/>
        </a:xfrm>
      </p:grpSpPr>
      <p:sp>
        <p:nvSpPr>
          <p:cNvPr id="77" name="Google Shape;77;g2c310da350a_1_2825"/>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78" name="Google Shape;78;g2c310da350a_1_2825"/>
          <p:cNvSpPr txBox="1">
            <a:spLocks noGrp="1"/>
          </p:cNvSpPr>
          <p:nvPr>
            <p:ph type="body" idx="1"/>
          </p:nvPr>
        </p:nvSpPr>
        <p:spPr>
          <a:xfrm>
            <a:off x="695325" y="1272541"/>
            <a:ext cx="3240000" cy="4496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1pPr>
            <a:lvl2pPr marL="914400" marR="0" lvl="1" indent="-228600" algn="l" rtl="0">
              <a:lnSpc>
                <a:spcPct val="100000"/>
              </a:lnSpc>
              <a:spcBef>
                <a:spcPts val="600"/>
              </a:spcBef>
              <a:spcAft>
                <a:spcPts val="0"/>
              </a:spcAft>
              <a:buClr>
                <a:schemeClr val="dk2"/>
              </a:buClr>
              <a:buSzPts val="1600"/>
              <a:buFont typeface="Arial"/>
              <a:buNone/>
              <a:defRPr sz="1600" b="1" i="0" u="none" strike="noStrike" cap="none">
                <a:solidFill>
                  <a:schemeClr val="dk2"/>
                </a:solidFill>
                <a:latin typeface="Arial"/>
                <a:ea typeface="Arial"/>
                <a:cs typeface="Arial"/>
                <a:sym typeface="Arial"/>
              </a:defRPr>
            </a:lvl2pPr>
            <a:lvl3pPr marL="1371600" marR="0" lvl="2" indent="-228600" algn="l" rtl="0">
              <a:lnSpc>
                <a:spcPct val="100000"/>
              </a:lnSpc>
              <a:spcBef>
                <a:spcPts val="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00000"/>
              </a:lnSpc>
              <a:spcBef>
                <a:spcPts val="6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9" name="Google Shape;79;g2c310da350a_1_2825"/>
          <p:cNvSpPr txBox="1">
            <a:spLocks noGrp="1"/>
          </p:cNvSpPr>
          <p:nvPr>
            <p:ph type="body" idx="2"/>
          </p:nvPr>
        </p:nvSpPr>
        <p:spPr>
          <a:xfrm>
            <a:off x="8256675" y="1272541"/>
            <a:ext cx="3240000" cy="4496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1pPr>
            <a:lvl2pPr marL="914400" marR="0" lvl="1" indent="-228600" algn="l" rtl="0">
              <a:lnSpc>
                <a:spcPct val="100000"/>
              </a:lnSpc>
              <a:spcBef>
                <a:spcPts val="600"/>
              </a:spcBef>
              <a:spcAft>
                <a:spcPts val="0"/>
              </a:spcAft>
              <a:buClr>
                <a:schemeClr val="dk2"/>
              </a:buClr>
              <a:buSzPts val="1600"/>
              <a:buFont typeface="Arial"/>
              <a:buNone/>
              <a:defRPr sz="1600" b="1" i="0" u="none" strike="noStrike" cap="none">
                <a:solidFill>
                  <a:schemeClr val="dk2"/>
                </a:solidFill>
                <a:latin typeface="Arial"/>
                <a:ea typeface="Arial"/>
                <a:cs typeface="Arial"/>
                <a:sym typeface="Arial"/>
              </a:defRPr>
            </a:lvl2pPr>
            <a:lvl3pPr marL="1371600" marR="0" lvl="2" indent="-228600" algn="l" rtl="0">
              <a:lnSpc>
                <a:spcPct val="100000"/>
              </a:lnSpc>
              <a:spcBef>
                <a:spcPts val="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00000"/>
              </a:lnSpc>
              <a:spcBef>
                <a:spcPts val="6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 name="Google Shape;80;g2c310da350a_1_2825"/>
          <p:cNvSpPr txBox="1">
            <a:spLocks noGrp="1"/>
          </p:cNvSpPr>
          <p:nvPr>
            <p:ph type="body" idx="3"/>
          </p:nvPr>
        </p:nvSpPr>
        <p:spPr>
          <a:xfrm>
            <a:off x="4476000" y="1272541"/>
            <a:ext cx="3240000" cy="4496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1pPr>
            <a:lvl2pPr marL="914400" marR="0" lvl="1" indent="-228600" algn="l" rtl="0">
              <a:lnSpc>
                <a:spcPct val="100000"/>
              </a:lnSpc>
              <a:spcBef>
                <a:spcPts val="600"/>
              </a:spcBef>
              <a:spcAft>
                <a:spcPts val="0"/>
              </a:spcAft>
              <a:buClr>
                <a:schemeClr val="dk2"/>
              </a:buClr>
              <a:buSzPts val="1600"/>
              <a:buFont typeface="Arial"/>
              <a:buNone/>
              <a:defRPr sz="1600" b="1" i="0" u="none" strike="noStrike" cap="none">
                <a:solidFill>
                  <a:schemeClr val="dk2"/>
                </a:solidFill>
                <a:latin typeface="Arial"/>
                <a:ea typeface="Arial"/>
                <a:cs typeface="Arial"/>
                <a:sym typeface="Arial"/>
              </a:defRPr>
            </a:lvl2pPr>
            <a:lvl3pPr marL="1371600" marR="0" lvl="2" indent="-228600" algn="l" rtl="0">
              <a:lnSpc>
                <a:spcPct val="100000"/>
              </a:lnSpc>
              <a:spcBef>
                <a:spcPts val="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00000"/>
              </a:lnSpc>
              <a:spcBef>
                <a:spcPts val="6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1" name="Google Shape;81;g2c310da350a_1_2825"/>
          <p:cNvSpPr txBox="1">
            <a:spLocks noGrp="1"/>
          </p:cNvSpPr>
          <p:nvPr>
            <p:ph type="title"/>
          </p:nvPr>
        </p:nvSpPr>
        <p:spPr>
          <a:xfrm>
            <a:off x="695325" y="728661"/>
            <a:ext cx="7200000" cy="54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c310da350a_1_2777"/>
          <p:cNvSpPr/>
          <p:nvPr/>
        </p:nvSpPr>
        <p:spPr>
          <a:xfrm>
            <a:off x="0" y="6489700"/>
            <a:ext cx="12192000" cy="368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g2c310da350a_1_2777"/>
          <p:cNvSpPr txBox="1">
            <a:spLocks noGrp="1"/>
          </p:cNvSpPr>
          <p:nvPr>
            <p:ph type="title"/>
          </p:nvPr>
        </p:nvSpPr>
        <p:spPr>
          <a:xfrm>
            <a:off x="695325" y="728661"/>
            <a:ext cx="7200000" cy="540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marR="0" lvl="1" algn="l" rtl="0">
              <a:lnSpc>
                <a:spcPct val="100000"/>
              </a:lnSpc>
              <a:spcBef>
                <a:spcPts val="120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g2c310da350a_1_2777"/>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13" name="Google Shape;13;g2c310da350a_1_2777"/>
          <p:cNvPicPr preferRelativeResize="0"/>
          <p:nvPr/>
        </p:nvPicPr>
        <p:blipFill rotWithShape="1">
          <a:blip r:embed="rId26">
            <a:alphaModFix/>
          </a:blip>
          <a:srcRect/>
          <a:stretch/>
        </p:blipFill>
        <p:spPr>
          <a:xfrm>
            <a:off x="11316383" y="6617811"/>
            <a:ext cx="180292" cy="105721"/>
          </a:xfrm>
          <a:prstGeom prst="rect">
            <a:avLst/>
          </a:prstGeom>
          <a:noFill/>
          <a:ln>
            <a:noFill/>
          </a:ln>
        </p:spPr>
      </p:pic>
      <p:sp>
        <p:nvSpPr>
          <p:cNvPr id="14" name="Google Shape;14;g2c310da350a_1_2777"/>
          <p:cNvSpPr txBox="1"/>
          <p:nvPr/>
        </p:nvSpPr>
        <p:spPr>
          <a:xfrm>
            <a:off x="695325" y="6532171"/>
            <a:ext cx="517207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lt1"/>
                </a:solidFill>
                <a:latin typeface="Arial"/>
                <a:ea typeface="Arial"/>
                <a:cs typeface="Arial"/>
                <a:sym typeface="Arial"/>
              </a:rPr>
              <a:t>Alan Lemoine,</a:t>
            </a:r>
            <a:r>
              <a:rPr lang="fr-FR" sz="1200" b="0" i="1" u="none" strike="noStrike" cap="none">
                <a:solidFill>
                  <a:schemeClr val="lt1"/>
                </a:solidFill>
                <a:latin typeface="Arial"/>
                <a:ea typeface="Arial"/>
                <a:cs typeface="Arial"/>
                <a:sym typeface="Arial"/>
              </a:rPr>
              <a:t>The Shift Project</a:t>
            </a:r>
            <a:r>
              <a:rPr lang="fr-FR" sz="1200" b="0" i="0" u="none" strike="noStrike" cap="none">
                <a:solidFill>
                  <a:schemeClr val="lt1"/>
                </a:solidFill>
                <a:latin typeface="Arial"/>
                <a:ea typeface="Arial"/>
                <a:cs typeface="Arial"/>
                <a:sym typeface="Arial"/>
              </a:rPr>
              <a:t>, 2024 </a:t>
            </a:r>
            <a:endParaRPr sz="1400" b="0" i="0" u="none" strike="noStrike" cap="none">
              <a:solidFill>
                <a:srgbClr val="000000"/>
              </a:solidFill>
              <a:latin typeface="Arial"/>
              <a:ea typeface="Arial"/>
              <a:cs typeface="Arial"/>
              <a:sym typeface="Arial"/>
            </a:endParaRPr>
          </a:p>
        </p:txBody>
      </p:sp>
      <p:sp>
        <p:nvSpPr>
          <p:cNvPr id="15" name="Google Shape;15;g2c310da350a_1_2777"/>
          <p:cNvSpPr/>
          <p:nvPr/>
        </p:nvSpPr>
        <p:spPr>
          <a:xfrm>
            <a:off x="31500" y="6492700"/>
            <a:ext cx="6064500" cy="3468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chemeClr val="accent1"/>
              </a:highlight>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2.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7.pn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3.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7.png"/><Relationship Id="rId7"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37.png"/><Relationship Id="rId7"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38.png"/><Relationship Id="rId9"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37.png"/><Relationship Id="rId7"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0.png"/><Relationship Id="rId5" Type="http://schemas.openxmlformats.org/officeDocument/2006/relationships/image" Target="../media/image58.png"/><Relationship Id="rId10" Type="http://schemas.openxmlformats.org/officeDocument/2006/relationships/image" Target="../media/image64.png"/><Relationship Id="rId4" Type="http://schemas.openxmlformats.org/officeDocument/2006/relationships/image" Target="../media/image38.png"/><Relationship Id="rId9"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6.png"/><Relationship Id="rId7"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0.png"/><Relationship Id="rId5" Type="http://schemas.openxmlformats.org/officeDocument/2006/relationships/image" Target="../media/image38.png"/><Relationship Id="rId10" Type="http://schemas.openxmlformats.org/officeDocument/2006/relationships/image" Target="../media/image64.png"/><Relationship Id="rId4" Type="http://schemas.openxmlformats.org/officeDocument/2006/relationships/image" Target="../media/image37.png"/><Relationship Id="rId9" Type="http://schemas.openxmlformats.org/officeDocument/2006/relationships/image" Target="../media/image63.png"/></Relationships>
</file>

<file path=ppt/slides/_rels/slide3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6.png"/><Relationship Id="rId7"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0.png"/><Relationship Id="rId5" Type="http://schemas.openxmlformats.org/officeDocument/2006/relationships/image" Target="../media/image38.png"/><Relationship Id="rId10" Type="http://schemas.openxmlformats.org/officeDocument/2006/relationships/image" Target="../media/image64.png"/><Relationship Id="rId4" Type="http://schemas.openxmlformats.org/officeDocument/2006/relationships/image" Target="../media/image37.png"/><Relationship Id="rId9" Type="http://schemas.openxmlformats.org/officeDocument/2006/relationships/image" Target="../media/image63.png"/></Relationships>
</file>

<file path=ppt/slides/_rels/slide3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6.png"/><Relationship Id="rId7"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0.png"/><Relationship Id="rId5" Type="http://schemas.openxmlformats.org/officeDocument/2006/relationships/image" Target="../media/image38.png"/><Relationship Id="rId10" Type="http://schemas.openxmlformats.org/officeDocument/2006/relationships/image" Target="../media/image64.png"/><Relationship Id="rId4" Type="http://schemas.openxmlformats.org/officeDocument/2006/relationships/image" Target="../media/image37.png"/><Relationship Id="rId9"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6.png"/><Relationship Id="rId7"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0.png"/><Relationship Id="rId5" Type="http://schemas.openxmlformats.org/officeDocument/2006/relationships/image" Target="../media/image38.png"/><Relationship Id="rId10" Type="http://schemas.openxmlformats.org/officeDocument/2006/relationships/image" Target="../media/image64.png"/><Relationship Id="rId4" Type="http://schemas.openxmlformats.org/officeDocument/2006/relationships/image" Target="../media/image37.png"/><Relationship Id="rId9" Type="http://schemas.openxmlformats.org/officeDocument/2006/relationships/image" Target="../media/image63.png"/></Relationships>
</file>

<file path=ppt/slides/_rels/slide4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6.png"/><Relationship Id="rId7"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0.png"/><Relationship Id="rId5" Type="http://schemas.openxmlformats.org/officeDocument/2006/relationships/image" Target="../media/image38.png"/><Relationship Id="rId10" Type="http://schemas.openxmlformats.org/officeDocument/2006/relationships/image" Target="../media/image64.png"/><Relationship Id="rId4" Type="http://schemas.openxmlformats.org/officeDocument/2006/relationships/image" Target="../media/image37.png"/><Relationship Id="rId9"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8.png"/><Relationship Id="rId7" Type="http://schemas.openxmlformats.org/officeDocument/2006/relationships/image" Target="../media/image63.png"/><Relationship Id="rId12"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38.png"/><Relationship Id="rId5" Type="http://schemas.openxmlformats.org/officeDocument/2006/relationships/image" Target="../media/image61.png"/><Relationship Id="rId10" Type="http://schemas.openxmlformats.org/officeDocument/2006/relationships/image" Target="../media/image37.png"/><Relationship Id="rId4" Type="http://schemas.openxmlformats.org/officeDocument/2006/relationships/image" Target="../media/image59.png"/><Relationship Id="rId9" Type="http://schemas.openxmlformats.org/officeDocument/2006/relationships/image" Target="../media/image67.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69.png"/><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37.png"/><Relationship Id="rId7"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69.pn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37.png"/><Relationship Id="rId7" Type="http://schemas.openxmlformats.org/officeDocument/2006/relationships/image" Target="../media/image60.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69.png"/><Relationship Id="rId4" Type="http://schemas.openxmlformats.org/officeDocument/2006/relationships/image" Target="../media/image38.png"/><Relationship Id="rId9" Type="http://schemas.openxmlformats.org/officeDocument/2006/relationships/image" Target="../media/image70.png"/></Relationships>
</file>

<file path=ppt/slides/_rels/slide4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37.png"/><Relationship Id="rId7" Type="http://schemas.openxmlformats.org/officeDocument/2006/relationships/image" Target="../media/image60.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69.png"/><Relationship Id="rId10" Type="http://schemas.openxmlformats.org/officeDocument/2006/relationships/image" Target="../media/image70.png"/><Relationship Id="rId4" Type="http://schemas.openxmlformats.org/officeDocument/2006/relationships/image" Target="../media/image38.png"/><Relationship Id="rId9" Type="http://schemas.openxmlformats.org/officeDocument/2006/relationships/image" Target="../media/image71.png"/></Relationships>
</file>

<file path=ppt/slides/_rels/slide4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7.png"/><Relationship Id="rId7"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1.png"/><Relationship Id="rId4" Type="http://schemas.openxmlformats.org/officeDocument/2006/relationships/image" Target="../media/image38.png"/><Relationship Id="rId9"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7.png"/><Relationship Id="rId7" Type="http://schemas.openxmlformats.org/officeDocument/2006/relationships/image" Target="../media/image72.png"/><Relationship Id="rId12" Type="http://schemas.openxmlformats.org/officeDocument/2006/relationships/image" Target="../media/image70.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71.png"/><Relationship Id="rId5" Type="http://schemas.openxmlformats.org/officeDocument/2006/relationships/image" Target="../media/image69.png"/><Relationship Id="rId10" Type="http://schemas.openxmlformats.org/officeDocument/2006/relationships/image" Target="../media/image61.png"/><Relationship Id="rId4" Type="http://schemas.openxmlformats.org/officeDocument/2006/relationships/image" Target="../media/image38.png"/><Relationship Id="rId9" Type="http://schemas.openxmlformats.org/officeDocument/2006/relationships/image" Target="../media/image60.png"/></Relationships>
</file>

<file path=ppt/slides/_rels/slide5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69.png"/><Relationship Id="rId7" Type="http://schemas.openxmlformats.org/officeDocument/2006/relationships/image" Target="../media/image72.png"/><Relationship Id="rId12" Type="http://schemas.openxmlformats.org/officeDocument/2006/relationships/image" Target="../media/image70.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71.png"/><Relationship Id="rId5" Type="http://schemas.openxmlformats.org/officeDocument/2006/relationships/image" Target="../media/image38.png"/><Relationship Id="rId10" Type="http://schemas.openxmlformats.org/officeDocument/2006/relationships/image" Target="../media/image61.png"/><Relationship Id="rId4" Type="http://schemas.openxmlformats.org/officeDocument/2006/relationships/image" Target="../media/image37.png"/><Relationship Id="rId9"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30a80d438ab_0_0"/>
          <p:cNvSpPr txBox="1"/>
          <p:nvPr/>
        </p:nvSpPr>
        <p:spPr>
          <a:xfrm>
            <a:off x="656250" y="1784925"/>
            <a:ext cx="5153400" cy="1508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300"/>
              <a:buFont typeface="Arial"/>
              <a:buNone/>
            </a:pPr>
            <a:r>
              <a:rPr lang="fr-FR" sz="4300" b="0" i="0" u="none" strike="noStrike" cap="none">
                <a:solidFill>
                  <a:srgbClr val="002060"/>
                </a:solidFill>
                <a:latin typeface="Poppins SemiBold"/>
                <a:ea typeface="Poppins SemiBold"/>
                <a:cs typeface="Poppins SemiBold"/>
                <a:sym typeface="Poppins SemiBold"/>
              </a:rPr>
              <a:t>DÉCARBONONS </a:t>
            </a:r>
            <a:endParaRPr sz="4300" b="0" i="0" u="none" strike="noStrike" cap="none">
              <a:solidFill>
                <a:srgbClr val="002060"/>
              </a:solidFill>
              <a:latin typeface="Poppins SemiBold"/>
              <a:ea typeface="Poppins SemiBold"/>
              <a:cs typeface="Poppins SemiBold"/>
              <a:sym typeface="Poppins SemiBold"/>
            </a:endParaRPr>
          </a:p>
          <a:p>
            <a:pPr marL="0" marR="0" lvl="0" indent="0" algn="l" rtl="0">
              <a:lnSpc>
                <a:spcPct val="100000"/>
              </a:lnSpc>
              <a:spcBef>
                <a:spcPts val="0"/>
              </a:spcBef>
              <a:spcAft>
                <a:spcPts val="0"/>
              </a:spcAft>
              <a:buClr>
                <a:srgbClr val="000000"/>
              </a:buClr>
              <a:buSzPts val="4300"/>
              <a:buFont typeface="Arial"/>
              <a:buNone/>
            </a:pPr>
            <a:r>
              <a:rPr lang="fr-FR" sz="4300" b="0" i="0" u="none" strike="noStrike" cap="none">
                <a:solidFill>
                  <a:srgbClr val="002060"/>
                </a:solidFill>
                <a:latin typeface="Poppins SemiBold"/>
                <a:ea typeface="Poppins SemiBold"/>
                <a:cs typeface="Poppins SemiBold"/>
                <a:sym typeface="Poppins SemiBold"/>
              </a:rPr>
              <a:t>LE SPORT</a:t>
            </a:r>
            <a:endParaRPr sz="4300" b="0" i="0" u="none" strike="noStrike" cap="none">
              <a:solidFill>
                <a:srgbClr val="002060"/>
              </a:solidFill>
              <a:latin typeface="Poppins SemiBold"/>
              <a:ea typeface="Poppins SemiBold"/>
              <a:cs typeface="Poppins SemiBold"/>
              <a:sym typeface="Poppins SemiBold"/>
            </a:endParaRPr>
          </a:p>
        </p:txBody>
      </p:sp>
      <p:sp>
        <p:nvSpPr>
          <p:cNvPr id="181" name="Google Shape;181;g30a80d438ab_0_0"/>
          <p:cNvSpPr txBox="1"/>
          <p:nvPr/>
        </p:nvSpPr>
        <p:spPr>
          <a:xfrm>
            <a:off x="656250" y="3456725"/>
            <a:ext cx="5153400" cy="2526000"/>
          </a:xfrm>
          <a:prstGeom prst="rect">
            <a:avLst/>
          </a:prstGeom>
          <a:noFill/>
          <a:ln>
            <a:noFill/>
          </a:ln>
        </p:spPr>
        <p:txBody>
          <a:bodyPr spcFirstLastPara="1" wrap="square" lIns="91425" tIns="91425" rIns="91425" bIns="91425" anchor="t" anchorCtr="0">
            <a:spAutoFit/>
          </a:bodyPr>
          <a:lstStyle/>
          <a:p>
            <a:pPr marL="0" marR="0" lvl="1" indent="0" algn="l" rtl="0">
              <a:lnSpc>
                <a:spcPct val="90000"/>
              </a:lnSpc>
              <a:spcBef>
                <a:spcPts val="1000"/>
              </a:spcBef>
              <a:spcAft>
                <a:spcPts val="0"/>
              </a:spcAft>
              <a:buClr>
                <a:srgbClr val="000000"/>
              </a:buClr>
              <a:buSzPts val="2100"/>
              <a:buFont typeface="Arial"/>
              <a:buNone/>
            </a:pPr>
            <a:r>
              <a:rPr lang="fr-FR" sz="2100" b="1" i="1" u="none" strike="noStrike" cap="none">
                <a:solidFill>
                  <a:srgbClr val="FF8200"/>
                </a:solidFill>
                <a:latin typeface="Poppins"/>
                <a:ea typeface="Poppins"/>
                <a:cs typeface="Poppins"/>
                <a:sym typeface="Poppins"/>
              </a:rPr>
              <a:t>Un premier applicatif </a:t>
            </a:r>
            <a:endParaRPr sz="2100" b="1" i="1" u="none" strike="noStrike" cap="none">
              <a:solidFill>
                <a:srgbClr val="FF8200"/>
              </a:solidFill>
              <a:latin typeface="Poppins"/>
              <a:ea typeface="Poppins"/>
              <a:cs typeface="Poppins"/>
              <a:sym typeface="Poppins"/>
            </a:endParaRPr>
          </a:p>
          <a:p>
            <a:pPr marL="0" marR="0" lvl="1" indent="0" algn="l" rtl="0">
              <a:lnSpc>
                <a:spcPct val="90000"/>
              </a:lnSpc>
              <a:spcBef>
                <a:spcPts val="1000"/>
              </a:spcBef>
              <a:spcAft>
                <a:spcPts val="0"/>
              </a:spcAft>
              <a:buClr>
                <a:srgbClr val="000000"/>
              </a:buClr>
              <a:buSzPts val="2100"/>
              <a:buFont typeface="Arial"/>
              <a:buNone/>
            </a:pPr>
            <a:r>
              <a:rPr lang="fr-FR" sz="2100" b="1" i="1" u="none" strike="noStrike" cap="none">
                <a:solidFill>
                  <a:srgbClr val="FF8200"/>
                </a:solidFill>
                <a:latin typeface="Poppins"/>
                <a:ea typeface="Poppins"/>
                <a:cs typeface="Poppins"/>
                <a:sym typeface="Poppins"/>
              </a:rPr>
              <a:t>au football et au rugby </a:t>
            </a:r>
            <a:endParaRPr sz="2100" b="1" i="1" u="none" strike="noStrike" cap="none">
              <a:solidFill>
                <a:srgbClr val="FF8200"/>
              </a:solidFill>
              <a:latin typeface="Poppins"/>
              <a:ea typeface="Poppins"/>
              <a:cs typeface="Poppins"/>
              <a:sym typeface="Poppins"/>
            </a:endParaRPr>
          </a:p>
          <a:p>
            <a:pPr marL="0" marR="0" lvl="1" indent="0" algn="l" rtl="0">
              <a:lnSpc>
                <a:spcPct val="90000"/>
              </a:lnSpc>
              <a:spcBef>
                <a:spcPts val="1000"/>
              </a:spcBef>
              <a:spcAft>
                <a:spcPts val="0"/>
              </a:spcAft>
              <a:buClr>
                <a:srgbClr val="000000"/>
              </a:buClr>
              <a:buSzPts val="2100"/>
              <a:buFont typeface="Arial"/>
              <a:buNone/>
            </a:pPr>
            <a:endParaRPr sz="2100" b="0" i="0" u="none" strike="noStrike" cap="none">
              <a:solidFill>
                <a:srgbClr val="FF8200"/>
              </a:solidFill>
              <a:latin typeface="Poppins"/>
              <a:ea typeface="Poppins"/>
              <a:cs typeface="Poppins"/>
              <a:sym typeface="Poppins"/>
            </a:endParaRPr>
          </a:p>
          <a:p>
            <a:pPr marL="0" marR="0" lvl="1" indent="0" algn="l" rtl="0">
              <a:lnSpc>
                <a:spcPct val="90000"/>
              </a:lnSpc>
              <a:spcBef>
                <a:spcPts val="1000"/>
              </a:spcBef>
              <a:spcAft>
                <a:spcPts val="0"/>
              </a:spcAft>
              <a:buClr>
                <a:srgbClr val="000000"/>
              </a:buClr>
              <a:buSzPts val="1400"/>
              <a:buFont typeface="Arial"/>
              <a:buNone/>
            </a:pPr>
            <a:r>
              <a:rPr lang="fr-FR" sz="1600" b="1" i="0" u="none" strike="noStrike" cap="none">
                <a:solidFill>
                  <a:srgbClr val="000059"/>
                </a:solidFill>
                <a:latin typeface="Poppins"/>
                <a:ea typeface="Poppins"/>
                <a:cs typeface="Poppins"/>
                <a:sym typeface="Poppins"/>
              </a:rPr>
              <a:t>Présentation du rapport final - 13.02.2025</a:t>
            </a:r>
            <a:endParaRPr sz="1600" b="1" i="0" u="none" strike="noStrike" cap="none">
              <a:solidFill>
                <a:srgbClr val="000059"/>
              </a:solidFill>
              <a:latin typeface="Poppins"/>
              <a:ea typeface="Poppins"/>
              <a:cs typeface="Poppins"/>
              <a:sym typeface="Poppins"/>
            </a:endParaRPr>
          </a:p>
          <a:p>
            <a:pPr marL="0" marR="0" lvl="2"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Poppins"/>
              <a:ea typeface="Poppins"/>
              <a:cs typeface="Poppins"/>
              <a:sym typeface="Poppins"/>
            </a:endParaRPr>
          </a:p>
          <a:p>
            <a:pPr marL="0" marR="0" lvl="2"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Poppins"/>
              <a:ea typeface="Poppins"/>
              <a:cs typeface="Poppins"/>
              <a:sym typeface="Poppins"/>
            </a:endParaRPr>
          </a:p>
          <a:p>
            <a:pPr marL="0" marR="0" lvl="2"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Poppins"/>
              <a:ea typeface="Poppins"/>
              <a:cs typeface="Poppins"/>
              <a:sym typeface="Poppins"/>
            </a:endParaRPr>
          </a:p>
          <a:p>
            <a:pPr marL="0" marR="0" lvl="3" indent="0" algn="l" rtl="0">
              <a:lnSpc>
                <a:spcPct val="100000"/>
              </a:lnSpc>
              <a:spcBef>
                <a:spcPts val="0"/>
              </a:spcBef>
              <a:spcAft>
                <a:spcPts val="0"/>
              </a:spcAft>
              <a:buClr>
                <a:srgbClr val="000000"/>
              </a:buClr>
              <a:buSzPts val="1400"/>
              <a:buFont typeface="Arial"/>
              <a:buNone/>
            </a:pPr>
            <a:endParaRPr sz="1400" b="0" i="0" u="none" strike="noStrike" cap="none">
              <a:solidFill>
                <a:srgbClr val="000059"/>
              </a:solidFill>
              <a:latin typeface="Poppins"/>
              <a:ea typeface="Poppins"/>
              <a:cs typeface="Poppins"/>
              <a:sym typeface="Poppins"/>
            </a:endParaRPr>
          </a:p>
        </p:txBody>
      </p:sp>
      <p:pic>
        <p:nvPicPr>
          <p:cNvPr id="182" name="Google Shape;182;g30a80d438ab_0_0"/>
          <p:cNvPicPr preferRelativeResize="0"/>
          <p:nvPr/>
        </p:nvPicPr>
        <p:blipFill rotWithShape="1">
          <a:blip r:embed="rId3">
            <a:alphaModFix/>
          </a:blip>
          <a:srcRect/>
          <a:stretch/>
        </p:blipFill>
        <p:spPr>
          <a:xfrm>
            <a:off x="1974499" y="474525"/>
            <a:ext cx="669501" cy="525001"/>
          </a:xfrm>
          <a:prstGeom prst="rect">
            <a:avLst/>
          </a:prstGeom>
          <a:noFill/>
          <a:ln>
            <a:noFill/>
          </a:ln>
        </p:spPr>
      </p:pic>
      <p:pic>
        <p:nvPicPr>
          <p:cNvPr id="183" name="Google Shape;183;g30a80d438ab_0_0"/>
          <p:cNvPicPr preferRelativeResize="0"/>
          <p:nvPr/>
        </p:nvPicPr>
        <p:blipFill rotWithShape="1">
          <a:blip r:embed="rId4">
            <a:alphaModFix/>
          </a:blip>
          <a:srcRect/>
          <a:stretch/>
        </p:blipFill>
        <p:spPr>
          <a:xfrm>
            <a:off x="732454" y="533250"/>
            <a:ext cx="1024476" cy="407543"/>
          </a:xfrm>
          <a:prstGeom prst="rect">
            <a:avLst/>
          </a:prstGeom>
          <a:noFill/>
          <a:ln>
            <a:noFill/>
          </a:ln>
        </p:spPr>
      </p:pic>
      <p:pic>
        <p:nvPicPr>
          <p:cNvPr id="184" name="Google Shape;184;g30a80d438ab_0_0"/>
          <p:cNvPicPr preferRelativeResize="0"/>
          <p:nvPr/>
        </p:nvPicPr>
        <p:blipFill rotWithShape="1">
          <a:blip r:embed="rId5">
            <a:alphaModFix/>
          </a:blip>
          <a:srcRect/>
          <a:stretch/>
        </p:blipFill>
        <p:spPr>
          <a:xfrm>
            <a:off x="6997225" y="0"/>
            <a:ext cx="5194775" cy="6486800"/>
          </a:xfrm>
          <a:prstGeom prst="rect">
            <a:avLst/>
          </a:prstGeom>
          <a:noFill/>
          <a:ln>
            <a:noFill/>
          </a:ln>
        </p:spPr>
      </p:pic>
      <p:sp>
        <p:nvSpPr>
          <p:cNvPr id="185" name="Google Shape;185;g30a80d438ab_0_0"/>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solidFill>
                  <a:schemeClr val="lt1"/>
                </a:solidFill>
              </a:rPr>
              <a:t>1</a:t>
            </a:fld>
            <a:endParaRPr>
              <a:solidFill>
                <a:schemeClr val="lt1"/>
              </a:solidFill>
            </a:endParaRPr>
          </a:p>
        </p:txBody>
      </p:sp>
      <p:sp>
        <p:nvSpPr>
          <p:cNvPr id="186" name="Google Shape;186;g30a80d438ab_0_0"/>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2c310da350a_1_1393"/>
          <p:cNvSpPr txBox="1">
            <a:spLocks noGrp="1"/>
          </p:cNvSpPr>
          <p:nvPr>
            <p:ph type="body" idx="1"/>
          </p:nvPr>
        </p:nvSpPr>
        <p:spPr>
          <a:xfrm>
            <a:off x="604800" y="476300"/>
            <a:ext cx="10944300" cy="105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None/>
            </a:pPr>
            <a:r>
              <a:rPr lang="fr-FR" sz="2500">
                <a:latin typeface="Poppins"/>
                <a:ea typeface="Poppins"/>
                <a:cs typeface="Poppins"/>
                <a:sym typeface="Poppins"/>
              </a:rPr>
              <a:t>Le football, le rugby : quels flux physiques derrière l’empreinte carbone ? </a:t>
            </a:r>
            <a:endParaRPr sz="2500">
              <a:latin typeface="Poppins"/>
              <a:ea typeface="Poppins"/>
              <a:cs typeface="Poppins"/>
              <a:sym typeface="Poppins"/>
            </a:endParaRPr>
          </a:p>
        </p:txBody>
      </p:sp>
      <p:sp>
        <p:nvSpPr>
          <p:cNvPr id="494" name="Google Shape;494;g2c310da350a_1_1393"/>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fr-FR"/>
              <a:t>10</a:t>
            </a:fld>
            <a:endParaRPr/>
          </a:p>
        </p:txBody>
      </p:sp>
      <p:grpSp>
        <p:nvGrpSpPr>
          <p:cNvPr id="495" name="Google Shape;495;g2c310da350a_1_1393"/>
          <p:cNvGrpSpPr/>
          <p:nvPr/>
        </p:nvGrpSpPr>
        <p:grpSpPr>
          <a:xfrm>
            <a:off x="1607286" y="1154154"/>
            <a:ext cx="8673515" cy="5191495"/>
            <a:chOff x="2461025" y="1184188"/>
            <a:chExt cx="8047425" cy="4865050"/>
          </a:xfrm>
        </p:grpSpPr>
        <p:pic>
          <p:nvPicPr>
            <p:cNvPr id="496" name="Google Shape;496;g2c310da350a_1_1393"/>
            <p:cNvPicPr preferRelativeResize="0"/>
            <p:nvPr/>
          </p:nvPicPr>
          <p:blipFill rotWithShape="1">
            <a:blip r:embed="rId3">
              <a:alphaModFix/>
            </a:blip>
            <a:srcRect l="5121" t="12568" r="5648" b="13234"/>
            <a:stretch/>
          </p:blipFill>
          <p:spPr>
            <a:xfrm>
              <a:off x="2461025" y="1184188"/>
              <a:ext cx="7970700" cy="4685925"/>
            </a:xfrm>
            <a:prstGeom prst="rect">
              <a:avLst/>
            </a:prstGeom>
            <a:noFill/>
            <a:ln>
              <a:noFill/>
            </a:ln>
          </p:spPr>
        </p:pic>
        <p:sp>
          <p:nvSpPr>
            <p:cNvPr id="497" name="Google Shape;497;g2c310da350a_1_1393"/>
            <p:cNvSpPr/>
            <p:nvPr/>
          </p:nvSpPr>
          <p:spPr>
            <a:xfrm>
              <a:off x="7910150" y="5452238"/>
              <a:ext cx="2598300" cy="5970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98" name="Google Shape;498;g2c310da350a_1_1393"/>
          <p:cNvPicPr preferRelativeResize="0"/>
          <p:nvPr/>
        </p:nvPicPr>
        <p:blipFill rotWithShape="1">
          <a:blip r:embed="rId4">
            <a:alphaModFix/>
          </a:blip>
          <a:srcRect t="18003" b="16879"/>
          <a:stretch/>
        </p:blipFill>
        <p:spPr>
          <a:xfrm>
            <a:off x="8680375" y="5442525"/>
            <a:ext cx="3083000" cy="738675"/>
          </a:xfrm>
          <a:prstGeom prst="rect">
            <a:avLst/>
          </a:prstGeom>
          <a:noFill/>
          <a:ln>
            <a:noFill/>
          </a:ln>
        </p:spPr>
      </p:pic>
      <p:sp>
        <p:nvSpPr>
          <p:cNvPr id="499" name="Google Shape;499;g2c310da350a_1_1393"/>
          <p:cNvSpPr/>
          <p:nvPr/>
        </p:nvSpPr>
        <p:spPr>
          <a:xfrm>
            <a:off x="7431800" y="3009825"/>
            <a:ext cx="1634700" cy="2445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g2c310da350a_1_1393"/>
          <p:cNvSpPr txBox="1"/>
          <p:nvPr/>
        </p:nvSpPr>
        <p:spPr>
          <a:xfrm>
            <a:off x="7120700" y="2958675"/>
            <a:ext cx="2256900" cy="34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1" i="0" u="none" strike="noStrike" cap="none">
                <a:solidFill>
                  <a:schemeClr val="lt1"/>
                </a:solidFill>
                <a:latin typeface="Poppins"/>
                <a:ea typeface="Poppins"/>
                <a:cs typeface="Poppins"/>
                <a:sym typeface="Poppins"/>
              </a:rPr>
              <a:t>INFRASTRUCTURES</a:t>
            </a:r>
            <a:endParaRPr sz="1200" b="1" i="0" u="none" strike="noStrike" cap="none">
              <a:solidFill>
                <a:schemeClr val="lt1"/>
              </a:solidFill>
              <a:latin typeface="Poppins"/>
              <a:ea typeface="Poppins"/>
              <a:cs typeface="Poppins"/>
              <a:sym typeface="Poppins"/>
            </a:endParaRPr>
          </a:p>
        </p:txBody>
      </p:sp>
      <p:sp>
        <p:nvSpPr>
          <p:cNvPr id="501" name="Google Shape;501;g2c310da350a_1_1393"/>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g32fb834e976_1_248"/>
          <p:cNvPicPr preferRelativeResize="0"/>
          <p:nvPr/>
        </p:nvPicPr>
        <p:blipFill rotWithShape="1">
          <a:blip r:embed="rId3">
            <a:alphaModFix amt="6000"/>
          </a:blip>
          <a:srcRect t="18004" b="16877"/>
          <a:stretch/>
        </p:blipFill>
        <p:spPr>
          <a:xfrm>
            <a:off x="8680375" y="5442525"/>
            <a:ext cx="3083000" cy="738675"/>
          </a:xfrm>
          <a:prstGeom prst="rect">
            <a:avLst/>
          </a:prstGeom>
          <a:noFill/>
          <a:ln>
            <a:noFill/>
          </a:ln>
        </p:spPr>
      </p:pic>
      <p:sp>
        <p:nvSpPr>
          <p:cNvPr id="508" name="Google Shape;508;g32fb834e976_1_248"/>
          <p:cNvSpPr txBox="1">
            <a:spLocks noGrp="1"/>
          </p:cNvSpPr>
          <p:nvPr>
            <p:ph type="body" idx="1"/>
          </p:nvPr>
        </p:nvSpPr>
        <p:spPr>
          <a:xfrm>
            <a:off x="604800" y="476300"/>
            <a:ext cx="10804800" cy="105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None/>
            </a:pPr>
            <a:r>
              <a:rPr lang="fr-FR" sz="2500">
                <a:latin typeface="Poppins"/>
                <a:ea typeface="Poppins"/>
                <a:cs typeface="Poppins"/>
                <a:sym typeface="Poppins"/>
              </a:rPr>
              <a:t>Le football, le rugby : quels flux physiques derrière l’empreinte carbone ? </a:t>
            </a:r>
            <a:endParaRPr sz="2500">
              <a:latin typeface="Poppins"/>
              <a:ea typeface="Poppins"/>
              <a:cs typeface="Poppins"/>
              <a:sym typeface="Poppins"/>
            </a:endParaRPr>
          </a:p>
          <a:p>
            <a:pPr marL="0" lvl="0" indent="0" algn="l" rtl="0">
              <a:lnSpc>
                <a:spcPct val="100000"/>
              </a:lnSpc>
              <a:spcBef>
                <a:spcPts val="0"/>
              </a:spcBef>
              <a:spcAft>
                <a:spcPts val="0"/>
              </a:spcAft>
              <a:buClr>
                <a:schemeClr val="dk2"/>
              </a:buClr>
              <a:buSzPts val="2400"/>
              <a:buNone/>
            </a:pPr>
            <a:endParaRPr sz="2500">
              <a:latin typeface="Poppins"/>
              <a:ea typeface="Poppins"/>
              <a:cs typeface="Poppins"/>
              <a:sym typeface="Poppins"/>
            </a:endParaRPr>
          </a:p>
        </p:txBody>
      </p:sp>
      <p:sp>
        <p:nvSpPr>
          <p:cNvPr id="509" name="Google Shape;509;g32fb834e976_1_248"/>
          <p:cNvSpPr txBox="1"/>
          <p:nvPr/>
        </p:nvSpPr>
        <p:spPr>
          <a:xfrm>
            <a:off x="1030900" y="2532975"/>
            <a:ext cx="2873100" cy="1171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fr-FR" sz="2200" b="1" i="0" u="none" strike="noStrike" cap="none">
                <a:solidFill>
                  <a:schemeClr val="dk2"/>
                </a:solidFill>
                <a:latin typeface="Poppins"/>
                <a:ea typeface="Poppins"/>
                <a:cs typeface="Poppins"/>
                <a:sym typeface="Poppins"/>
              </a:rPr>
              <a:t>Flux physique </a:t>
            </a:r>
            <a:endParaRPr sz="2200" b="1" i="0"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2000"/>
              <a:buFont typeface="Arial"/>
              <a:buNone/>
            </a:pPr>
            <a:r>
              <a:rPr lang="fr-FR" sz="2000" b="0" i="1" u="none" strike="noStrike" cap="none">
                <a:solidFill>
                  <a:schemeClr val="dk2"/>
                </a:solidFill>
                <a:latin typeface="Poppins"/>
                <a:ea typeface="Poppins"/>
                <a:cs typeface="Poppins"/>
                <a:sym typeface="Poppins"/>
              </a:rPr>
              <a:t>100 litres de carburant</a:t>
            </a:r>
            <a:endParaRPr sz="2000" b="0" i="1" u="none" strike="noStrike" cap="none">
              <a:solidFill>
                <a:schemeClr val="dk2"/>
              </a:solidFill>
              <a:latin typeface="Poppins"/>
              <a:ea typeface="Poppins"/>
              <a:cs typeface="Poppins"/>
              <a:sym typeface="Poppins"/>
            </a:endParaRPr>
          </a:p>
        </p:txBody>
      </p:sp>
      <p:sp>
        <p:nvSpPr>
          <p:cNvPr id="510" name="Google Shape;510;g32fb834e976_1_248"/>
          <p:cNvSpPr txBox="1"/>
          <p:nvPr/>
        </p:nvSpPr>
        <p:spPr>
          <a:xfrm>
            <a:off x="4811850" y="2467800"/>
            <a:ext cx="2873100" cy="214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fr-FR" sz="2200" b="1" i="0" u="none" strike="noStrike" cap="none">
                <a:solidFill>
                  <a:schemeClr val="dk2"/>
                </a:solidFill>
                <a:latin typeface="Poppins"/>
                <a:ea typeface="Poppins"/>
                <a:cs typeface="Poppins"/>
                <a:sym typeface="Poppins"/>
              </a:rPr>
              <a:t>Facteur d’émission</a:t>
            </a:r>
            <a:endParaRPr sz="2200" b="1" i="0"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2000"/>
              <a:buFont typeface="Arial"/>
              <a:buNone/>
            </a:pPr>
            <a:r>
              <a:rPr lang="fr-FR" sz="2000" b="0" i="1" u="none" strike="noStrike" cap="none">
                <a:solidFill>
                  <a:schemeClr val="dk2"/>
                </a:solidFill>
                <a:latin typeface="Poppins"/>
                <a:ea typeface="Poppins"/>
                <a:cs typeface="Poppins"/>
                <a:sym typeface="Poppins"/>
              </a:rPr>
              <a:t>2,8 kgCO2e/litre de carburant</a:t>
            </a:r>
            <a:endParaRPr sz="2000" b="0" i="1" u="none" strike="noStrike" cap="none">
              <a:solidFill>
                <a:schemeClr val="dk2"/>
              </a:solidFill>
              <a:latin typeface="Poppins"/>
              <a:ea typeface="Poppins"/>
              <a:cs typeface="Poppins"/>
              <a:sym typeface="Poppins"/>
            </a:endParaRPr>
          </a:p>
        </p:txBody>
      </p:sp>
      <p:sp>
        <p:nvSpPr>
          <p:cNvPr id="511" name="Google Shape;511;g32fb834e976_1_248"/>
          <p:cNvSpPr txBox="1"/>
          <p:nvPr/>
        </p:nvSpPr>
        <p:spPr>
          <a:xfrm>
            <a:off x="8592800" y="2467788"/>
            <a:ext cx="2873100" cy="214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fr-FR" sz="2200" b="1" i="0" u="none" strike="noStrike" cap="none">
                <a:solidFill>
                  <a:schemeClr val="dk2"/>
                </a:solidFill>
                <a:latin typeface="Poppins"/>
                <a:ea typeface="Poppins"/>
                <a:cs typeface="Poppins"/>
                <a:sym typeface="Poppins"/>
              </a:rPr>
              <a:t>Émissions de gaz à effet de serre</a:t>
            </a:r>
            <a:endParaRPr sz="2200" b="1" i="0"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2000"/>
              <a:buFont typeface="Arial"/>
              <a:buNone/>
            </a:pPr>
            <a:r>
              <a:rPr lang="fr-FR" sz="2000" b="0" i="1" u="none" strike="noStrike" cap="none">
                <a:solidFill>
                  <a:schemeClr val="dk2"/>
                </a:solidFill>
                <a:latin typeface="Poppins"/>
                <a:ea typeface="Poppins"/>
                <a:cs typeface="Poppins"/>
                <a:sym typeface="Poppins"/>
              </a:rPr>
              <a:t>280 kgCO2e émis</a:t>
            </a:r>
            <a:endParaRPr sz="2000" b="0" i="1" u="none" strike="noStrike" cap="none">
              <a:solidFill>
                <a:schemeClr val="dk2"/>
              </a:solidFill>
              <a:latin typeface="Poppins"/>
              <a:ea typeface="Poppins"/>
              <a:cs typeface="Poppins"/>
              <a:sym typeface="Poppins"/>
            </a:endParaRPr>
          </a:p>
        </p:txBody>
      </p:sp>
      <p:grpSp>
        <p:nvGrpSpPr>
          <p:cNvPr id="512" name="Google Shape;512;g32fb834e976_1_248"/>
          <p:cNvGrpSpPr/>
          <p:nvPr/>
        </p:nvGrpSpPr>
        <p:grpSpPr>
          <a:xfrm>
            <a:off x="1607286" y="1154154"/>
            <a:ext cx="8673515" cy="5191495"/>
            <a:chOff x="2461025" y="1184188"/>
            <a:chExt cx="8047425" cy="4865050"/>
          </a:xfrm>
        </p:grpSpPr>
        <p:pic>
          <p:nvPicPr>
            <p:cNvPr id="513" name="Google Shape;513;g32fb834e976_1_248"/>
            <p:cNvPicPr preferRelativeResize="0"/>
            <p:nvPr/>
          </p:nvPicPr>
          <p:blipFill rotWithShape="1">
            <a:blip r:embed="rId4">
              <a:alphaModFix amt="6000"/>
            </a:blip>
            <a:srcRect l="5121" t="12569" r="5648" b="13228"/>
            <a:stretch/>
          </p:blipFill>
          <p:spPr>
            <a:xfrm>
              <a:off x="2461025" y="1184188"/>
              <a:ext cx="7970700" cy="4685925"/>
            </a:xfrm>
            <a:prstGeom prst="rect">
              <a:avLst/>
            </a:prstGeom>
            <a:noFill/>
            <a:ln>
              <a:noFill/>
            </a:ln>
          </p:spPr>
        </p:pic>
        <p:sp>
          <p:nvSpPr>
            <p:cNvPr id="514" name="Google Shape;514;g32fb834e976_1_248"/>
            <p:cNvSpPr/>
            <p:nvPr/>
          </p:nvSpPr>
          <p:spPr>
            <a:xfrm>
              <a:off x="7910150" y="5452238"/>
              <a:ext cx="2598300" cy="5970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5" name="Google Shape;515;g32fb834e976_1_248"/>
          <p:cNvSpPr/>
          <p:nvPr/>
        </p:nvSpPr>
        <p:spPr>
          <a:xfrm>
            <a:off x="3997625" y="2749275"/>
            <a:ext cx="720600" cy="738600"/>
          </a:xfrm>
          <a:prstGeom prst="mathMultiply">
            <a:avLst>
              <a:gd name="adj1" fmla="val 2352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g32fb834e976_1_248"/>
          <p:cNvSpPr/>
          <p:nvPr/>
        </p:nvSpPr>
        <p:spPr>
          <a:xfrm>
            <a:off x="7684950" y="2823975"/>
            <a:ext cx="720600" cy="589200"/>
          </a:xfrm>
          <a:prstGeom prst="mathEqual">
            <a:avLst>
              <a:gd name="adj1" fmla="val 23520"/>
              <a:gd name="adj2" fmla="val 1176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g32fb834e976_1_248"/>
          <p:cNvSpPr/>
          <p:nvPr/>
        </p:nvSpPr>
        <p:spPr>
          <a:xfrm>
            <a:off x="9514163" y="4657650"/>
            <a:ext cx="1030500" cy="738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Picto CO2 avec un X</a:t>
            </a:r>
            <a:endParaRPr sz="1400" b="0" i="0" u="none" strike="noStrike" cap="none">
              <a:solidFill>
                <a:srgbClr val="000000"/>
              </a:solidFill>
              <a:latin typeface="Arial"/>
              <a:ea typeface="Arial"/>
              <a:cs typeface="Arial"/>
              <a:sym typeface="Arial"/>
            </a:endParaRPr>
          </a:p>
        </p:txBody>
      </p:sp>
      <p:sp>
        <p:nvSpPr>
          <p:cNvPr id="518" name="Google Shape;518;g32fb834e976_1_248"/>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11</a:t>
            </a:fld>
            <a:endParaRPr/>
          </a:p>
        </p:txBody>
      </p:sp>
      <p:pic>
        <p:nvPicPr>
          <p:cNvPr id="519" name="Google Shape;519;g32fb834e976_1_248"/>
          <p:cNvPicPr preferRelativeResize="0"/>
          <p:nvPr/>
        </p:nvPicPr>
        <p:blipFill rotWithShape="1">
          <a:blip r:embed="rId5">
            <a:alphaModFix/>
          </a:blip>
          <a:srcRect l="7935" t="6065" r="6731" b="7534"/>
          <a:stretch/>
        </p:blipFill>
        <p:spPr>
          <a:xfrm>
            <a:off x="2078100" y="4557950"/>
            <a:ext cx="778700" cy="938000"/>
          </a:xfrm>
          <a:prstGeom prst="rect">
            <a:avLst/>
          </a:prstGeom>
          <a:noFill/>
          <a:ln>
            <a:noFill/>
          </a:ln>
        </p:spPr>
      </p:pic>
      <p:pic>
        <p:nvPicPr>
          <p:cNvPr id="520" name="Google Shape;520;g32fb834e976_1_248"/>
          <p:cNvPicPr preferRelativeResize="0"/>
          <p:nvPr/>
        </p:nvPicPr>
        <p:blipFill rotWithShape="1">
          <a:blip r:embed="rId6">
            <a:alphaModFix/>
          </a:blip>
          <a:srcRect t="5123"/>
          <a:stretch/>
        </p:blipFill>
        <p:spPr>
          <a:xfrm>
            <a:off x="9336038" y="4592938"/>
            <a:ext cx="1345474" cy="868025"/>
          </a:xfrm>
          <a:prstGeom prst="rect">
            <a:avLst/>
          </a:prstGeom>
          <a:noFill/>
          <a:ln>
            <a:noFill/>
          </a:ln>
        </p:spPr>
      </p:pic>
      <p:grpSp>
        <p:nvGrpSpPr>
          <p:cNvPr id="521" name="Google Shape;521;g32fb834e976_1_248"/>
          <p:cNvGrpSpPr/>
          <p:nvPr/>
        </p:nvGrpSpPr>
        <p:grpSpPr>
          <a:xfrm>
            <a:off x="5733131" y="4557997"/>
            <a:ext cx="1030540" cy="937939"/>
            <a:chOff x="9357225" y="67450"/>
            <a:chExt cx="1465500" cy="1463700"/>
          </a:xfrm>
        </p:grpSpPr>
        <p:sp>
          <p:nvSpPr>
            <p:cNvPr id="522" name="Google Shape;522;g32fb834e976_1_248"/>
            <p:cNvSpPr/>
            <p:nvPr/>
          </p:nvSpPr>
          <p:spPr>
            <a:xfrm>
              <a:off x="9357225" y="67450"/>
              <a:ext cx="1465500" cy="1463700"/>
            </a:xfrm>
            <a:prstGeom prst="flowChartConnector">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3" name="Google Shape;523;g32fb834e976_1_248"/>
            <p:cNvPicPr preferRelativeResize="0"/>
            <p:nvPr/>
          </p:nvPicPr>
          <p:blipFill rotWithShape="1">
            <a:blip r:embed="rId7">
              <a:alphaModFix/>
            </a:blip>
            <a:srcRect l="6120" t="11420" r="2521" b="5343"/>
            <a:stretch/>
          </p:blipFill>
          <p:spPr>
            <a:xfrm>
              <a:off x="9574733" y="353617"/>
              <a:ext cx="1030500" cy="891358"/>
            </a:xfrm>
            <a:prstGeom prst="rect">
              <a:avLst/>
            </a:prstGeom>
            <a:noFill/>
            <a:ln>
              <a:noFill/>
            </a:ln>
          </p:spPr>
        </p:pic>
      </p:grpSp>
      <p:sp>
        <p:nvSpPr>
          <p:cNvPr id="524" name="Google Shape;524;g32fb834e976_1_248"/>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g215458a6e9d_7_1188"/>
          <p:cNvSpPr txBox="1">
            <a:spLocks noGrp="1"/>
          </p:cNvSpPr>
          <p:nvPr>
            <p:ph type="body" idx="1"/>
          </p:nvPr>
        </p:nvSpPr>
        <p:spPr>
          <a:xfrm>
            <a:off x="6670875" y="728700"/>
            <a:ext cx="5127900" cy="54006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800"/>
              <a:buFont typeface="Arial"/>
              <a:buNone/>
            </a:pPr>
            <a:r>
              <a:rPr lang="fr-FR" sz="1900">
                <a:solidFill>
                  <a:schemeClr val="accent6"/>
                </a:solidFill>
              </a:rPr>
              <a:t>Introduction</a:t>
            </a:r>
            <a:endParaRPr sz="1900">
              <a:solidFill>
                <a:schemeClr val="accent6"/>
              </a:solidFill>
            </a:endParaRPr>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Méthode et périmètre</a:t>
            </a:r>
            <a:endParaRPr sz="1900"/>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2800">
                <a:solidFill>
                  <a:schemeClr val="lt2"/>
                </a:solidFill>
              </a:rPr>
              <a:t>Empreinte carbone du football et du rugby </a:t>
            </a:r>
            <a:endParaRPr sz="2800">
              <a:solidFill>
                <a:schemeClr val="lt2"/>
              </a:solidFill>
            </a:endParaRPr>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Trajectoires et leviers de décarbonation </a:t>
            </a:r>
            <a:endParaRPr sz="1900"/>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Conclusion générale </a:t>
            </a:r>
            <a:endParaRPr sz="1900"/>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Table ronde </a:t>
            </a:r>
            <a:endParaRPr sz="1900"/>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Q&amp;A</a:t>
            </a:r>
            <a:endParaRPr sz="1900"/>
          </a:p>
        </p:txBody>
      </p:sp>
      <p:sp>
        <p:nvSpPr>
          <p:cNvPr id="530" name="Google Shape;530;g215458a6e9d_7_1188"/>
          <p:cNvSpPr/>
          <p:nvPr/>
        </p:nvSpPr>
        <p:spPr>
          <a:xfrm>
            <a:off x="10436575" y="6476200"/>
            <a:ext cx="1755300" cy="381900"/>
          </a:xfrm>
          <a:prstGeom prst="rect">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g2af6bb0de6a_0_720"/>
          <p:cNvSpPr/>
          <p:nvPr/>
        </p:nvSpPr>
        <p:spPr>
          <a:xfrm>
            <a:off x="4426763" y="1476600"/>
            <a:ext cx="3754200" cy="1051200"/>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Poppins"/>
              <a:ea typeface="Poppins"/>
              <a:cs typeface="Poppins"/>
              <a:sym typeface="Poppins"/>
            </a:endParaRPr>
          </a:p>
        </p:txBody>
      </p:sp>
      <p:sp>
        <p:nvSpPr>
          <p:cNvPr id="537" name="Google Shape;537;g2af6bb0de6a_0_720"/>
          <p:cNvSpPr/>
          <p:nvPr/>
        </p:nvSpPr>
        <p:spPr>
          <a:xfrm>
            <a:off x="250375" y="1492050"/>
            <a:ext cx="3754200" cy="1051200"/>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Poppins"/>
              <a:ea typeface="Poppins"/>
              <a:cs typeface="Poppins"/>
              <a:sym typeface="Poppins"/>
            </a:endParaRPr>
          </a:p>
        </p:txBody>
      </p:sp>
      <p:sp>
        <p:nvSpPr>
          <p:cNvPr id="538" name="Google Shape;538;g2af6bb0de6a_0_720"/>
          <p:cNvSpPr txBox="1"/>
          <p:nvPr/>
        </p:nvSpPr>
        <p:spPr>
          <a:xfrm>
            <a:off x="959400" y="1632749"/>
            <a:ext cx="23346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600"/>
              </a:spcAft>
              <a:buClr>
                <a:srgbClr val="000000"/>
              </a:buClr>
              <a:buSzPts val="2300"/>
              <a:buFont typeface="Arial"/>
              <a:buNone/>
            </a:pPr>
            <a:r>
              <a:rPr lang="fr-FR" sz="2300" b="1" i="0" u="none" strike="noStrike" cap="none">
                <a:solidFill>
                  <a:srgbClr val="00005A"/>
                </a:solidFill>
                <a:latin typeface="Poppins"/>
                <a:ea typeface="Poppins"/>
                <a:cs typeface="Poppins"/>
                <a:sym typeface="Poppins"/>
              </a:rPr>
              <a:t>2,2 millions </a:t>
            </a:r>
            <a:r>
              <a:rPr lang="fr-FR" sz="1700" b="0" i="0" u="none" strike="noStrike" cap="none">
                <a:solidFill>
                  <a:srgbClr val="00005A"/>
                </a:solidFill>
                <a:latin typeface="Poppins"/>
                <a:ea typeface="Poppins"/>
                <a:cs typeface="Poppins"/>
                <a:sym typeface="Poppins"/>
              </a:rPr>
              <a:t>tonnes de CO</a:t>
            </a:r>
            <a:r>
              <a:rPr lang="fr-FR" sz="1700" b="0" i="0" u="none" strike="noStrike" cap="none" baseline="-25000">
                <a:solidFill>
                  <a:srgbClr val="00005A"/>
                </a:solidFill>
                <a:latin typeface="Poppins"/>
                <a:ea typeface="Poppins"/>
                <a:cs typeface="Poppins"/>
                <a:sym typeface="Poppins"/>
              </a:rPr>
              <a:t>2</a:t>
            </a:r>
            <a:r>
              <a:rPr lang="fr-FR" sz="1700" b="0" i="0" u="none" strike="noStrike" cap="none">
                <a:solidFill>
                  <a:srgbClr val="00005A"/>
                </a:solidFill>
                <a:latin typeface="Poppins"/>
                <a:ea typeface="Poppins"/>
                <a:cs typeface="Poppins"/>
                <a:sym typeface="Poppins"/>
              </a:rPr>
              <a:t>e</a:t>
            </a:r>
            <a:r>
              <a:rPr lang="fr-FR" sz="2100" b="0" i="0" u="none" strike="noStrike" cap="none">
                <a:solidFill>
                  <a:srgbClr val="00005A"/>
                </a:solidFill>
                <a:latin typeface="Poppins"/>
                <a:ea typeface="Poppins"/>
                <a:cs typeface="Poppins"/>
                <a:sym typeface="Poppins"/>
              </a:rPr>
              <a:t> </a:t>
            </a:r>
            <a:endParaRPr sz="2600" b="0" i="0" u="none" strike="noStrike" cap="none">
              <a:solidFill>
                <a:srgbClr val="00005A"/>
              </a:solidFill>
              <a:latin typeface="Poppins"/>
              <a:ea typeface="Poppins"/>
              <a:cs typeface="Poppins"/>
              <a:sym typeface="Poppins"/>
            </a:endParaRPr>
          </a:p>
        </p:txBody>
      </p:sp>
      <p:sp>
        <p:nvSpPr>
          <p:cNvPr id="539" name="Google Shape;539;g2af6bb0de6a_0_720"/>
          <p:cNvSpPr txBox="1"/>
          <p:nvPr/>
        </p:nvSpPr>
        <p:spPr>
          <a:xfrm>
            <a:off x="361950" y="3018300"/>
            <a:ext cx="3529500" cy="865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fr-FR" sz="1500" b="0" i="0" u="none" strike="noStrike" cap="none">
                <a:solidFill>
                  <a:srgbClr val="00005A"/>
                </a:solidFill>
                <a:latin typeface="Poppins"/>
                <a:ea typeface="Poppins"/>
                <a:cs typeface="Poppins"/>
                <a:sym typeface="Poppins"/>
              </a:rPr>
              <a:t>Soit l’équivalent des émissions des habitants d’une ville comme :</a:t>
            </a:r>
            <a:endParaRPr sz="1500" b="0" i="0" u="none" strike="noStrike" cap="none">
              <a:solidFill>
                <a:srgbClr val="00005A"/>
              </a:solidFill>
              <a:latin typeface="Poppins"/>
              <a:ea typeface="Poppins"/>
              <a:cs typeface="Poppins"/>
              <a:sym typeface="Poppins"/>
            </a:endParaRPr>
          </a:p>
        </p:txBody>
      </p:sp>
      <p:pic>
        <p:nvPicPr>
          <p:cNvPr id="540" name="Google Shape;540;g2af6bb0de6a_0_720"/>
          <p:cNvPicPr preferRelativeResize="0"/>
          <p:nvPr/>
        </p:nvPicPr>
        <p:blipFill rotWithShape="1">
          <a:blip r:embed="rId3">
            <a:alphaModFix/>
          </a:blip>
          <a:srcRect t="13352"/>
          <a:stretch/>
        </p:blipFill>
        <p:spPr>
          <a:xfrm>
            <a:off x="738600" y="3784425"/>
            <a:ext cx="2555400" cy="2229450"/>
          </a:xfrm>
          <a:prstGeom prst="rect">
            <a:avLst/>
          </a:prstGeom>
          <a:noFill/>
          <a:ln>
            <a:noFill/>
          </a:ln>
        </p:spPr>
      </p:pic>
      <p:sp>
        <p:nvSpPr>
          <p:cNvPr id="541" name="Google Shape;541;g2af6bb0de6a_0_720"/>
          <p:cNvSpPr txBox="1"/>
          <p:nvPr/>
        </p:nvSpPr>
        <p:spPr>
          <a:xfrm>
            <a:off x="1625878" y="4573615"/>
            <a:ext cx="1060200" cy="540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fr-FR" sz="2000" b="1" i="0" u="none" strike="noStrike" cap="none">
                <a:solidFill>
                  <a:schemeClr val="accent2"/>
                </a:solidFill>
                <a:latin typeface="Poppins"/>
                <a:ea typeface="Poppins"/>
                <a:cs typeface="Poppins"/>
                <a:sym typeface="Poppins"/>
              </a:rPr>
              <a:t>Rennes</a:t>
            </a:r>
            <a:endParaRPr sz="2000" b="1" i="0" u="none" strike="noStrike" cap="none">
              <a:solidFill>
                <a:schemeClr val="accent2"/>
              </a:solidFill>
              <a:latin typeface="Poppins"/>
              <a:ea typeface="Poppins"/>
              <a:cs typeface="Poppins"/>
              <a:sym typeface="Poppins"/>
            </a:endParaRPr>
          </a:p>
        </p:txBody>
      </p:sp>
      <p:sp>
        <p:nvSpPr>
          <p:cNvPr id="542" name="Google Shape;542;g2af6bb0de6a_0_720"/>
          <p:cNvSpPr txBox="1"/>
          <p:nvPr/>
        </p:nvSpPr>
        <p:spPr>
          <a:xfrm>
            <a:off x="4426763" y="1679100"/>
            <a:ext cx="37542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600"/>
              </a:spcAft>
              <a:buClr>
                <a:srgbClr val="000000"/>
              </a:buClr>
              <a:buSzPts val="2300"/>
              <a:buFont typeface="Arial"/>
              <a:buNone/>
            </a:pPr>
            <a:r>
              <a:rPr lang="fr-FR" sz="2300" b="1" i="0" u="none" strike="noStrike" cap="none">
                <a:solidFill>
                  <a:srgbClr val="00005A"/>
                </a:solidFill>
                <a:latin typeface="Poppins"/>
                <a:ea typeface="Poppins"/>
                <a:cs typeface="Poppins"/>
                <a:sym typeface="Poppins"/>
              </a:rPr>
              <a:t>La moitié des émissions </a:t>
            </a:r>
            <a:r>
              <a:rPr lang="fr-FR" sz="1700" b="0" i="0" u="none" strike="noStrike" cap="none">
                <a:solidFill>
                  <a:srgbClr val="00005A"/>
                </a:solidFill>
                <a:latin typeface="Poppins"/>
                <a:ea typeface="Poppins"/>
                <a:cs typeface="Poppins"/>
                <a:sym typeface="Poppins"/>
              </a:rPr>
              <a:t>proviennent des transports</a:t>
            </a:r>
            <a:endParaRPr sz="1700" b="0" i="0" u="none" strike="noStrike" cap="none">
              <a:solidFill>
                <a:srgbClr val="00005A"/>
              </a:solidFill>
              <a:latin typeface="Poppins"/>
              <a:ea typeface="Poppins"/>
              <a:cs typeface="Poppins"/>
              <a:sym typeface="Poppins"/>
            </a:endParaRPr>
          </a:p>
        </p:txBody>
      </p:sp>
      <p:sp>
        <p:nvSpPr>
          <p:cNvPr id="543" name="Google Shape;543;g2af6bb0de6a_0_720"/>
          <p:cNvSpPr/>
          <p:nvPr/>
        </p:nvSpPr>
        <p:spPr>
          <a:xfrm>
            <a:off x="8603138" y="1476600"/>
            <a:ext cx="3254100" cy="1051200"/>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2300" b="1" i="0" u="none" strike="noStrike" cap="none">
                <a:solidFill>
                  <a:schemeClr val="dk2"/>
                </a:solidFill>
                <a:latin typeface="Poppins"/>
                <a:ea typeface="Poppins"/>
                <a:cs typeface="Poppins"/>
                <a:sym typeface="Poppins"/>
              </a:rPr>
              <a:t>80%</a:t>
            </a:r>
            <a:r>
              <a:rPr lang="fr-FR" sz="2100" b="1" i="0" u="none" strike="noStrike" cap="none">
                <a:solidFill>
                  <a:schemeClr val="dk2"/>
                </a:solidFill>
                <a:latin typeface="Poppins"/>
                <a:ea typeface="Poppins"/>
                <a:cs typeface="Poppins"/>
                <a:sym typeface="Poppins"/>
              </a:rPr>
              <a:t> </a:t>
            </a:r>
            <a:r>
              <a:rPr lang="fr-FR" sz="1700" b="0" i="0" u="none" strike="noStrike" cap="none">
                <a:solidFill>
                  <a:schemeClr val="dk2"/>
                </a:solidFill>
                <a:latin typeface="Poppins"/>
                <a:ea typeface="Poppins"/>
                <a:cs typeface="Poppins"/>
                <a:sym typeface="Poppins"/>
              </a:rPr>
              <a:t>de l’impact carbone est issu de la pratique amateur</a:t>
            </a:r>
            <a:endParaRPr sz="1700" b="0" i="0" u="none" strike="noStrike" cap="none">
              <a:solidFill>
                <a:schemeClr val="dk2"/>
              </a:solidFill>
              <a:latin typeface="Poppins"/>
              <a:ea typeface="Poppins"/>
              <a:cs typeface="Poppins"/>
              <a:sym typeface="Poppins"/>
            </a:endParaRPr>
          </a:p>
        </p:txBody>
      </p:sp>
      <p:sp>
        <p:nvSpPr>
          <p:cNvPr id="544" name="Google Shape;544;g2af6bb0de6a_0_720"/>
          <p:cNvSpPr txBox="1"/>
          <p:nvPr/>
        </p:nvSpPr>
        <p:spPr>
          <a:xfrm>
            <a:off x="8560550" y="2665100"/>
            <a:ext cx="3339300" cy="11109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fr-FR" sz="1500" b="0" i="0" u="none" strike="noStrike" cap="none">
                <a:solidFill>
                  <a:srgbClr val="00005A"/>
                </a:solidFill>
                <a:latin typeface="Poppins"/>
                <a:ea typeface="Poppins"/>
                <a:cs typeface="Poppins"/>
                <a:sym typeface="Poppins"/>
              </a:rPr>
              <a:t>En revanche, </a:t>
            </a:r>
            <a:r>
              <a:rPr lang="fr-FR" sz="1500" b="1" i="0" u="none" strike="noStrike" cap="none">
                <a:solidFill>
                  <a:srgbClr val="00005A"/>
                </a:solidFill>
                <a:latin typeface="Poppins"/>
                <a:ea typeface="Poppins"/>
                <a:cs typeface="Poppins"/>
                <a:sym typeface="Poppins"/>
              </a:rPr>
              <a:t>ramené à une personne</a:t>
            </a:r>
            <a:r>
              <a:rPr lang="fr-FR" sz="1500" b="0" i="0" u="none" strike="noStrike" cap="none">
                <a:solidFill>
                  <a:srgbClr val="00005A"/>
                </a:solidFill>
                <a:latin typeface="Poppins"/>
                <a:ea typeface="Poppins"/>
                <a:cs typeface="Poppins"/>
                <a:sym typeface="Poppins"/>
              </a:rPr>
              <a:t>, l’empreinte carbone d’un sportif professionnel international est de … </a:t>
            </a:r>
            <a:endParaRPr sz="1500" b="0" i="0" u="none" strike="noStrike" cap="none">
              <a:solidFill>
                <a:srgbClr val="00005A"/>
              </a:solidFill>
              <a:latin typeface="Poppins"/>
              <a:ea typeface="Poppins"/>
              <a:cs typeface="Poppins"/>
              <a:sym typeface="Poppins"/>
            </a:endParaRPr>
          </a:p>
        </p:txBody>
      </p:sp>
      <p:sp>
        <p:nvSpPr>
          <p:cNvPr id="545" name="Google Shape;545;g2af6bb0de6a_0_720"/>
          <p:cNvSpPr txBox="1"/>
          <p:nvPr/>
        </p:nvSpPr>
        <p:spPr>
          <a:xfrm>
            <a:off x="8602325" y="4528612"/>
            <a:ext cx="3339300" cy="4521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fr-FR" sz="1500" b="0" i="0" u="none" strike="noStrike" cap="none">
                <a:solidFill>
                  <a:srgbClr val="00005A"/>
                </a:solidFill>
                <a:latin typeface="Poppins"/>
                <a:ea typeface="Poppins"/>
                <a:cs typeface="Poppins"/>
                <a:sym typeface="Poppins"/>
              </a:rPr>
              <a:t>… comparé à …</a:t>
            </a:r>
            <a:endParaRPr sz="1500" b="0" i="0" u="none" strike="noStrike" cap="none">
              <a:solidFill>
                <a:srgbClr val="00005A"/>
              </a:solidFill>
              <a:latin typeface="Poppins"/>
              <a:ea typeface="Poppins"/>
              <a:cs typeface="Poppins"/>
              <a:sym typeface="Poppins"/>
            </a:endParaRPr>
          </a:p>
        </p:txBody>
      </p:sp>
      <p:sp>
        <p:nvSpPr>
          <p:cNvPr id="546" name="Google Shape;546;g2af6bb0de6a_0_720"/>
          <p:cNvSpPr txBox="1"/>
          <p:nvPr/>
        </p:nvSpPr>
        <p:spPr>
          <a:xfrm>
            <a:off x="8602325" y="5733324"/>
            <a:ext cx="3339300" cy="4521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fr-FR" sz="1500" b="0" i="0" u="none" strike="noStrike" cap="none">
                <a:solidFill>
                  <a:srgbClr val="00005A"/>
                </a:solidFill>
                <a:latin typeface="Poppins"/>
                <a:ea typeface="Poppins"/>
                <a:cs typeface="Poppins"/>
                <a:sym typeface="Poppins"/>
              </a:rPr>
              <a:t>… pour un pratiquant amateur.</a:t>
            </a:r>
            <a:endParaRPr sz="1500" b="0" i="0" u="none" strike="noStrike" cap="none">
              <a:solidFill>
                <a:srgbClr val="00005A"/>
              </a:solidFill>
              <a:latin typeface="Poppins"/>
              <a:ea typeface="Poppins"/>
              <a:cs typeface="Poppins"/>
              <a:sym typeface="Poppins"/>
            </a:endParaRPr>
          </a:p>
        </p:txBody>
      </p:sp>
      <p:sp>
        <p:nvSpPr>
          <p:cNvPr id="547" name="Google Shape;547;g2af6bb0de6a_0_720"/>
          <p:cNvSpPr/>
          <p:nvPr/>
        </p:nvSpPr>
        <p:spPr>
          <a:xfrm>
            <a:off x="8603150" y="3824175"/>
            <a:ext cx="1927500" cy="6192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fr-FR" sz="1700" b="1" i="0" u="none" strike="noStrike" cap="none">
                <a:solidFill>
                  <a:schemeClr val="dk2"/>
                </a:solidFill>
                <a:latin typeface="Poppins"/>
                <a:ea typeface="Poppins"/>
                <a:cs typeface="Poppins"/>
                <a:sym typeface="Poppins"/>
              </a:rPr>
              <a:t>25 à 30 tCO2e</a:t>
            </a:r>
            <a:endParaRPr sz="1700" b="1" i="0"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r>
              <a:rPr lang="fr-FR" sz="1300" b="0" i="1" u="none" strike="noStrike" cap="none">
                <a:solidFill>
                  <a:schemeClr val="dk2"/>
                </a:solidFill>
                <a:latin typeface="Poppins"/>
                <a:ea typeface="Poppins"/>
                <a:cs typeface="Poppins"/>
                <a:sym typeface="Poppins"/>
              </a:rPr>
              <a:t>Sportif pro</a:t>
            </a:r>
            <a:endParaRPr sz="1300" b="0" i="1" u="none" strike="noStrike" cap="none">
              <a:solidFill>
                <a:schemeClr val="dk2"/>
              </a:solidFill>
              <a:latin typeface="Poppins"/>
              <a:ea typeface="Poppins"/>
              <a:cs typeface="Poppins"/>
              <a:sym typeface="Poppins"/>
            </a:endParaRPr>
          </a:p>
        </p:txBody>
      </p:sp>
      <p:sp>
        <p:nvSpPr>
          <p:cNvPr id="548" name="Google Shape;548;g2af6bb0de6a_0_720"/>
          <p:cNvSpPr/>
          <p:nvPr/>
        </p:nvSpPr>
        <p:spPr>
          <a:xfrm>
            <a:off x="9929750" y="5065925"/>
            <a:ext cx="1927500" cy="619200"/>
          </a:xfrm>
          <a:prstGeom prst="roundRect">
            <a:avLst>
              <a:gd name="adj" fmla="val 16667"/>
            </a:avLst>
          </a:prstGeom>
          <a:solidFill>
            <a:srgbClr val="1D46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fr-FR" sz="1700" b="1" i="0" u="none" strike="noStrike" cap="none">
                <a:solidFill>
                  <a:schemeClr val="lt2"/>
                </a:solidFill>
                <a:latin typeface="Poppins"/>
                <a:ea typeface="Poppins"/>
                <a:cs typeface="Poppins"/>
                <a:sym typeface="Poppins"/>
              </a:rPr>
              <a:t>0,7 tCO2e</a:t>
            </a:r>
            <a:endParaRPr sz="1700" b="1" i="0" u="none" strike="noStrike" cap="none">
              <a:solidFill>
                <a:schemeClr val="lt2"/>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r>
              <a:rPr lang="fr-FR" sz="1300" b="0" i="1" u="none" strike="noStrike" cap="none">
                <a:solidFill>
                  <a:schemeClr val="lt1"/>
                </a:solidFill>
                <a:latin typeface="Poppins"/>
                <a:ea typeface="Poppins"/>
                <a:cs typeface="Poppins"/>
                <a:sym typeface="Poppins"/>
              </a:rPr>
              <a:t>Sportif amateur</a:t>
            </a:r>
            <a:endParaRPr sz="1700" b="1" i="0" u="none" strike="noStrike" cap="none">
              <a:solidFill>
                <a:schemeClr val="lt2"/>
              </a:solidFill>
              <a:latin typeface="Poppins"/>
              <a:ea typeface="Poppins"/>
              <a:cs typeface="Poppins"/>
              <a:sym typeface="Poppins"/>
            </a:endParaRPr>
          </a:p>
        </p:txBody>
      </p:sp>
      <p:pic>
        <p:nvPicPr>
          <p:cNvPr id="549" name="Google Shape;549;g2af6bb0de6a_0_720"/>
          <p:cNvPicPr preferRelativeResize="0"/>
          <p:nvPr/>
        </p:nvPicPr>
        <p:blipFill rotWithShape="1">
          <a:blip r:embed="rId4">
            <a:alphaModFix/>
          </a:blip>
          <a:srcRect/>
          <a:stretch/>
        </p:blipFill>
        <p:spPr>
          <a:xfrm>
            <a:off x="5037212" y="3010487"/>
            <a:ext cx="1060200" cy="916458"/>
          </a:xfrm>
          <a:prstGeom prst="rect">
            <a:avLst/>
          </a:prstGeom>
          <a:noFill/>
          <a:ln>
            <a:noFill/>
          </a:ln>
        </p:spPr>
      </p:pic>
      <p:pic>
        <p:nvPicPr>
          <p:cNvPr id="550" name="Google Shape;550;g2af6bb0de6a_0_720"/>
          <p:cNvPicPr preferRelativeResize="0"/>
          <p:nvPr/>
        </p:nvPicPr>
        <p:blipFill rotWithShape="1">
          <a:blip r:embed="rId5">
            <a:alphaModFix/>
          </a:blip>
          <a:srcRect/>
          <a:stretch/>
        </p:blipFill>
        <p:spPr>
          <a:xfrm>
            <a:off x="6518416" y="3271538"/>
            <a:ext cx="1060200" cy="1110988"/>
          </a:xfrm>
          <a:prstGeom prst="rect">
            <a:avLst/>
          </a:prstGeom>
          <a:noFill/>
          <a:ln>
            <a:noFill/>
          </a:ln>
        </p:spPr>
      </p:pic>
      <p:sp>
        <p:nvSpPr>
          <p:cNvPr id="551" name="Google Shape;551;g2af6bb0de6a_0_720"/>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13</a:t>
            </a:fld>
            <a:endParaRPr/>
          </a:p>
        </p:txBody>
      </p:sp>
      <p:pic>
        <p:nvPicPr>
          <p:cNvPr id="552" name="Google Shape;552;g2af6bb0de6a_0_720"/>
          <p:cNvPicPr preferRelativeResize="0"/>
          <p:nvPr/>
        </p:nvPicPr>
        <p:blipFill rotWithShape="1">
          <a:blip r:embed="rId6">
            <a:alphaModFix/>
          </a:blip>
          <a:srcRect/>
          <a:stretch/>
        </p:blipFill>
        <p:spPr>
          <a:xfrm>
            <a:off x="5102850" y="4134212"/>
            <a:ext cx="1362975" cy="1340250"/>
          </a:xfrm>
          <a:prstGeom prst="rect">
            <a:avLst/>
          </a:prstGeom>
          <a:noFill/>
          <a:ln>
            <a:noFill/>
          </a:ln>
        </p:spPr>
      </p:pic>
      <p:sp>
        <p:nvSpPr>
          <p:cNvPr id="553" name="Google Shape;553;g2af6bb0de6a_0_720"/>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
        <p:nvSpPr>
          <p:cNvPr id="554" name="Google Shape;554;g2af6bb0de6a_0_720"/>
          <p:cNvSpPr txBox="1"/>
          <p:nvPr/>
        </p:nvSpPr>
        <p:spPr>
          <a:xfrm>
            <a:off x="569650" y="601750"/>
            <a:ext cx="9042900" cy="52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r-FR" sz="2400" b="1" i="0" u="none" strike="noStrike" cap="none">
                <a:solidFill>
                  <a:schemeClr val="dk2"/>
                </a:solidFill>
                <a:latin typeface="Poppins"/>
                <a:ea typeface="Poppins"/>
                <a:cs typeface="Poppins"/>
                <a:sym typeface="Poppins"/>
              </a:rPr>
              <a:t>En bref, l’empreinte carbone du </a:t>
            </a:r>
            <a:r>
              <a:rPr lang="fr-FR" sz="2400" b="1" i="0" u="none" strike="noStrike" cap="none">
                <a:solidFill>
                  <a:schemeClr val="accent2"/>
                </a:solidFill>
                <a:latin typeface="Poppins"/>
                <a:ea typeface="Poppins"/>
                <a:cs typeface="Poppins"/>
                <a:sym typeface="Poppins"/>
              </a:rPr>
              <a:t>football</a:t>
            </a:r>
            <a:r>
              <a:rPr lang="fr-FR" sz="2400" b="1" i="0" u="none" strike="noStrike" cap="none">
                <a:solidFill>
                  <a:schemeClr val="dk2"/>
                </a:solidFill>
                <a:latin typeface="Poppins"/>
                <a:ea typeface="Poppins"/>
                <a:cs typeface="Poppins"/>
                <a:sym typeface="Poppins"/>
              </a:rPr>
              <a:t> et du </a:t>
            </a:r>
            <a:r>
              <a:rPr lang="fr-FR" sz="2400" b="1" i="0" u="none" strike="noStrike" cap="none">
                <a:solidFill>
                  <a:schemeClr val="accent2"/>
                </a:solidFill>
                <a:latin typeface="Poppins"/>
                <a:ea typeface="Poppins"/>
                <a:cs typeface="Poppins"/>
                <a:sym typeface="Poppins"/>
              </a:rPr>
              <a:t>rugby</a:t>
            </a:r>
            <a:r>
              <a:rPr lang="fr-FR" sz="2400" b="1" i="0" u="none" strike="noStrike" cap="none">
                <a:solidFill>
                  <a:schemeClr val="dk2"/>
                </a:solidFill>
                <a:latin typeface="Poppins"/>
                <a:ea typeface="Poppins"/>
                <a:cs typeface="Poppins"/>
                <a:sym typeface="Poppins"/>
              </a:rPr>
              <a:t> c’est :</a:t>
            </a:r>
            <a:endParaRPr sz="2400" b="1" i="0"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2400" b="1" i="0"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500"/>
              <a:buFont typeface="Arial"/>
              <a:buNone/>
            </a:pPr>
            <a:endParaRPr sz="2300" b="1" i="0" u="none" strike="noStrike" cap="none">
              <a:solidFill>
                <a:schemeClr val="dk2"/>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pic>
        <p:nvPicPr>
          <p:cNvPr id="559" name="Google Shape;559;g2e861ccb588_0_26"/>
          <p:cNvPicPr preferRelativeResize="0"/>
          <p:nvPr/>
        </p:nvPicPr>
        <p:blipFill rotWithShape="1">
          <a:blip r:embed="rId3">
            <a:alphaModFix/>
          </a:blip>
          <a:srcRect b="7808"/>
          <a:stretch/>
        </p:blipFill>
        <p:spPr>
          <a:xfrm>
            <a:off x="425513" y="1679912"/>
            <a:ext cx="11340977" cy="4005201"/>
          </a:xfrm>
          <a:prstGeom prst="rect">
            <a:avLst/>
          </a:prstGeom>
          <a:noFill/>
          <a:ln>
            <a:noFill/>
          </a:ln>
        </p:spPr>
      </p:pic>
      <p:sp>
        <p:nvSpPr>
          <p:cNvPr id="560" name="Google Shape;560;g2e861ccb588_0_26"/>
          <p:cNvSpPr txBox="1"/>
          <p:nvPr/>
        </p:nvSpPr>
        <p:spPr>
          <a:xfrm>
            <a:off x="569650" y="601750"/>
            <a:ext cx="9042900" cy="52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fr-FR" sz="2300" b="1" i="0" u="none" strike="noStrike" cap="none">
                <a:solidFill>
                  <a:schemeClr val="dk2"/>
                </a:solidFill>
                <a:latin typeface="Poppins"/>
                <a:ea typeface="Poppins"/>
                <a:cs typeface="Poppins"/>
                <a:sym typeface="Poppins"/>
              </a:rPr>
              <a:t>Répartition de l’empreinte carbone du </a:t>
            </a:r>
            <a:r>
              <a:rPr lang="fr-FR" sz="2300" b="1" i="0" u="none" strike="noStrike" cap="none">
                <a:solidFill>
                  <a:schemeClr val="accent2"/>
                </a:solidFill>
                <a:latin typeface="Poppins"/>
                <a:ea typeface="Poppins"/>
                <a:cs typeface="Poppins"/>
                <a:sym typeface="Poppins"/>
              </a:rPr>
              <a:t>football</a:t>
            </a:r>
            <a:r>
              <a:rPr lang="fr-FR" sz="2300" b="1" i="0" u="none" strike="noStrike" cap="none">
                <a:solidFill>
                  <a:schemeClr val="dk2"/>
                </a:solidFill>
                <a:latin typeface="Poppins"/>
                <a:ea typeface="Poppins"/>
                <a:cs typeface="Poppins"/>
                <a:sym typeface="Poppins"/>
              </a:rPr>
              <a:t> et du </a:t>
            </a:r>
            <a:r>
              <a:rPr lang="fr-FR" sz="2300" b="1" i="0" u="none" strike="noStrike" cap="none">
                <a:solidFill>
                  <a:schemeClr val="accent2"/>
                </a:solidFill>
                <a:latin typeface="Poppins"/>
                <a:ea typeface="Poppins"/>
                <a:cs typeface="Poppins"/>
                <a:sym typeface="Poppins"/>
              </a:rPr>
              <a:t>rugby</a:t>
            </a:r>
            <a:endParaRPr sz="2300" b="1" i="0" u="none" strike="noStrike" cap="none">
              <a:solidFill>
                <a:schemeClr val="accent2"/>
              </a:solidFill>
              <a:latin typeface="Poppins"/>
              <a:ea typeface="Poppins"/>
              <a:cs typeface="Poppins"/>
              <a:sym typeface="Poppins"/>
            </a:endParaRPr>
          </a:p>
        </p:txBody>
      </p:sp>
      <p:sp>
        <p:nvSpPr>
          <p:cNvPr id="561" name="Google Shape;561;g2e861ccb588_0_26"/>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fr-FR"/>
              <a:t>14</a:t>
            </a:fld>
            <a:endParaRPr/>
          </a:p>
        </p:txBody>
      </p:sp>
      <p:sp>
        <p:nvSpPr>
          <p:cNvPr id="562" name="Google Shape;562;g2e861ccb588_0_26"/>
          <p:cNvSpPr txBox="1"/>
          <p:nvPr/>
        </p:nvSpPr>
        <p:spPr>
          <a:xfrm>
            <a:off x="919750" y="5572475"/>
            <a:ext cx="10353300" cy="698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600"/>
              </a:spcBef>
              <a:spcAft>
                <a:spcPts val="600"/>
              </a:spcAft>
              <a:buClr>
                <a:srgbClr val="000000"/>
              </a:buClr>
              <a:buSzPts val="1600"/>
              <a:buFont typeface="Arial"/>
              <a:buNone/>
            </a:pPr>
            <a:r>
              <a:rPr lang="fr-FR" sz="1700" b="1" i="0" u="none" strike="noStrike" cap="none">
                <a:solidFill>
                  <a:schemeClr val="dk2"/>
                </a:solidFill>
                <a:latin typeface="Poppins"/>
                <a:ea typeface="Poppins"/>
                <a:cs typeface="Poppins"/>
                <a:sym typeface="Poppins"/>
              </a:rPr>
              <a:t>Empreinte</a:t>
            </a:r>
            <a:r>
              <a:rPr lang="fr-FR" sz="1000" b="1" i="1" u="none" strike="noStrike" cap="none">
                <a:solidFill>
                  <a:srgbClr val="00005A"/>
                </a:solidFill>
                <a:latin typeface="Arial"/>
                <a:ea typeface="Arial"/>
                <a:cs typeface="Arial"/>
                <a:sym typeface="Arial"/>
              </a:rPr>
              <a:t> </a:t>
            </a:r>
            <a:r>
              <a:rPr lang="fr-FR" sz="1700" b="1" i="0" u="none" strike="noStrike" cap="none">
                <a:solidFill>
                  <a:schemeClr val="dk2"/>
                </a:solidFill>
                <a:latin typeface="Poppins"/>
                <a:ea typeface="Poppins"/>
                <a:cs typeface="Poppins"/>
                <a:sym typeface="Poppins"/>
              </a:rPr>
              <a:t>carbone du football et rugby en France</a:t>
            </a:r>
            <a:br>
              <a:rPr lang="fr-FR" sz="1300" b="0" i="1" u="none" strike="noStrike" cap="none">
                <a:solidFill>
                  <a:srgbClr val="00005A"/>
                </a:solidFill>
                <a:latin typeface="Poppins"/>
                <a:ea typeface="Poppins"/>
                <a:cs typeface="Poppins"/>
                <a:sym typeface="Poppins"/>
              </a:rPr>
            </a:br>
            <a:r>
              <a:rPr lang="fr-FR" sz="1300" b="0" i="1" u="none" strike="noStrike" cap="none">
                <a:solidFill>
                  <a:schemeClr val="dk2"/>
                </a:solidFill>
                <a:latin typeface="Poppins"/>
                <a:ea typeface="Poppins"/>
                <a:cs typeface="Poppins"/>
                <a:sym typeface="Poppins"/>
              </a:rPr>
              <a:t>Source : The Shift Project, 2025</a:t>
            </a:r>
            <a:endParaRPr sz="1500" b="0" i="0" u="none" strike="noStrike" cap="none">
              <a:solidFill>
                <a:srgbClr val="000000"/>
              </a:solidFill>
              <a:latin typeface="Poppins"/>
              <a:ea typeface="Poppins"/>
              <a:cs typeface="Poppins"/>
              <a:sym typeface="Poppins"/>
            </a:endParaRPr>
          </a:p>
        </p:txBody>
      </p:sp>
      <p:sp>
        <p:nvSpPr>
          <p:cNvPr id="563" name="Google Shape;563;g2e861ccb588_0_26"/>
          <p:cNvSpPr/>
          <p:nvPr/>
        </p:nvSpPr>
        <p:spPr>
          <a:xfrm>
            <a:off x="4818688" y="1350838"/>
            <a:ext cx="2402400" cy="767100"/>
          </a:xfrm>
          <a:prstGeom prst="roundRect">
            <a:avLst>
              <a:gd name="adj" fmla="val 16667"/>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fr-FR" sz="2100" b="1" i="0" u="none" strike="noStrike" cap="none">
                <a:solidFill>
                  <a:schemeClr val="dk2"/>
                </a:solidFill>
                <a:latin typeface="Poppins"/>
                <a:ea typeface="Poppins"/>
                <a:cs typeface="Poppins"/>
                <a:sym typeface="Poppins"/>
              </a:rPr>
              <a:t>2,2 millions </a:t>
            </a:r>
            <a:endParaRPr sz="2100" b="1" i="0" u="none" strike="noStrike" cap="none">
              <a:solidFill>
                <a:schemeClr val="dk2"/>
              </a:solidFill>
              <a:latin typeface="Poppins"/>
              <a:ea typeface="Poppins"/>
              <a:cs typeface="Poppins"/>
              <a:sym typeface="Poppins"/>
            </a:endParaRPr>
          </a:p>
          <a:p>
            <a:pPr marL="0" marR="0" lvl="0" indent="0" algn="ctr" rtl="0">
              <a:lnSpc>
                <a:spcPct val="100000"/>
              </a:lnSpc>
              <a:spcBef>
                <a:spcPts val="600"/>
              </a:spcBef>
              <a:spcAft>
                <a:spcPts val="600"/>
              </a:spcAft>
              <a:buClr>
                <a:schemeClr val="dk1"/>
              </a:buClr>
              <a:buSzPts val="1100"/>
              <a:buFont typeface="Arial"/>
              <a:buNone/>
            </a:pPr>
            <a:r>
              <a:rPr lang="fr-FR" sz="1400" b="0" i="0" u="none" strike="noStrike" cap="none">
                <a:solidFill>
                  <a:schemeClr val="dk2"/>
                </a:solidFill>
                <a:latin typeface="Poppins"/>
                <a:ea typeface="Poppins"/>
                <a:cs typeface="Poppins"/>
                <a:sym typeface="Poppins"/>
              </a:rPr>
              <a:t>tonnes de CO</a:t>
            </a:r>
            <a:r>
              <a:rPr lang="fr-FR" sz="1400" b="0" i="0" u="none" strike="noStrike" cap="none" baseline="-25000">
                <a:solidFill>
                  <a:schemeClr val="dk2"/>
                </a:solidFill>
                <a:latin typeface="Poppins"/>
                <a:ea typeface="Poppins"/>
                <a:cs typeface="Poppins"/>
                <a:sym typeface="Poppins"/>
              </a:rPr>
              <a:t>2</a:t>
            </a:r>
            <a:r>
              <a:rPr lang="fr-FR" sz="1400" b="0" i="0" u="none" strike="noStrike" cap="none">
                <a:solidFill>
                  <a:schemeClr val="dk2"/>
                </a:solidFill>
                <a:latin typeface="Poppins"/>
                <a:ea typeface="Poppins"/>
                <a:cs typeface="Poppins"/>
                <a:sym typeface="Poppins"/>
              </a:rPr>
              <a:t>e </a:t>
            </a:r>
            <a:endParaRPr sz="1300" b="0" i="0" u="none" strike="noStrike" cap="none">
              <a:solidFill>
                <a:srgbClr val="000000"/>
              </a:solidFill>
              <a:latin typeface="Arial"/>
              <a:ea typeface="Arial"/>
              <a:cs typeface="Arial"/>
              <a:sym typeface="Arial"/>
            </a:endParaRPr>
          </a:p>
        </p:txBody>
      </p:sp>
      <p:pic>
        <p:nvPicPr>
          <p:cNvPr id="564" name="Google Shape;564;g2e861ccb588_0_26"/>
          <p:cNvPicPr preferRelativeResize="0"/>
          <p:nvPr/>
        </p:nvPicPr>
        <p:blipFill rotWithShape="1">
          <a:blip r:embed="rId4">
            <a:alphaModFix/>
          </a:blip>
          <a:srcRect/>
          <a:stretch/>
        </p:blipFill>
        <p:spPr>
          <a:xfrm>
            <a:off x="10735274" y="251000"/>
            <a:ext cx="504451" cy="298425"/>
          </a:xfrm>
          <a:prstGeom prst="rect">
            <a:avLst/>
          </a:prstGeom>
          <a:noFill/>
          <a:ln>
            <a:noFill/>
          </a:ln>
        </p:spPr>
      </p:pic>
      <p:pic>
        <p:nvPicPr>
          <p:cNvPr id="565" name="Google Shape;565;g2e861ccb588_0_26"/>
          <p:cNvPicPr preferRelativeResize="0"/>
          <p:nvPr/>
        </p:nvPicPr>
        <p:blipFill rotWithShape="1">
          <a:blip r:embed="rId5">
            <a:alphaModFix/>
          </a:blip>
          <a:srcRect/>
          <a:stretch/>
        </p:blipFill>
        <p:spPr>
          <a:xfrm>
            <a:off x="11342950" y="229875"/>
            <a:ext cx="608586" cy="340675"/>
          </a:xfrm>
          <a:prstGeom prst="rect">
            <a:avLst/>
          </a:prstGeom>
          <a:noFill/>
          <a:ln>
            <a:noFill/>
          </a:ln>
        </p:spPr>
      </p:pic>
      <p:sp>
        <p:nvSpPr>
          <p:cNvPr id="566" name="Google Shape;566;g2e861ccb588_0_26"/>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567" name="Google Shape;567;g2e861ccb588_0_26"/>
          <p:cNvSpPr txBox="1"/>
          <p:nvPr/>
        </p:nvSpPr>
        <p:spPr>
          <a:xfrm>
            <a:off x="11185387" y="549425"/>
            <a:ext cx="923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2"/>
                </a:solidFill>
                <a:latin typeface="Poppins"/>
                <a:ea typeface="Poppins"/>
                <a:cs typeface="Poppins"/>
                <a:sym typeface="Poppins"/>
              </a:rPr>
              <a:t>Amateur</a:t>
            </a:r>
            <a:endParaRPr sz="1100" b="1" i="0" u="none" strike="noStrike" cap="none">
              <a:solidFill>
                <a:schemeClr val="accent2"/>
              </a:solidFill>
              <a:latin typeface="Poppins"/>
              <a:ea typeface="Poppins"/>
              <a:cs typeface="Poppins"/>
              <a:sym typeface="Poppins"/>
            </a:endParaRPr>
          </a:p>
        </p:txBody>
      </p:sp>
      <p:sp>
        <p:nvSpPr>
          <p:cNvPr id="568" name="Google Shape;568;g2e861ccb588_0_26"/>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grpSp>
        <p:nvGrpSpPr>
          <p:cNvPr id="569" name="Google Shape;569;g2e861ccb588_0_26"/>
          <p:cNvGrpSpPr/>
          <p:nvPr/>
        </p:nvGrpSpPr>
        <p:grpSpPr>
          <a:xfrm>
            <a:off x="2529726" y="1759763"/>
            <a:ext cx="441900" cy="417600"/>
            <a:chOff x="99051" y="1145276"/>
            <a:chExt cx="441900" cy="417600"/>
          </a:xfrm>
        </p:grpSpPr>
        <p:sp>
          <p:nvSpPr>
            <p:cNvPr id="570" name="Google Shape;570;g2e861ccb588_0_26"/>
            <p:cNvSpPr/>
            <p:nvPr/>
          </p:nvSpPr>
          <p:spPr>
            <a:xfrm>
              <a:off x="99051" y="1145276"/>
              <a:ext cx="441900" cy="417600"/>
            </a:xfrm>
            <a:prstGeom prst="ellipse">
              <a:avLst/>
            </a:prstGeom>
            <a:solidFill>
              <a:srgbClr val="9696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1" name="Google Shape;571;g2e861ccb588_0_26"/>
            <p:cNvPicPr preferRelativeResize="0"/>
            <p:nvPr/>
          </p:nvPicPr>
          <p:blipFill rotWithShape="1">
            <a:blip r:embed="rId6">
              <a:alphaModFix/>
            </a:blip>
            <a:srcRect/>
            <a:stretch/>
          </p:blipFill>
          <p:spPr>
            <a:xfrm>
              <a:off x="164663" y="1204875"/>
              <a:ext cx="310690" cy="298425"/>
            </a:xfrm>
            <a:prstGeom prst="rect">
              <a:avLst/>
            </a:prstGeom>
            <a:noFill/>
            <a:ln>
              <a:noFill/>
            </a:ln>
          </p:spPr>
        </p:pic>
      </p:grpSp>
      <p:grpSp>
        <p:nvGrpSpPr>
          <p:cNvPr id="572" name="Google Shape;572;g2e861ccb588_0_26"/>
          <p:cNvGrpSpPr/>
          <p:nvPr/>
        </p:nvGrpSpPr>
        <p:grpSpPr>
          <a:xfrm>
            <a:off x="2529726" y="3632751"/>
            <a:ext cx="441929" cy="417636"/>
            <a:chOff x="109175" y="1141650"/>
            <a:chExt cx="504600" cy="471000"/>
          </a:xfrm>
        </p:grpSpPr>
        <p:sp>
          <p:nvSpPr>
            <p:cNvPr id="573" name="Google Shape;573;g2e861ccb588_0_26"/>
            <p:cNvSpPr/>
            <p:nvPr/>
          </p:nvSpPr>
          <p:spPr>
            <a:xfrm>
              <a:off x="109175" y="1141650"/>
              <a:ext cx="504600" cy="471000"/>
            </a:xfrm>
            <a:prstGeom prst="ellipse">
              <a:avLst/>
            </a:prstGeom>
            <a:solidFill>
              <a:srgbClr val="2D2D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4" name="Google Shape;574;g2e861ccb588_0_26"/>
            <p:cNvPicPr preferRelativeResize="0"/>
            <p:nvPr/>
          </p:nvPicPr>
          <p:blipFill rotWithShape="1">
            <a:blip r:embed="rId7">
              <a:alphaModFix/>
            </a:blip>
            <a:srcRect/>
            <a:stretch/>
          </p:blipFill>
          <p:spPr>
            <a:xfrm>
              <a:off x="177463" y="1218225"/>
              <a:ext cx="368025" cy="317850"/>
            </a:xfrm>
            <a:prstGeom prst="rect">
              <a:avLst/>
            </a:prstGeom>
            <a:noFill/>
            <a:ln>
              <a:noFill/>
            </a:ln>
          </p:spPr>
        </p:pic>
      </p:grpSp>
      <p:grpSp>
        <p:nvGrpSpPr>
          <p:cNvPr id="575" name="Google Shape;575;g2e861ccb588_0_26"/>
          <p:cNvGrpSpPr/>
          <p:nvPr/>
        </p:nvGrpSpPr>
        <p:grpSpPr>
          <a:xfrm>
            <a:off x="2529724" y="2547883"/>
            <a:ext cx="441929" cy="417636"/>
            <a:chOff x="3231900" y="-134925"/>
            <a:chExt cx="504600" cy="471000"/>
          </a:xfrm>
        </p:grpSpPr>
        <p:sp>
          <p:nvSpPr>
            <p:cNvPr id="576" name="Google Shape;576;g2e861ccb588_0_26"/>
            <p:cNvSpPr/>
            <p:nvPr/>
          </p:nvSpPr>
          <p:spPr>
            <a:xfrm>
              <a:off x="3231900" y="-134925"/>
              <a:ext cx="504600" cy="471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7" name="Google Shape;577;g2e861ccb588_0_26"/>
            <p:cNvPicPr preferRelativeResize="0"/>
            <p:nvPr/>
          </p:nvPicPr>
          <p:blipFill rotWithShape="1">
            <a:blip r:embed="rId8">
              <a:alphaModFix/>
            </a:blip>
            <a:srcRect l="6329" t="8355" r="7201" b="6897"/>
            <a:stretch/>
          </p:blipFill>
          <p:spPr>
            <a:xfrm>
              <a:off x="3312700" y="-69762"/>
              <a:ext cx="343000" cy="340675"/>
            </a:xfrm>
            <a:prstGeom prst="rect">
              <a:avLst/>
            </a:prstGeom>
            <a:noFill/>
            <a:ln>
              <a:noFill/>
            </a:ln>
          </p:spPr>
        </p:pic>
      </p:grpSp>
      <p:cxnSp>
        <p:nvCxnSpPr>
          <p:cNvPr id="578" name="Google Shape;578;g2e861ccb588_0_26"/>
          <p:cNvCxnSpPr/>
          <p:nvPr/>
        </p:nvCxnSpPr>
        <p:spPr>
          <a:xfrm rot="10800000" flipH="1">
            <a:off x="2281388" y="2067400"/>
            <a:ext cx="324600" cy="346800"/>
          </a:xfrm>
          <a:prstGeom prst="straightConnector1">
            <a:avLst/>
          </a:prstGeom>
          <a:noFill/>
          <a:ln w="19050" cap="flat" cmpd="sng">
            <a:solidFill>
              <a:srgbClr val="9696FF"/>
            </a:solidFill>
            <a:prstDash val="dot"/>
            <a:round/>
            <a:headEnd type="none" w="sm" len="sm"/>
            <a:tailEnd type="none" w="sm" len="sm"/>
          </a:ln>
        </p:spPr>
      </p:cxnSp>
      <p:cxnSp>
        <p:nvCxnSpPr>
          <p:cNvPr id="579" name="Google Shape;579;g2e861ccb588_0_26"/>
          <p:cNvCxnSpPr>
            <a:endCxn id="576" idx="2"/>
          </p:cNvCxnSpPr>
          <p:nvPr/>
        </p:nvCxnSpPr>
        <p:spPr>
          <a:xfrm rot="10800000" flipH="1">
            <a:off x="2264824" y="2756701"/>
            <a:ext cx="264900" cy="900"/>
          </a:xfrm>
          <a:prstGeom prst="straightConnector1">
            <a:avLst/>
          </a:prstGeom>
          <a:noFill/>
          <a:ln w="19050" cap="flat" cmpd="sng">
            <a:solidFill>
              <a:schemeClr val="accent1"/>
            </a:solidFill>
            <a:prstDash val="dot"/>
            <a:round/>
            <a:headEnd type="none" w="sm" len="sm"/>
            <a:tailEnd type="none" w="sm" len="sm"/>
          </a:ln>
        </p:spPr>
      </p:cxnSp>
      <p:cxnSp>
        <p:nvCxnSpPr>
          <p:cNvPr id="580" name="Google Shape;580;g2e861ccb588_0_26"/>
          <p:cNvCxnSpPr/>
          <p:nvPr/>
        </p:nvCxnSpPr>
        <p:spPr>
          <a:xfrm rot="10800000" flipH="1">
            <a:off x="2264763" y="3822213"/>
            <a:ext cx="264900" cy="900"/>
          </a:xfrm>
          <a:prstGeom prst="straightConnector1">
            <a:avLst/>
          </a:prstGeom>
          <a:noFill/>
          <a:ln w="19050" cap="flat" cmpd="sng">
            <a:solidFill>
              <a:schemeClr val="accent6"/>
            </a:solidFill>
            <a:prstDash val="dot"/>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g32c63fd6748_0_23"/>
          <p:cNvPicPr preferRelativeResize="0"/>
          <p:nvPr/>
        </p:nvPicPr>
        <p:blipFill rotWithShape="1">
          <a:blip r:embed="rId3">
            <a:alphaModFix/>
          </a:blip>
          <a:srcRect/>
          <a:stretch/>
        </p:blipFill>
        <p:spPr>
          <a:xfrm>
            <a:off x="749688" y="1329513"/>
            <a:ext cx="10692625" cy="4622100"/>
          </a:xfrm>
          <a:prstGeom prst="rect">
            <a:avLst/>
          </a:prstGeom>
          <a:noFill/>
          <a:ln>
            <a:noFill/>
          </a:ln>
        </p:spPr>
      </p:pic>
      <p:sp>
        <p:nvSpPr>
          <p:cNvPr id="586" name="Google Shape;586;g32c63fd6748_0_23"/>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fr-FR"/>
              <a:t>15</a:t>
            </a:fld>
            <a:endParaRPr/>
          </a:p>
        </p:txBody>
      </p:sp>
      <p:sp>
        <p:nvSpPr>
          <p:cNvPr id="587" name="Google Shape;587;g32c63fd6748_0_23"/>
          <p:cNvSpPr txBox="1"/>
          <p:nvPr/>
        </p:nvSpPr>
        <p:spPr>
          <a:xfrm>
            <a:off x="919363" y="5621788"/>
            <a:ext cx="10353300" cy="698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600"/>
              </a:spcBef>
              <a:spcAft>
                <a:spcPts val="0"/>
              </a:spcAft>
              <a:buClr>
                <a:schemeClr val="dk1"/>
              </a:buClr>
              <a:buSzPts val="1100"/>
              <a:buFont typeface="Arial"/>
              <a:buNone/>
            </a:pPr>
            <a:r>
              <a:rPr lang="fr-FR" sz="1700" b="1" i="0" u="none" strike="noStrike" cap="none">
                <a:solidFill>
                  <a:schemeClr val="dk2"/>
                </a:solidFill>
                <a:latin typeface="Poppins"/>
                <a:ea typeface="Poppins"/>
                <a:cs typeface="Poppins"/>
                <a:sym typeface="Poppins"/>
              </a:rPr>
              <a:t>Empreinte carbone du football et rugby professionnel en France</a:t>
            </a:r>
            <a:br>
              <a:rPr lang="fr-FR" sz="1500" b="0" i="1" u="none" strike="noStrike" cap="none">
                <a:solidFill>
                  <a:schemeClr val="dk2"/>
                </a:solidFill>
                <a:latin typeface="Poppins"/>
                <a:ea typeface="Poppins"/>
                <a:cs typeface="Poppins"/>
                <a:sym typeface="Poppins"/>
              </a:rPr>
            </a:br>
            <a:r>
              <a:rPr lang="fr-FR" sz="1400" b="0" i="1" u="none" strike="noStrike" cap="none">
                <a:solidFill>
                  <a:schemeClr val="dk2"/>
                </a:solidFill>
                <a:latin typeface="Poppins"/>
                <a:ea typeface="Poppins"/>
                <a:cs typeface="Poppins"/>
                <a:sym typeface="Poppins"/>
              </a:rPr>
              <a:t>Source : The Shift Project, 2025</a:t>
            </a:r>
            <a:endParaRPr sz="1500" b="0" i="0" u="none" strike="noStrike" cap="none">
              <a:solidFill>
                <a:srgbClr val="000000"/>
              </a:solidFill>
              <a:latin typeface="Poppins"/>
              <a:ea typeface="Poppins"/>
              <a:cs typeface="Poppins"/>
              <a:sym typeface="Poppins"/>
            </a:endParaRPr>
          </a:p>
        </p:txBody>
      </p:sp>
      <p:sp>
        <p:nvSpPr>
          <p:cNvPr id="588" name="Google Shape;588;g32c63fd6748_0_23"/>
          <p:cNvSpPr/>
          <p:nvPr/>
        </p:nvSpPr>
        <p:spPr>
          <a:xfrm>
            <a:off x="1182775" y="1478225"/>
            <a:ext cx="3835500" cy="40410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g32c63fd6748_0_23"/>
          <p:cNvSpPr/>
          <p:nvPr/>
        </p:nvSpPr>
        <p:spPr>
          <a:xfrm>
            <a:off x="4894800" y="1329513"/>
            <a:ext cx="2402400" cy="767100"/>
          </a:xfrm>
          <a:prstGeom prst="roundRect">
            <a:avLst>
              <a:gd name="adj" fmla="val 16667"/>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fr-FR" sz="2100" b="1" i="0" u="none" strike="noStrike" cap="none">
                <a:solidFill>
                  <a:schemeClr val="dk2"/>
                </a:solidFill>
                <a:latin typeface="Poppins"/>
                <a:ea typeface="Poppins"/>
                <a:cs typeface="Poppins"/>
                <a:sym typeface="Poppins"/>
              </a:rPr>
              <a:t>440 000</a:t>
            </a:r>
            <a:endParaRPr sz="2100" b="1" i="0" u="none" strike="noStrike" cap="none">
              <a:solidFill>
                <a:schemeClr val="dk2"/>
              </a:solidFill>
              <a:latin typeface="Poppins"/>
              <a:ea typeface="Poppins"/>
              <a:cs typeface="Poppins"/>
              <a:sym typeface="Poppins"/>
            </a:endParaRPr>
          </a:p>
          <a:p>
            <a:pPr marL="0" marR="0" lvl="0" indent="0" algn="ctr" rtl="0">
              <a:lnSpc>
                <a:spcPct val="100000"/>
              </a:lnSpc>
              <a:spcBef>
                <a:spcPts val="600"/>
              </a:spcBef>
              <a:spcAft>
                <a:spcPts val="600"/>
              </a:spcAft>
              <a:buClr>
                <a:schemeClr val="dk1"/>
              </a:buClr>
              <a:buSzPts val="1100"/>
              <a:buFont typeface="Arial"/>
              <a:buNone/>
            </a:pPr>
            <a:r>
              <a:rPr lang="fr-FR" sz="1400" b="0" i="0" u="none" strike="noStrike" cap="none">
                <a:solidFill>
                  <a:schemeClr val="dk2"/>
                </a:solidFill>
                <a:latin typeface="Poppins"/>
                <a:ea typeface="Poppins"/>
                <a:cs typeface="Poppins"/>
                <a:sym typeface="Poppins"/>
              </a:rPr>
              <a:t>tonnes de CO</a:t>
            </a:r>
            <a:r>
              <a:rPr lang="fr-FR" sz="1400" b="0" i="0" u="none" strike="noStrike" cap="none" baseline="-25000">
                <a:solidFill>
                  <a:schemeClr val="dk2"/>
                </a:solidFill>
                <a:latin typeface="Poppins"/>
                <a:ea typeface="Poppins"/>
                <a:cs typeface="Poppins"/>
                <a:sym typeface="Poppins"/>
              </a:rPr>
              <a:t>2</a:t>
            </a:r>
            <a:r>
              <a:rPr lang="fr-FR" sz="1400" b="0" i="0" u="none" strike="noStrike" cap="none">
                <a:solidFill>
                  <a:schemeClr val="dk2"/>
                </a:solidFill>
                <a:latin typeface="Poppins"/>
                <a:ea typeface="Poppins"/>
                <a:cs typeface="Poppins"/>
                <a:sym typeface="Poppins"/>
              </a:rPr>
              <a:t>e </a:t>
            </a:r>
            <a:endParaRPr sz="1300" b="0" i="0" u="none" strike="noStrike" cap="none">
              <a:solidFill>
                <a:srgbClr val="000000"/>
              </a:solidFill>
              <a:latin typeface="Arial"/>
              <a:ea typeface="Arial"/>
              <a:cs typeface="Arial"/>
              <a:sym typeface="Arial"/>
            </a:endParaRPr>
          </a:p>
        </p:txBody>
      </p:sp>
      <p:pic>
        <p:nvPicPr>
          <p:cNvPr id="590" name="Google Shape;590;g32c63fd6748_0_23"/>
          <p:cNvPicPr preferRelativeResize="0"/>
          <p:nvPr/>
        </p:nvPicPr>
        <p:blipFill rotWithShape="1">
          <a:blip r:embed="rId4">
            <a:alphaModFix/>
          </a:blip>
          <a:srcRect/>
          <a:stretch/>
        </p:blipFill>
        <p:spPr>
          <a:xfrm>
            <a:off x="10735274" y="251000"/>
            <a:ext cx="504451" cy="298425"/>
          </a:xfrm>
          <a:prstGeom prst="rect">
            <a:avLst/>
          </a:prstGeom>
          <a:noFill/>
          <a:ln>
            <a:noFill/>
          </a:ln>
        </p:spPr>
      </p:pic>
      <p:pic>
        <p:nvPicPr>
          <p:cNvPr id="591" name="Google Shape;591;g32c63fd6748_0_23"/>
          <p:cNvPicPr preferRelativeResize="0"/>
          <p:nvPr/>
        </p:nvPicPr>
        <p:blipFill rotWithShape="1">
          <a:blip r:embed="rId5">
            <a:alphaModFix amt="20000"/>
          </a:blip>
          <a:srcRect/>
          <a:stretch/>
        </p:blipFill>
        <p:spPr>
          <a:xfrm>
            <a:off x="11342950" y="229875"/>
            <a:ext cx="608586" cy="340675"/>
          </a:xfrm>
          <a:prstGeom prst="rect">
            <a:avLst/>
          </a:prstGeom>
          <a:noFill/>
          <a:ln>
            <a:noFill/>
          </a:ln>
        </p:spPr>
      </p:pic>
      <p:sp>
        <p:nvSpPr>
          <p:cNvPr id="592" name="Google Shape;592;g32c63fd6748_0_23"/>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593" name="Google Shape;593;g32c63fd6748_0_23"/>
          <p:cNvSpPr txBox="1"/>
          <p:nvPr/>
        </p:nvSpPr>
        <p:spPr>
          <a:xfrm>
            <a:off x="11135578" y="549425"/>
            <a:ext cx="9651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FCE5CD"/>
                </a:solidFill>
                <a:latin typeface="Poppins"/>
                <a:ea typeface="Poppins"/>
                <a:cs typeface="Poppins"/>
                <a:sym typeface="Poppins"/>
              </a:rPr>
              <a:t>Amateur</a:t>
            </a:r>
            <a:endParaRPr sz="1100" b="1" i="0" u="none" strike="noStrike" cap="none">
              <a:solidFill>
                <a:srgbClr val="FCE5CD"/>
              </a:solidFill>
              <a:latin typeface="Poppins"/>
              <a:ea typeface="Poppins"/>
              <a:cs typeface="Poppins"/>
              <a:sym typeface="Poppins"/>
            </a:endParaRPr>
          </a:p>
        </p:txBody>
      </p:sp>
      <p:sp>
        <p:nvSpPr>
          <p:cNvPr id="594" name="Google Shape;594;g32c63fd6748_0_23"/>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grpSp>
        <p:nvGrpSpPr>
          <p:cNvPr id="595" name="Google Shape;595;g32c63fd6748_0_23"/>
          <p:cNvGrpSpPr/>
          <p:nvPr/>
        </p:nvGrpSpPr>
        <p:grpSpPr>
          <a:xfrm>
            <a:off x="2312774" y="4019571"/>
            <a:ext cx="441929" cy="417636"/>
            <a:chOff x="3231900" y="-134925"/>
            <a:chExt cx="504600" cy="471000"/>
          </a:xfrm>
        </p:grpSpPr>
        <p:sp>
          <p:nvSpPr>
            <p:cNvPr id="596" name="Google Shape;596;g32c63fd6748_0_23"/>
            <p:cNvSpPr/>
            <p:nvPr/>
          </p:nvSpPr>
          <p:spPr>
            <a:xfrm>
              <a:off x="3231900" y="-134925"/>
              <a:ext cx="504600" cy="471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7" name="Google Shape;597;g32c63fd6748_0_23"/>
            <p:cNvPicPr preferRelativeResize="0"/>
            <p:nvPr/>
          </p:nvPicPr>
          <p:blipFill rotWithShape="1">
            <a:blip r:embed="rId6">
              <a:alphaModFix/>
            </a:blip>
            <a:srcRect l="6329" t="8355" r="7201" b="6897"/>
            <a:stretch/>
          </p:blipFill>
          <p:spPr>
            <a:xfrm>
              <a:off x="3312700" y="-69762"/>
              <a:ext cx="343000" cy="340675"/>
            </a:xfrm>
            <a:prstGeom prst="rect">
              <a:avLst/>
            </a:prstGeom>
            <a:noFill/>
            <a:ln>
              <a:noFill/>
            </a:ln>
          </p:spPr>
        </p:pic>
      </p:grpSp>
      <p:grpSp>
        <p:nvGrpSpPr>
          <p:cNvPr id="598" name="Google Shape;598;g32c63fd6748_0_23"/>
          <p:cNvGrpSpPr/>
          <p:nvPr/>
        </p:nvGrpSpPr>
        <p:grpSpPr>
          <a:xfrm>
            <a:off x="2312776" y="2512351"/>
            <a:ext cx="441929" cy="417636"/>
            <a:chOff x="109175" y="1141650"/>
            <a:chExt cx="504600" cy="471000"/>
          </a:xfrm>
        </p:grpSpPr>
        <p:sp>
          <p:nvSpPr>
            <p:cNvPr id="599" name="Google Shape;599;g32c63fd6748_0_23"/>
            <p:cNvSpPr/>
            <p:nvPr/>
          </p:nvSpPr>
          <p:spPr>
            <a:xfrm>
              <a:off x="109175" y="1141650"/>
              <a:ext cx="504600" cy="471000"/>
            </a:xfrm>
            <a:prstGeom prst="ellipse">
              <a:avLst/>
            </a:prstGeom>
            <a:solidFill>
              <a:srgbClr val="2D2D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0" name="Google Shape;600;g32c63fd6748_0_23"/>
            <p:cNvPicPr preferRelativeResize="0"/>
            <p:nvPr/>
          </p:nvPicPr>
          <p:blipFill rotWithShape="1">
            <a:blip r:embed="rId7">
              <a:alphaModFix/>
            </a:blip>
            <a:srcRect/>
            <a:stretch/>
          </p:blipFill>
          <p:spPr>
            <a:xfrm>
              <a:off x="177463" y="1218225"/>
              <a:ext cx="368025" cy="317850"/>
            </a:xfrm>
            <a:prstGeom prst="rect">
              <a:avLst/>
            </a:prstGeom>
            <a:noFill/>
            <a:ln>
              <a:noFill/>
            </a:ln>
          </p:spPr>
        </p:pic>
      </p:grpSp>
      <p:grpSp>
        <p:nvGrpSpPr>
          <p:cNvPr id="601" name="Google Shape;601;g32c63fd6748_0_23"/>
          <p:cNvGrpSpPr/>
          <p:nvPr/>
        </p:nvGrpSpPr>
        <p:grpSpPr>
          <a:xfrm>
            <a:off x="2312776" y="1607401"/>
            <a:ext cx="441929" cy="417636"/>
            <a:chOff x="99051" y="1145276"/>
            <a:chExt cx="441929" cy="417636"/>
          </a:xfrm>
        </p:grpSpPr>
        <p:sp>
          <p:nvSpPr>
            <p:cNvPr id="602" name="Google Shape;602;g32c63fd6748_0_23"/>
            <p:cNvSpPr/>
            <p:nvPr/>
          </p:nvSpPr>
          <p:spPr>
            <a:xfrm>
              <a:off x="99051" y="1145276"/>
              <a:ext cx="441929" cy="417636"/>
            </a:xfrm>
            <a:prstGeom prst="ellipse">
              <a:avLst/>
            </a:prstGeom>
            <a:solidFill>
              <a:srgbClr val="9696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3" name="Google Shape;603;g32c63fd6748_0_23"/>
            <p:cNvPicPr preferRelativeResize="0"/>
            <p:nvPr/>
          </p:nvPicPr>
          <p:blipFill rotWithShape="1">
            <a:blip r:embed="rId8">
              <a:alphaModFix/>
            </a:blip>
            <a:srcRect/>
            <a:stretch/>
          </p:blipFill>
          <p:spPr>
            <a:xfrm>
              <a:off x="164663" y="1204875"/>
              <a:ext cx="310690" cy="298425"/>
            </a:xfrm>
            <a:prstGeom prst="rect">
              <a:avLst/>
            </a:prstGeom>
            <a:noFill/>
            <a:ln>
              <a:noFill/>
            </a:ln>
          </p:spPr>
        </p:pic>
      </p:grpSp>
      <p:cxnSp>
        <p:nvCxnSpPr>
          <p:cNvPr id="604" name="Google Shape;604;g32c63fd6748_0_23"/>
          <p:cNvCxnSpPr/>
          <p:nvPr/>
        </p:nvCxnSpPr>
        <p:spPr>
          <a:xfrm>
            <a:off x="2115475" y="1855463"/>
            <a:ext cx="256800" cy="300"/>
          </a:xfrm>
          <a:prstGeom prst="straightConnector1">
            <a:avLst/>
          </a:prstGeom>
          <a:noFill/>
          <a:ln w="19050" cap="flat" cmpd="sng">
            <a:solidFill>
              <a:srgbClr val="9696FF"/>
            </a:solidFill>
            <a:prstDash val="dot"/>
            <a:round/>
            <a:headEnd type="none" w="sm" len="sm"/>
            <a:tailEnd type="none" w="sm" len="sm"/>
          </a:ln>
        </p:spPr>
      </p:cxnSp>
      <p:cxnSp>
        <p:nvCxnSpPr>
          <p:cNvPr id="605" name="Google Shape;605;g32c63fd6748_0_23"/>
          <p:cNvCxnSpPr/>
          <p:nvPr/>
        </p:nvCxnSpPr>
        <p:spPr>
          <a:xfrm>
            <a:off x="2115475" y="2730713"/>
            <a:ext cx="256800" cy="300"/>
          </a:xfrm>
          <a:prstGeom prst="straightConnector1">
            <a:avLst/>
          </a:prstGeom>
          <a:noFill/>
          <a:ln w="19050" cap="flat" cmpd="sng">
            <a:solidFill>
              <a:schemeClr val="accent6"/>
            </a:solidFill>
            <a:prstDash val="dot"/>
            <a:round/>
            <a:headEnd type="none" w="sm" len="sm"/>
            <a:tailEnd type="none" w="sm" len="sm"/>
          </a:ln>
        </p:spPr>
      </p:cxnSp>
      <p:cxnSp>
        <p:nvCxnSpPr>
          <p:cNvPr id="606" name="Google Shape;606;g32c63fd6748_0_23"/>
          <p:cNvCxnSpPr/>
          <p:nvPr/>
        </p:nvCxnSpPr>
        <p:spPr>
          <a:xfrm>
            <a:off x="2115475" y="4228225"/>
            <a:ext cx="256800" cy="300"/>
          </a:xfrm>
          <a:prstGeom prst="straightConnector1">
            <a:avLst/>
          </a:prstGeom>
          <a:noFill/>
          <a:ln w="19050" cap="flat" cmpd="sng">
            <a:solidFill>
              <a:schemeClr val="accent1"/>
            </a:solidFill>
            <a:prstDash val="dot"/>
            <a:round/>
            <a:headEnd type="none" w="sm" len="sm"/>
            <a:tailEnd type="none" w="sm" len="sm"/>
          </a:ln>
        </p:spPr>
      </p:cxnSp>
      <p:sp>
        <p:nvSpPr>
          <p:cNvPr id="607" name="Google Shape;607;g32c63fd6748_0_23"/>
          <p:cNvSpPr txBox="1"/>
          <p:nvPr/>
        </p:nvSpPr>
        <p:spPr>
          <a:xfrm>
            <a:off x="569650" y="601750"/>
            <a:ext cx="9042900" cy="52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r-FR" sz="2400" b="1" i="0" u="none" strike="noStrike" cap="none">
                <a:solidFill>
                  <a:schemeClr val="dk2"/>
                </a:solidFill>
                <a:latin typeface="Poppins"/>
                <a:ea typeface="Poppins"/>
                <a:cs typeface="Poppins"/>
                <a:sym typeface="Poppins"/>
              </a:rPr>
              <a:t>L’</a:t>
            </a:r>
            <a:r>
              <a:rPr lang="fr-FR" sz="2400" b="1" i="0" u="none" strike="noStrike" cap="none">
                <a:solidFill>
                  <a:schemeClr val="dk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impact carbone pour le football et rugby </a:t>
            </a:r>
            <a:r>
              <a:rPr lang="fr-FR" sz="2400" b="1" i="0" u="none" strike="noStrike" cap="none">
                <a:solidFill>
                  <a:schemeClr val="accent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professionnel</a:t>
            </a:r>
            <a:endParaRPr sz="2400" b="1" i="0"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500"/>
              <a:buFont typeface="Arial"/>
              <a:buNone/>
            </a:pPr>
            <a:endParaRPr sz="2300" b="1" i="0" u="none" strike="noStrike" cap="none">
              <a:solidFill>
                <a:schemeClr val="dk2"/>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g2e861ccb588_0_58"/>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fr-FR"/>
              <a:t>16</a:t>
            </a:fld>
            <a:endParaRPr/>
          </a:p>
        </p:txBody>
      </p:sp>
      <p:sp>
        <p:nvSpPr>
          <p:cNvPr id="613" name="Google Shape;613;g2e861ccb588_0_58"/>
          <p:cNvSpPr txBox="1"/>
          <p:nvPr/>
        </p:nvSpPr>
        <p:spPr>
          <a:xfrm>
            <a:off x="2028375" y="5433013"/>
            <a:ext cx="8706900" cy="54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600" b="1" i="0" u="none" strike="noStrike" cap="none">
                <a:solidFill>
                  <a:srgbClr val="00005A"/>
                </a:solidFill>
                <a:latin typeface="Poppins"/>
                <a:ea typeface="Poppins"/>
                <a:cs typeface="Poppins"/>
                <a:sym typeface="Poppins"/>
              </a:rPr>
              <a:t>Répartition des émissions de GES des déplacements des supporters </a:t>
            </a:r>
            <a:endParaRPr sz="1600" b="1" i="0" u="none" strike="noStrike" cap="none">
              <a:solidFill>
                <a:srgbClr val="00005A"/>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1400"/>
              <a:buFont typeface="Arial"/>
              <a:buNone/>
            </a:pPr>
            <a:r>
              <a:rPr lang="fr-FR" sz="1600" b="1" i="0" u="none" strike="noStrike" cap="none">
                <a:solidFill>
                  <a:srgbClr val="00005A"/>
                </a:solidFill>
                <a:latin typeface="Poppins"/>
                <a:ea typeface="Poppins"/>
                <a:cs typeface="Poppins"/>
                <a:sym typeface="Poppins"/>
              </a:rPr>
              <a:t>de football ou de rugby, selon le type de match</a:t>
            </a:r>
            <a:endParaRPr sz="1600" b="1" i="0" u="none" strike="noStrike" cap="none">
              <a:solidFill>
                <a:srgbClr val="00005A"/>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1400"/>
              <a:buFont typeface="Arial"/>
              <a:buNone/>
            </a:pPr>
            <a:r>
              <a:rPr lang="fr-FR" sz="1500" b="0" i="1" u="none" strike="noStrike" cap="none">
                <a:solidFill>
                  <a:srgbClr val="00005A"/>
                </a:solidFill>
                <a:latin typeface="Poppins"/>
                <a:ea typeface="Poppins"/>
                <a:cs typeface="Poppins"/>
                <a:sym typeface="Poppins"/>
              </a:rPr>
              <a:t>Source : </a:t>
            </a:r>
            <a:r>
              <a:rPr lang="fr-FR" sz="1500" b="0" i="1" u="none" strike="noStrike" cap="none">
                <a:solidFill>
                  <a:schemeClr val="dk2"/>
                </a:solidFill>
                <a:latin typeface="Poppins"/>
                <a:ea typeface="Poppins"/>
                <a:cs typeface="Poppins"/>
                <a:sym typeface="Poppins"/>
              </a:rPr>
              <a:t>The Shift Project, 2025</a:t>
            </a:r>
            <a:endParaRPr sz="1500" b="0" i="1" u="none" strike="noStrike" cap="none">
              <a:solidFill>
                <a:srgbClr val="00005A"/>
              </a:solidFill>
              <a:latin typeface="Poppins"/>
              <a:ea typeface="Poppins"/>
              <a:cs typeface="Poppins"/>
              <a:sym typeface="Poppins"/>
            </a:endParaRPr>
          </a:p>
        </p:txBody>
      </p:sp>
      <p:sp>
        <p:nvSpPr>
          <p:cNvPr id="614" name="Google Shape;614;g2e861ccb588_0_58"/>
          <p:cNvSpPr txBox="1"/>
          <p:nvPr/>
        </p:nvSpPr>
        <p:spPr>
          <a:xfrm>
            <a:off x="645850" y="611475"/>
            <a:ext cx="9109500" cy="698100"/>
          </a:xfrm>
          <a:prstGeom prst="rect">
            <a:avLst/>
          </a:prstGeom>
          <a:noFill/>
          <a:ln>
            <a:noFill/>
          </a:ln>
        </p:spPr>
        <p:txBody>
          <a:bodyPr spcFirstLastPara="1" wrap="square" lIns="0" tIns="0" rIns="0" bIns="0" anchor="t" anchorCtr="0">
            <a:noAutofit/>
          </a:bodyPr>
          <a:lstStyle/>
          <a:p>
            <a:pPr marL="0" marR="0" lvl="1" indent="0" algn="l" rtl="0">
              <a:lnSpc>
                <a:spcPct val="100000"/>
              </a:lnSpc>
              <a:spcBef>
                <a:spcPts val="100"/>
              </a:spcBef>
              <a:spcAft>
                <a:spcPts val="0"/>
              </a:spcAft>
              <a:buClr>
                <a:schemeClr val="dk1"/>
              </a:buClr>
              <a:buSzPts val="2100"/>
              <a:buFont typeface="Arial"/>
              <a:buNone/>
            </a:pPr>
            <a:r>
              <a:rPr lang="fr-FR" sz="2400" b="1" i="0" u="none" strike="noStrike" cap="none">
                <a:solidFill>
                  <a:schemeClr val="dk2"/>
                </a:solidFill>
                <a:latin typeface="Poppins"/>
                <a:ea typeface="Poppins"/>
                <a:cs typeface="Poppins"/>
                <a:sym typeface="Poppins"/>
              </a:rPr>
              <a:t>Focus sur les déplacements </a:t>
            </a:r>
            <a:endParaRPr sz="2400" b="1" i="0" u="none" strike="noStrike" cap="none">
              <a:solidFill>
                <a:schemeClr val="dk2"/>
              </a:solidFill>
              <a:latin typeface="Poppins"/>
              <a:ea typeface="Poppins"/>
              <a:cs typeface="Poppins"/>
              <a:sym typeface="Poppins"/>
            </a:endParaRPr>
          </a:p>
          <a:p>
            <a:pPr marL="0" marR="0" lvl="1" indent="0" algn="l" rtl="0">
              <a:lnSpc>
                <a:spcPct val="100000"/>
              </a:lnSpc>
              <a:spcBef>
                <a:spcPts val="100"/>
              </a:spcBef>
              <a:spcAft>
                <a:spcPts val="0"/>
              </a:spcAft>
              <a:buClr>
                <a:schemeClr val="dk1"/>
              </a:buClr>
              <a:buSzPts val="2100"/>
              <a:buFont typeface="Arial"/>
              <a:buNone/>
            </a:pPr>
            <a:r>
              <a:rPr lang="fr-FR" sz="2100" b="0" i="1" u="none" strike="noStrike" cap="none">
                <a:solidFill>
                  <a:schemeClr val="dk2"/>
                </a:solidFill>
                <a:latin typeface="Poppins"/>
                <a:ea typeface="Poppins"/>
                <a:cs typeface="Poppins"/>
                <a:sym typeface="Poppins"/>
              </a:rPr>
              <a:t>Des problématiques différentes selon le </a:t>
            </a:r>
            <a:r>
              <a:rPr lang="fr-FR" sz="2100" b="0" i="1" u="none" strike="noStrike" cap="none">
                <a:solidFill>
                  <a:schemeClr val="accent2"/>
                </a:solidFill>
                <a:latin typeface="Poppins"/>
                <a:ea typeface="Poppins"/>
                <a:cs typeface="Poppins"/>
                <a:sym typeface="Poppins"/>
              </a:rPr>
              <a:t>type</a:t>
            </a:r>
            <a:r>
              <a:rPr lang="fr-FR" sz="2100" b="0" i="1" u="none" strike="noStrike" cap="none">
                <a:solidFill>
                  <a:schemeClr val="dk2"/>
                </a:solidFill>
                <a:latin typeface="Poppins"/>
                <a:ea typeface="Poppins"/>
                <a:cs typeface="Poppins"/>
                <a:sym typeface="Poppins"/>
              </a:rPr>
              <a:t> de match</a:t>
            </a:r>
            <a:endParaRPr sz="2000" b="0" i="1" u="none" strike="noStrike" cap="none">
              <a:solidFill>
                <a:schemeClr val="dk2"/>
              </a:solidFill>
              <a:latin typeface="Poppins"/>
              <a:ea typeface="Poppins"/>
              <a:cs typeface="Poppins"/>
              <a:sym typeface="Poppins"/>
            </a:endParaRPr>
          </a:p>
          <a:p>
            <a:pPr marL="0" marR="0" lvl="1" indent="0" algn="l" rtl="0">
              <a:lnSpc>
                <a:spcPct val="100000"/>
              </a:lnSpc>
              <a:spcBef>
                <a:spcPts val="100"/>
              </a:spcBef>
              <a:spcAft>
                <a:spcPts val="0"/>
              </a:spcAft>
              <a:buClr>
                <a:schemeClr val="dk1"/>
              </a:buClr>
              <a:buSzPts val="2100"/>
              <a:buFont typeface="Arial"/>
              <a:buNone/>
            </a:pPr>
            <a:endParaRPr sz="2100" b="0" i="1" u="none" strike="noStrike" cap="none">
              <a:solidFill>
                <a:schemeClr val="dk2"/>
              </a:solidFill>
              <a:latin typeface="Poppins"/>
              <a:ea typeface="Poppins"/>
              <a:cs typeface="Poppins"/>
              <a:sym typeface="Poppins"/>
            </a:endParaRPr>
          </a:p>
        </p:txBody>
      </p:sp>
      <p:pic>
        <p:nvPicPr>
          <p:cNvPr id="615" name="Google Shape;615;g2e861ccb588_0_58"/>
          <p:cNvPicPr preferRelativeResize="0"/>
          <p:nvPr/>
        </p:nvPicPr>
        <p:blipFill rotWithShape="1">
          <a:blip r:embed="rId3">
            <a:alphaModFix/>
          </a:blip>
          <a:srcRect/>
          <a:stretch/>
        </p:blipFill>
        <p:spPr>
          <a:xfrm>
            <a:off x="10735274" y="251000"/>
            <a:ext cx="504451" cy="298425"/>
          </a:xfrm>
          <a:prstGeom prst="rect">
            <a:avLst/>
          </a:prstGeom>
          <a:noFill/>
          <a:ln>
            <a:noFill/>
          </a:ln>
        </p:spPr>
      </p:pic>
      <p:pic>
        <p:nvPicPr>
          <p:cNvPr id="616" name="Google Shape;616;g2e861ccb588_0_58"/>
          <p:cNvPicPr preferRelativeResize="0"/>
          <p:nvPr/>
        </p:nvPicPr>
        <p:blipFill rotWithShape="1">
          <a:blip r:embed="rId4">
            <a:alphaModFix amt="20000"/>
          </a:blip>
          <a:srcRect/>
          <a:stretch/>
        </p:blipFill>
        <p:spPr>
          <a:xfrm>
            <a:off x="11342950" y="229875"/>
            <a:ext cx="608586" cy="340675"/>
          </a:xfrm>
          <a:prstGeom prst="rect">
            <a:avLst/>
          </a:prstGeom>
          <a:noFill/>
          <a:ln>
            <a:noFill/>
          </a:ln>
        </p:spPr>
      </p:pic>
      <p:sp>
        <p:nvSpPr>
          <p:cNvPr id="617" name="Google Shape;617;g2e861ccb588_0_58"/>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618" name="Google Shape;618;g2e861ccb588_0_58"/>
          <p:cNvSpPr txBox="1"/>
          <p:nvPr/>
        </p:nvSpPr>
        <p:spPr>
          <a:xfrm>
            <a:off x="11135578" y="549425"/>
            <a:ext cx="9651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FCE5CD"/>
                </a:solidFill>
                <a:latin typeface="Poppins"/>
                <a:ea typeface="Poppins"/>
                <a:cs typeface="Poppins"/>
                <a:sym typeface="Poppins"/>
              </a:rPr>
              <a:t>Amateur</a:t>
            </a:r>
            <a:endParaRPr sz="1100" b="1" i="0" u="none" strike="noStrike" cap="none">
              <a:solidFill>
                <a:srgbClr val="FCE5CD"/>
              </a:solidFill>
              <a:latin typeface="Poppins"/>
              <a:ea typeface="Poppins"/>
              <a:cs typeface="Poppins"/>
              <a:sym typeface="Poppins"/>
            </a:endParaRPr>
          </a:p>
        </p:txBody>
      </p:sp>
      <p:pic>
        <p:nvPicPr>
          <p:cNvPr id="619" name="Google Shape;619;g2e861ccb588_0_58"/>
          <p:cNvPicPr preferRelativeResize="0"/>
          <p:nvPr/>
        </p:nvPicPr>
        <p:blipFill rotWithShape="1">
          <a:blip r:embed="rId5">
            <a:alphaModFix/>
          </a:blip>
          <a:srcRect b="6472"/>
          <a:stretch/>
        </p:blipFill>
        <p:spPr>
          <a:xfrm>
            <a:off x="431231" y="1478400"/>
            <a:ext cx="11329546" cy="3901187"/>
          </a:xfrm>
          <a:prstGeom prst="rect">
            <a:avLst/>
          </a:prstGeom>
          <a:noFill/>
          <a:ln>
            <a:noFill/>
          </a:ln>
        </p:spPr>
      </p:pic>
      <p:sp>
        <p:nvSpPr>
          <p:cNvPr id="620" name="Google Shape;620;g2e861ccb588_0_58"/>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grpSp>
        <p:nvGrpSpPr>
          <p:cNvPr id="621" name="Google Shape;621;g2e861ccb588_0_58"/>
          <p:cNvGrpSpPr/>
          <p:nvPr/>
        </p:nvGrpSpPr>
        <p:grpSpPr>
          <a:xfrm>
            <a:off x="3140849" y="2961671"/>
            <a:ext cx="441929" cy="417636"/>
            <a:chOff x="3231900" y="-134925"/>
            <a:chExt cx="504600" cy="471000"/>
          </a:xfrm>
        </p:grpSpPr>
        <p:sp>
          <p:nvSpPr>
            <p:cNvPr id="622" name="Google Shape;622;g2e861ccb588_0_58"/>
            <p:cNvSpPr/>
            <p:nvPr/>
          </p:nvSpPr>
          <p:spPr>
            <a:xfrm>
              <a:off x="3231900" y="-134925"/>
              <a:ext cx="504600" cy="471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3" name="Google Shape;623;g2e861ccb588_0_58"/>
            <p:cNvPicPr preferRelativeResize="0"/>
            <p:nvPr/>
          </p:nvPicPr>
          <p:blipFill rotWithShape="1">
            <a:blip r:embed="rId6">
              <a:alphaModFix/>
            </a:blip>
            <a:srcRect l="6329" t="8355" r="7201" b="6897"/>
            <a:stretch/>
          </p:blipFill>
          <p:spPr>
            <a:xfrm>
              <a:off x="3312700" y="-69762"/>
              <a:ext cx="343000" cy="340675"/>
            </a:xfrm>
            <a:prstGeom prst="rect">
              <a:avLst/>
            </a:prstGeom>
            <a:noFill/>
            <a:ln>
              <a:noFill/>
            </a:ln>
          </p:spPr>
        </p:pic>
      </p:grpSp>
      <p:grpSp>
        <p:nvGrpSpPr>
          <p:cNvPr id="624" name="Google Shape;624;g2e861ccb588_0_58"/>
          <p:cNvGrpSpPr/>
          <p:nvPr/>
        </p:nvGrpSpPr>
        <p:grpSpPr>
          <a:xfrm>
            <a:off x="10486149" y="2961683"/>
            <a:ext cx="441900" cy="417600"/>
            <a:chOff x="6202874" y="191396"/>
            <a:chExt cx="441900" cy="417600"/>
          </a:xfrm>
        </p:grpSpPr>
        <p:sp>
          <p:nvSpPr>
            <p:cNvPr id="625" name="Google Shape;625;g2e861ccb588_0_58"/>
            <p:cNvSpPr/>
            <p:nvPr/>
          </p:nvSpPr>
          <p:spPr>
            <a:xfrm>
              <a:off x="6202874" y="191396"/>
              <a:ext cx="441900" cy="4176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6" name="Google Shape;626;g2e861ccb588_0_58"/>
            <p:cNvPicPr preferRelativeResize="0"/>
            <p:nvPr/>
          </p:nvPicPr>
          <p:blipFill rotWithShape="1">
            <a:blip r:embed="rId7">
              <a:alphaModFix/>
            </a:blip>
            <a:srcRect/>
            <a:stretch/>
          </p:blipFill>
          <p:spPr>
            <a:xfrm>
              <a:off x="6276075" y="250987"/>
              <a:ext cx="295506" cy="298425"/>
            </a:xfrm>
            <a:prstGeom prst="rect">
              <a:avLst/>
            </a:prstGeom>
            <a:noFill/>
            <a:ln>
              <a:noFill/>
            </a:ln>
          </p:spPr>
        </p:pic>
      </p:grpSp>
      <p:grpSp>
        <p:nvGrpSpPr>
          <p:cNvPr id="627" name="Google Shape;627;g2e861ccb588_0_58"/>
          <p:cNvGrpSpPr/>
          <p:nvPr/>
        </p:nvGrpSpPr>
        <p:grpSpPr>
          <a:xfrm>
            <a:off x="9248049" y="2961696"/>
            <a:ext cx="441900" cy="417600"/>
            <a:chOff x="6781024" y="191396"/>
            <a:chExt cx="441900" cy="417600"/>
          </a:xfrm>
        </p:grpSpPr>
        <p:sp>
          <p:nvSpPr>
            <p:cNvPr id="628" name="Google Shape;628;g2e861ccb588_0_58"/>
            <p:cNvSpPr/>
            <p:nvPr/>
          </p:nvSpPr>
          <p:spPr>
            <a:xfrm>
              <a:off x="6781024" y="191396"/>
              <a:ext cx="441900" cy="4176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9" name="Google Shape;629;g2e861ccb588_0_58"/>
            <p:cNvPicPr preferRelativeResize="0"/>
            <p:nvPr/>
          </p:nvPicPr>
          <p:blipFill rotWithShape="1">
            <a:blip r:embed="rId8">
              <a:alphaModFix/>
            </a:blip>
            <a:srcRect/>
            <a:stretch/>
          </p:blipFill>
          <p:spPr>
            <a:xfrm>
              <a:off x="6832375" y="261562"/>
              <a:ext cx="339188" cy="277325"/>
            </a:xfrm>
            <a:prstGeom prst="rect">
              <a:avLst/>
            </a:prstGeom>
            <a:noFill/>
            <a:ln>
              <a:noFill/>
            </a:ln>
          </p:spPr>
        </p:pic>
      </p:grpSp>
      <p:cxnSp>
        <p:nvCxnSpPr>
          <p:cNvPr id="630" name="Google Shape;630;g2e861ccb588_0_58"/>
          <p:cNvCxnSpPr>
            <a:stCxn id="623" idx="2"/>
          </p:cNvCxnSpPr>
          <p:nvPr/>
        </p:nvCxnSpPr>
        <p:spPr>
          <a:xfrm>
            <a:off x="3361814" y="3321528"/>
            <a:ext cx="201900" cy="418200"/>
          </a:xfrm>
          <a:prstGeom prst="straightConnector1">
            <a:avLst/>
          </a:prstGeom>
          <a:noFill/>
          <a:ln w="19050" cap="flat" cmpd="sng">
            <a:solidFill>
              <a:schemeClr val="dk2"/>
            </a:solidFill>
            <a:prstDash val="dot"/>
            <a:round/>
            <a:headEnd type="none" w="sm" len="sm"/>
            <a:tailEnd type="none" w="sm" len="sm"/>
          </a:ln>
        </p:spPr>
      </p:cxnSp>
      <p:cxnSp>
        <p:nvCxnSpPr>
          <p:cNvPr id="631" name="Google Shape;631;g2e861ccb588_0_58"/>
          <p:cNvCxnSpPr>
            <a:stCxn id="629" idx="2"/>
          </p:cNvCxnSpPr>
          <p:nvPr/>
        </p:nvCxnSpPr>
        <p:spPr>
          <a:xfrm>
            <a:off x="9468994" y="3309187"/>
            <a:ext cx="41700" cy="455400"/>
          </a:xfrm>
          <a:prstGeom prst="straightConnector1">
            <a:avLst/>
          </a:prstGeom>
          <a:noFill/>
          <a:ln w="19050" cap="flat" cmpd="sng">
            <a:solidFill>
              <a:schemeClr val="accent2"/>
            </a:solidFill>
            <a:prstDash val="dot"/>
            <a:round/>
            <a:headEnd type="none" w="sm" len="sm"/>
            <a:tailEnd type="none" w="sm" len="sm"/>
          </a:ln>
        </p:spPr>
      </p:cxnSp>
      <p:cxnSp>
        <p:nvCxnSpPr>
          <p:cNvPr id="632" name="Google Shape;632;g2e861ccb588_0_58"/>
          <p:cNvCxnSpPr>
            <a:stCxn id="626" idx="2"/>
          </p:cNvCxnSpPr>
          <p:nvPr/>
        </p:nvCxnSpPr>
        <p:spPr>
          <a:xfrm flipH="1">
            <a:off x="10651303" y="3319699"/>
            <a:ext cx="55800" cy="444900"/>
          </a:xfrm>
          <a:prstGeom prst="straightConnector1">
            <a:avLst/>
          </a:prstGeom>
          <a:noFill/>
          <a:ln w="19050" cap="flat" cmpd="sng">
            <a:solidFill>
              <a:schemeClr val="accent4"/>
            </a:solidFill>
            <a:prstDash val="dot"/>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pic>
        <p:nvPicPr>
          <p:cNvPr id="637" name="Google Shape;637;g2e91434fdbc_1_551"/>
          <p:cNvPicPr preferRelativeResize="0"/>
          <p:nvPr/>
        </p:nvPicPr>
        <p:blipFill rotWithShape="1">
          <a:blip r:embed="rId3">
            <a:alphaModFix/>
          </a:blip>
          <a:srcRect r="45755"/>
          <a:stretch/>
        </p:blipFill>
        <p:spPr>
          <a:xfrm>
            <a:off x="6655013" y="1453787"/>
            <a:ext cx="4930526" cy="4178837"/>
          </a:xfrm>
          <a:prstGeom prst="rect">
            <a:avLst/>
          </a:prstGeom>
          <a:noFill/>
          <a:ln>
            <a:noFill/>
          </a:ln>
        </p:spPr>
      </p:pic>
      <p:pic>
        <p:nvPicPr>
          <p:cNvPr id="638" name="Google Shape;638;g2e91434fdbc_1_551"/>
          <p:cNvPicPr preferRelativeResize="0"/>
          <p:nvPr/>
        </p:nvPicPr>
        <p:blipFill rotWithShape="1">
          <a:blip r:embed="rId4">
            <a:alphaModFix/>
          </a:blip>
          <a:srcRect l="11609" r="10153"/>
          <a:stretch/>
        </p:blipFill>
        <p:spPr>
          <a:xfrm>
            <a:off x="606461" y="1476275"/>
            <a:ext cx="7034952" cy="4133875"/>
          </a:xfrm>
          <a:prstGeom prst="rect">
            <a:avLst/>
          </a:prstGeom>
          <a:noFill/>
          <a:ln>
            <a:noFill/>
          </a:ln>
        </p:spPr>
      </p:pic>
      <p:sp>
        <p:nvSpPr>
          <p:cNvPr id="639" name="Google Shape;639;g2e91434fdbc_1_551"/>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fr-FR"/>
              <a:t>17</a:t>
            </a:fld>
            <a:endParaRPr/>
          </a:p>
        </p:txBody>
      </p:sp>
      <p:sp>
        <p:nvSpPr>
          <p:cNvPr id="640" name="Google Shape;640;g2e91434fdbc_1_551"/>
          <p:cNvSpPr txBox="1"/>
          <p:nvPr/>
        </p:nvSpPr>
        <p:spPr>
          <a:xfrm>
            <a:off x="8672313" y="3093738"/>
            <a:ext cx="2040900" cy="69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rgbClr val="00005A"/>
                </a:solidFill>
                <a:latin typeface="Poppins"/>
                <a:ea typeface="Poppins"/>
                <a:cs typeface="Poppins"/>
                <a:sym typeface="Poppins"/>
              </a:rPr>
              <a:t>Part des émissions</a:t>
            </a:r>
            <a:br>
              <a:rPr lang="fr-FR" sz="1700" b="1" i="0" u="none" strike="noStrike" cap="none">
                <a:solidFill>
                  <a:srgbClr val="00005A"/>
                </a:solidFill>
                <a:latin typeface="Poppins"/>
                <a:ea typeface="Poppins"/>
                <a:cs typeface="Poppins"/>
                <a:sym typeface="Poppins"/>
              </a:rPr>
            </a:br>
            <a:r>
              <a:rPr lang="fr-FR" sz="1700" b="1" i="0" u="none" strike="noStrike" cap="none">
                <a:solidFill>
                  <a:srgbClr val="00005A"/>
                </a:solidFill>
                <a:latin typeface="Poppins"/>
                <a:ea typeface="Poppins"/>
                <a:cs typeface="Poppins"/>
                <a:sym typeface="Poppins"/>
              </a:rPr>
              <a:t>de GES</a:t>
            </a:r>
            <a:endParaRPr sz="1700" b="1" i="0" u="none" strike="noStrike" cap="none">
              <a:solidFill>
                <a:srgbClr val="00005A"/>
              </a:solidFill>
              <a:latin typeface="Poppins"/>
              <a:ea typeface="Poppins"/>
              <a:cs typeface="Poppins"/>
              <a:sym typeface="Poppins"/>
            </a:endParaRPr>
          </a:p>
        </p:txBody>
      </p:sp>
      <p:sp>
        <p:nvSpPr>
          <p:cNvPr id="641" name="Google Shape;641;g2e91434fdbc_1_551"/>
          <p:cNvSpPr txBox="1"/>
          <p:nvPr/>
        </p:nvSpPr>
        <p:spPr>
          <a:xfrm>
            <a:off x="1466013" y="3194150"/>
            <a:ext cx="2177100" cy="69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chemeClr val="dk2"/>
                </a:solidFill>
                <a:latin typeface="Poppins"/>
                <a:ea typeface="Poppins"/>
                <a:cs typeface="Poppins"/>
                <a:sym typeface="Poppins"/>
              </a:rPr>
              <a:t>Part des spectateurs</a:t>
            </a:r>
            <a:endParaRPr sz="1700" b="0" i="0" u="none" strike="noStrike" cap="none">
              <a:solidFill>
                <a:srgbClr val="00005A"/>
              </a:solidFill>
              <a:latin typeface="Poppins"/>
              <a:ea typeface="Poppins"/>
              <a:cs typeface="Poppins"/>
              <a:sym typeface="Poppins"/>
            </a:endParaRPr>
          </a:p>
        </p:txBody>
      </p:sp>
      <p:sp>
        <p:nvSpPr>
          <p:cNvPr id="642" name="Google Shape;642;g2e91434fdbc_1_551"/>
          <p:cNvSpPr txBox="1"/>
          <p:nvPr/>
        </p:nvSpPr>
        <p:spPr>
          <a:xfrm>
            <a:off x="1159938" y="5350250"/>
            <a:ext cx="9872100" cy="567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500"/>
              <a:buFont typeface="Arial"/>
              <a:buNone/>
            </a:pPr>
            <a:r>
              <a:rPr lang="fr-FR" sz="1700" b="1" i="0" u="none" strike="noStrike" cap="none">
                <a:solidFill>
                  <a:schemeClr val="dk2"/>
                </a:solidFill>
                <a:latin typeface="Poppins"/>
                <a:ea typeface="Poppins"/>
                <a:cs typeface="Poppins"/>
                <a:sym typeface="Poppins"/>
              </a:rPr>
              <a:t>Part des spectateurs locaux et visiteurs sur un match international extra-européen </a:t>
            </a:r>
            <a:br>
              <a:rPr lang="fr-FR" sz="1700" b="1" i="0" u="none" strike="noStrike" cap="none">
                <a:solidFill>
                  <a:schemeClr val="dk2"/>
                </a:solidFill>
                <a:latin typeface="Poppins"/>
                <a:ea typeface="Poppins"/>
                <a:cs typeface="Poppins"/>
                <a:sym typeface="Poppins"/>
              </a:rPr>
            </a:br>
            <a:r>
              <a:rPr lang="fr-FR" sz="1700" b="1" i="0" u="none" strike="noStrike" cap="none">
                <a:solidFill>
                  <a:schemeClr val="dk2"/>
                </a:solidFill>
                <a:latin typeface="Poppins"/>
                <a:ea typeface="Poppins"/>
                <a:cs typeface="Poppins"/>
                <a:sym typeface="Poppins"/>
              </a:rPr>
              <a:t>de football ou de rugby professionnel et émissions de GES de leurs déplacements</a:t>
            </a:r>
            <a:endParaRPr sz="1600" b="1" i="0"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500"/>
              <a:buFont typeface="Arial"/>
              <a:buNone/>
            </a:pPr>
            <a:r>
              <a:rPr lang="fr-FR" sz="1500" b="0" i="1" u="none" strike="noStrike" cap="none">
                <a:solidFill>
                  <a:schemeClr val="dk2"/>
                </a:solidFill>
                <a:latin typeface="Poppins"/>
                <a:ea typeface="Poppins"/>
                <a:cs typeface="Poppins"/>
                <a:sym typeface="Poppins"/>
              </a:rPr>
              <a:t>Source : The Shift Project, 2025</a:t>
            </a:r>
            <a:endParaRPr sz="1500" b="0" i="1"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5A"/>
              </a:solidFill>
              <a:latin typeface="Poppins"/>
              <a:ea typeface="Poppins"/>
              <a:cs typeface="Poppins"/>
              <a:sym typeface="Poppins"/>
            </a:endParaRPr>
          </a:p>
        </p:txBody>
      </p:sp>
      <p:pic>
        <p:nvPicPr>
          <p:cNvPr id="643" name="Google Shape;643;g2e91434fdbc_1_551"/>
          <p:cNvPicPr preferRelativeResize="0"/>
          <p:nvPr/>
        </p:nvPicPr>
        <p:blipFill rotWithShape="1">
          <a:blip r:embed="rId5">
            <a:alphaModFix/>
          </a:blip>
          <a:srcRect/>
          <a:stretch/>
        </p:blipFill>
        <p:spPr>
          <a:xfrm>
            <a:off x="10735274" y="251000"/>
            <a:ext cx="504451" cy="298425"/>
          </a:xfrm>
          <a:prstGeom prst="rect">
            <a:avLst/>
          </a:prstGeom>
          <a:noFill/>
          <a:ln>
            <a:noFill/>
          </a:ln>
        </p:spPr>
      </p:pic>
      <p:pic>
        <p:nvPicPr>
          <p:cNvPr id="644" name="Google Shape;644;g2e91434fdbc_1_551"/>
          <p:cNvPicPr preferRelativeResize="0"/>
          <p:nvPr/>
        </p:nvPicPr>
        <p:blipFill rotWithShape="1">
          <a:blip r:embed="rId6">
            <a:alphaModFix amt="20000"/>
          </a:blip>
          <a:srcRect/>
          <a:stretch/>
        </p:blipFill>
        <p:spPr>
          <a:xfrm>
            <a:off x="11342950" y="229875"/>
            <a:ext cx="608586" cy="340675"/>
          </a:xfrm>
          <a:prstGeom prst="rect">
            <a:avLst/>
          </a:prstGeom>
          <a:noFill/>
          <a:ln>
            <a:noFill/>
          </a:ln>
        </p:spPr>
      </p:pic>
      <p:sp>
        <p:nvSpPr>
          <p:cNvPr id="645" name="Google Shape;645;g2e91434fdbc_1_551"/>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646" name="Google Shape;646;g2e91434fdbc_1_551"/>
          <p:cNvSpPr txBox="1"/>
          <p:nvPr/>
        </p:nvSpPr>
        <p:spPr>
          <a:xfrm>
            <a:off x="11135578" y="549425"/>
            <a:ext cx="9651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FCE5CD"/>
                </a:solidFill>
                <a:latin typeface="Poppins"/>
                <a:ea typeface="Poppins"/>
                <a:cs typeface="Poppins"/>
                <a:sym typeface="Poppins"/>
              </a:rPr>
              <a:t>Amateur</a:t>
            </a:r>
            <a:endParaRPr sz="1100" b="1" i="0" u="none" strike="noStrike" cap="none">
              <a:solidFill>
                <a:srgbClr val="FCE5CD"/>
              </a:solidFill>
              <a:latin typeface="Poppins"/>
              <a:ea typeface="Poppins"/>
              <a:cs typeface="Poppins"/>
              <a:sym typeface="Poppins"/>
            </a:endParaRPr>
          </a:p>
        </p:txBody>
      </p:sp>
      <p:sp>
        <p:nvSpPr>
          <p:cNvPr id="647" name="Google Shape;647;g2e91434fdbc_1_551"/>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
        <p:nvSpPr>
          <p:cNvPr id="648" name="Google Shape;648;g2e91434fdbc_1_551"/>
          <p:cNvSpPr txBox="1"/>
          <p:nvPr/>
        </p:nvSpPr>
        <p:spPr>
          <a:xfrm>
            <a:off x="569650" y="601750"/>
            <a:ext cx="9801300" cy="521700"/>
          </a:xfrm>
          <a:prstGeom prst="rect">
            <a:avLst/>
          </a:prstGeom>
          <a:noFill/>
          <a:ln>
            <a:noFill/>
          </a:ln>
        </p:spPr>
        <p:txBody>
          <a:bodyPr spcFirstLastPara="1" wrap="square" lIns="0" tIns="0" rIns="0" bIns="0" anchor="t" anchorCtr="0">
            <a:noAutofit/>
          </a:bodyPr>
          <a:lstStyle/>
          <a:p>
            <a:pPr marL="0" marR="0" lvl="1" indent="0" algn="l" rtl="0">
              <a:lnSpc>
                <a:spcPct val="100000"/>
              </a:lnSpc>
              <a:spcBef>
                <a:spcPts val="100"/>
              </a:spcBef>
              <a:spcAft>
                <a:spcPts val="0"/>
              </a:spcAft>
              <a:buClr>
                <a:schemeClr val="dk1"/>
              </a:buClr>
              <a:buSzPts val="2100"/>
              <a:buFont typeface="Arial"/>
              <a:buNone/>
            </a:pPr>
            <a:r>
              <a:rPr lang="fr-FR" sz="2400" b="1" i="0" u="none" strike="noStrike" cap="none">
                <a:solidFill>
                  <a:schemeClr val="dk2"/>
                </a:solidFill>
                <a:latin typeface="Poppins"/>
                <a:ea typeface="Poppins"/>
                <a:cs typeface="Poppins"/>
                <a:sym typeface="Poppins"/>
              </a:rPr>
              <a:t>Répartition des émissions de GES du transport </a:t>
            </a:r>
            <a:r>
              <a:rPr lang="fr-FR" sz="2400" b="1" i="0" u="none" strike="noStrike" cap="none">
                <a:solidFill>
                  <a:schemeClr val="accent2"/>
                </a:solidFill>
                <a:latin typeface="Poppins"/>
                <a:ea typeface="Poppins"/>
                <a:cs typeface="Poppins"/>
                <a:sym typeface="Poppins"/>
              </a:rPr>
              <a:t>lors d’un match international extra-européen</a:t>
            </a:r>
            <a:endParaRPr sz="2400" b="1" i="0"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2400" b="1" i="0"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500"/>
              <a:buFont typeface="Arial"/>
              <a:buNone/>
            </a:pPr>
            <a:endParaRPr sz="2300" b="1" i="0" u="none" strike="noStrike" cap="none">
              <a:solidFill>
                <a:schemeClr val="dk2"/>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g32cc8766b5d_1_58"/>
          <p:cNvSpPr txBox="1"/>
          <p:nvPr/>
        </p:nvSpPr>
        <p:spPr>
          <a:xfrm>
            <a:off x="461063" y="4407200"/>
            <a:ext cx="11640900" cy="567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Répartition du nombre de matchs (haut) par rapport à l’empreinte carbone (bas) </a:t>
            </a:r>
            <a:endParaRPr sz="1600" b="1" i="0"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pour le football et rugby professionnel</a:t>
            </a:r>
            <a:endParaRPr sz="1600" b="1" i="0"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600"/>
              <a:buFont typeface="Arial"/>
              <a:buNone/>
            </a:pPr>
            <a:r>
              <a:rPr lang="fr-FR" sz="1500" b="0" i="1" u="none" strike="noStrike" cap="none">
                <a:solidFill>
                  <a:schemeClr val="dk2"/>
                </a:solidFill>
                <a:latin typeface="Poppins"/>
                <a:ea typeface="Poppins"/>
                <a:cs typeface="Poppins"/>
                <a:sym typeface="Poppins"/>
              </a:rPr>
              <a:t>Source : graphique Eclairage Public ; calculs The Shift Project, 2025</a:t>
            </a:r>
            <a:endParaRPr sz="1500" b="0" i="1"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600"/>
              <a:buFont typeface="Arial"/>
              <a:buNone/>
            </a:pPr>
            <a:endParaRPr sz="1500" b="0" i="1" u="none" strike="noStrike" cap="none">
              <a:solidFill>
                <a:schemeClr val="dk2"/>
              </a:solidFill>
              <a:latin typeface="Poppins"/>
              <a:ea typeface="Poppins"/>
              <a:cs typeface="Poppins"/>
              <a:sym typeface="Poppins"/>
            </a:endParaRPr>
          </a:p>
        </p:txBody>
      </p:sp>
      <p:sp>
        <p:nvSpPr>
          <p:cNvPr id="655" name="Google Shape;655;g32cc8766b5d_1_58"/>
          <p:cNvSpPr/>
          <p:nvPr/>
        </p:nvSpPr>
        <p:spPr>
          <a:xfrm>
            <a:off x="6989150" y="5417625"/>
            <a:ext cx="3519900" cy="567000"/>
          </a:xfrm>
          <a:prstGeom prst="roundRect">
            <a:avLst>
              <a:gd name="adj" fmla="val 16667"/>
            </a:avLst>
          </a:prstGeom>
          <a:solidFill>
            <a:schemeClr val="lt2"/>
          </a:solidFill>
          <a:ln w="19050"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1" i="0" u="none" strike="noStrike" cap="none">
                <a:solidFill>
                  <a:schemeClr val="dk2"/>
                </a:solidFill>
                <a:latin typeface="Poppins"/>
                <a:ea typeface="Poppins"/>
                <a:cs typeface="Poppins"/>
                <a:sym typeface="Poppins"/>
              </a:rPr>
              <a:t>Lecture</a:t>
            </a:r>
            <a:r>
              <a:rPr lang="fr-FR" sz="1200" b="0" i="0" u="none" strike="noStrike" cap="none">
                <a:solidFill>
                  <a:schemeClr val="dk2"/>
                </a:solidFill>
                <a:latin typeface="Poppins"/>
                <a:ea typeface="Poppins"/>
                <a:cs typeface="Poppins"/>
                <a:sym typeface="Poppins"/>
              </a:rPr>
              <a:t> : 1% des matchs représentent 37% des émissions de GES sur une saison.</a:t>
            </a:r>
            <a:endParaRPr sz="1200" b="0" i="0" u="none" strike="noStrike" cap="none">
              <a:solidFill>
                <a:schemeClr val="dk2"/>
              </a:solidFill>
              <a:latin typeface="Poppins"/>
              <a:ea typeface="Poppins"/>
              <a:cs typeface="Poppins"/>
              <a:sym typeface="Poppins"/>
            </a:endParaRPr>
          </a:p>
        </p:txBody>
      </p:sp>
      <p:sp>
        <p:nvSpPr>
          <p:cNvPr id="656" name="Google Shape;656;g32cc8766b5d_1_58"/>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18</a:t>
            </a:fld>
            <a:endParaRPr/>
          </a:p>
        </p:txBody>
      </p:sp>
      <p:pic>
        <p:nvPicPr>
          <p:cNvPr id="657" name="Google Shape;657;g32cc8766b5d_1_58"/>
          <p:cNvPicPr preferRelativeResize="0"/>
          <p:nvPr/>
        </p:nvPicPr>
        <p:blipFill rotWithShape="1">
          <a:blip r:embed="rId3">
            <a:alphaModFix/>
          </a:blip>
          <a:srcRect/>
          <a:stretch/>
        </p:blipFill>
        <p:spPr>
          <a:xfrm>
            <a:off x="10735274" y="251000"/>
            <a:ext cx="504451" cy="298425"/>
          </a:xfrm>
          <a:prstGeom prst="rect">
            <a:avLst/>
          </a:prstGeom>
          <a:noFill/>
          <a:ln>
            <a:noFill/>
          </a:ln>
        </p:spPr>
      </p:pic>
      <p:pic>
        <p:nvPicPr>
          <p:cNvPr id="658" name="Google Shape;658;g32cc8766b5d_1_58"/>
          <p:cNvPicPr preferRelativeResize="0"/>
          <p:nvPr/>
        </p:nvPicPr>
        <p:blipFill rotWithShape="1">
          <a:blip r:embed="rId4">
            <a:alphaModFix amt="20000"/>
          </a:blip>
          <a:srcRect/>
          <a:stretch/>
        </p:blipFill>
        <p:spPr>
          <a:xfrm>
            <a:off x="11342950" y="229875"/>
            <a:ext cx="608586" cy="340675"/>
          </a:xfrm>
          <a:prstGeom prst="rect">
            <a:avLst/>
          </a:prstGeom>
          <a:noFill/>
          <a:ln>
            <a:noFill/>
          </a:ln>
        </p:spPr>
      </p:pic>
      <p:sp>
        <p:nvSpPr>
          <p:cNvPr id="659" name="Google Shape;659;g32cc8766b5d_1_58"/>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660" name="Google Shape;660;g32cc8766b5d_1_58"/>
          <p:cNvSpPr txBox="1"/>
          <p:nvPr/>
        </p:nvSpPr>
        <p:spPr>
          <a:xfrm>
            <a:off x="11135578" y="549425"/>
            <a:ext cx="9651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FCE5CD"/>
                </a:solidFill>
                <a:latin typeface="Poppins"/>
                <a:ea typeface="Poppins"/>
                <a:cs typeface="Poppins"/>
                <a:sym typeface="Poppins"/>
              </a:rPr>
              <a:t>Amateur</a:t>
            </a:r>
            <a:endParaRPr sz="1100" b="1" i="0" u="none" strike="noStrike" cap="none">
              <a:solidFill>
                <a:srgbClr val="FCE5CD"/>
              </a:solidFill>
              <a:latin typeface="Poppins"/>
              <a:ea typeface="Poppins"/>
              <a:cs typeface="Poppins"/>
              <a:sym typeface="Poppins"/>
            </a:endParaRPr>
          </a:p>
        </p:txBody>
      </p:sp>
      <p:pic>
        <p:nvPicPr>
          <p:cNvPr id="661" name="Google Shape;661;g32cc8766b5d_1_58"/>
          <p:cNvPicPr preferRelativeResize="0"/>
          <p:nvPr/>
        </p:nvPicPr>
        <p:blipFill rotWithShape="1">
          <a:blip r:embed="rId5">
            <a:alphaModFix/>
          </a:blip>
          <a:srcRect l="1788" t="28139" r="990" b="34270"/>
          <a:stretch/>
        </p:blipFill>
        <p:spPr>
          <a:xfrm>
            <a:off x="198613" y="1752825"/>
            <a:ext cx="11794752" cy="2565197"/>
          </a:xfrm>
          <a:prstGeom prst="rect">
            <a:avLst/>
          </a:prstGeom>
          <a:noFill/>
          <a:ln>
            <a:noFill/>
          </a:ln>
        </p:spPr>
      </p:pic>
      <p:sp>
        <p:nvSpPr>
          <p:cNvPr id="662" name="Google Shape;662;g32cc8766b5d_1_58"/>
          <p:cNvSpPr/>
          <p:nvPr/>
        </p:nvSpPr>
        <p:spPr>
          <a:xfrm rot="-5400000" flipH="1">
            <a:off x="10056750" y="4613425"/>
            <a:ext cx="1861500" cy="726900"/>
          </a:xfrm>
          <a:prstGeom prst="bentUpArrow">
            <a:avLst>
              <a:gd name="adj1" fmla="val 25000"/>
              <a:gd name="adj2" fmla="val 25000"/>
              <a:gd name="adj3" fmla="val 25000"/>
            </a:avLst>
          </a:prstGeom>
          <a:solidFill>
            <a:schemeClr val="lt2"/>
          </a:solidFill>
          <a:ln w="19050"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g32cc8766b5d_1_58"/>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
        <p:nvSpPr>
          <p:cNvPr id="664" name="Google Shape;664;g32cc8766b5d_1_58"/>
          <p:cNvSpPr txBox="1"/>
          <p:nvPr/>
        </p:nvSpPr>
        <p:spPr>
          <a:xfrm>
            <a:off x="569650" y="601750"/>
            <a:ext cx="9801300" cy="521700"/>
          </a:xfrm>
          <a:prstGeom prst="rect">
            <a:avLst/>
          </a:prstGeom>
          <a:noFill/>
          <a:ln>
            <a:noFill/>
          </a:ln>
        </p:spPr>
        <p:txBody>
          <a:bodyPr spcFirstLastPara="1" wrap="square" lIns="0" tIns="0" rIns="0" bIns="0" anchor="t" anchorCtr="0">
            <a:noAutofit/>
          </a:bodyPr>
          <a:lstStyle/>
          <a:p>
            <a:pPr marL="0" marR="0" lvl="1" indent="0" algn="l" rtl="0">
              <a:lnSpc>
                <a:spcPct val="100000"/>
              </a:lnSpc>
              <a:spcBef>
                <a:spcPts val="100"/>
              </a:spcBef>
              <a:spcAft>
                <a:spcPts val="0"/>
              </a:spcAft>
              <a:buClr>
                <a:schemeClr val="dk1"/>
              </a:buClr>
              <a:buSzPts val="2100"/>
              <a:buFont typeface="Arial"/>
              <a:buNone/>
            </a:pPr>
            <a:r>
              <a:rPr lang="fr-FR" sz="2400" b="1" i="0" u="none" strike="noStrike" cap="none">
                <a:solidFill>
                  <a:schemeClr val="dk2"/>
                </a:solidFill>
                <a:latin typeface="Poppins"/>
                <a:ea typeface="Poppins"/>
                <a:cs typeface="Poppins"/>
                <a:sym typeface="Poppins"/>
              </a:rPr>
              <a:t>Seulement quelques matchs représentent une majorité des émissions sur une saison</a:t>
            </a:r>
            <a:endParaRPr sz="2300" b="1" i="0" u="none" strike="noStrike" cap="none">
              <a:solidFill>
                <a:schemeClr val="dk2"/>
              </a:solidFill>
              <a:latin typeface="Poppins"/>
              <a:ea typeface="Poppins"/>
              <a:cs typeface="Poppins"/>
              <a:sym typeface="Poppins"/>
            </a:endParaRPr>
          </a:p>
          <a:p>
            <a:pPr marL="0" marR="0" lvl="1" indent="0" algn="l" rtl="0">
              <a:lnSpc>
                <a:spcPct val="100000"/>
              </a:lnSpc>
              <a:spcBef>
                <a:spcPts val="100"/>
              </a:spcBef>
              <a:spcAft>
                <a:spcPts val="0"/>
              </a:spcAft>
              <a:buClr>
                <a:schemeClr val="dk1"/>
              </a:buClr>
              <a:buSzPts val="2100"/>
              <a:buFont typeface="Arial"/>
              <a:buNone/>
            </a:pPr>
            <a:endParaRPr sz="2400" b="1" i="0"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2400" b="1" i="0"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500"/>
              <a:buFont typeface="Arial"/>
              <a:buNone/>
            </a:pPr>
            <a:endParaRPr sz="2300" b="1" i="0" u="none" strike="noStrike" cap="none">
              <a:solidFill>
                <a:schemeClr val="dk2"/>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pic>
        <p:nvPicPr>
          <p:cNvPr id="669" name="Google Shape;669;g32c63fd6748_0_30"/>
          <p:cNvPicPr preferRelativeResize="0"/>
          <p:nvPr/>
        </p:nvPicPr>
        <p:blipFill rotWithShape="1">
          <a:blip r:embed="rId3">
            <a:alphaModFix/>
          </a:blip>
          <a:srcRect l="35111"/>
          <a:stretch/>
        </p:blipFill>
        <p:spPr>
          <a:xfrm>
            <a:off x="1764376" y="1236650"/>
            <a:ext cx="4568000" cy="4235500"/>
          </a:xfrm>
          <a:prstGeom prst="rect">
            <a:avLst/>
          </a:prstGeom>
          <a:noFill/>
          <a:ln>
            <a:noFill/>
          </a:ln>
        </p:spPr>
      </p:pic>
      <p:sp>
        <p:nvSpPr>
          <p:cNvPr id="670" name="Google Shape;670;g32c63fd6748_0_30"/>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fr-FR"/>
              <a:t>19</a:t>
            </a:fld>
            <a:endParaRPr/>
          </a:p>
        </p:txBody>
      </p:sp>
      <p:sp>
        <p:nvSpPr>
          <p:cNvPr id="671" name="Google Shape;671;g32c63fd6748_0_30"/>
          <p:cNvSpPr txBox="1"/>
          <p:nvPr/>
        </p:nvSpPr>
        <p:spPr>
          <a:xfrm>
            <a:off x="829775" y="5136600"/>
            <a:ext cx="5480100" cy="698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600"/>
              </a:spcBef>
              <a:spcAft>
                <a:spcPts val="0"/>
              </a:spcAft>
              <a:buClr>
                <a:schemeClr val="dk1"/>
              </a:buClr>
              <a:buSzPts val="1100"/>
              <a:buFont typeface="Arial"/>
              <a:buNone/>
            </a:pPr>
            <a:r>
              <a:rPr lang="fr-FR" sz="1600" b="1" i="1" u="none" strike="noStrike" cap="none">
                <a:solidFill>
                  <a:schemeClr val="dk2"/>
                </a:solidFill>
                <a:latin typeface="Poppins"/>
                <a:ea typeface="Poppins"/>
                <a:cs typeface="Poppins"/>
                <a:sym typeface="Poppins"/>
              </a:rPr>
              <a:t>Répartition des émissions de gaz à effet de serre entre le football et le rugby professionnel</a:t>
            </a:r>
            <a:br>
              <a:rPr lang="fr-FR" sz="1500" b="0" i="1" u="none" strike="noStrike" cap="none">
                <a:solidFill>
                  <a:schemeClr val="dk2"/>
                </a:solidFill>
                <a:latin typeface="Poppins"/>
                <a:ea typeface="Poppins"/>
                <a:cs typeface="Poppins"/>
                <a:sym typeface="Poppins"/>
              </a:rPr>
            </a:br>
            <a:r>
              <a:rPr lang="fr-FR" sz="1500" b="0" i="1" u="none" strike="noStrike" cap="none">
                <a:solidFill>
                  <a:schemeClr val="dk2"/>
                </a:solidFill>
                <a:latin typeface="Poppins"/>
                <a:ea typeface="Poppins"/>
                <a:cs typeface="Poppins"/>
                <a:sym typeface="Poppins"/>
              </a:rPr>
              <a:t>Source : The Shift Project, 2025</a:t>
            </a:r>
            <a:endParaRPr sz="1500" b="0" i="0" u="none" strike="noStrike" cap="none">
              <a:solidFill>
                <a:schemeClr val="dk2"/>
              </a:solidFill>
              <a:latin typeface="Poppins"/>
              <a:ea typeface="Poppins"/>
              <a:cs typeface="Poppins"/>
              <a:sym typeface="Poppins"/>
            </a:endParaRPr>
          </a:p>
        </p:txBody>
      </p:sp>
      <p:sp>
        <p:nvSpPr>
          <p:cNvPr id="672" name="Google Shape;672;g32c63fd6748_0_30"/>
          <p:cNvSpPr txBox="1"/>
          <p:nvPr/>
        </p:nvSpPr>
        <p:spPr>
          <a:xfrm>
            <a:off x="5877050" y="3108100"/>
            <a:ext cx="1346700" cy="49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chemeClr val="dk2"/>
                </a:solidFill>
                <a:latin typeface="Poppins"/>
                <a:ea typeface="Poppins"/>
                <a:cs typeface="Poppins"/>
                <a:sym typeface="Poppins"/>
              </a:rPr>
              <a:t>Mais …</a:t>
            </a:r>
            <a:endParaRPr sz="2000" b="1" i="0" u="none" strike="noStrike" cap="none">
              <a:solidFill>
                <a:schemeClr val="dk2"/>
              </a:solidFill>
              <a:latin typeface="Poppins"/>
              <a:ea typeface="Poppins"/>
              <a:cs typeface="Poppins"/>
              <a:sym typeface="Poppins"/>
            </a:endParaRPr>
          </a:p>
        </p:txBody>
      </p:sp>
      <p:sp>
        <p:nvSpPr>
          <p:cNvPr id="673" name="Google Shape;673;g32c63fd6748_0_30"/>
          <p:cNvSpPr txBox="1"/>
          <p:nvPr/>
        </p:nvSpPr>
        <p:spPr>
          <a:xfrm>
            <a:off x="7738225" y="1170951"/>
            <a:ext cx="4042800" cy="474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1" u="none" strike="noStrike" cap="none">
                <a:solidFill>
                  <a:schemeClr val="dk2"/>
                </a:solidFill>
                <a:latin typeface="Poppins"/>
                <a:ea typeface="Poppins"/>
                <a:cs typeface="Poppins"/>
                <a:sym typeface="Poppins"/>
              </a:rPr>
              <a:t>En moyenne, un </a:t>
            </a:r>
            <a:r>
              <a:rPr lang="fr-FR" sz="1800" b="1" i="1" u="none" strike="noStrike" cap="none">
                <a:solidFill>
                  <a:schemeClr val="dk2"/>
                </a:solidFill>
                <a:latin typeface="Poppins"/>
                <a:ea typeface="Poppins"/>
                <a:cs typeface="Poppins"/>
                <a:sym typeface="Poppins"/>
              </a:rPr>
              <a:t>match de football émet </a:t>
            </a:r>
            <a:endParaRPr sz="1800" b="1" i="1"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000"/>
              <a:buFont typeface="Arial"/>
              <a:buNone/>
            </a:pPr>
            <a:endParaRPr sz="2000" b="1" i="1"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300"/>
              <a:buFont typeface="Arial"/>
              <a:buNone/>
            </a:pPr>
            <a:endParaRPr sz="2300" b="1" i="1"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000"/>
              <a:buFont typeface="Arial"/>
              <a:buNone/>
            </a:pPr>
            <a:endParaRPr sz="2000" b="1" i="1"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500"/>
              <a:buFont typeface="Arial"/>
              <a:buNone/>
            </a:pPr>
            <a:endParaRPr sz="1500" b="1" i="1"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900"/>
              <a:buFont typeface="Arial"/>
              <a:buNone/>
            </a:pPr>
            <a:r>
              <a:rPr lang="fr-FR" sz="1900" b="1" i="1" u="none" strike="noStrike" cap="none">
                <a:solidFill>
                  <a:schemeClr val="dk2"/>
                </a:solidFill>
                <a:latin typeface="Poppins"/>
                <a:ea typeface="Poppins"/>
                <a:cs typeface="Poppins"/>
                <a:sym typeface="Poppins"/>
              </a:rPr>
              <a:t>contre </a:t>
            </a:r>
            <a:endParaRPr sz="1900" b="1" i="1"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000"/>
              <a:buFont typeface="Arial"/>
              <a:buNone/>
            </a:pPr>
            <a:endParaRPr sz="2000" b="1" i="1"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000"/>
              <a:buFont typeface="Arial"/>
              <a:buNone/>
            </a:pPr>
            <a:r>
              <a:rPr lang="fr-FR" sz="2000" b="1" i="1" u="none" strike="noStrike" cap="none">
                <a:solidFill>
                  <a:schemeClr val="dk2"/>
                </a:solidFill>
                <a:latin typeface="Poppins"/>
                <a:ea typeface="Poppins"/>
                <a:cs typeface="Poppins"/>
                <a:sym typeface="Poppins"/>
              </a:rPr>
              <a:t>360 tCO2e </a:t>
            </a:r>
            <a:endParaRPr sz="2000" b="1" i="1"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000"/>
              <a:buFont typeface="Arial"/>
              <a:buNone/>
            </a:pPr>
            <a:endParaRPr sz="2000" b="1" i="1"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700"/>
              <a:buFont typeface="Arial"/>
              <a:buNone/>
            </a:pPr>
            <a:endParaRPr sz="2700" b="1" i="1"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900"/>
              <a:buFont typeface="Arial"/>
              <a:buNone/>
            </a:pPr>
            <a:endParaRPr sz="900" b="1" i="1"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r>
              <a:rPr lang="fr-FR" sz="1800" b="1" i="1" u="none" strike="noStrike" cap="none">
                <a:solidFill>
                  <a:schemeClr val="dk2"/>
                </a:solidFill>
                <a:latin typeface="Poppins"/>
                <a:ea typeface="Poppins"/>
                <a:cs typeface="Poppins"/>
                <a:sym typeface="Poppins"/>
              </a:rPr>
              <a:t>pour un match de rugby.</a:t>
            </a:r>
            <a:endParaRPr sz="1800" b="1" i="1"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600"/>
              <a:buFont typeface="Arial"/>
              <a:buNone/>
            </a:pPr>
            <a:endParaRPr sz="1600" b="1" i="1"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r>
              <a:rPr lang="fr-FR" sz="1800" b="1" i="1" u="none" strike="noStrike" cap="none">
                <a:solidFill>
                  <a:schemeClr val="dk2"/>
                </a:solidFill>
                <a:latin typeface="Poppins"/>
                <a:ea typeface="Poppins"/>
                <a:cs typeface="Poppins"/>
                <a:sym typeface="Poppins"/>
              </a:rPr>
              <a:t>La cause ?</a:t>
            </a:r>
            <a:r>
              <a:rPr lang="fr-FR" sz="1800" b="0" i="1" u="none" strike="noStrike" cap="none">
                <a:solidFill>
                  <a:schemeClr val="dk2"/>
                </a:solidFill>
                <a:latin typeface="Poppins"/>
                <a:ea typeface="Poppins"/>
                <a:cs typeface="Poppins"/>
                <a:sym typeface="Poppins"/>
              </a:rPr>
              <a:t> Un nombre de </a:t>
            </a:r>
            <a:r>
              <a:rPr lang="fr-FR" sz="1800" b="1" i="1" u="none" strike="noStrike" cap="none">
                <a:solidFill>
                  <a:schemeClr val="dk2"/>
                </a:solidFill>
                <a:latin typeface="Poppins"/>
                <a:ea typeface="Poppins"/>
                <a:cs typeface="Poppins"/>
                <a:sym typeface="Poppins"/>
              </a:rPr>
              <a:t>matchs internationaux plus élevés </a:t>
            </a:r>
            <a:r>
              <a:rPr lang="fr-FR" sz="1800" b="0" i="1" u="none" strike="noStrike" cap="none">
                <a:solidFill>
                  <a:schemeClr val="dk2"/>
                </a:solidFill>
                <a:latin typeface="Poppins"/>
                <a:ea typeface="Poppins"/>
                <a:cs typeface="Poppins"/>
                <a:sym typeface="Poppins"/>
              </a:rPr>
              <a:t>sur une saison. </a:t>
            </a:r>
            <a:endParaRPr sz="1800" b="0" i="1" u="none" strike="noStrike" cap="none">
              <a:solidFill>
                <a:schemeClr val="dk2"/>
              </a:solidFill>
              <a:latin typeface="Poppins"/>
              <a:ea typeface="Poppins"/>
              <a:cs typeface="Poppins"/>
              <a:sym typeface="Poppins"/>
            </a:endParaRPr>
          </a:p>
        </p:txBody>
      </p:sp>
      <p:sp>
        <p:nvSpPr>
          <p:cNvPr id="674" name="Google Shape;674;g32c63fd6748_0_30"/>
          <p:cNvSpPr/>
          <p:nvPr/>
        </p:nvSpPr>
        <p:spPr>
          <a:xfrm>
            <a:off x="9365250" y="2040950"/>
            <a:ext cx="1977600" cy="788400"/>
          </a:xfrm>
          <a:prstGeom prst="roundRect">
            <a:avLst>
              <a:gd name="adj" fmla="val 16667"/>
            </a:avLst>
          </a:prstGeom>
          <a:solidFill>
            <a:schemeClr val="lt2"/>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2100" b="1" i="0" u="none" strike="noStrike" cap="none">
                <a:solidFill>
                  <a:schemeClr val="dk2"/>
                </a:solidFill>
                <a:latin typeface="Poppins"/>
                <a:ea typeface="Poppins"/>
                <a:cs typeface="Poppins"/>
                <a:sym typeface="Poppins"/>
              </a:rPr>
              <a:t>280 tCO2e</a:t>
            </a:r>
            <a:endParaRPr sz="2100" b="1" i="0"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300"/>
              <a:buFont typeface="Arial"/>
              <a:buNone/>
            </a:pPr>
            <a:r>
              <a:rPr lang="fr-FR" sz="1300" b="0" i="1" u="none" strike="noStrike" cap="none">
                <a:solidFill>
                  <a:schemeClr val="dk2"/>
                </a:solidFill>
                <a:latin typeface="Poppins"/>
                <a:ea typeface="Poppins"/>
                <a:cs typeface="Poppins"/>
                <a:sym typeface="Poppins"/>
              </a:rPr>
              <a:t>Match foot moyen</a:t>
            </a:r>
            <a:endParaRPr sz="1300" b="0" i="1" u="none" strike="noStrike" cap="none">
              <a:solidFill>
                <a:schemeClr val="dk2"/>
              </a:solidFill>
              <a:latin typeface="Poppins"/>
              <a:ea typeface="Poppins"/>
              <a:cs typeface="Poppins"/>
              <a:sym typeface="Poppins"/>
            </a:endParaRPr>
          </a:p>
        </p:txBody>
      </p:sp>
      <p:sp>
        <p:nvSpPr>
          <p:cNvPr id="675" name="Google Shape;675;g32c63fd6748_0_30"/>
          <p:cNvSpPr/>
          <p:nvPr/>
        </p:nvSpPr>
        <p:spPr>
          <a:xfrm>
            <a:off x="7836775" y="3463825"/>
            <a:ext cx="2040900" cy="1026600"/>
          </a:xfrm>
          <a:prstGeom prst="roundRect">
            <a:avLst>
              <a:gd name="adj" fmla="val 16667"/>
            </a:avLst>
          </a:prstGeom>
          <a:solidFill>
            <a:schemeClr val="lt2"/>
          </a:solid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2100" b="1" i="0" u="none" strike="noStrike" cap="none">
                <a:solidFill>
                  <a:schemeClr val="dk2"/>
                </a:solidFill>
                <a:latin typeface="Poppins"/>
                <a:ea typeface="Poppins"/>
                <a:cs typeface="Poppins"/>
                <a:sym typeface="Poppins"/>
              </a:rPr>
              <a:t>360 tCO2e</a:t>
            </a:r>
            <a:endParaRPr sz="2100" b="1" i="0"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300"/>
              <a:buFont typeface="Arial"/>
              <a:buNone/>
            </a:pPr>
            <a:r>
              <a:rPr lang="fr-FR" sz="1300" b="0" i="1" u="none" strike="noStrike" cap="none">
                <a:solidFill>
                  <a:schemeClr val="dk2"/>
                </a:solidFill>
                <a:latin typeface="Poppins"/>
                <a:ea typeface="Poppins"/>
                <a:cs typeface="Poppins"/>
                <a:sym typeface="Poppins"/>
              </a:rPr>
              <a:t>Match rugby moyen</a:t>
            </a:r>
            <a:endParaRPr sz="2100" b="1" i="0" u="none" strike="noStrike" cap="none">
              <a:solidFill>
                <a:schemeClr val="dk2"/>
              </a:solidFill>
              <a:latin typeface="Poppins"/>
              <a:ea typeface="Poppins"/>
              <a:cs typeface="Poppins"/>
              <a:sym typeface="Poppins"/>
            </a:endParaRPr>
          </a:p>
        </p:txBody>
      </p:sp>
      <p:sp>
        <p:nvSpPr>
          <p:cNvPr id="676" name="Google Shape;676;g32c63fd6748_0_30"/>
          <p:cNvSpPr txBox="1"/>
          <p:nvPr/>
        </p:nvSpPr>
        <p:spPr>
          <a:xfrm>
            <a:off x="2549363" y="2931738"/>
            <a:ext cx="2040900" cy="69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rgbClr val="00005A"/>
                </a:solidFill>
                <a:latin typeface="Poppins"/>
                <a:ea typeface="Poppins"/>
                <a:cs typeface="Poppins"/>
                <a:sym typeface="Poppins"/>
              </a:rPr>
              <a:t>Part des émissions</a:t>
            </a:r>
            <a:br>
              <a:rPr lang="fr-FR" sz="1700" b="1" i="0" u="none" strike="noStrike" cap="none">
                <a:solidFill>
                  <a:srgbClr val="00005A"/>
                </a:solidFill>
                <a:latin typeface="Poppins"/>
                <a:ea typeface="Poppins"/>
                <a:cs typeface="Poppins"/>
                <a:sym typeface="Poppins"/>
              </a:rPr>
            </a:br>
            <a:r>
              <a:rPr lang="fr-FR" sz="1700" b="1" i="0" u="none" strike="noStrike" cap="none">
                <a:solidFill>
                  <a:srgbClr val="00005A"/>
                </a:solidFill>
                <a:latin typeface="Poppins"/>
                <a:ea typeface="Poppins"/>
                <a:cs typeface="Poppins"/>
                <a:sym typeface="Poppins"/>
              </a:rPr>
              <a:t>de GES</a:t>
            </a:r>
            <a:endParaRPr sz="1700" b="1" i="0" u="none" strike="noStrike" cap="none">
              <a:solidFill>
                <a:srgbClr val="00005A"/>
              </a:solidFill>
              <a:latin typeface="Poppins"/>
              <a:ea typeface="Poppins"/>
              <a:cs typeface="Poppins"/>
              <a:sym typeface="Poppins"/>
            </a:endParaRPr>
          </a:p>
        </p:txBody>
      </p:sp>
      <p:pic>
        <p:nvPicPr>
          <p:cNvPr id="677" name="Google Shape;677;g32c63fd6748_0_30"/>
          <p:cNvPicPr preferRelativeResize="0"/>
          <p:nvPr/>
        </p:nvPicPr>
        <p:blipFill rotWithShape="1">
          <a:blip r:embed="rId4">
            <a:alphaModFix/>
          </a:blip>
          <a:srcRect/>
          <a:stretch/>
        </p:blipFill>
        <p:spPr>
          <a:xfrm>
            <a:off x="10735274" y="251000"/>
            <a:ext cx="504451" cy="298425"/>
          </a:xfrm>
          <a:prstGeom prst="rect">
            <a:avLst/>
          </a:prstGeom>
          <a:noFill/>
          <a:ln>
            <a:noFill/>
          </a:ln>
        </p:spPr>
      </p:pic>
      <p:pic>
        <p:nvPicPr>
          <p:cNvPr id="678" name="Google Shape;678;g32c63fd6748_0_30"/>
          <p:cNvPicPr preferRelativeResize="0"/>
          <p:nvPr/>
        </p:nvPicPr>
        <p:blipFill rotWithShape="1">
          <a:blip r:embed="rId5">
            <a:alphaModFix amt="20000"/>
          </a:blip>
          <a:srcRect/>
          <a:stretch/>
        </p:blipFill>
        <p:spPr>
          <a:xfrm>
            <a:off x="11342950" y="229875"/>
            <a:ext cx="608586" cy="340675"/>
          </a:xfrm>
          <a:prstGeom prst="rect">
            <a:avLst/>
          </a:prstGeom>
          <a:noFill/>
          <a:ln>
            <a:noFill/>
          </a:ln>
        </p:spPr>
      </p:pic>
      <p:sp>
        <p:nvSpPr>
          <p:cNvPr id="679" name="Google Shape;679;g32c63fd6748_0_30"/>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680" name="Google Shape;680;g32c63fd6748_0_30"/>
          <p:cNvSpPr txBox="1"/>
          <p:nvPr/>
        </p:nvSpPr>
        <p:spPr>
          <a:xfrm>
            <a:off x="11135578" y="549425"/>
            <a:ext cx="9651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FCE5CD"/>
                </a:solidFill>
                <a:latin typeface="Poppins"/>
                <a:ea typeface="Poppins"/>
                <a:cs typeface="Poppins"/>
                <a:sym typeface="Poppins"/>
              </a:rPr>
              <a:t>Amateur</a:t>
            </a:r>
            <a:endParaRPr sz="1100" b="1" i="0" u="none" strike="noStrike" cap="none">
              <a:solidFill>
                <a:srgbClr val="FCE5CD"/>
              </a:solidFill>
              <a:latin typeface="Poppins"/>
              <a:ea typeface="Poppins"/>
              <a:cs typeface="Poppins"/>
              <a:sym typeface="Poppins"/>
            </a:endParaRPr>
          </a:p>
        </p:txBody>
      </p:sp>
      <p:pic>
        <p:nvPicPr>
          <p:cNvPr id="681" name="Google Shape;681;g32c63fd6748_0_30"/>
          <p:cNvPicPr preferRelativeResize="0"/>
          <p:nvPr/>
        </p:nvPicPr>
        <p:blipFill rotWithShape="1">
          <a:blip r:embed="rId5">
            <a:alphaModFix/>
          </a:blip>
          <a:srcRect l="49132"/>
          <a:stretch/>
        </p:blipFill>
        <p:spPr>
          <a:xfrm>
            <a:off x="827778" y="1341950"/>
            <a:ext cx="1083699" cy="1192600"/>
          </a:xfrm>
          <a:prstGeom prst="rect">
            <a:avLst/>
          </a:prstGeom>
          <a:noFill/>
          <a:ln>
            <a:noFill/>
          </a:ln>
        </p:spPr>
      </p:pic>
      <p:pic>
        <p:nvPicPr>
          <p:cNvPr id="682" name="Google Shape;682;g32c63fd6748_0_30"/>
          <p:cNvPicPr preferRelativeResize="0"/>
          <p:nvPr/>
        </p:nvPicPr>
        <p:blipFill rotWithShape="1">
          <a:blip r:embed="rId6">
            <a:alphaModFix/>
          </a:blip>
          <a:srcRect/>
          <a:stretch/>
        </p:blipFill>
        <p:spPr>
          <a:xfrm>
            <a:off x="5388325" y="4217726"/>
            <a:ext cx="944050" cy="918874"/>
          </a:xfrm>
          <a:prstGeom prst="rect">
            <a:avLst/>
          </a:prstGeom>
          <a:noFill/>
          <a:ln>
            <a:noFill/>
          </a:ln>
        </p:spPr>
      </p:pic>
      <p:cxnSp>
        <p:nvCxnSpPr>
          <p:cNvPr id="683" name="Google Shape;683;g32c63fd6748_0_30"/>
          <p:cNvCxnSpPr/>
          <p:nvPr/>
        </p:nvCxnSpPr>
        <p:spPr>
          <a:xfrm>
            <a:off x="4985175" y="3966000"/>
            <a:ext cx="650400" cy="439200"/>
          </a:xfrm>
          <a:prstGeom prst="straightConnector1">
            <a:avLst/>
          </a:prstGeom>
          <a:noFill/>
          <a:ln w="28575" cap="flat" cmpd="sng">
            <a:solidFill>
              <a:schemeClr val="dk2"/>
            </a:solidFill>
            <a:prstDash val="dot"/>
            <a:round/>
            <a:headEnd type="none" w="sm" len="sm"/>
            <a:tailEnd type="none" w="sm" len="sm"/>
          </a:ln>
        </p:spPr>
      </p:cxnSp>
      <p:cxnSp>
        <p:nvCxnSpPr>
          <p:cNvPr id="684" name="Google Shape;684;g32c63fd6748_0_30"/>
          <p:cNvCxnSpPr/>
          <p:nvPr/>
        </p:nvCxnSpPr>
        <p:spPr>
          <a:xfrm>
            <a:off x="1570975" y="2165575"/>
            <a:ext cx="650400" cy="439200"/>
          </a:xfrm>
          <a:prstGeom prst="straightConnector1">
            <a:avLst/>
          </a:prstGeom>
          <a:noFill/>
          <a:ln w="28575" cap="flat" cmpd="sng">
            <a:solidFill>
              <a:schemeClr val="accent2"/>
            </a:solidFill>
            <a:prstDash val="dot"/>
            <a:round/>
            <a:headEnd type="none" w="sm" len="sm"/>
            <a:tailEnd type="none" w="sm" len="sm"/>
          </a:ln>
        </p:spPr>
      </p:cxnSp>
      <p:sp>
        <p:nvSpPr>
          <p:cNvPr id="685" name="Google Shape;685;g32c63fd6748_0_30"/>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
        <p:nvSpPr>
          <p:cNvPr id="686" name="Google Shape;686;g32c63fd6748_0_30"/>
          <p:cNvSpPr txBox="1"/>
          <p:nvPr/>
        </p:nvSpPr>
        <p:spPr>
          <a:xfrm>
            <a:off x="569650" y="601750"/>
            <a:ext cx="9801300" cy="521700"/>
          </a:xfrm>
          <a:prstGeom prst="rect">
            <a:avLst/>
          </a:prstGeom>
          <a:noFill/>
          <a:ln>
            <a:noFill/>
          </a:ln>
        </p:spPr>
        <p:txBody>
          <a:bodyPr spcFirstLastPara="1" wrap="square" lIns="0" tIns="0" rIns="0" bIns="0" anchor="t" anchorCtr="0">
            <a:noAutofit/>
          </a:bodyPr>
          <a:lstStyle/>
          <a:p>
            <a:pPr marL="0" marR="0" lvl="1" indent="0" algn="l" rtl="0">
              <a:lnSpc>
                <a:spcPct val="100000"/>
              </a:lnSpc>
              <a:spcBef>
                <a:spcPts val="100"/>
              </a:spcBef>
              <a:spcAft>
                <a:spcPts val="0"/>
              </a:spcAft>
              <a:buClr>
                <a:schemeClr val="dk1"/>
              </a:buClr>
              <a:buSzPts val="2100"/>
              <a:buFont typeface="Arial"/>
              <a:buNone/>
            </a:pPr>
            <a:r>
              <a:rPr lang="fr-FR" sz="2400" b="1" i="0" u="none" strike="noStrike" cap="none">
                <a:solidFill>
                  <a:schemeClr val="dk2"/>
                </a:solidFill>
                <a:latin typeface="Poppins"/>
                <a:ea typeface="Poppins"/>
                <a:cs typeface="Poppins"/>
                <a:sym typeface="Poppins"/>
              </a:rPr>
              <a:t>Football, rugby : quelles différences ?</a:t>
            </a:r>
            <a:endParaRPr sz="2100" b="0" i="0" u="none" strike="noStrike" cap="none">
              <a:solidFill>
                <a:schemeClr val="accent2"/>
              </a:solidFill>
              <a:latin typeface="Arial"/>
              <a:ea typeface="Arial"/>
              <a:cs typeface="Arial"/>
              <a:sym typeface="Arial"/>
            </a:endParaRPr>
          </a:p>
          <a:p>
            <a:pPr marL="0" marR="0" lvl="1" indent="0" algn="l" rtl="0">
              <a:lnSpc>
                <a:spcPct val="100000"/>
              </a:lnSpc>
              <a:spcBef>
                <a:spcPts val="100"/>
              </a:spcBef>
              <a:spcAft>
                <a:spcPts val="0"/>
              </a:spcAft>
              <a:buClr>
                <a:schemeClr val="dk1"/>
              </a:buClr>
              <a:buSzPts val="2100"/>
              <a:buFont typeface="Arial"/>
              <a:buNone/>
            </a:pPr>
            <a:endParaRPr sz="2400" b="1" i="0" u="none" strike="noStrike" cap="none">
              <a:solidFill>
                <a:schemeClr val="dk2"/>
              </a:solidFill>
              <a:latin typeface="Poppins"/>
              <a:ea typeface="Poppins"/>
              <a:cs typeface="Poppins"/>
              <a:sym typeface="Poppins"/>
            </a:endParaRPr>
          </a:p>
          <a:p>
            <a:pPr marL="0" marR="0" lvl="1" indent="0" algn="l" rtl="0">
              <a:lnSpc>
                <a:spcPct val="100000"/>
              </a:lnSpc>
              <a:spcBef>
                <a:spcPts val="100"/>
              </a:spcBef>
              <a:spcAft>
                <a:spcPts val="0"/>
              </a:spcAft>
              <a:buClr>
                <a:schemeClr val="dk1"/>
              </a:buClr>
              <a:buSzPts val="2100"/>
              <a:buFont typeface="Arial"/>
              <a:buNone/>
            </a:pPr>
            <a:endParaRPr sz="2400" b="1" i="0"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2400" b="1" i="0"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500"/>
              <a:buFont typeface="Arial"/>
              <a:buNone/>
            </a:pPr>
            <a:endParaRPr sz="2300" b="1" i="0" u="none" strike="noStrike" cap="none">
              <a:solidFill>
                <a:schemeClr val="dk2"/>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5"/>
        <p:cNvGrpSpPr/>
        <p:nvPr/>
      </p:nvGrpSpPr>
      <p:grpSpPr>
        <a:xfrm>
          <a:off x="0" y="0"/>
          <a:ext cx="0" cy="0"/>
          <a:chOff x="0" y="0"/>
          <a:chExt cx="0" cy="0"/>
        </a:xfrm>
      </p:grpSpPr>
      <p:sp>
        <p:nvSpPr>
          <p:cNvPr id="216" name="Google Shape;216;g215458a6e9d_7_29"/>
          <p:cNvSpPr txBox="1">
            <a:spLocks noGrp="1"/>
          </p:cNvSpPr>
          <p:nvPr>
            <p:ph type="sldNum" idx="12"/>
          </p:nvPr>
        </p:nvSpPr>
        <p:spPr>
          <a:xfrm>
            <a:off x="11671300" y="8648696"/>
            <a:ext cx="3267300" cy="491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fr-FR"/>
              <a:t>2</a:t>
            </a:fld>
            <a:endParaRPr/>
          </a:p>
        </p:txBody>
      </p:sp>
      <p:sp>
        <p:nvSpPr>
          <p:cNvPr id="217" name="Google Shape;217;g215458a6e9d_7_29"/>
          <p:cNvSpPr/>
          <p:nvPr/>
        </p:nvSpPr>
        <p:spPr>
          <a:xfrm>
            <a:off x="3696225" y="1756876"/>
            <a:ext cx="6950700" cy="871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8DC"/>
              </a:buClr>
              <a:buSzPts val="2800"/>
              <a:buFont typeface="Arial"/>
              <a:buNone/>
            </a:pPr>
            <a:r>
              <a:rPr lang="fr-FR" sz="2800" b="1" i="0" u="none" strike="noStrike" cap="none">
                <a:solidFill>
                  <a:srgbClr val="0028DC"/>
                </a:solidFill>
                <a:latin typeface="Arial"/>
                <a:ea typeface="Arial"/>
                <a:cs typeface="Arial"/>
                <a:sym typeface="Arial"/>
              </a:rPr>
              <a:t>le think tank</a:t>
            </a:r>
            <a:r>
              <a:rPr lang="fr-FR" sz="2800" b="1" i="0" u="none" strike="noStrike" cap="none">
                <a:solidFill>
                  <a:schemeClr val="accent1"/>
                </a:solidFill>
                <a:latin typeface="Arial"/>
                <a:ea typeface="Arial"/>
                <a:cs typeface="Arial"/>
                <a:sym typeface="Arial"/>
              </a:rPr>
              <a:t> </a:t>
            </a:r>
            <a:r>
              <a:rPr lang="fr-FR" sz="2800" b="0" i="0" u="none" strike="noStrike" cap="none">
                <a:solidFill>
                  <a:schemeClr val="accent1"/>
                </a:solidFill>
                <a:latin typeface="Arial"/>
                <a:ea typeface="Arial"/>
                <a:cs typeface="Arial"/>
                <a:sym typeface="Arial"/>
              </a:rPr>
              <a:t>de la </a:t>
            </a:r>
            <a:r>
              <a:rPr lang="fr-FR" sz="2800" b="1" i="0" u="none" strike="noStrike" cap="none">
                <a:solidFill>
                  <a:srgbClr val="FF8200"/>
                </a:solidFill>
                <a:latin typeface="Arial"/>
                <a:ea typeface="Arial"/>
                <a:cs typeface="Arial"/>
                <a:sym typeface="Arial"/>
              </a:rPr>
              <a:t>décarbonation</a:t>
            </a:r>
            <a:endParaRPr sz="2800" b="1" i="0" u="none" strike="noStrike" cap="none">
              <a:solidFill>
                <a:srgbClr val="FF8200"/>
              </a:solidFill>
              <a:latin typeface="Arial"/>
              <a:ea typeface="Arial"/>
              <a:cs typeface="Arial"/>
              <a:sym typeface="Arial"/>
            </a:endParaRPr>
          </a:p>
          <a:p>
            <a:pPr marL="0" marR="0" lvl="0" indent="0" algn="l" rtl="0">
              <a:lnSpc>
                <a:spcPct val="100000"/>
              </a:lnSpc>
              <a:spcBef>
                <a:spcPts val="0"/>
              </a:spcBef>
              <a:spcAft>
                <a:spcPts val="0"/>
              </a:spcAft>
              <a:buClr>
                <a:srgbClr val="0028DC"/>
              </a:buClr>
              <a:buSzPts val="2800"/>
              <a:buFont typeface="Arial"/>
              <a:buNone/>
            </a:pPr>
            <a:r>
              <a:rPr lang="fr-FR" sz="2800" b="0" i="0" u="none" strike="noStrike" cap="none">
                <a:solidFill>
                  <a:schemeClr val="accent1"/>
                </a:solidFill>
                <a:latin typeface="Arial"/>
                <a:ea typeface="Arial"/>
                <a:cs typeface="Arial"/>
                <a:sym typeface="Arial"/>
              </a:rPr>
              <a:t>qui travaille sur le climat et l’énergie</a:t>
            </a:r>
            <a:endParaRPr sz="2800" b="0" i="0" u="none" strike="noStrike" cap="none">
              <a:solidFill>
                <a:schemeClr val="accent1"/>
              </a:solidFill>
              <a:latin typeface="Arial"/>
              <a:ea typeface="Arial"/>
              <a:cs typeface="Arial"/>
              <a:sym typeface="Arial"/>
            </a:endParaRPr>
          </a:p>
        </p:txBody>
      </p:sp>
      <p:pic>
        <p:nvPicPr>
          <p:cNvPr id="218" name="Google Shape;218;g215458a6e9d_7_29"/>
          <p:cNvPicPr preferRelativeResize="0"/>
          <p:nvPr/>
        </p:nvPicPr>
        <p:blipFill rotWithShape="1">
          <a:blip r:embed="rId3">
            <a:alphaModFix/>
          </a:blip>
          <a:srcRect/>
          <a:stretch/>
        </p:blipFill>
        <p:spPr>
          <a:xfrm>
            <a:off x="2481474" y="4555188"/>
            <a:ext cx="871200" cy="871200"/>
          </a:xfrm>
          <a:prstGeom prst="rect">
            <a:avLst/>
          </a:prstGeom>
          <a:noFill/>
          <a:ln>
            <a:noFill/>
          </a:ln>
        </p:spPr>
      </p:pic>
      <p:pic>
        <p:nvPicPr>
          <p:cNvPr id="219" name="Google Shape;219;g215458a6e9d_7_29"/>
          <p:cNvPicPr preferRelativeResize="0"/>
          <p:nvPr/>
        </p:nvPicPr>
        <p:blipFill rotWithShape="1">
          <a:blip r:embed="rId4">
            <a:alphaModFix/>
          </a:blip>
          <a:srcRect/>
          <a:stretch/>
        </p:blipFill>
        <p:spPr>
          <a:xfrm>
            <a:off x="2495946" y="1777157"/>
            <a:ext cx="842255" cy="872105"/>
          </a:xfrm>
          <a:prstGeom prst="rect">
            <a:avLst/>
          </a:prstGeom>
          <a:noFill/>
          <a:ln>
            <a:noFill/>
          </a:ln>
        </p:spPr>
      </p:pic>
      <p:pic>
        <p:nvPicPr>
          <p:cNvPr id="220" name="Google Shape;220;g215458a6e9d_7_29"/>
          <p:cNvPicPr preferRelativeResize="0"/>
          <p:nvPr/>
        </p:nvPicPr>
        <p:blipFill rotWithShape="1">
          <a:blip r:embed="rId5">
            <a:alphaModFix/>
          </a:blip>
          <a:srcRect/>
          <a:stretch/>
        </p:blipFill>
        <p:spPr>
          <a:xfrm>
            <a:off x="2481474" y="3151635"/>
            <a:ext cx="871200" cy="871200"/>
          </a:xfrm>
          <a:prstGeom prst="rect">
            <a:avLst/>
          </a:prstGeom>
          <a:noFill/>
          <a:ln>
            <a:noFill/>
          </a:ln>
        </p:spPr>
      </p:pic>
      <p:sp>
        <p:nvSpPr>
          <p:cNvPr id="221" name="Google Shape;221;g215458a6e9d_7_29"/>
          <p:cNvSpPr/>
          <p:nvPr/>
        </p:nvSpPr>
        <p:spPr>
          <a:xfrm>
            <a:off x="3696228" y="3110181"/>
            <a:ext cx="6950700" cy="95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8DC"/>
              </a:buClr>
              <a:buSzPts val="2800"/>
              <a:buFont typeface="Arial"/>
              <a:buNone/>
            </a:pPr>
            <a:r>
              <a:rPr lang="fr-FR" sz="2800" b="1" i="0" u="none" strike="noStrike" cap="none">
                <a:solidFill>
                  <a:srgbClr val="0028DC"/>
                </a:solidFill>
                <a:latin typeface="Arial"/>
                <a:ea typeface="Arial"/>
                <a:cs typeface="Arial"/>
                <a:sym typeface="Arial"/>
              </a:rPr>
              <a:t>une association d’intérêt général</a:t>
            </a:r>
            <a:r>
              <a:rPr lang="fr-FR" sz="2800" b="0" i="0" u="none" strike="noStrike" cap="none">
                <a:solidFill>
                  <a:srgbClr val="000000"/>
                </a:solidFill>
                <a:latin typeface="Arial"/>
                <a:ea typeface="Arial"/>
                <a:cs typeface="Arial"/>
                <a:sym typeface="Arial"/>
              </a:rPr>
              <a:t> </a:t>
            </a:r>
            <a:br>
              <a:rPr lang="fr-FR" sz="2800" b="0" i="0" u="none" strike="noStrike" cap="none">
                <a:solidFill>
                  <a:srgbClr val="000000"/>
                </a:solidFill>
                <a:latin typeface="Arial"/>
                <a:ea typeface="Arial"/>
                <a:cs typeface="Arial"/>
                <a:sym typeface="Arial"/>
              </a:rPr>
            </a:br>
            <a:r>
              <a:rPr lang="fr-FR" sz="2800" b="0" i="0" u="none" strike="noStrike" cap="none">
                <a:solidFill>
                  <a:schemeClr val="accent1"/>
                </a:solidFill>
                <a:latin typeface="Arial"/>
                <a:ea typeface="Arial"/>
                <a:cs typeface="Arial"/>
                <a:sym typeface="Arial"/>
              </a:rPr>
              <a:t>guidée par la </a:t>
            </a:r>
            <a:r>
              <a:rPr lang="fr-FR" sz="2800" b="1" i="0" u="none" strike="noStrike" cap="none">
                <a:solidFill>
                  <a:srgbClr val="FF8200"/>
                </a:solidFill>
                <a:latin typeface="Arial"/>
                <a:ea typeface="Arial"/>
                <a:cs typeface="Arial"/>
                <a:sym typeface="Arial"/>
              </a:rPr>
              <a:t>rigueur scientifique</a:t>
            </a:r>
            <a:endParaRPr sz="2800" b="0" i="0" u="none" strike="noStrike" cap="none">
              <a:solidFill>
                <a:srgbClr val="000000"/>
              </a:solidFill>
              <a:latin typeface="Arial"/>
              <a:ea typeface="Arial"/>
              <a:cs typeface="Arial"/>
              <a:sym typeface="Arial"/>
            </a:endParaRPr>
          </a:p>
        </p:txBody>
      </p:sp>
      <p:sp>
        <p:nvSpPr>
          <p:cNvPr id="222" name="Google Shape;222;g215458a6e9d_7_29"/>
          <p:cNvSpPr/>
          <p:nvPr/>
        </p:nvSpPr>
        <p:spPr>
          <a:xfrm>
            <a:off x="3696228" y="4500009"/>
            <a:ext cx="6950700" cy="95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8DC"/>
              </a:buClr>
              <a:buSzPts val="2800"/>
              <a:buFont typeface="Arial"/>
              <a:buNone/>
            </a:pPr>
            <a:r>
              <a:rPr lang="fr-FR" sz="2800" b="1" i="0" u="none" strike="noStrike" cap="none">
                <a:solidFill>
                  <a:srgbClr val="0028DC"/>
                </a:solidFill>
                <a:latin typeface="Arial"/>
                <a:ea typeface="Arial"/>
                <a:cs typeface="Arial"/>
                <a:sym typeface="Arial"/>
              </a:rPr>
              <a:t>éclairer</a:t>
            </a:r>
            <a:r>
              <a:rPr lang="fr-FR" sz="2800" b="0" i="0" u="none" strike="noStrike" cap="none">
                <a:solidFill>
                  <a:schemeClr val="accent1"/>
                </a:solidFill>
                <a:latin typeface="Arial"/>
                <a:ea typeface="Arial"/>
                <a:cs typeface="Arial"/>
                <a:sym typeface="Arial"/>
              </a:rPr>
              <a:t> et </a:t>
            </a:r>
            <a:r>
              <a:rPr lang="fr-FR" sz="2800" b="1" i="0" u="none" strike="noStrike" cap="none">
                <a:solidFill>
                  <a:srgbClr val="0028DC"/>
                </a:solidFill>
                <a:latin typeface="Arial"/>
                <a:ea typeface="Arial"/>
                <a:cs typeface="Arial"/>
                <a:sym typeface="Arial"/>
              </a:rPr>
              <a:t>influencer</a:t>
            </a:r>
            <a:r>
              <a:rPr lang="fr-FR" sz="2800" b="1" i="0" u="none" strike="noStrike" cap="none">
                <a:solidFill>
                  <a:schemeClr val="accent1"/>
                </a:solidFill>
                <a:latin typeface="Arial"/>
                <a:ea typeface="Arial"/>
                <a:cs typeface="Arial"/>
                <a:sym typeface="Arial"/>
              </a:rPr>
              <a:t> </a:t>
            </a:r>
            <a:r>
              <a:rPr lang="fr-FR" sz="2800" b="0" i="0" u="none" strike="noStrike" cap="none">
                <a:solidFill>
                  <a:schemeClr val="accent1"/>
                </a:solidFill>
                <a:latin typeface="Arial"/>
                <a:ea typeface="Arial"/>
                <a:cs typeface="Arial"/>
                <a:sym typeface="Arial"/>
              </a:rPr>
              <a:t>les débats </a:t>
            </a:r>
            <a:br>
              <a:rPr lang="fr-FR" sz="2800" b="0" i="0" u="none" strike="noStrike" cap="none">
                <a:solidFill>
                  <a:schemeClr val="accent1"/>
                </a:solidFill>
                <a:latin typeface="Arial"/>
                <a:ea typeface="Arial"/>
                <a:cs typeface="Arial"/>
                <a:sym typeface="Arial"/>
              </a:rPr>
            </a:br>
            <a:r>
              <a:rPr lang="fr-FR" sz="2800" b="0" i="0" u="none" strike="noStrike" cap="none">
                <a:solidFill>
                  <a:schemeClr val="accent1"/>
                </a:solidFill>
                <a:latin typeface="Arial"/>
                <a:ea typeface="Arial"/>
                <a:cs typeface="Arial"/>
                <a:sym typeface="Arial"/>
              </a:rPr>
              <a:t>sur la </a:t>
            </a:r>
            <a:r>
              <a:rPr lang="fr-FR" sz="2800" b="1" i="0" u="none" strike="noStrike" cap="none">
                <a:solidFill>
                  <a:srgbClr val="FF8200"/>
                </a:solidFill>
                <a:latin typeface="Arial"/>
                <a:ea typeface="Arial"/>
                <a:cs typeface="Arial"/>
                <a:sym typeface="Arial"/>
              </a:rPr>
              <a:t>transition énergétique</a:t>
            </a:r>
            <a:endParaRPr sz="2800" b="0" i="0" u="none" strike="noStrike" cap="none">
              <a:solidFill>
                <a:schemeClr val="dk1"/>
              </a:solidFill>
              <a:latin typeface="Arial"/>
              <a:ea typeface="Arial"/>
              <a:cs typeface="Arial"/>
              <a:sym typeface="Arial"/>
            </a:endParaRPr>
          </a:p>
        </p:txBody>
      </p:sp>
      <p:sp>
        <p:nvSpPr>
          <p:cNvPr id="223" name="Google Shape;223;g215458a6e9d_7_29"/>
          <p:cNvSpPr txBox="1"/>
          <p:nvPr/>
        </p:nvSpPr>
        <p:spPr>
          <a:xfrm>
            <a:off x="8753475" y="6486522"/>
            <a:ext cx="2450400" cy="368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fr-FR" sz="1000" b="0" i="0" u="none" strike="noStrike" cap="none">
                <a:solidFill>
                  <a:schemeClr val="lt1"/>
                </a:solidFill>
                <a:latin typeface="Arial"/>
                <a:ea typeface="Arial"/>
                <a:cs typeface="Arial"/>
                <a:sym typeface="Arial"/>
              </a:rPr>
              <a:t>2</a:t>
            </a:fld>
            <a:endParaRPr sz="1000" b="0" i="0" u="none" strike="noStrike" cap="none">
              <a:solidFill>
                <a:schemeClr val="lt1"/>
              </a:solidFill>
              <a:latin typeface="Arial"/>
              <a:ea typeface="Arial"/>
              <a:cs typeface="Arial"/>
              <a:sym typeface="Arial"/>
            </a:endParaRPr>
          </a:p>
        </p:txBody>
      </p:sp>
      <p:sp>
        <p:nvSpPr>
          <p:cNvPr id="224" name="Google Shape;224;g215458a6e9d_7_29"/>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
        <p:nvSpPr>
          <p:cNvPr id="225" name="Google Shape;225;g215458a6e9d_7_29"/>
          <p:cNvSpPr txBox="1">
            <a:spLocks noGrp="1"/>
          </p:cNvSpPr>
          <p:nvPr>
            <p:ph type="title" idx="4294967295"/>
          </p:nvPr>
        </p:nvSpPr>
        <p:spPr>
          <a:xfrm>
            <a:off x="649750" y="811950"/>
            <a:ext cx="5914200" cy="540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accent6"/>
              </a:buClr>
              <a:buSzPts val="2800"/>
              <a:buFont typeface="Arial"/>
              <a:buNone/>
            </a:pPr>
            <a:r>
              <a:rPr lang="fr-FR" sz="2800">
                <a:latin typeface="Poppins"/>
                <a:ea typeface="Poppins"/>
                <a:cs typeface="Poppins"/>
                <a:sym typeface="Poppins"/>
              </a:rPr>
              <a:t>Le Shift Project, c’est quoi ? </a:t>
            </a:r>
            <a:endParaRPr sz="2800">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g2af6bb0de6a_0_0"/>
          <p:cNvSpPr txBox="1"/>
          <p:nvPr/>
        </p:nvSpPr>
        <p:spPr>
          <a:xfrm>
            <a:off x="1160750" y="5618950"/>
            <a:ext cx="10353300" cy="698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600"/>
              </a:spcBef>
              <a:spcAft>
                <a:spcPts val="600"/>
              </a:spcAft>
              <a:buClr>
                <a:schemeClr val="dk1"/>
              </a:buClr>
              <a:buSzPts val="1100"/>
              <a:buFont typeface="Arial"/>
              <a:buNone/>
            </a:pPr>
            <a:r>
              <a:rPr lang="fr-FR" sz="1600" b="1" i="1" u="none" strike="noStrike" cap="none">
                <a:solidFill>
                  <a:schemeClr val="dk2"/>
                </a:solidFill>
                <a:latin typeface="Poppins"/>
                <a:ea typeface="Poppins"/>
                <a:cs typeface="Poppins"/>
                <a:sym typeface="Poppins"/>
              </a:rPr>
              <a:t>Empreinte carbone du football et rugby amateur </a:t>
            </a:r>
            <a:br>
              <a:rPr lang="fr-FR" sz="1600" b="0" i="1" u="none" strike="noStrike" cap="none">
                <a:solidFill>
                  <a:schemeClr val="dk2"/>
                </a:solidFill>
                <a:latin typeface="Poppins"/>
                <a:ea typeface="Poppins"/>
                <a:cs typeface="Poppins"/>
                <a:sym typeface="Poppins"/>
              </a:rPr>
            </a:br>
            <a:r>
              <a:rPr lang="fr-FR" sz="1400" b="0" i="1" u="none" strike="noStrike" cap="none">
                <a:solidFill>
                  <a:schemeClr val="dk2"/>
                </a:solidFill>
                <a:latin typeface="Poppins"/>
                <a:ea typeface="Poppins"/>
                <a:cs typeface="Poppins"/>
                <a:sym typeface="Poppins"/>
              </a:rPr>
              <a:t>Source : The Shift Project, 2025</a:t>
            </a:r>
            <a:endParaRPr sz="1500" b="0" i="0" u="none" strike="noStrike" cap="none">
              <a:solidFill>
                <a:srgbClr val="000000"/>
              </a:solidFill>
              <a:latin typeface="Poppins"/>
              <a:ea typeface="Poppins"/>
              <a:cs typeface="Poppins"/>
              <a:sym typeface="Poppins"/>
            </a:endParaRPr>
          </a:p>
        </p:txBody>
      </p:sp>
      <p:pic>
        <p:nvPicPr>
          <p:cNvPr id="693" name="Google Shape;693;g2af6bb0de6a_0_0"/>
          <p:cNvPicPr preferRelativeResize="0"/>
          <p:nvPr/>
        </p:nvPicPr>
        <p:blipFill rotWithShape="1">
          <a:blip r:embed="rId3">
            <a:alphaModFix/>
          </a:blip>
          <a:srcRect b="7414"/>
          <a:stretch/>
        </p:blipFill>
        <p:spPr>
          <a:xfrm>
            <a:off x="560600" y="1287538"/>
            <a:ext cx="11070788" cy="4282926"/>
          </a:xfrm>
          <a:prstGeom prst="rect">
            <a:avLst/>
          </a:prstGeom>
          <a:noFill/>
          <a:ln>
            <a:noFill/>
          </a:ln>
        </p:spPr>
      </p:pic>
      <p:sp>
        <p:nvSpPr>
          <p:cNvPr id="694" name="Google Shape;694;g2af6bb0de6a_0_0"/>
          <p:cNvSpPr/>
          <p:nvPr/>
        </p:nvSpPr>
        <p:spPr>
          <a:xfrm>
            <a:off x="5119763" y="1342200"/>
            <a:ext cx="2402400" cy="767100"/>
          </a:xfrm>
          <a:prstGeom prst="roundRect">
            <a:avLst>
              <a:gd name="adj" fmla="val 16667"/>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fr-FR" sz="2100" b="1" i="0" u="none" strike="noStrike" cap="none">
                <a:solidFill>
                  <a:schemeClr val="dk2"/>
                </a:solidFill>
                <a:latin typeface="Poppins"/>
                <a:ea typeface="Poppins"/>
                <a:cs typeface="Poppins"/>
                <a:sym typeface="Poppins"/>
              </a:rPr>
              <a:t>1 740 000</a:t>
            </a:r>
            <a:endParaRPr sz="2100" b="1" i="0" u="none" strike="noStrike" cap="none">
              <a:solidFill>
                <a:schemeClr val="dk2"/>
              </a:solidFill>
              <a:latin typeface="Poppins"/>
              <a:ea typeface="Poppins"/>
              <a:cs typeface="Poppins"/>
              <a:sym typeface="Poppins"/>
            </a:endParaRPr>
          </a:p>
          <a:p>
            <a:pPr marL="0" marR="0" lvl="0" indent="0" algn="ctr" rtl="0">
              <a:lnSpc>
                <a:spcPct val="100000"/>
              </a:lnSpc>
              <a:spcBef>
                <a:spcPts val="600"/>
              </a:spcBef>
              <a:spcAft>
                <a:spcPts val="600"/>
              </a:spcAft>
              <a:buClr>
                <a:schemeClr val="dk1"/>
              </a:buClr>
              <a:buSzPts val="1100"/>
              <a:buFont typeface="Arial"/>
              <a:buNone/>
            </a:pPr>
            <a:r>
              <a:rPr lang="fr-FR" sz="1400" b="0" i="0" u="none" strike="noStrike" cap="none">
                <a:solidFill>
                  <a:schemeClr val="dk2"/>
                </a:solidFill>
                <a:latin typeface="Poppins"/>
                <a:ea typeface="Poppins"/>
                <a:cs typeface="Poppins"/>
                <a:sym typeface="Poppins"/>
              </a:rPr>
              <a:t>tonnes de CO</a:t>
            </a:r>
            <a:r>
              <a:rPr lang="fr-FR" sz="1400" b="0" i="0" u="none" strike="noStrike" cap="none" baseline="-25000">
                <a:solidFill>
                  <a:schemeClr val="dk2"/>
                </a:solidFill>
                <a:latin typeface="Poppins"/>
                <a:ea typeface="Poppins"/>
                <a:cs typeface="Poppins"/>
                <a:sym typeface="Poppins"/>
              </a:rPr>
              <a:t>2</a:t>
            </a:r>
            <a:r>
              <a:rPr lang="fr-FR" sz="1400" b="0" i="0" u="none" strike="noStrike" cap="none">
                <a:solidFill>
                  <a:schemeClr val="dk2"/>
                </a:solidFill>
                <a:latin typeface="Poppins"/>
                <a:ea typeface="Poppins"/>
                <a:cs typeface="Poppins"/>
                <a:sym typeface="Poppins"/>
              </a:rPr>
              <a:t>e </a:t>
            </a:r>
            <a:endParaRPr sz="1300" b="0" i="0" u="none" strike="noStrike" cap="none">
              <a:solidFill>
                <a:srgbClr val="000000"/>
              </a:solidFill>
              <a:latin typeface="Arial"/>
              <a:ea typeface="Arial"/>
              <a:cs typeface="Arial"/>
              <a:sym typeface="Arial"/>
            </a:endParaRPr>
          </a:p>
        </p:txBody>
      </p:sp>
      <p:sp>
        <p:nvSpPr>
          <p:cNvPr id="695" name="Google Shape;695;g2af6bb0de6a_0_0"/>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20</a:t>
            </a:fld>
            <a:endParaRPr/>
          </a:p>
        </p:txBody>
      </p:sp>
      <p:pic>
        <p:nvPicPr>
          <p:cNvPr id="696" name="Google Shape;696;g2af6bb0de6a_0_0"/>
          <p:cNvPicPr preferRelativeResize="0"/>
          <p:nvPr/>
        </p:nvPicPr>
        <p:blipFill rotWithShape="1">
          <a:blip r:embed="rId4">
            <a:alphaModFix amt="20000"/>
          </a:blip>
          <a:srcRect/>
          <a:stretch/>
        </p:blipFill>
        <p:spPr>
          <a:xfrm>
            <a:off x="10735274" y="251000"/>
            <a:ext cx="504451" cy="298425"/>
          </a:xfrm>
          <a:prstGeom prst="rect">
            <a:avLst/>
          </a:prstGeom>
          <a:noFill/>
          <a:ln>
            <a:noFill/>
          </a:ln>
        </p:spPr>
      </p:pic>
      <p:pic>
        <p:nvPicPr>
          <p:cNvPr id="697" name="Google Shape;697;g2af6bb0de6a_0_0"/>
          <p:cNvPicPr preferRelativeResize="0"/>
          <p:nvPr/>
        </p:nvPicPr>
        <p:blipFill rotWithShape="1">
          <a:blip r:embed="rId5">
            <a:alphaModFix/>
          </a:blip>
          <a:srcRect/>
          <a:stretch/>
        </p:blipFill>
        <p:spPr>
          <a:xfrm>
            <a:off x="11342950" y="229875"/>
            <a:ext cx="608586" cy="340675"/>
          </a:xfrm>
          <a:prstGeom prst="rect">
            <a:avLst/>
          </a:prstGeom>
          <a:noFill/>
          <a:ln>
            <a:noFill/>
          </a:ln>
        </p:spPr>
      </p:pic>
      <p:sp>
        <p:nvSpPr>
          <p:cNvPr id="698" name="Google Shape;698;g2af6bb0de6a_0_0"/>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D0E0E3"/>
                </a:solidFill>
                <a:latin typeface="Poppins"/>
                <a:ea typeface="Poppins"/>
                <a:cs typeface="Poppins"/>
                <a:sym typeface="Poppins"/>
              </a:rPr>
              <a:t>Pro</a:t>
            </a:r>
            <a:endParaRPr sz="1100" b="1" i="0" u="none" strike="noStrike" cap="none">
              <a:solidFill>
                <a:srgbClr val="D0E0E3"/>
              </a:solidFill>
              <a:latin typeface="Poppins"/>
              <a:ea typeface="Poppins"/>
              <a:cs typeface="Poppins"/>
              <a:sym typeface="Poppins"/>
            </a:endParaRPr>
          </a:p>
        </p:txBody>
      </p:sp>
      <p:sp>
        <p:nvSpPr>
          <p:cNvPr id="699" name="Google Shape;699;g2af6bb0de6a_0_0"/>
          <p:cNvSpPr txBox="1"/>
          <p:nvPr/>
        </p:nvSpPr>
        <p:spPr>
          <a:xfrm>
            <a:off x="11185991" y="549425"/>
            <a:ext cx="9225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2"/>
                </a:solidFill>
                <a:latin typeface="Poppins"/>
                <a:ea typeface="Poppins"/>
                <a:cs typeface="Poppins"/>
                <a:sym typeface="Poppins"/>
              </a:rPr>
              <a:t>Amateur</a:t>
            </a:r>
            <a:endParaRPr sz="1100" b="1" i="0" u="none" strike="noStrike" cap="none">
              <a:solidFill>
                <a:schemeClr val="accent2"/>
              </a:solidFill>
              <a:latin typeface="Poppins"/>
              <a:ea typeface="Poppins"/>
              <a:cs typeface="Poppins"/>
              <a:sym typeface="Poppins"/>
            </a:endParaRPr>
          </a:p>
        </p:txBody>
      </p:sp>
      <p:sp>
        <p:nvSpPr>
          <p:cNvPr id="700" name="Google Shape;700;g2af6bb0de6a_0_0"/>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
        <p:nvSpPr>
          <p:cNvPr id="701" name="Google Shape;701;g2af6bb0de6a_0_0"/>
          <p:cNvSpPr txBox="1"/>
          <p:nvPr/>
        </p:nvSpPr>
        <p:spPr>
          <a:xfrm>
            <a:off x="569650" y="601750"/>
            <a:ext cx="9801300" cy="52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r-FR" sz="2400" b="1" i="0" u="none" strike="noStrike" cap="none">
                <a:solidFill>
                  <a:schemeClr val="dk2"/>
                </a:solidFill>
                <a:latin typeface="Poppins"/>
                <a:ea typeface="Poppins"/>
                <a:cs typeface="Poppins"/>
                <a:sym typeface="Poppins"/>
              </a:rPr>
              <a:t>L’impact carbone du football et rugby </a:t>
            </a:r>
            <a:r>
              <a:rPr lang="fr-FR" sz="2400" b="1" i="0" u="none" strike="noStrike" cap="none">
                <a:solidFill>
                  <a:schemeClr val="accent2"/>
                </a:solidFill>
                <a:latin typeface="Poppins"/>
                <a:ea typeface="Poppins"/>
                <a:cs typeface="Poppins"/>
                <a:sym typeface="Poppins"/>
              </a:rPr>
              <a:t>amateur</a:t>
            </a:r>
            <a:endParaRPr sz="2300" b="1" i="0" u="none" strike="noStrike" cap="none">
              <a:solidFill>
                <a:schemeClr val="dk2"/>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pic>
        <p:nvPicPr>
          <p:cNvPr id="706" name="Google Shape;706;g2af6bb0de6a_0_817"/>
          <p:cNvPicPr preferRelativeResize="0"/>
          <p:nvPr/>
        </p:nvPicPr>
        <p:blipFill rotWithShape="1">
          <a:blip r:embed="rId3">
            <a:alphaModFix/>
          </a:blip>
          <a:srcRect r="26172"/>
          <a:stretch/>
        </p:blipFill>
        <p:spPr>
          <a:xfrm>
            <a:off x="5805400" y="1289763"/>
            <a:ext cx="5296900" cy="4267983"/>
          </a:xfrm>
          <a:prstGeom prst="rect">
            <a:avLst/>
          </a:prstGeom>
          <a:noFill/>
          <a:ln>
            <a:noFill/>
          </a:ln>
        </p:spPr>
      </p:pic>
      <p:pic>
        <p:nvPicPr>
          <p:cNvPr id="707" name="Google Shape;707;g2af6bb0de6a_0_817"/>
          <p:cNvPicPr preferRelativeResize="0"/>
          <p:nvPr/>
        </p:nvPicPr>
        <p:blipFill rotWithShape="1">
          <a:blip r:embed="rId4">
            <a:alphaModFix/>
          </a:blip>
          <a:srcRect l="56555"/>
          <a:stretch/>
        </p:blipFill>
        <p:spPr>
          <a:xfrm>
            <a:off x="4801812" y="1729296"/>
            <a:ext cx="2675925" cy="3645404"/>
          </a:xfrm>
          <a:prstGeom prst="rect">
            <a:avLst/>
          </a:prstGeom>
          <a:noFill/>
          <a:ln>
            <a:noFill/>
          </a:ln>
        </p:spPr>
      </p:pic>
      <p:pic>
        <p:nvPicPr>
          <p:cNvPr id="708" name="Google Shape;708;g2af6bb0de6a_0_817"/>
          <p:cNvPicPr preferRelativeResize="0"/>
          <p:nvPr/>
        </p:nvPicPr>
        <p:blipFill rotWithShape="1">
          <a:blip r:embed="rId4">
            <a:alphaModFix/>
          </a:blip>
          <a:srcRect r="43527"/>
          <a:stretch/>
        </p:blipFill>
        <p:spPr>
          <a:xfrm>
            <a:off x="373606" y="1333150"/>
            <a:ext cx="4072319" cy="4267975"/>
          </a:xfrm>
          <a:prstGeom prst="rect">
            <a:avLst/>
          </a:prstGeom>
          <a:noFill/>
          <a:ln>
            <a:noFill/>
          </a:ln>
        </p:spPr>
      </p:pic>
      <p:sp>
        <p:nvSpPr>
          <p:cNvPr id="709" name="Google Shape;709;g2af6bb0de6a_0_817"/>
          <p:cNvSpPr txBox="1"/>
          <p:nvPr/>
        </p:nvSpPr>
        <p:spPr>
          <a:xfrm>
            <a:off x="569248" y="570550"/>
            <a:ext cx="9084600" cy="69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fr-FR" sz="2300" b="1" i="0" u="none" strike="noStrike" cap="none">
                <a:solidFill>
                  <a:srgbClr val="00005A"/>
                </a:solidFill>
                <a:latin typeface="Poppins"/>
                <a:ea typeface="Poppins"/>
                <a:cs typeface="Poppins"/>
                <a:sym typeface="Poppins"/>
              </a:rPr>
              <a:t>Focus sur les déplacements </a:t>
            </a:r>
            <a:endParaRPr sz="2300" b="1" i="0" u="none" strike="noStrike" cap="none">
              <a:solidFill>
                <a:srgbClr val="00005A"/>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500"/>
              <a:buFont typeface="Arial"/>
              <a:buNone/>
            </a:pPr>
            <a:r>
              <a:rPr lang="fr-FR" sz="1900" b="0" i="1" u="none" strike="noStrike" cap="none">
                <a:solidFill>
                  <a:srgbClr val="00005A"/>
                </a:solidFill>
                <a:latin typeface="Poppins"/>
                <a:ea typeface="Poppins"/>
                <a:cs typeface="Poppins"/>
                <a:sym typeface="Poppins"/>
              </a:rPr>
              <a:t>Les </a:t>
            </a:r>
            <a:r>
              <a:rPr lang="fr-FR" sz="1900" b="0" i="1" u="none" strike="noStrike" cap="none">
                <a:solidFill>
                  <a:schemeClr val="accent2"/>
                </a:solidFill>
                <a:latin typeface="Poppins"/>
                <a:ea typeface="Poppins"/>
                <a:cs typeface="Poppins"/>
                <a:sym typeface="Poppins"/>
              </a:rPr>
              <a:t>véhicules thermiques</a:t>
            </a:r>
            <a:r>
              <a:rPr lang="fr-FR" sz="1900" b="0" i="1" u="none" strike="noStrike" cap="none">
                <a:solidFill>
                  <a:srgbClr val="00005A"/>
                </a:solidFill>
                <a:latin typeface="Poppins"/>
                <a:ea typeface="Poppins"/>
                <a:cs typeface="Poppins"/>
                <a:sym typeface="Poppins"/>
              </a:rPr>
              <a:t> au coeur de la problématique</a:t>
            </a:r>
            <a:endParaRPr sz="1900" b="0" i="1" u="none" strike="noStrike" cap="none">
              <a:solidFill>
                <a:srgbClr val="00005A"/>
              </a:solidFill>
              <a:latin typeface="Poppins"/>
              <a:ea typeface="Poppins"/>
              <a:cs typeface="Poppins"/>
              <a:sym typeface="Poppins"/>
            </a:endParaRPr>
          </a:p>
        </p:txBody>
      </p:sp>
      <p:sp>
        <p:nvSpPr>
          <p:cNvPr id="710" name="Google Shape;710;g2af6bb0de6a_0_817"/>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fr-FR"/>
              <a:t>21</a:t>
            </a:fld>
            <a:endParaRPr/>
          </a:p>
        </p:txBody>
      </p:sp>
      <p:sp>
        <p:nvSpPr>
          <p:cNvPr id="711" name="Google Shape;711;g2af6bb0de6a_0_817"/>
          <p:cNvSpPr txBox="1"/>
          <p:nvPr/>
        </p:nvSpPr>
        <p:spPr>
          <a:xfrm>
            <a:off x="1687425" y="5374707"/>
            <a:ext cx="8706900" cy="88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500" b="1" i="0" u="none" strike="noStrike" cap="none">
                <a:solidFill>
                  <a:srgbClr val="00005A"/>
                </a:solidFill>
                <a:latin typeface="Poppins"/>
                <a:ea typeface="Poppins"/>
                <a:cs typeface="Poppins"/>
                <a:sym typeface="Poppins"/>
              </a:rPr>
              <a:t>Répartition des km parcourus et des émissions de GES pour les déplacements de niveau amateur de football et de rugby (matchs et entrainements confondus)</a:t>
            </a:r>
            <a:endParaRPr sz="1500" b="1" i="0" u="none" strike="noStrike" cap="none">
              <a:solidFill>
                <a:srgbClr val="00005A"/>
              </a:solidFill>
              <a:latin typeface="Poppins"/>
              <a:ea typeface="Poppins"/>
              <a:cs typeface="Poppins"/>
              <a:sym typeface="Poppins"/>
            </a:endParaRPr>
          </a:p>
          <a:p>
            <a:pPr marL="0" marR="0" lvl="0" indent="0" algn="ctr" rtl="0">
              <a:lnSpc>
                <a:spcPct val="100000"/>
              </a:lnSpc>
              <a:spcBef>
                <a:spcPts val="300"/>
              </a:spcBef>
              <a:spcAft>
                <a:spcPts val="0"/>
              </a:spcAft>
              <a:buClr>
                <a:srgbClr val="000000"/>
              </a:buClr>
              <a:buSzPts val="1400"/>
              <a:buFont typeface="Arial"/>
              <a:buNone/>
            </a:pPr>
            <a:r>
              <a:rPr lang="fr-FR" sz="1400" b="0" i="1" u="none" strike="noStrike" cap="none">
                <a:solidFill>
                  <a:srgbClr val="00005A"/>
                </a:solidFill>
                <a:latin typeface="Poppins"/>
                <a:ea typeface="Poppins"/>
                <a:cs typeface="Poppins"/>
                <a:sym typeface="Poppins"/>
              </a:rPr>
              <a:t>Source : The Shift Project, 2025</a:t>
            </a:r>
            <a:endParaRPr sz="1400" b="0" i="1" u="none" strike="noStrike" cap="none">
              <a:solidFill>
                <a:srgbClr val="00005A"/>
              </a:solidFill>
              <a:latin typeface="Poppins"/>
              <a:ea typeface="Poppins"/>
              <a:cs typeface="Poppins"/>
              <a:sym typeface="Poppins"/>
            </a:endParaRPr>
          </a:p>
        </p:txBody>
      </p:sp>
      <p:sp>
        <p:nvSpPr>
          <p:cNvPr id="712" name="Google Shape;712;g2af6bb0de6a_0_817"/>
          <p:cNvSpPr txBox="1"/>
          <p:nvPr/>
        </p:nvSpPr>
        <p:spPr>
          <a:xfrm>
            <a:off x="1888750" y="3074700"/>
            <a:ext cx="1595700" cy="69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rgbClr val="00005A"/>
                </a:solidFill>
                <a:latin typeface="Poppins"/>
                <a:ea typeface="Poppins"/>
                <a:cs typeface="Poppins"/>
                <a:sym typeface="Poppins"/>
              </a:rPr>
              <a:t>Km</a:t>
            </a:r>
            <a:endParaRPr sz="1800" b="1" i="0" u="none" strike="noStrike" cap="none">
              <a:solidFill>
                <a:srgbClr val="00005A"/>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rgbClr val="00005A"/>
                </a:solidFill>
                <a:latin typeface="Poppins"/>
                <a:ea typeface="Poppins"/>
                <a:cs typeface="Poppins"/>
                <a:sym typeface="Poppins"/>
              </a:rPr>
              <a:t>parcourus</a:t>
            </a:r>
            <a:endParaRPr sz="1800" b="1" i="0" u="none" strike="noStrike" cap="none">
              <a:solidFill>
                <a:srgbClr val="00005A"/>
              </a:solidFill>
              <a:latin typeface="Poppins"/>
              <a:ea typeface="Poppins"/>
              <a:cs typeface="Poppins"/>
              <a:sym typeface="Poppins"/>
            </a:endParaRPr>
          </a:p>
        </p:txBody>
      </p:sp>
      <p:sp>
        <p:nvSpPr>
          <p:cNvPr id="713" name="Google Shape;713;g2af6bb0de6a_0_817"/>
          <p:cNvSpPr txBox="1"/>
          <p:nvPr/>
        </p:nvSpPr>
        <p:spPr>
          <a:xfrm>
            <a:off x="8617075" y="3109938"/>
            <a:ext cx="1595700" cy="69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rgbClr val="00005A"/>
                </a:solidFill>
                <a:latin typeface="Poppins"/>
                <a:ea typeface="Poppins"/>
                <a:cs typeface="Poppins"/>
                <a:sym typeface="Poppins"/>
              </a:rPr>
              <a:t>Répartition</a:t>
            </a:r>
            <a:endParaRPr sz="1800" b="1" i="0" u="none" strike="noStrike" cap="none">
              <a:solidFill>
                <a:srgbClr val="00005A"/>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rgbClr val="00005A"/>
                </a:solidFill>
                <a:latin typeface="Poppins"/>
                <a:ea typeface="Poppins"/>
                <a:cs typeface="Poppins"/>
                <a:sym typeface="Poppins"/>
              </a:rPr>
              <a:t>empreinte</a:t>
            </a:r>
            <a:endParaRPr sz="1800" b="1" i="0" u="none" strike="noStrike" cap="none">
              <a:solidFill>
                <a:srgbClr val="00005A"/>
              </a:solidFill>
              <a:latin typeface="Poppins"/>
              <a:ea typeface="Poppins"/>
              <a:cs typeface="Poppins"/>
              <a:sym typeface="Poppins"/>
            </a:endParaRPr>
          </a:p>
        </p:txBody>
      </p:sp>
      <p:pic>
        <p:nvPicPr>
          <p:cNvPr id="714" name="Google Shape;714;g2af6bb0de6a_0_817"/>
          <p:cNvPicPr preferRelativeResize="0"/>
          <p:nvPr/>
        </p:nvPicPr>
        <p:blipFill rotWithShape="1">
          <a:blip r:embed="rId4">
            <a:alphaModFix/>
          </a:blip>
          <a:srcRect l="56555" t="71074" b="13872"/>
          <a:stretch/>
        </p:blipFill>
        <p:spPr>
          <a:xfrm>
            <a:off x="4801800" y="4426625"/>
            <a:ext cx="2675951" cy="548700"/>
          </a:xfrm>
          <a:prstGeom prst="rect">
            <a:avLst/>
          </a:prstGeom>
          <a:noFill/>
          <a:ln>
            <a:noFill/>
          </a:ln>
        </p:spPr>
      </p:pic>
      <p:pic>
        <p:nvPicPr>
          <p:cNvPr id="715" name="Google Shape;715;g2af6bb0de6a_0_817"/>
          <p:cNvPicPr preferRelativeResize="0"/>
          <p:nvPr/>
        </p:nvPicPr>
        <p:blipFill rotWithShape="1">
          <a:blip r:embed="rId5">
            <a:alphaModFix amt="20000"/>
          </a:blip>
          <a:srcRect/>
          <a:stretch/>
        </p:blipFill>
        <p:spPr>
          <a:xfrm>
            <a:off x="10735274" y="251000"/>
            <a:ext cx="504451" cy="298425"/>
          </a:xfrm>
          <a:prstGeom prst="rect">
            <a:avLst/>
          </a:prstGeom>
          <a:noFill/>
          <a:ln>
            <a:noFill/>
          </a:ln>
        </p:spPr>
      </p:pic>
      <p:pic>
        <p:nvPicPr>
          <p:cNvPr id="716" name="Google Shape;716;g2af6bb0de6a_0_817"/>
          <p:cNvPicPr preferRelativeResize="0"/>
          <p:nvPr/>
        </p:nvPicPr>
        <p:blipFill rotWithShape="1">
          <a:blip r:embed="rId6">
            <a:alphaModFix/>
          </a:blip>
          <a:srcRect/>
          <a:stretch/>
        </p:blipFill>
        <p:spPr>
          <a:xfrm>
            <a:off x="11342950" y="229875"/>
            <a:ext cx="608586" cy="340675"/>
          </a:xfrm>
          <a:prstGeom prst="rect">
            <a:avLst/>
          </a:prstGeom>
          <a:noFill/>
          <a:ln>
            <a:noFill/>
          </a:ln>
        </p:spPr>
      </p:pic>
      <p:sp>
        <p:nvSpPr>
          <p:cNvPr id="717" name="Google Shape;717;g2af6bb0de6a_0_817"/>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D0E0E3"/>
                </a:solidFill>
                <a:latin typeface="Poppins"/>
                <a:ea typeface="Poppins"/>
                <a:cs typeface="Poppins"/>
                <a:sym typeface="Poppins"/>
              </a:rPr>
              <a:t>Pro</a:t>
            </a:r>
            <a:endParaRPr sz="1100" b="1" i="0" u="none" strike="noStrike" cap="none">
              <a:solidFill>
                <a:srgbClr val="D0E0E3"/>
              </a:solidFill>
              <a:latin typeface="Poppins"/>
              <a:ea typeface="Poppins"/>
              <a:cs typeface="Poppins"/>
              <a:sym typeface="Poppins"/>
            </a:endParaRPr>
          </a:p>
        </p:txBody>
      </p:sp>
      <p:sp>
        <p:nvSpPr>
          <p:cNvPr id="718" name="Google Shape;718;g2af6bb0de6a_0_817"/>
          <p:cNvSpPr txBox="1"/>
          <p:nvPr/>
        </p:nvSpPr>
        <p:spPr>
          <a:xfrm>
            <a:off x="11185991" y="549425"/>
            <a:ext cx="9225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2"/>
                </a:solidFill>
                <a:latin typeface="Poppins"/>
                <a:ea typeface="Poppins"/>
                <a:cs typeface="Poppins"/>
                <a:sym typeface="Poppins"/>
              </a:rPr>
              <a:t>Amateur</a:t>
            </a:r>
            <a:endParaRPr sz="1100" b="1" i="0" u="none" strike="noStrike" cap="none">
              <a:solidFill>
                <a:schemeClr val="accent2"/>
              </a:solidFill>
              <a:latin typeface="Poppins"/>
              <a:ea typeface="Poppins"/>
              <a:cs typeface="Poppins"/>
              <a:sym typeface="Poppins"/>
            </a:endParaRPr>
          </a:p>
        </p:txBody>
      </p:sp>
      <p:sp>
        <p:nvSpPr>
          <p:cNvPr id="719" name="Google Shape;719;g2af6bb0de6a_0_817"/>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0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grpSp>
        <p:nvGrpSpPr>
          <p:cNvPr id="724" name="Google Shape;724;g29f05dd05eba34ad_58"/>
          <p:cNvGrpSpPr/>
          <p:nvPr/>
        </p:nvGrpSpPr>
        <p:grpSpPr>
          <a:xfrm>
            <a:off x="1651768" y="1593811"/>
            <a:ext cx="4504040" cy="3631956"/>
            <a:chOff x="2619475" y="1878303"/>
            <a:chExt cx="4237900" cy="3374797"/>
          </a:xfrm>
        </p:grpSpPr>
        <p:pic>
          <p:nvPicPr>
            <p:cNvPr id="725" name="Google Shape;725;g29f05dd05eba34ad_58"/>
            <p:cNvPicPr preferRelativeResize="0"/>
            <p:nvPr/>
          </p:nvPicPr>
          <p:blipFill rotWithShape="1">
            <a:blip r:embed="rId3">
              <a:alphaModFix/>
            </a:blip>
            <a:srcRect l="43633" b="8298"/>
            <a:stretch/>
          </p:blipFill>
          <p:spPr>
            <a:xfrm>
              <a:off x="2619475" y="1878303"/>
              <a:ext cx="4237900" cy="3374797"/>
            </a:xfrm>
            <a:prstGeom prst="rect">
              <a:avLst/>
            </a:prstGeom>
            <a:noFill/>
            <a:ln>
              <a:noFill/>
            </a:ln>
          </p:spPr>
        </p:pic>
        <p:sp>
          <p:nvSpPr>
            <p:cNvPr id="726" name="Google Shape;726;g29f05dd05eba34ad_58"/>
            <p:cNvSpPr txBox="1"/>
            <p:nvPr/>
          </p:nvSpPr>
          <p:spPr>
            <a:xfrm>
              <a:off x="3479413" y="3316700"/>
              <a:ext cx="1256100" cy="909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chemeClr val="dk2"/>
                  </a:solidFill>
                  <a:latin typeface="Poppins"/>
                  <a:ea typeface="Poppins"/>
                  <a:cs typeface="Poppins"/>
                  <a:sym typeface="Poppins"/>
                </a:rPr>
                <a:t>Répartition empreinte articles sport</a:t>
              </a:r>
              <a:endParaRPr sz="1400" b="1" i="0" u="none" strike="noStrike" cap="none">
                <a:solidFill>
                  <a:schemeClr val="dk2"/>
                </a:solidFill>
                <a:latin typeface="Poppins"/>
                <a:ea typeface="Poppins"/>
                <a:cs typeface="Poppins"/>
                <a:sym typeface="Poppins"/>
              </a:endParaRPr>
            </a:p>
          </p:txBody>
        </p:sp>
      </p:grpSp>
      <p:sp>
        <p:nvSpPr>
          <p:cNvPr id="727" name="Google Shape;727;g29f05dd05eba34ad_58"/>
          <p:cNvSpPr/>
          <p:nvPr/>
        </p:nvSpPr>
        <p:spPr>
          <a:xfrm>
            <a:off x="6850575" y="1517600"/>
            <a:ext cx="4976100" cy="4383900"/>
          </a:xfrm>
          <a:prstGeom prst="wedgeRoundRectCallout">
            <a:avLst>
              <a:gd name="adj1" fmla="val -73460"/>
              <a:gd name="adj2" fmla="val -36407"/>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8" name="Google Shape;728;g29f05dd05eba34ad_58"/>
          <p:cNvPicPr preferRelativeResize="0"/>
          <p:nvPr/>
        </p:nvPicPr>
        <p:blipFill rotWithShape="1">
          <a:blip r:embed="rId4">
            <a:alphaModFix/>
          </a:blip>
          <a:srcRect l="7765" t="7719" r="7068" b="6589"/>
          <a:stretch/>
        </p:blipFill>
        <p:spPr>
          <a:xfrm>
            <a:off x="7219663" y="2543025"/>
            <a:ext cx="4237925" cy="2530400"/>
          </a:xfrm>
          <a:prstGeom prst="rect">
            <a:avLst/>
          </a:prstGeom>
          <a:noFill/>
          <a:ln>
            <a:noFill/>
          </a:ln>
        </p:spPr>
      </p:pic>
      <p:sp>
        <p:nvSpPr>
          <p:cNvPr id="729" name="Google Shape;729;g29f05dd05eba34ad_58"/>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fr-FR"/>
              <a:t>22</a:t>
            </a:fld>
            <a:endParaRPr/>
          </a:p>
        </p:txBody>
      </p:sp>
      <p:sp>
        <p:nvSpPr>
          <p:cNvPr id="730" name="Google Shape;730;g29f05dd05eba34ad_58"/>
          <p:cNvSpPr txBox="1"/>
          <p:nvPr/>
        </p:nvSpPr>
        <p:spPr>
          <a:xfrm>
            <a:off x="6850575" y="1903500"/>
            <a:ext cx="4976100" cy="534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0" i="0" u="none" strike="noStrike" cap="none">
                <a:solidFill>
                  <a:schemeClr val="dk2"/>
                </a:solidFill>
                <a:latin typeface="Poppins"/>
                <a:ea typeface="Poppins"/>
                <a:cs typeface="Poppins"/>
                <a:sym typeface="Poppins"/>
              </a:rPr>
              <a:t>Pour le textile, </a:t>
            </a:r>
            <a:r>
              <a:rPr lang="fr-FR" sz="1500" b="1" i="0" u="none" strike="noStrike" cap="none">
                <a:solidFill>
                  <a:schemeClr val="dk2"/>
                </a:solidFill>
                <a:latin typeface="Poppins"/>
                <a:ea typeface="Poppins"/>
                <a:cs typeface="Poppins"/>
                <a:sym typeface="Poppins"/>
              </a:rPr>
              <a:t>ces émissions proviennent en majorité de la phase de </a:t>
            </a:r>
            <a:r>
              <a:rPr lang="fr-FR" sz="1500" b="1" i="0" u="none" strike="noStrike" cap="none">
                <a:solidFill>
                  <a:schemeClr val="dk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transformation</a:t>
            </a:r>
            <a:r>
              <a:rPr lang="fr-FR" sz="1500" b="1" i="0" u="none" strike="noStrike" cap="none">
                <a:solidFill>
                  <a:schemeClr val="dk2"/>
                </a:solidFill>
                <a:latin typeface="Poppins"/>
                <a:ea typeface="Poppins"/>
                <a:cs typeface="Poppins"/>
                <a:sym typeface="Poppins"/>
              </a:rPr>
              <a:t> des matières premières</a:t>
            </a:r>
            <a:endParaRPr sz="1500" b="1" i="0" u="none" strike="noStrike" cap="none">
              <a:solidFill>
                <a:schemeClr val="dk2"/>
              </a:solidFill>
              <a:latin typeface="Poppins"/>
              <a:ea typeface="Poppins"/>
              <a:cs typeface="Poppins"/>
              <a:sym typeface="Poppins"/>
            </a:endParaRPr>
          </a:p>
        </p:txBody>
      </p:sp>
      <p:sp>
        <p:nvSpPr>
          <p:cNvPr id="731" name="Google Shape;731;g29f05dd05eba34ad_58"/>
          <p:cNvSpPr txBox="1"/>
          <p:nvPr/>
        </p:nvSpPr>
        <p:spPr>
          <a:xfrm>
            <a:off x="6850575" y="5149625"/>
            <a:ext cx="4976100" cy="534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1" i="0" u="none" strike="noStrike" cap="none">
                <a:solidFill>
                  <a:schemeClr val="dk2"/>
                </a:solidFill>
                <a:latin typeface="Poppins"/>
                <a:ea typeface="Poppins"/>
                <a:cs typeface="Poppins"/>
                <a:sym typeface="Poppins"/>
              </a:rPr>
              <a:t>Répartition de l’empreinte carbone entre les étapes de vie d’un tee-shirt </a:t>
            </a:r>
            <a:r>
              <a:rPr lang="fr-FR" sz="1200" b="1" i="0" u="none" strike="noStrike" cap="none">
                <a:solidFill>
                  <a:schemeClr val="dk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polyester</a:t>
            </a:r>
            <a:endParaRPr sz="1200" b="1" i="0" u="none" strike="noStrike" cap="none">
              <a:solidFill>
                <a:schemeClr val="dk2"/>
              </a:solidFill>
              <a:latin typeface="Poppins"/>
              <a:ea typeface="Poppins"/>
              <a:cs typeface="Poppins"/>
              <a:sym typeface="Poppins"/>
            </a:endParaRPr>
          </a:p>
          <a:p>
            <a:pPr marL="0" marR="0" lvl="0" indent="0" algn="ctr" rtl="0">
              <a:lnSpc>
                <a:spcPct val="100000"/>
              </a:lnSpc>
              <a:spcBef>
                <a:spcPts val="300"/>
              </a:spcBef>
              <a:spcAft>
                <a:spcPts val="0"/>
              </a:spcAft>
              <a:buClr>
                <a:srgbClr val="000000"/>
              </a:buClr>
              <a:buSzPts val="1100"/>
              <a:buFont typeface="Arial"/>
              <a:buNone/>
            </a:pPr>
            <a:r>
              <a:rPr lang="fr-FR" sz="1100" b="0" i="1" u="none" strike="noStrike" cap="none">
                <a:solidFill>
                  <a:schemeClr val="dk2"/>
                </a:solidFill>
                <a:latin typeface="Poppins"/>
                <a:ea typeface="Poppins"/>
                <a:cs typeface="Poppins"/>
                <a:sym typeface="Poppins"/>
              </a:rPr>
              <a:t>Source : données Ecobalyse ; graphique The Shift Project</a:t>
            </a:r>
            <a:endParaRPr sz="1100" b="0" i="1" u="none" strike="noStrike" cap="none">
              <a:solidFill>
                <a:schemeClr val="dk2"/>
              </a:solidFill>
              <a:latin typeface="Poppins"/>
              <a:ea typeface="Poppins"/>
              <a:cs typeface="Poppins"/>
              <a:sym typeface="Poppins"/>
            </a:endParaRPr>
          </a:p>
        </p:txBody>
      </p:sp>
      <p:sp>
        <p:nvSpPr>
          <p:cNvPr id="732" name="Google Shape;732;g29f05dd05eba34ad_58"/>
          <p:cNvSpPr txBox="1"/>
          <p:nvPr/>
        </p:nvSpPr>
        <p:spPr>
          <a:xfrm>
            <a:off x="7953275" y="3459175"/>
            <a:ext cx="1256100" cy="698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1" i="0" u="none" strike="noStrike" cap="none">
                <a:solidFill>
                  <a:schemeClr val="dk2"/>
                </a:solidFill>
                <a:latin typeface="Poppins"/>
                <a:ea typeface="Poppins"/>
                <a:cs typeface="Poppins"/>
                <a:sym typeface="Poppins"/>
              </a:rPr>
              <a:t>Répartition empreinte cycle de vie</a:t>
            </a:r>
            <a:endParaRPr sz="1200" b="1" i="0" u="none" strike="noStrike" cap="none">
              <a:solidFill>
                <a:schemeClr val="dk2"/>
              </a:solidFill>
              <a:latin typeface="Poppins"/>
              <a:ea typeface="Poppins"/>
              <a:cs typeface="Poppins"/>
              <a:sym typeface="Poppins"/>
            </a:endParaRPr>
          </a:p>
        </p:txBody>
      </p:sp>
      <p:sp>
        <p:nvSpPr>
          <p:cNvPr id="733" name="Google Shape;733;g29f05dd05eba34ad_58"/>
          <p:cNvSpPr txBox="1"/>
          <p:nvPr/>
        </p:nvSpPr>
        <p:spPr>
          <a:xfrm>
            <a:off x="569675" y="5329350"/>
            <a:ext cx="5846400" cy="534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Répartition de l’empreinte carbone </a:t>
            </a:r>
            <a:endParaRPr sz="1600" b="1" i="0" u="none" strike="noStrike" cap="none">
              <a:solidFill>
                <a:schemeClr val="dk2"/>
              </a:solidFill>
              <a:latin typeface="Poppins"/>
              <a:ea typeface="Poppins"/>
              <a:cs typeface="Poppins"/>
              <a:sym typeface="Poppins"/>
            </a:endParaRPr>
          </a:p>
          <a:p>
            <a:pPr marL="0" marR="0" lvl="0" indent="0" algn="ctr" rtl="0">
              <a:lnSpc>
                <a:spcPct val="100000"/>
              </a:lnSpc>
              <a:spcBef>
                <a:spcPts val="30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des articles de sport</a:t>
            </a:r>
            <a:endParaRPr sz="1600" b="1" i="0" u="none" strike="noStrike" cap="none">
              <a:solidFill>
                <a:schemeClr val="dk2"/>
              </a:solidFill>
              <a:latin typeface="Poppins"/>
              <a:ea typeface="Poppins"/>
              <a:cs typeface="Poppins"/>
              <a:sym typeface="Poppins"/>
            </a:endParaRPr>
          </a:p>
          <a:p>
            <a:pPr marL="0" marR="0" lvl="0" indent="0" algn="ctr" rtl="0">
              <a:lnSpc>
                <a:spcPct val="100000"/>
              </a:lnSpc>
              <a:spcBef>
                <a:spcPts val="300"/>
              </a:spcBef>
              <a:spcAft>
                <a:spcPts val="0"/>
              </a:spcAft>
              <a:buClr>
                <a:srgbClr val="000000"/>
              </a:buClr>
              <a:buSzPts val="1500"/>
              <a:buFont typeface="Arial"/>
              <a:buNone/>
            </a:pPr>
            <a:r>
              <a:rPr lang="fr-FR" sz="1500" b="0" i="1" u="none" strike="noStrike" cap="none">
                <a:solidFill>
                  <a:schemeClr val="dk2"/>
                </a:solidFill>
                <a:latin typeface="Poppins"/>
                <a:ea typeface="Poppins"/>
                <a:cs typeface="Poppins"/>
                <a:sym typeface="Poppins"/>
              </a:rPr>
              <a:t>Source : données DECATHLON ; graphique The Shift Project</a:t>
            </a:r>
            <a:endParaRPr sz="1500" b="0" i="1" u="none" strike="noStrike" cap="none">
              <a:solidFill>
                <a:schemeClr val="dk2"/>
              </a:solidFill>
              <a:latin typeface="Poppins"/>
              <a:ea typeface="Poppins"/>
              <a:cs typeface="Poppins"/>
              <a:sym typeface="Poppins"/>
            </a:endParaRPr>
          </a:p>
        </p:txBody>
      </p:sp>
      <p:pic>
        <p:nvPicPr>
          <p:cNvPr id="734" name="Google Shape;734;g29f05dd05eba34ad_58"/>
          <p:cNvPicPr preferRelativeResize="0"/>
          <p:nvPr/>
        </p:nvPicPr>
        <p:blipFill rotWithShape="1">
          <a:blip r:embed="rId5">
            <a:alphaModFix amt="20000"/>
          </a:blip>
          <a:srcRect/>
          <a:stretch/>
        </p:blipFill>
        <p:spPr>
          <a:xfrm>
            <a:off x="10735274" y="251000"/>
            <a:ext cx="504451" cy="298425"/>
          </a:xfrm>
          <a:prstGeom prst="rect">
            <a:avLst/>
          </a:prstGeom>
          <a:noFill/>
          <a:ln>
            <a:noFill/>
          </a:ln>
        </p:spPr>
      </p:pic>
      <p:pic>
        <p:nvPicPr>
          <p:cNvPr id="735" name="Google Shape;735;g29f05dd05eba34ad_58"/>
          <p:cNvPicPr preferRelativeResize="0"/>
          <p:nvPr/>
        </p:nvPicPr>
        <p:blipFill rotWithShape="1">
          <a:blip r:embed="rId6">
            <a:alphaModFix/>
          </a:blip>
          <a:srcRect/>
          <a:stretch/>
        </p:blipFill>
        <p:spPr>
          <a:xfrm>
            <a:off x="11342950" y="229875"/>
            <a:ext cx="608586" cy="340675"/>
          </a:xfrm>
          <a:prstGeom prst="rect">
            <a:avLst/>
          </a:prstGeom>
          <a:noFill/>
          <a:ln>
            <a:noFill/>
          </a:ln>
        </p:spPr>
      </p:pic>
      <p:sp>
        <p:nvSpPr>
          <p:cNvPr id="736" name="Google Shape;736;g29f05dd05eba34ad_58"/>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D0E0E3"/>
                </a:solidFill>
                <a:latin typeface="Poppins"/>
                <a:ea typeface="Poppins"/>
                <a:cs typeface="Poppins"/>
                <a:sym typeface="Poppins"/>
              </a:rPr>
              <a:t>Pro</a:t>
            </a:r>
            <a:endParaRPr sz="1100" b="1" i="0" u="none" strike="noStrike" cap="none">
              <a:solidFill>
                <a:srgbClr val="D0E0E3"/>
              </a:solidFill>
              <a:latin typeface="Poppins"/>
              <a:ea typeface="Poppins"/>
              <a:cs typeface="Poppins"/>
              <a:sym typeface="Poppins"/>
            </a:endParaRPr>
          </a:p>
        </p:txBody>
      </p:sp>
      <p:sp>
        <p:nvSpPr>
          <p:cNvPr id="737" name="Google Shape;737;g29f05dd05eba34ad_58"/>
          <p:cNvSpPr txBox="1"/>
          <p:nvPr/>
        </p:nvSpPr>
        <p:spPr>
          <a:xfrm>
            <a:off x="11185991" y="549425"/>
            <a:ext cx="9225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2"/>
                </a:solidFill>
                <a:latin typeface="Poppins"/>
                <a:ea typeface="Poppins"/>
                <a:cs typeface="Poppins"/>
                <a:sym typeface="Poppins"/>
              </a:rPr>
              <a:t>Amateur</a:t>
            </a:r>
            <a:endParaRPr sz="1100" b="1" i="0" u="none" strike="noStrike" cap="none">
              <a:solidFill>
                <a:schemeClr val="accent2"/>
              </a:solidFill>
              <a:latin typeface="Poppins"/>
              <a:ea typeface="Poppins"/>
              <a:cs typeface="Poppins"/>
              <a:sym typeface="Poppins"/>
            </a:endParaRPr>
          </a:p>
        </p:txBody>
      </p:sp>
      <p:pic>
        <p:nvPicPr>
          <p:cNvPr id="738" name="Google Shape;738;g29f05dd05eba34ad_58"/>
          <p:cNvPicPr preferRelativeResize="0"/>
          <p:nvPr/>
        </p:nvPicPr>
        <p:blipFill rotWithShape="1">
          <a:blip r:embed="rId7">
            <a:alphaModFix/>
          </a:blip>
          <a:srcRect/>
          <a:stretch/>
        </p:blipFill>
        <p:spPr>
          <a:xfrm>
            <a:off x="4879237" y="1721275"/>
            <a:ext cx="658425" cy="764525"/>
          </a:xfrm>
          <a:prstGeom prst="rect">
            <a:avLst/>
          </a:prstGeom>
          <a:noFill/>
          <a:ln>
            <a:noFill/>
          </a:ln>
        </p:spPr>
      </p:pic>
      <p:sp>
        <p:nvSpPr>
          <p:cNvPr id="739" name="Google Shape;739;g29f05dd05eba34ad_58"/>
          <p:cNvSpPr txBox="1"/>
          <p:nvPr/>
        </p:nvSpPr>
        <p:spPr>
          <a:xfrm>
            <a:off x="4679700" y="1388875"/>
            <a:ext cx="10575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1" i="0" u="none" strike="noStrike" cap="none">
                <a:solidFill>
                  <a:schemeClr val="dk2"/>
                </a:solidFill>
                <a:latin typeface="Poppins"/>
                <a:ea typeface="Poppins"/>
                <a:cs typeface="Poppins"/>
                <a:sym typeface="Poppins"/>
              </a:rPr>
              <a:t>Textile </a:t>
            </a:r>
            <a:endParaRPr sz="1200" b="1" i="0" u="none" strike="noStrike" cap="none">
              <a:solidFill>
                <a:schemeClr val="dk2"/>
              </a:solidFill>
              <a:latin typeface="Poppins"/>
              <a:ea typeface="Poppins"/>
              <a:cs typeface="Poppins"/>
              <a:sym typeface="Poppins"/>
            </a:endParaRPr>
          </a:p>
        </p:txBody>
      </p:sp>
      <p:cxnSp>
        <p:nvCxnSpPr>
          <p:cNvPr id="740" name="Google Shape;740;g29f05dd05eba34ad_58"/>
          <p:cNvCxnSpPr/>
          <p:nvPr/>
        </p:nvCxnSpPr>
        <p:spPr>
          <a:xfrm rot="10800000" flipH="1">
            <a:off x="4331550" y="2059875"/>
            <a:ext cx="819900" cy="651000"/>
          </a:xfrm>
          <a:prstGeom prst="straightConnector1">
            <a:avLst/>
          </a:prstGeom>
          <a:noFill/>
          <a:ln w="28575" cap="flat" cmpd="sng">
            <a:solidFill>
              <a:schemeClr val="dk2"/>
            </a:solidFill>
            <a:prstDash val="dot"/>
            <a:round/>
            <a:headEnd type="none" w="sm" len="sm"/>
            <a:tailEnd type="none" w="sm" len="sm"/>
          </a:ln>
        </p:spPr>
      </p:cxnSp>
      <p:pic>
        <p:nvPicPr>
          <p:cNvPr id="741" name="Google Shape;741;g29f05dd05eba34ad_58"/>
          <p:cNvPicPr preferRelativeResize="0"/>
          <p:nvPr/>
        </p:nvPicPr>
        <p:blipFill rotWithShape="1">
          <a:blip r:embed="rId8">
            <a:alphaModFix/>
          </a:blip>
          <a:srcRect/>
          <a:stretch/>
        </p:blipFill>
        <p:spPr>
          <a:xfrm>
            <a:off x="829175" y="2059866"/>
            <a:ext cx="819900" cy="452034"/>
          </a:xfrm>
          <a:prstGeom prst="rect">
            <a:avLst/>
          </a:prstGeom>
          <a:noFill/>
          <a:ln>
            <a:noFill/>
          </a:ln>
        </p:spPr>
      </p:pic>
      <p:sp>
        <p:nvSpPr>
          <p:cNvPr id="742" name="Google Shape;742;g29f05dd05eba34ad_58"/>
          <p:cNvSpPr txBox="1"/>
          <p:nvPr/>
        </p:nvSpPr>
        <p:spPr>
          <a:xfrm>
            <a:off x="497825" y="1680013"/>
            <a:ext cx="14826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1" i="0" u="none" strike="noStrike" cap="none">
                <a:solidFill>
                  <a:schemeClr val="accent3"/>
                </a:solidFill>
                <a:latin typeface="Poppins"/>
                <a:ea typeface="Poppins"/>
                <a:cs typeface="Poppins"/>
                <a:sym typeface="Poppins"/>
              </a:rPr>
              <a:t>Chaussures et crampons </a:t>
            </a:r>
            <a:endParaRPr sz="1200" b="1" i="0" u="none" strike="noStrike" cap="none">
              <a:solidFill>
                <a:schemeClr val="accent3"/>
              </a:solidFill>
              <a:latin typeface="Poppins"/>
              <a:ea typeface="Poppins"/>
              <a:cs typeface="Poppins"/>
              <a:sym typeface="Poppins"/>
            </a:endParaRPr>
          </a:p>
        </p:txBody>
      </p:sp>
      <p:cxnSp>
        <p:nvCxnSpPr>
          <p:cNvPr id="743" name="Google Shape;743;g29f05dd05eba34ad_58"/>
          <p:cNvCxnSpPr/>
          <p:nvPr/>
        </p:nvCxnSpPr>
        <p:spPr>
          <a:xfrm>
            <a:off x="1572275" y="2396975"/>
            <a:ext cx="576900" cy="337800"/>
          </a:xfrm>
          <a:prstGeom prst="straightConnector1">
            <a:avLst/>
          </a:prstGeom>
          <a:noFill/>
          <a:ln w="28575" cap="flat" cmpd="sng">
            <a:solidFill>
              <a:schemeClr val="accent3"/>
            </a:solidFill>
            <a:prstDash val="dot"/>
            <a:round/>
            <a:headEnd type="none" w="sm" len="sm"/>
            <a:tailEnd type="none" w="sm" len="sm"/>
          </a:ln>
        </p:spPr>
      </p:cxnSp>
      <p:pic>
        <p:nvPicPr>
          <p:cNvPr id="744" name="Google Shape;744;g29f05dd05eba34ad_58"/>
          <p:cNvPicPr preferRelativeResize="0"/>
          <p:nvPr/>
        </p:nvPicPr>
        <p:blipFill rotWithShape="1">
          <a:blip r:embed="rId6">
            <a:alphaModFix/>
          </a:blip>
          <a:srcRect/>
          <a:stretch/>
        </p:blipFill>
        <p:spPr>
          <a:xfrm>
            <a:off x="497824" y="4496116"/>
            <a:ext cx="1057500" cy="591984"/>
          </a:xfrm>
          <a:prstGeom prst="rect">
            <a:avLst/>
          </a:prstGeom>
          <a:noFill/>
          <a:ln>
            <a:noFill/>
          </a:ln>
        </p:spPr>
      </p:pic>
      <p:cxnSp>
        <p:nvCxnSpPr>
          <p:cNvPr id="745" name="Google Shape;745;g29f05dd05eba34ad_58"/>
          <p:cNvCxnSpPr/>
          <p:nvPr/>
        </p:nvCxnSpPr>
        <p:spPr>
          <a:xfrm rot="10800000" flipH="1">
            <a:off x="1475025" y="4400575"/>
            <a:ext cx="700500" cy="203100"/>
          </a:xfrm>
          <a:prstGeom prst="straightConnector1">
            <a:avLst/>
          </a:prstGeom>
          <a:noFill/>
          <a:ln w="28575" cap="flat" cmpd="sng">
            <a:solidFill>
              <a:schemeClr val="accent2"/>
            </a:solidFill>
            <a:prstDash val="dot"/>
            <a:round/>
            <a:headEnd type="none" w="sm" len="sm"/>
            <a:tailEnd type="none" w="sm" len="sm"/>
          </a:ln>
        </p:spPr>
      </p:cxnSp>
      <p:sp>
        <p:nvSpPr>
          <p:cNvPr id="746" name="Google Shape;746;g29f05dd05eba34ad_58"/>
          <p:cNvSpPr txBox="1"/>
          <p:nvPr/>
        </p:nvSpPr>
        <p:spPr>
          <a:xfrm>
            <a:off x="285275" y="4233475"/>
            <a:ext cx="14826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1" i="0" u="none" strike="noStrike" cap="none">
                <a:solidFill>
                  <a:schemeClr val="accent2"/>
                </a:solidFill>
                <a:latin typeface="Poppins"/>
                <a:ea typeface="Poppins"/>
                <a:cs typeface="Poppins"/>
                <a:sym typeface="Poppins"/>
              </a:rPr>
              <a:t>Matériel sportif</a:t>
            </a:r>
            <a:endParaRPr sz="1200" b="1" i="0" u="none" strike="noStrike" cap="none">
              <a:solidFill>
                <a:schemeClr val="accent2"/>
              </a:solidFill>
              <a:latin typeface="Poppins"/>
              <a:ea typeface="Poppins"/>
              <a:cs typeface="Poppins"/>
              <a:sym typeface="Poppins"/>
            </a:endParaRPr>
          </a:p>
        </p:txBody>
      </p:sp>
      <p:sp>
        <p:nvSpPr>
          <p:cNvPr id="747" name="Google Shape;747;g29f05dd05eba34ad_58"/>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
        <p:nvSpPr>
          <p:cNvPr id="748" name="Google Shape;748;g29f05dd05eba34ad_58"/>
          <p:cNvSpPr txBox="1"/>
          <p:nvPr/>
        </p:nvSpPr>
        <p:spPr>
          <a:xfrm>
            <a:off x="569248" y="570550"/>
            <a:ext cx="9084600" cy="69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300" b="1" i="0" u="none" strike="noStrike" cap="none">
                <a:solidFill>
                  <a:schemeClr val="dk2"/>
                </a:solidFill>
                <a:latin typeface="Poppins"/>
                <a:ea typeface="Poppins"/>
                <a:cs typeface="Poppins"/>
                <a:sym typeface="Poppins"/>
              </a:rPr>
              <a:t>Focus sur les </a:t>
            </a:r>
            <a:r>
              <a:rPr lang="fr-FR" sz="2300" b="1" i="0" u="none" strike="noStrike" cap="none">
                <a:solidFill>
                  <a:schemeClr val="dk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articles de sport</a:t>
            </a:r>
            <a:endParaRPr sz="2300" b="1" i="0"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2500"/>
              <a:buFont typeface="Arial"/>
              <a:buNone/>
            </a:pPr>
            <a:r>
              <a:rPr lang="fr-FR" sz="1900" b="0" i="1" u="none" strike="noStrike" cap="none">
                <a:solidFill>
                  <a:schemeClr val="dk2"/>
                </a:solidFill>
                <a:latin typeface="Poppins"/>
                <a:ea typeface="Poppins"/>
                <a:cs typeface="Poppins"/>
                <a:sym typeface="Poppins"/>
              </a:rPr>
              <a:t>Des émissions dominées par la consommation de textile</a:t>
            </a:r>
            <a:endParaRPr sz="2300" b="1" i="0" u="none" strike="noStrike" cap="none">
              <a:solidFill>
                <a:srgbClr val="00005A"/>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g33379d1850d_4_1080"/>
          <p:cNvSpPr txBox="1">
            <a:spLocks noGrp="1"/>
          </p:cNvSpPr>
          <p:nvPr>
            <p:ph type="body" idx="1"/>
          </p:nvPr>
        </p:nvSpPr>
        <p:spPr>
          <a:xfrm>
            <a:off x="695325" y="728650"/>
            <a:ext cx="10670100" cy="573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fr-FR" sz="2500">
                <a:latin typeface="Poppins"/>
                <a:ea typeface="Poppins"/>
                <a:cs typeface="Poppins"/>
                <a:sym typeface="Poppins"/>
              </a:rPr>
              <a:t>Que retenir du calcul d’empreinte carbone de nos sports ?</a:t>
            </a:r>
            <a:endParaRPr sz="2500">
              <a:latin typeface="Poppins"/>
              <a:ea typeface="Poppins"/>
              <a:cs typeface="Poppins"/>
              <a:sym typeface="Poppins"/>
            </a:endParaRPr>
          </a:p>
          <a:p>
            <a:pPr marL="914400" lvl="0" indent="0" algn="l" rtl="0">
              <a:lnSpc>
                <a:spcPct val="100000"/>
              </a:lnSpc>
              <a:spcBef>
                <a:spcPts val="4500"/>
              </a:spcBef>
              <a:spcAft>
                <a:spcPts val="3000"/>
              </a:spcAft>
              <a:buSzPts val="2400"/>
              <a:buNone/>
            </a:pPr>
            <a:endParaRPr sz="2100" b="0">
              <a:latin typeface="Poppins"/>
              <a:ea typeface="Poppins"/>
              <a:cs typeface="Poppins"/>
              <a:sym typeface="Poppins"/>
            </a:endParaRPr>
          </a:p>
        </p:txBody>
      </p:sp>
      <p:pic>
        <p:nvPicPr>
          <p:cNvPr id="755" name="Google Shape;755;g33379d1850d_4_1080"/>
          <p:cNvPicPr preferRelativeResize="0"/>
          <p:nvPr/>
        </p:nvPicPr>
        <p:blipFill rotWithShape="1">
          <a:blip r:embed="rId3">
            <a:alphaModFix/>
          </a:blip>
          <a:srcRect/>
          <a:stretch/>
        </p:blipFill>
        <p:spPr>
          <a:xfrm>
            <a:off x="10735274" y="251000"/>
            <a:ext cx="504451" cy="298425"/>
          </a:xfrm>
          <a:prstGeom prst="rect">
            <a:avLst/>
          </a:prstGeom>
          <a:noFill/>
          <a:ln>
            <a:noFill/>
          </a:ln>
        </p:spPr>
      </p:pic>
      <p:pic>
        <p:nvPicPr>
          <p:cNvPr id="756" name="Google Shape;756;g33379d1850d_4_1080"/>
          <p:cNvPicPr preferRelativeResize="0"/>
          <p:nvPr/>
        </p:nvPicPr>
        <p:blipFill rotWithShape="1">
          <a:blip r:embed="rId4">
            <a:alphaModFix/>
          </a:blip>
          <a:srcRect/>
          <a:stretch/>
        </p:blipFill>
        <p:spPr>
          <a:xfrm>
            <a:off x="11342950" y="229875"/>
            <a:ext cx="608586" cy="340675"/>
          </a:xfrm>
          <a:prstGeom prst="rect">
            <a:avLst/>
          </a:prstGeom>
          <a:noFill/>
          <a:ln>
            <a:noFill/>
          </a:ln>
        </p:spPr>
      </p:pic>
      <p:sp>
        <p:nvSpPr>
          <p:cNvPr id="757" name="Google Shape;757;g33379d1850d_4_1080"/>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758" name="Google Shape;758;g33379d1850d_4_1080"/>
          <p:cNvSpPr txBox="1"/>
          <p:nvPr/>
        </p:nvSpPr>
        <p:spPr>
          <a:xfrm>
            <a:off x="11185387" y="549425"/>
            <a:ext cx="923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2"/>
                </a:solidFill>
                <a:latin typeface="Poppins"/>
                <a:ea typeface="Poppins"/>
                <a:cs typeface="Poppins"/>
                <a:sym typeface="Poppins"/>
              </a:rPr>
              <a:t>Amateur</a:t>
            </a:r>
            <a:endParaRPr sz="1100" b="1" i="0" u="none" strike="noStrike" cap="none">
              <a:solidFill>
                <a:schemeClr val="accent2"/>
              </a:solidFill>
              <a:latin typeface="Poppins"/>
              <a:ea typeface="Poppins"/>
              <a:cs typeface="Poppins"/>
              <a:sym typeface="Poppins"/>
            </a:endParaRPr>
          </a:p>
        </p:txBody>
      </p:sp>
      <p:sp>
        <p:nvSpPr>
          <p:cNvPr id="759" name="Google Shape;759;g33379d1850d_4_1080"/>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
        <p:nvSpPr>
          <p:cNvPr id="760" name="Google Shape;760;g33379d1850d_4_1080"/>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fr-FR"/>
              <a:t>23</a:t>
            </a:fld>
            <a:endParaRPr/>
          </a:p>
        </p:txBody>
      </p:sp>
      <p:sp>
        <p:nvSpPr>
          <p:cNvPr id="761" name="Google Shape;761;g33379d1850d_4_1080"/>
          <p:cNvSpPr/>
          <p:nvPr/>
        </p:nvSpPr>
        <p:spPr>
          <a:xfrm>
            <a:off x="695325" y="1569525"/>
            <a:ext cx="1114200" cy="11142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g33379d1850d_4_1080"/>
          <p:cNvSpPr txBox="1"/>
          <p:nvPr/>
        </p:nvSpPr>
        <p:spPr>
          <a:xfrm>
            <a:off x="2130475" y="1576038"/>
            <a:ext cx="8698200" cy="131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3000"/>
              </a:spcAft>
              <a:buClr>
                <a:srgbClr val="000000"/>
              </a:buClr>
              <a:buSzPts val="2100"/>
              <a:buFont typeface="Arial"/>
              <a:buNone/>
            </a:pPr>
            <a:r>
              <a:rPr lang="fr-FR" sz="2100" b="0" i="0" u="none" strike="noStrike" cap="none">
                <a:solidFill>
                  <a:schemeClr val="dk2"/>
                </a:solidFill>
                <a:latin typeface="Poppins"/>
                <a:ea typeface="Poppins"/>
                <a:cs typeface="Poppins"/>
                <a:sym typeface="Poppins"/>
              </a:rPr>
              <a:t>Agit comme un </a:t>
            </a:r>
            <a:r>
              <a:rPr lang="fr-FR" sz="2100" b="1" i="0" u="none" strike="noStrike" cap="none">
                <a:solidFill>
                  <a:schemeClr val="dk2"/>
                </a:solidFill>
                <a:latin typeface="Poppins"/>
                <a:ea typeface="Poppins"/>
                <a:cs typeface="Poppins"/>
                <a:sym typeface="Poppins"/>
              </a:rPr>
              <a:t>révélateur </a:t>
            </a:r>
            <a:r>
              <a:rPr lang="fr-FR" sz="2100" b="0" i="0" u="none" strike="noStrike" cap="none">
                <a:solidFill>
                  <a:schemeClr val="dk2"/>
                </a:solidFill>
                <a:latin typeface="Poppins"/>
                <a:ea typeface="Poppins"/>
                <a:cs typeface="Poppins"/>
                <a:sym typeface="Poppins"/>
              </a:rPr>
              <a:t>: montre </a:t>
            </a:r>
            <a:r>
              <a:rPr lang="fr-FR" sz="2100" b="1" i="0" u="none" strike="noStrike" cap="none">
                <a:solidFill>
                  <a:schemeClr val="dk2"/>
                </a:solidFill>
                <a:latin typeface="Poppins"/>
                <a:ea typeface="Poppins"/>
                <a:cs typeface="Poppins"/>
                <a:sym typeface="Poppins"/>
              </a:rPr>
              <a:t>l’impact climatique</a:t>
            </a:r>
            <a:r>
              <a:rPr lang="fr-FR" sz="2100" b="0" i="0" u="none" strike="noStrike" cap="none">
                <a:solidFill>
                  <a:schemeClr val="dk2"/>
                </a:solidFill>
                <a:latin typeface="Poppins"/>
                <a:ea typeface="Poppins"/>
                <a:cs typeface="Poppins"/>
                <a:sym typeface="Poppins"/>
              </a:rPr>
              <a:t>, la </a:t>
            </a:r>
            <a:r>
              <a:rPr lang="fr-FR" sz="2100" b="1" i="0" u="none" strike="noStrike" cap="none">
                <a:solidFill>
                  <a:schemeClr val="dk2"/>
                </a:solidFill>
                <a:latin typeface="Poppins"/>
                <a:ea typeface="Poppins"/>
                <a:cs typeface="Poppins"/>
                <a:sym typeface="Poppins"/>
              </a:rPr>
              <a:t>dépendance aux énergie fossiles</a:t>
            </a:r>
            <a:r>
              <a:rPr lang="fr-FR" sz="2100" b="0" i="0" u="none" strike="noStrike" cap="none">
                <a:solidFill>
                  <a:schemeClr val="dk2"/>
                </a:solidFill>
                <a:latin typeface="Poppins"/>
                <a:ea typeface="Poppins"/>
                <a:cs typeface="Poppins"/>
                <a:sym typeface="Poppins"/>
              </a:rPr>
              <a:t> et la dépendance à d’autres secteurs en transformation</a:t>
            </a:r>
            <a:endParaRPr sz="1400" b="0" i="0" u="none" strike="noStrike" cap="none">
              <a:solidFill>
                <a:srgbClr val="000000"/>
              </a:solidFill>
              <a:latin typeface="Arial"/>
              <a:ea typeface="Arial"/>
              <a:cs typeface="Arial"/>
              <a:sym typeface="Arial"/>
            </a:endParaRPr>
          </a:p>
        </p:txBody>
      </p:sp>
      <p:sp>
        <p:nvSpPr>
          <p:cNvPr id="763" name="Google Shape;763;g33379d1850d_4_1080"/>
          <p:cNvSpPr txBox="1"/>
          <p:nvPr/>
        </p:nvSpPr>
        <p:spPr>
          <a:xfrm>
            <a:off x="2130475" y="3043975"/>
            <a:ext cx="9291300" cy="120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3000"/>
              </a:spcAft>
              <a:buClr>
                <a:srgbClr val="000000"/>
              </a:buClr>
              <a:buSzPts val="2100"/>
              <a:buFont typeface="Arial"/>
              <a:buNone/>
            </a:pPr>
            <a:r>
              <a:rPr lang="fr-FR" sz="2100" b="0" i="0" u="none" strike="noStrike" cap="none">
                <a:solidFill>
                  <a:schemeClr val="dk2"/>
                </a:solidFill>
                <a:latin typeface="Poppins"/>
                <a:ea typeface="Poppins"/>
                <a:cs typeface="Poppins"/>
                <a:sym typeface="Poppins"/>
              </a:rPr>
              <a:t>Mauvaise nouvelle : </a:t>
            </a:r>
            <a:r>
              <a:rPr lang="fr-FR" sz="2100" b="1" i="0" u="none" strike="noStrike" cap="none">
                <a:solidFill>
                  <a:schemeClr val="dk2"/>
                </a:solidFill>
                <a:latin typeface="Poppins"/>
                <a:ea typeface="Poppins"/>
                <a:cs typeface="Poppins"/>
                <a:sym typeface="Poppins"/>
              </a:rPr>
              <a:t>football et rugby</a:t>
            </a:r>
            <a:r>
              <a:rPr lang="fr-FR" sz="2100" b="0" i="0" u="none" strike="noStrike" cap="none">
                <a:solidFill>
                  <a:schemeClr val="dk2"/>
                </a:solidFill>
                <a:latin typeface="Poppins"/>
                <a:ea typeface="Poppins"/>
                <a:cs typeface="Poppins"/>
                <a:sym typeface="Poppins"/>
              </a:rPr>
              <a:t> sont fortement</a:t>
            </a:r>
            <a:r>
              <a:rPr lang="fr-FR" sz="2100" b="1" i="0" u="none" strike="noStrike" cap="none">
                <a:solidFill>
                  <a:schemeClr val="dk2"/>
                </a:solidFill>
                <a:latin typeface="Poppins"/>
                <a:ea typeface="Poppins"/>
                <a:cs typeface="Poppins"/>
                <a:sym typeface="Poppins"/>
              </a:rPr>
              <a:t> dépendants du pétrole,</a:t>
            </a:r>
            <a:r>
              <a:rPr lang="fr-FR" sz="2100" b="0" i="0" u="none" strike="noStrike" cap="none">
                <a:solidFill>
                  <a:schemeClr val="dk2"/>
                </a:solidFill>
                <a:latin typeface="Poppins"/>
                <a:ea typeface="Poppins"/>
                <a:cs typeface="Poppins"/>
                <a:sym typeface="Poppins"/>
              </a:rPr>
              <a:t> en particulier pour les déplacements, les rendant </a:t>
            </a:r>
            <a:r>
              <a:rPr lang="fr-FR" sz="2100" b="1" i="0" u="none" strike="noStrike" cap="none">
                <a:solidFill>
                  <a:schemeClr val="dk2"/>
                </a:solidFill>
                <a:latin typeface="Poppins"/>
                <a:ea typeface="Poppins"/>
                <a:cs typeface="Poppins"/>
                <a:sym typeface="Poppins"/>
              </a:rPr>
              <a:t>vulnérables</a:t>
            </a:r>
            <a:r>
              <a:rPr lang="fr-FR" sz="2100" b="0" i="0" u="none" strike="noStrike" cap="none">
                <a:solidFill>
                  <a:schemeClr val="dk2"/>
                </a:solidFill>
                <a:latin typeface="Poppins"/>
                <a:ea typeface="Poppins"/>
                <a:cs typeface="Poppins"/>
                <a:sym typeface="Poppins"/>
              </a:rPr>
              <a:t> </a:t>
            </a:r>
            <a:r>
              <a:rPr lang="fr-FR" sz="2100" b="1" i="0" u="none" strike="noStrike" cap="none">
                <a:solidFill>
                  <a:schemeClr val="dk2"/>
                </a:solidFill>
                <a:latin typeface="Poppins"/>
                <a:ea typeface="Poppins"/>
                <a:cs typeface="Poppins"/>
                <a:sym typeface="Poppins"/>
              </a:rPr>
              <a:t>aux chocs énergétiques</a:t>
            </a:r>
            <a:endParaRPr sz="1400" b="0" i="0" u="none" strike="noStrike" cap="none">
              <a:solidFill>
                <a:srgbClr val="000000"/>
              </a:solidFill>
              <a:latin typeface="Arial"/>
              <a:ea typeface="Arial"/>
              <a:cs typeface="Arial"/>
              <a:sym typeface="Arial"/>
            </a:endParaRPr>
          </a:p>
        </p:txBody>
      </p:sp>
      <p:sp>
        <p:nvSpPr>
          <p:cNvPr id="764" name="Google Shape;764;g33379d1850d_4_1080"/>
          <p:cNvSpPr txBox="1"/>
          <p:nvPr/>
        </p:nvSpPr>
        <p:spPr>
          <a:xfrm>
            <a:off x="2130475" y="4707275"/>
            <a:ext cx="9471000" cy="91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3000"/>
              </a:spcAft>
              <a:buClr>
                <a:srgbClr val="000000"/>
              </a:buClr>
              <a:buSzPts val="2100"/>
              <a:buFont typeface="Arial"/>
              <a:buNone/>
            </a:pPr>
            <a:r>
              <a:rPr lang="fr-FR" sz="2100" b="0" i="0" u="none" strike="noStrike" cap="none">
                <a:solidFill>
                  <a:schemeClr val="dk2"/>
                </a:solidFill>
                <a:latin typeface="Poppins"/>
                <a:ea typeface="Poppins"/>
                <a:cs typeface="Poppins"/>
                <a:sym typeface="Poppins"/>
              </a:rPr>
              <a:t>Bonne nouvelle : un </a:t>
            </a:r>
            <a:r>
              <a:rPr lang="fr-FR" sz="2100" b="1" i="0" u="none" strike="noStrike" cap="none">
                <a:solidFill>
                  <a:schemeClr val="dk2"/>
                </a:solidFill>
                <a:latin typeface="Poppins"/>
                <a:ea typeface="Poppins"/>
                <a:cs typeface="Poppins"/>
                <a:sym typeface="Poppins"/>
              </a:rPr>
              <a:t>potentiel élevé de décarbonation</a:t>
            </a:r>
            <a:r>
              <a:rPr lang="fr-FR" sz="2100" b="0" i="0" u="none" strike="noStrike" cap="none">
                <a:solidFill>
                  <a:schemeClr val="dk2"/>
                </a:solidFill>
                <a:latin typeface="Poppins"/>
                <a:ea typeface="Poppins"/>
                <a:cs typeface="Poppins"/>
                <a:sym typeface="Poppins"/>
              </a:rPr>
              <a:t>, avec l’empreinte carbone comme </a:t>
            </a:r>
            <a:r>
              <a:rPr lang="fr-FR" sz="2100" b="1" i="0" u="none" strike="noStrike" cap="none">
                <a:solidFill>
                  <a:schemeClr val="dk2"/>
                </a:solidFill>
                <a:latin typeface="Poppins"/>
                <a:ea typeface="Poppins"/>
                <a:cs typeface="Poppins"/>
                <a:sym typeface="Poppins"/>
              </a:rPr>
              <a:t>outil clé pour informer et agir</a:t>
            </a:r>
            <a:r>
              <a:rPr lang="fr-FR" sz="2100" b="0" i="0" u="none" strike="noStrike" cap="none">
                <a:solidFill>
                  <a:schemeClr val="dk2"/>
                </a:solidFill>
                <a:latin typeface="Poppins"/>
                <a:ea typeface="Poppins"/>
                <a:cs typeface="Poppins"/>
                <a:sym typeface="Poppins"/>
              </a:rPr>
              <a:t> en faveur de la </a:t>
            </a:r>
            <a:r>
              <a:rPr lang="fr-FR" sz="2100" b="1" i="0" u="none" strike="noStrike" cap="none">
                <a:solidFill>
                  <a:schemeClr val="dk2"/>
                </a:solidFill>
                <a:latin typeface="Poppins"/>
                <a:ea typeface="Poppins"/>
                <a:cs typeface="Poppins"/>
                <a:sym typeface="Poppins"/>
              </a:rPr>
              <a:t>résilience</a:t>
            </a:r>
            <a:endParaRPr sz="1400" b="0" i="0" u="none" strike="noStrike" cap="none">
              <a:solidFill>
                <a:srgbClr val="000000"/>
              </a:solidFill>
              <a:latin typeface="Arial"/>
              <a:ea typeface="Arial"/>
              <a:cs typeface="Arial"/>
              <a:sym typeface="Arial"/>
            </a:endParaRPr>
          </a:p>
        </p:txBody>
      </p:sp>
      <p:sp>
        <p:nvSpPr>
          <p:cNvPr id="765" name="Google Shape;765;g33379d1850d_4_1080"/>
          <p:cNvSpPr/>
          <p:nvPr/>
        </p:nvSpPr>
        <p:spPr>
          <a:xfrm>
            <a:off x="695325" y="3088975"/>
            <a:ext cx="1114200" cy="11142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g33379d1850d_4_1080"/>
          <p:cNvSpPr/>
          <p:nvPr/>
        </p:nvSpPr>
        <p:spPr>
          <a:xfrm>
            <a:off x="695325" y="4608425"/>
            <a:ext cx="1114200" cy="11142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g33379d1850d_4_1080"/>
          <p:cNvSpPr txBox="1"/>
          <p:nvPr/>
        </p:nvSpPr>
        <p:spPr>
          <a:xfrm>
            <a:off x="874575" y="1663563"/>
            <a:ext cx="755700" cy="66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3000"/>
              </a:spcAft>
              <a:buClr>
                <a:srgbClr val="000000"/>
              </a:buClr>
              <a:buSzPts val="5500"/>
              <a:buFont typeface="Arial"/>
              <a:buNone/>
            </a:pPr>
            <a:r>
              <a:rPr lang="fr-FR" sz="5500" b="1" i="0" u="none" strike="noStrike" cap="none">
                <a:solidFill>
                  <a:schemeClr val="lt1"/>
                </a:solidFill>
                <a:latin typeface="Poppins"/>
                <a:ea typeface="Poppins"/>
                <a:cs typeface="Poppins"/>
                <a:sym typeface="Poppins"/>
              </a:rPr>
              <a:t>1</a:t>
            </a:r>
            <a:endParaRPr sz="5500" b="1" i="0" u="none" strike="noStrike" cap="none">
              <a:solidFill>
                <a:schemeClr val="lt1"/>
              </a:solidFill>
              <a:latin typeface="Arial"/>
              <a:ea typeface="Arial"/>
              <a:cs typeface="Arial"/>
              <a:sym typeface="Arial"/>
            </a:endParaRPr>
          </a:p>
        </p:txBody>
      </p:sp>
      <p:sp>
        <p:nvSpPr>
          <p:cNvPr id="768" name="Google Shape;768;g33379d1850d_4_1080"/>
          <p:cNvSpPr txBox="1"/>
          <p:nvPr/>
        </p:nvSpPr>
        <p:spPr>
          <a:xfrm>
            <a:off x="874575" y="3136007"/>
            <a:ext cx="755700" cy="106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500"/>
              <a:buFont typeface="Arial"/>
              <a:buNone/>
            </a:pPr>
            <a:r>
              <a:rPr lang="fr-FR" sz="5500" b="1" i="0" u="none" strike="noStrike" cap="none">
                <a:solidFill>
                  <a:schemeClr val="lt1"/>
                </a:solidFill>
                <a:latin typeface="Poppins"/>
                <a:ea typeface="Poppins"/>
                <a:cs typeface="Poppins"/>
                <a:sym typeface="Poppins"/>
              </a:rPr>
              <a:t>2</a:t>
            </a:r>
            <a:endParaRPr sz="5500" b="1" i="0" u="none" strike="noStrike" cap="none">
              <a:solidFill>
                <a:schemeClr val="lt1"/>
              </a:solidFill>
              <a:latin typeface="Arial"/>
              <a:ea typeface="Arial"/>
              <a:cs typeface="Arial"/>
              <a:sym typeface="Arial"/>
            </a:endParaRPr>
          </a:p>
          <a:p>
            <a:pPr marL="0" marR="0" lvl="0" indent="0" algn="ctr" rtl="0">
              <a:lnSpc>
                <a:spcPct val="100000"/>
              </a:lnSpc>
              <a:spcBef>
                <a:spcPts val="3000"/>
              </a:spcBef>
              <a:spcAft>
                <a:spcPts val="0"/>
              </a:spcAft>
              <a:buClr>
                <a:srgbClr val="000000"/>
              </a:buClr>
              <a:buSzPts val="5500"/>
              <a:buFont typeface="Arial"/>
              <a:buNone/>
            </a:pPr>
            <a:endParaRPr sz="5500" b="1" i="0" u="none" strike="noStrike" cap="none">
              <a:solidFill>
                <a:srgbClr val="000000"/>
              </a:solidFill>
              <a:latin typeface="Arial"/>
              <a:ea typeface="Arial"/>
              <a:cs typeface="Arial"/>
              <a:sym typeface="Arial"/>
            </a:endParaRPr>
          </a:p>
          <a:p>
            <a:pPr marL="0" marR="0" lvl="0" indent="0" algn="ctr" rtl="0">
              <a:lnSpc>
                <a:spcPct val="100000"/>
              </a:lnSpc>
              <a:spcBef>
                <a:spcPts val="3000"/>
              </a:spcBef>
              <a:spcAft>
                <a:spcPts val="3000"/>
              </a:spcAft>
              <a:buClr>
                <a:srgbClr val="000000"/>
              </a:buClr>
              <a:buSzPts val="5500"/>
              <a:buFont typeface="Arial"/>
              <a:buNone/>
            </a:pPr>
            <a:endParaRPr sz="5500" b="1" i="0" u="none" strike="noStrike" cap="none">
              <a:solidFill>
                <a:schemeClr val="dk2"/>
              </a:solidFill>
              <a:latin typeface="Poppins"/>
              <a:ea typeface="Poppins"/>
              <a:cs typeface="Poppins"/>
              <a:sym typeface="Poppins"/>
            </a:endParaRPr>
          </a:p>
        </p:txBody>
      </p:sp>
      <p:sp>
        <p:nvSpPr>
          <p:cNvPr id="769" name="Google Shape;769;g33379d1850d_4_1080"/>
          <p:cNvSpPr txBox="1"/>
          <p:nvPr/>
        </p:nvSpPr>
        <p:spPr>
          <a:xfrm>
            <a:off x="874575" y="4655363"/>
            <a:ext cx="755700" cy="66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3000"/>
              </a:spcAft>
              <a:buClr>
                <a:srgbClr val="000000"/>
              </a:buClr>
              <a:buSzPts val="5500"/>
              <a:buFont typeface="Arial"/>
              <a:buNone/>
            </a:pPr>
            <a:r>
              <a:rPr lang="fr-FR" sz="5500" b="1" i="0" u="none" strike="noStrike" cap="none">
                <a:solidFill>
                  <a:schemeClr val="lt1"/>
                </a:solidFill>
                <a:latin typeface="Poppins"/>
                <a:ea typeface="Poppins"/>
                <a:cs typeface="Poppins"/>
                <a:sym typeface="Poppins"/>
              </a:rPr>
              <a:t>3</a:t>
            </a:r>
            <a:endParaRPr sz="5500" b="1" i="0" u="none" strike="noStrike" cap="none">
              <a:solidFill>
                <a:schemeClr val="lt1"/>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g333be5d61f2_4_333"/>
          <p:cNvSpPr txBox="1">
            <a:spLocks noGrp="1"/>
          </p:cNvSpPr>
          <p:nvPr>
            <p:ph type="body" idx="1"/>
          </p:nvPr>
        </p:nvSpPr>
        <p:spPr>
          <a:xfrm>
            <a:off x="6670875" y="728700"/>
            <a:ext cx="5127900" cy="54006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800"/>
              <a:buNone/>
            </a:pPr>
            <a:r>
              <a:rPr lang="fr-FR" sz="1900">
                <a:solidFill>
                  <a:schemeClr val="accent6"/>
                </a:solidFill>
              </a:rPr>
              <a:t>Introduction</a:t>
            </a:r>
            <a:endParaRPr sz="1900">
              <a:solidFill>
                <a:schemeClr val="accent6"/>
              </a:solidFill>
            </a:endParaRPr>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Méthode et périmètre</a:t>
            </a:r>
            <a:endParaRPr sz="1900"/>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Empreinte carbone du rugby et football </a:t>
            </a:r>
            <a:endParaRPr sz="1900"/>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2800">
                <a:solidFill>
                  <a:schemeClr val="lt2"/>
                </a:solidFill>
              </a:rPr>
              <a:t>Trajectoires et leviers de décarbonation </a:t>
            </a:r>
            <a:endParaRPr sz="2800">
              <a:solidFill>
                <a:schemeClr val="lt2"/>
              </a:solidFill>
            </a:endParaRPr>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Conclusion générale </a:t>
            </a:r>
            <a:endParaRPr sz="1900"/>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Table ronde </a:t>
            </a:r>
            <a:endParaRPr sz="1900"/>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Q&amp;A</a:t>
            </a:r>
            <a:endParaRPr sz="1900"/>
          </a:p>
        </p:txBody>
      </p:sp>
      <p:sp>
        <p:nvSpPr>
          <p:cNvPr id="775" name="Google Shape;775;g333be5d61f2_4_333"/>
          <p:cNvSpPr/>
          <p:nvPr/>
        </p:nvSpPr>
        <p:spPr>
          <a:xfrm>
            <a:off x="10436575" y="6476200"/>
            <a:ext cx="1755300" cy="381900"/>
          </a:xfrm>
          <a:prstGeom prst="rect">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g3346a793586_5_333"/>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fr-FR"/>
              <a:t>25</a:t>
            </a:fld>
            <a:endParaRPr/>
          </a:p>
        </p:txBody>
      </p:sp>
      <p:sp>
        <p:nvSpPr>
          <p:cNvPr id="781" name="Google Shape;781;g3346a793586_5_333"/>
          <p:cNvSpPr txBox="1"/>
          <p:nvPr/>
        </p:nvSpPr>
        <p:spPr>
          <a:xfrm>
            <a:off x="880200" y="572625"/>
            <a:ext cx="6180000" cy="69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fr-FR" sz="2400" b="1" i="0" u="none" strike="noStrike" cap="none">
                <a:solidFill>
                  <a:srgbClr val="00005A"/>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Une fois le constat posé, que faire ?</a:t>
            </a:r>
            <a:endParaRPr sz="2000" b="0" i="0" u="none" strike="noStrike" cap="none">
              <a:solidFill>
                <a:srgbClr val="FF8200"/>
              </a:solidFill>
              <a:latin typeface="Poppins"/>
              <a:ea typeface="Poppins"/>
              <a:cs typeface="Poppins"/>
              <a:sym typeface="Poppins"/>
            </a:endParaRPr>
          </a:p>
        </p:txBody>
      </p:sp>
      <p:sp>
        <p:nvSpPr>
          <p:cNvPr id="782" name="Google Shape;782;g3346a793586_5_333"/>
          <p:cNvSpPr/>
          <p:nvPr/>
        </p:nvSpPr>
        <p:spPr>
          <a:xfrm>
            <a:off x="431900" y="2153313"/>
            <a:ext cx="2064300" cy="3149400"/>
          </a:xfrm>
          <a:prstGeom prst="roundRect">
            <a:avLst>
              <a:gd name="adj" fmla="val 16667"/>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sng" strike="noStrike" cap="none">
                <a:solidFill>
                  <a:schemeClr val="dk2"/>
                </a:solidFill>
                <a:latin typeface="Poppins"/>
                <a:ea typeface="Poppins"/>
                <a:cs typeface="Poppins"/>
                <a:sym typeface="Poppins"/>
              </a:rPr>
              <a:t>Constat</a:t>
            </a:r>
            <a:endParaRPr sz="1600" b="1" i="0" u="sng"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endParaRPr sz="1400" b="0" i="0"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endParaRPr sz="1400" b="0" i="0"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r>
              <a:rPr lang="fr-FR" sz="1400" b="0" i="0" u="none" strike="noStrike" cap="none">
                <a:solidFill>
                  <a:schemeClr val="dk2"/>
                </a:solidFill>
                <a:latin typeface="Poppins"/>
                <a:ea typeface="Poppins"/>
                <a:cs typeface="Poppins"/>
                <a:sym typeface="Poppins"/>
              </a:rPr>
              <a:t>Calcul de </a:t>
            </a:r>
            <a:r>
              <a:rPr lang="fr-FR" sz="1400" b="1" i="0" u="none" strike="noStrike" cap="none">
                <a:solidFill>
                  <a:schemeClr val="dk2"/>
                </a:solidFill>
                <a:latin typeface="Poppins"/>
                <a:ea typeface="Poppins"/>
                <a:cs typeface="Poppins"/>
                <a:sym typeface="Poppins"/>
              </a:rPr>
              <a:t>l’empreinte carbone </a:t>
            </a:r>
            <a:endParaRPr sz="1400" b="1" i="0"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endParaRPr sz="1400" b="0" i="0"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r>
              <a:rPr lang="fr-FR" sz="1400" b="0" i="0" u="none" strike="noStrike" cap="none">
                <a:solidFill>
                  <a:schemeClr val="dk2"/>
                </a:solidFill>
                <a:latin typeface="Poppins"/>
                <a:ea typeface="Poppins"/>
                <a:cs typeface="Poppins"/>
                <a:sym typeface="Poppins"/>
              </a:rPr>
              <a:t>+</a:t>
            </a:r>
            <a:endParaRPr sz="1400" b="0" i="0"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endParaRPr sz="1400" b="0" i="0"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dk2"/>
                </a:solidFill>
                <a:latin typeface="Poppins"/>
                <a:ea typeface="Poppins"/>
                <a:cs typeface="Poppins"/>
                <a:sym typeface="Poppins"/>
              </a:rPr>
              <a:t>Identification des </a:t>
            </a:r>
            <a:r>
              <a:rPr lang="fr-FR" sz="1400" b="1" i="0" u="none" strike="noStrike" cap="none">
                <a:solidFill>
                  <a:schemeClr val="dk2"/>
                </a:solidFill>
                <a:latin typeface="Poppins"/>
                <a:ea typeface="Poppins"/>
                <a:cs typeface="Poppins"/>
                <a:sym typeface="Poppins"/>
              </a:rPr>
              <a:t>vulnérabilités</a:t>
            </a:r>
            <a:r>
              <a:rPr lang="fr-FR" sz="1400" b="0" i="0" u="none" strike="noStrike" cap="none">
                <a:solidFill>
                  <a:schemeClr val="dk2"/>
                </a:solidFill>
                <a:latin typeface="Poppins"/>
                <a:ea typeface="Poppins"/>
                <a:cs typeface="Poppins"/>
                <a:sym typeface="Poppins"/>
              </a:rPr>
              <a:t> et des </a:t>
            </a:r>
            <a:r>
              <a:rPr lang="fr-FR" sz="1400" b="1" i="0" u="none" strike="noStrike" cap="none">
                <a:solidFill>
                  <a:schemeClr val="dk2"/>
                </a:solidFill>
                <a:latin typeface="Poppins"/>
                <a:ea typeface="Poppins"/>
                <a:cs typeface="Poppins"/>
                <a:sym typeface="Poppins"/>
              </a:rPr>
              <a:t>risques</a:t>
            </a:r>
            <a:endParaRPr sz="1400" b="0" i="0" u="none" strike="noStrike" cap="none">
              <a:solidFill>
                <a:srgbClr val="000000"/>
              </a:solidFill>
              <a:latin typeface="Arial"/>
              <a:ea typeface="Arial"/>
              <a:cs typeface="Arial"/>
              <a:sym typeface="Arial"/>
            </a:endParaRPr>
          </a:p>
        </p:txBody>
      </p:sp>
      <p:sp>
        <p:nvSpPr>
          <p:cNvPr id="783" name="Google Shape;783;g3346a793586_5_333"/>
          <p:cNvSpPr/>
          <p:nvPr/>
        </p:nvSpPr>
        <p:spPr>
          <a:xfrm>
            <a:off x="4698175" y="3459825"/>
            <a:ext cx="1572600" cy="536400"/>
          </a:xfrm>
          <a:prstGeom prst="roundRect">
            <a:avLst>
              <a:gd name="adj" fmla="val 16667"/>
            </a:avLst>
          </a:prstGeom>
          <a:solidFill>
            <a:schemeClr val="l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sng" strike="noStrike" cap="none">
                <a:solidFill>
                  <a:schemeClr val="dk2"/>
                </a:solidFill>
                <a:latin typeface="Poppins"/>
                <a:ea typeface="Poppins"/>
                <a:cs typeface="Poppins"/>
                <a:sym typeface="Poppins"/>
              </a:rPr>
              <a:t>Leviers</a:t>
            </a:r>
            <a:endParaRPr sz="1600" b="0" i="0" u="sng" strike="noStrike" cap="none">
              <a:solidFill>
                <a:srgbClr val="000000"/>
              </a:solidFill>
              <a:latin typeface="Arial"/>
              <a:ea typeface="Arial"/>
              <a:cs typeface="Arial"/>
              <a:sym typeface="Arial"/>
            </a:endParaRPr>
          </a:p>
        </p:txBody>
      </p:sp>
      <p:cxnSp>
        <p:nvCxnSpPr>
          <p:cNvPr id="784" name="Google Shape;784;g3346a793586_5_333"/>
          <p:cNvCxnSpPr>
            <a:stCxn id="782" idx="3"/>
            <a:endCxn id="783" idx="1"/>
          </p:cNvCxnSpPr>
          <p:nvPr/>
        </p:nvCxnSpPr>
        <p:spPr>
          <a:xfrm>
            <a:off x="2496200" y="3728013"/>
            <a:ext cx="2202000" cy="0"/>
          </a:xfrm>
          <a:prstGeom prst="straightConnector1">
            <a:avLst/>
          </a:prstGeom>
          <a:noFill/>
          <a:ln w="28575" cap="flat" cmpd="sng">
            <a:solidFill>
              <a:schemeClr val="dk2"/>
            </a:solidFill>
            <a:prstDash val="solid"/>
            <a:round/>
            <a:headEnd type="none" w="sm" len="sm"/>
            <a:tailEnd type="stealth" w="med" len="med"/>
          </a:ln>
        </p:spPr>
      </p:cxnSp>
      <p:sp>
        <p:nvSpPr>
          <p:cNvPr id="785" name="Google Shape;785;g3346a793586_5_333"/>
          <p:cNvSpPr/>
          <p:nvPr/>
        </p:nvSpPr>
        <p:spPr>
          <a:xfrm>
            <a:off x="8644675" y="1346925"/>
            <a:ext cx="3008700" cy="1389900"/>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fr-FR" sz="1400" b="1" i="0" u="none" strike="noStrike" cap="none">
                <a:solidFill>
                  <a:schemeClr val="dk2"/>
                </a:solidFill>
                <a:latin typeface="Poppins"/>
                <a:ea typeface="Poppins"/>
                <a:cs typeface="Poppins"/>
                <a:sym typeface="Poppins"/>
              </a:rPr>
              <a:t>Respect de l’Accord de Paris</a:t>
            </a:r>
            <a:r>
              <a:rPr lang="fr-FR" sz="1400" b="0" i="0" u="none" strike="noStrike" cap="none">
                <a:solidFill>
                  <a:schemeClr val="dk2"/>
                </a:solidFill>
                <a:latin typeface="Poppins"/>
                <a:ea typeface="Poppins"/>
                <a:cs typeface="Poppins"/>
                <a:sym typeface="Poppins"/>
              </a:rPr>
              <a:t> et de la Stratégie Nationale Bas Carbone (SNBC),</a:t>
            </a:r>
            <a:r>
              <a:rPr lang="fr-FR" sz="1000" b="0" i="0" u="none" strike="noStrike" cap="none">
                <a:solidFill>
                  <a:schemeClr val="dk2"/>
                </a:solidFill>
                <a:latin typeface="Poppins"/>
                <a:ea typeface="Poppins"/>
                <a:cs typeface="Poppins"/>
                <a:sym typeface="Poppins"/>
              </a:rPr>
              <a:t> </a:t>
            </a:r>
            <a:r>
              <a:rPr lang="fr-FR" sz="1400" b="0" i="0" u="none" strike="noStrike" cap="none">
                <a:solidFill>
                  <a:schemeClr val="dk2"/>
                </a:solidFill>
                <a:latin typeface="Poppins"/>
                <a:ea typeface="Poppins"/>
                <a:cs typeface="Poppins"/>
                <a:sym typeface="Poppins"/>
              </a:rPr>
              <a:t>avec</a:t>
            </a:r>
            <a:br>
              <a:rPr lang="fr-FR" sz="1400" b="0" i="0" u="none" strike="noStrike" cap="none">
                <a:solidFill>
                  <a:schemeClr val="dk2"/>
                </a:solidFill>
                <a:latin typeface="Poppins"/>
                <a:ea typeface="Poppins"/>
                <a:cs typeface="Poppins"/>
                <a:sym typeface="Poppins"/>
              </a:rPr>
            </a:br>
            <a:r>
              <a:rPr lang="fr-FR" sz="1400" b="1" i="0" u="none" strike="noStrike" cap="none">
                <a:solidFill>
                  <a:schemeClr val="dk2"/>
                </a:solidFill>
                <a:latin typeface="Poppins"/>
                <a:ea typeface="Poppins"/>
                <a:cs typeface="Poppins"/>
                <a:sym typeface="Poppins"/>
              </a:rPr>
              <a:t>-83 % d’émissions</a:t>
            </a:r>
            <a:r>
              <a:rPr lang="fr-FR" sz="1400" b="0" i="0" u="none" strike="noStrike" cap="none">
                <a:solidFill>
                  <a:schemeClr val="dk2"/>
                </a:solidFill>
                <a:latin typeface="Poppins"/>
                <a:ea typeface="Poppins"/>
                <a:cs typeface="Poppins"/>
                <a:sym typeface="Poppins"/>
              </a:rPr>
              <a:t> de GES d’ici 2050</a:t>
            </a:r>
            <a:endParaRPr sz="1400" b="0" i="0" u="none" strike="noStrike" cap="none">
              <a:solidFill>
                <a:schemeClr val="dk2"/>
              </a:solidFill>
              <a:latin typeface="Poppins"/>
              <a:ea typeface="Poppins"/>
              <a:cs typeface="Poppins"/>
              <a:sym typeface="Poppins"/>
            </a:endParaRPr>
          </a:p>
        </p:txBody>
      </p:sp>
      <p:sp>
        <p:nvSpPr>
          <p:cNvPr id="786" name="Google Shape;786;g3346a793586_5_333"/>
          <p:cNvSpPr/>
          <p:nvPr/>
        </p:nvSpPr>
        <p:spPr>
          <a:xfrm>
            <a:off x="8644675" y="3998550"/>
            <a:ext cx="3008700" cy="794700"/>
          </a:xfrm>
          <a:prstGeom prst="roundRect">
            <a:avLst>
              <a:gd name="adj" fmla="val 16667"/>
            </a:avLst>
          </a:prstGeom>
          <a:solidFill>
            <a:schemeClr val="lt2"/>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chemeClr val="dk2"/>
                </a:solidFill>
                <a:latin typeface="Poppins"/>
                <a:ea typeface="Poppins"/>
                <a:cs typeface="Poppins"/>
                <a:sym typeface="Poppins"/>
              </a:rPr>
              <a:t>Préservation </a:t>
            </a:r>
            <a:r>
              <a:rPr lang="fr-FR" sz="1400" b="0" i="0" u="none" strike="noStrike" cap="none">
                <a:solidFill>
                  <a:schemeClr val="dk2"/>
                </a:solidFill>
                <a:latin typeface="Poppins"/>
                <a:ea typeface="Poppins"/>
                <a:cs typeface="Poppins"/>
                <a:sym typeface="Poppins"/>
              </a:rPr>
              <a:t>du sport et de ses bienfaits : convivialité, passion, joie, santé, etc.</a:t>
            </a:r>
            <a:endParaRPr sz="1400" b="0" i="0" u="none" strike="noStrike" cap="none">
              <a:solidFill>
                <a:schemeClr val="dk2"/>
              </a:solidFill>
              <a:latin typeface="Poppins"/>
              <a:ea typeface="Poppins"/>
              <a:cs typeface="Poppins"/>
              <a:sym typeface="Poppins"/>
            </a:endParaRPr>
          </a:p>
        </p:txBody>
      </p:sp>
      <p:sp>
        <p:nvSpPr>
          <p:cNvPr id="787" name="Google Shape;787;g3346a793586_5_333"/>
          <p:cNvSpPr/>
          <p:nvPr/>
        </p:nvSpPr>
        <p:spPr>
          <a:xfrm>
            <a:off x="8644675" y="2970275"/>
            <a:ext cx="3008700" cy="794700"/>
          </a:xfrm>
          <a:prstGeom prst="roundRect">
            <a:avLst>
              <a:gd name="adj" fmla="val 16667"/>
            </a:avLst>
          </a:prstGeom>
          <a:solidFill>
            <a:schemeClr val="lt2"/>
          </a:solid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chemeClr val="dk2"/>
                </a:solidFill>
                <a:latin typeface="Poppins"/>
                <a:ea typeface="Poppins"/>
                <a:cs typeface="Poppins"/>
                <a:sym typeface="Poppins"/>
              </a:rPr>
              <a:t>Résilience </a:t>
            </a:r>
            <a:r>
              <a:rPr lang="fr-FR" sz="1400" b="0" i="0" u="none" strike="noStrike" cap="none">
                <a:solidFill>
                  <a:schemeClr val="dk2"/>
                </a:solidFill>
                <a:latin typeface="Poppins"/>
                <a:ea typeface="Poppins"/>
                <a:cs typeface="Poppins"/>
                <a:sym typeface="Poppins"/>
              </a:rPr>
              <a:t>accrue face aux crises énergétiques</a:t>
            </a:r>
            <a:endParaRPr sz="1400" b="0" i="0" u="none" strike="noStrike" cap="none">
              <a:solidFill>
                <a:schemeClr val="dk2"/>
              </a:solidFill>
              <a:latin typeface="Poppins"/>
              <a:ea typeface="Poppins"/>
              <a:cs typeface="Poppins"/>
              <a:sym typeface="Poppins"/>
            </a:endParaRPr>
          </a:p>
        </p:txBody>
      </p:sp>
      <p:cxnSp>
        <p:nvCxnSpPr>
          <p:cNvPr id="788" name="Google Shape;788;g3346a793586_5_333"/>
          <p:cNvCxnSpPr>
            <a:stCxn id="783" idx="3"/>
            <a:endCxn id="785" idx="1"/>
          </p:cNvCxnSpPr>
          <p:nvPr/>
        </p:nvCxnSpPr>
        <p:spPr>
          <a:xfrm rot="10800000" flipH="1">
            <a:off x="6270775" y="2041725"/>
            <a:ext cx="2373900" cy="1686300"/>
          </a:xfrm>
          <a:prstGeom prst="straightConnector1">
            <a:avLst/>
          </a:prstGeom>
          <a:noFill/>
          <a:ln w="28575" cap="flat" cmpd="sng">
            <a:solidFill>
              <a:schemeClr val="dk2"/>
            </a:solidFill>
            <a:prstDash val="solid"/>
            <a:round/>
            <a:headEnd type="none" w="sm" len="sm"/>
            <a:tailEnd type="stealth" w="med" len="med"/>
          </a:ln>
        </p:spPr>
      </p:cxnSp>
      <p:sp>
        <p:nvSpPr>
          <p:cNvPr id="789" name="Google Shape;789;g3346a793586_5_333"/>
          <p:cNvSpPr/>
          <p:nvPr/>
        </p:nvSpPr>
        <p:spPr>
          <a:xfrm>
            <a:off x="4162525" y="1485925"/>
            <a:ext cx="2643900" cy="794700"/>
          </a:xfrm>
          <a:prstGeom prst="roundRect">
            <a:avLst>
              <a:gd name="adj" fmla="val 16667"/>
            </a:avLst>
          </a:prstGeom>
          <a:solidFill>
            <a:schemeClr val="lt2"/>
          </a:solidFill>
          <a:ln w="28575"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0" i="1" u="none" strike="noStrike" cap="none">
                <a:solidFill>
                  <a:schemeClr val="dk2"/>
                </a:solidFill>
                <a:latin typeface="Poppins"/>
                <a:ea typeface="Poppins"/>
                <a:cs typeface="Poppins"/>
                <a:sym typeface="Poppins"/>
              </a:rPr>
              <a:t>Exemple : le report modal du véhicule individuel vers les TEC ou les mobilités actives.</a:t>
            </a:r>
            <a:endParaRPr sz="1200" b="0" i="1" u="none" strike="noStrike" cap="none">
              <a:solidFill>
                <a:schemeClr val="dk2"/>
              </a:solidFill>
              <a:latin typeface="Poppins"/>
              <a:ea typeface="Poppins"/>
              <a:cs typeface="Poppins"/>
              <a:sym typeface="Poppins"/>
            </a:endParaRPr>
          </a:p>
        </p:txBody>
      </p:sp>
      <p:cxnSp>
        <p:nvCxnSpPr>
          <p:cNvPr id="790" name="Google Shape;790;g3346a793586_5_333"/>
          <p:cNvCxnSpPr/>
          <p:nvPr/>
        </p:nvCxnSpPr>
        <p:spPr>
          <a:xfrm rot="10800000">
            <a:off x="5040950" y="2292600"/>
            <a:ext cx="6000" cy="1166100"/>
          </a:xfrm>
          <a:prstGeom prst="straightConnector1">
            <a:avLst/>
          </a:prstGeom>
          <a:noFill/>
          <a:ln w="28575" cap="flat" cmpd="sng">
            <a:solidFill>
              <a:schemeClr val="accent2"/>
            </a:solidFill>
            <a:prstDash val="dot"/>
            <a:round/>
            <a:headEnd type="none" w="sm" len="sm"/>
            <a:tailEnd type="stealth" w="med" len="med"/>
          </a:ln>
        </p:spPr>
      </p:cxnSp>
      <p:sp>
        <p:nvSpPr>
          <p:cNvPr id="791" name="Google Shape;791;g3346a793586_5_333"/>
          <p:cNvSpPr/>
          <p:nvPr/>
        </p:nvSpPr>
        <p:spPr>
          <a:xfrm>
            <a:off x="8661325" y="5026825"/>
            <a:ext cx="2992200" cy="794700"/>
          </a:xfrm>
          <a:prstGeom prst="roundRect">
            <a:avLst>
              <a:gd name="adj" fmla="val 16667"/>
            </a:avLst>
          </a:prstGeom>
          <a:solidFill>
            <a:schemeClr val="lt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chemeClr val="dk2"/>
                </a:solidFill>
                <a:latin typeface="Poppins"/>
                <a:ea typeface="Poppins"/>
                <a:cs typeface="Poppins"/>
                <a:sym typeface="Poppins"/>
              </a:rPr>
              <a:t>Développement</a:t>
            </a:r>
            <a:br>
              <a:rPr lang="fr-FR" sz="1400" b="1" i="0" u="none" strike="noStrike" cap="none">
                <a:solidFill>
                  <a:schemeClr val="dk2"/>
                </a:solidFill>
                <a:latin typeface="Poppins"/>
                <a:ea typeface="Poppins"/>
                <a:cs typeface="Poppins"/>
                <a:sym typeface="Poppins"/>
              </a:rPr>
            </a:br>
            <a:r>
              <a:rPr lang="fr-FR" sz="1400" b="0" i="0" u="none" strike="noStrike" cap="none">
                <a:solidFill>
                  <a:schemeClr val="dk2"/>
                </a:solidFill>
                <a:latin typeface="Poppins"/>
                <a:ea typeface="Poppins"/>
                <a:cs typeface="Poppins"/>
                <a:sym typeface="Poppins"/>
              </a:rPr>
              <a:t>soutenable dans le temps</a:t>
            </a:r>
            <a:endParaRPr sz="1400" b="0" i="0"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dk2"/>
                </a:solidFill>
                <a:latin typeface="Poppins"/>
                <a:ea typeface="Poppins"/>
                <a:cs typeface="Poppins"/>
                <a:sym typeface="Poppins"/>
              </a:rPr>
              <a:t>de la pratique </a:t>
            </a:r>
            <a:endParaRPr sz="1400" b="0" i="0" u="none" strike="noStrike" cap="none">
              <a:solidFill>
                <a:schemeClr val="dk2"/>
              </a:solidFill>
              <a:latin typeface="Poppins"/>
              <a:ea typeface="Poppins"/>
              <a:cs typeface="Poppins"/>
              <a:sym typeface="Poppins"/>
            </a:endParaRPr>
          </a:p>
        </p:txBody>
      </p:sp>
      <p:cxnSp>
        <p:nvCxnSpPr>
          <p:cNvPr id="792" name="Google Shape;792;g3346a793586_5_333"/>
          <p:cNvCxnSpPr/>
          <p:nvPr/>
        </p:nvCxnSpPr>
        <p:spPr>
          <a:xfrm>
            <a:off x="5848159" y="2281625"/>
            <a:ext cx="5700" cy="1177200"/>
          </a:xfrm>
          <a:prstGeom prst="straightConnector1">
            <a:avLst/>
          </a:prstGeom>
          <a:noFill/>
          <a:ln w="28575" cap="flat" cmpd="sng">
            <a:solidFill>
              <a:schemeClr val="accent2"/>
            </a:solidFill>
            <a:prstDash val="dot"/>
            <a:round/>
            <a:headEnd type="none" w="sm" len="sm"/>
            <a:tailEnd type="stealth" w="med" len="med"/>
          </a:ln>
        </p:spPr>
      </p:cxnSp>
      <p:sp>
        <p:nvSpPr>
          <p:cNvPr id="793" name="Google Shape;793;g3346a793586_5_333"/>
          <p:cNvSpPr/>
          <p:nvPr/>
        </p:nvSpPr>
        <p:spPr>
          <a:xfrm>
            <a:off x="4300300" y="2614200"/>
            <a:ext cx="2359200" cy="514200"/>
          </a:xfrm>
          <a:prstGeom prst="roundRect">
            <a:avLst>
              <a:gd name="adj" fmla="val 16667"/>
            </a:avLst>
          </a:prstGeom>
          <a:solidFill>
            <a:schemeClr val="lt2"/>
          </a:solidFill>
          <a:ln w="28575"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1" u="none" strike="noStrike" cap="none">
                <a:solidFill>
                  <a:schemeClr val="dk2"/>
                </a:solidFill>
                <a:latin typeface="Poppins"/>
                <a:ea typeface="Poppins"/>
                <a:cs typeface="Poppins"/>
                <a:sym typeface="Poppins"/>
              </a:rPr>
              <a:t>Consulter / adapter les leviers aux spécificités des sports</a:t>
            </a:r>
            <a:endParaRPr sz="1400" b="0" i="1" u="none" strike="noStrike" cap="none">
              <a:solidFill>
                <a:schemeClr val="dk2"/>
              </a:solidFill>
              <a:latin typeface="Arial"/>
              <a:ea typeface="Arial"/>
              <a:cs typeface="Arial"/>
              <a:sym typeface="Arial"/>
            </a:endParaRPr>
          </a:p>
        </p:txBody>
      </p:sp>
      <p:sp>
        <p:nvSpPr>
          <p:cNvPr id="794" name="Google Shape;794;g3346a793586_5_333"/>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cxnSp>
        <p:nvCxnSpPr>
          <p:cNvPr id="795" name="Google Shape;795;g3346a793586_5_333"/>
          <p:cNvCxnSpPr>
            <a:stCxn id="783" idx="3"/>
            <a:endCxn id="787" idx="1"/>
          </p:cNvCxnSpPr>
          <p:nvPr/>
        </p:nvCxnSpPr>
        <p:spPr>
          <a:xfrm rot="10800000" flipH="1">
            <a:off x="6270775" y="3367725"/>
            <a:ext cx="2373900" cy="360300"/>
          </a:xfrm>
          <a:prstGeom prst="straightConnector1">
            <a:avLst/>
          </a:prstGeom>
          <a:noFill/>
          <a:ln w="28575" cap="flat" cmpd="sng">
            <a:solidFill>
              <a:schemeClr val="dk2"/>
            </a:solidFill>
            <a:prstDash val="solid"/>
            <a:round/>
            <a:headEnd type="none" w="sm" len="sm"/>
            <a:tailEnd type="stealth" w="med" len="med"/>
          </a:ln>
        </p:spPr>
      </p:cxnSp>
      <p:cxnSp>
        <p:nvCxnSpPr>
          <p:cNvPr id="796" name="Google Shape;796;g3346a793586_5_333"/>
          <p:cNvCxnSpPr>
            <a:stCxn id="783" idx="3"/>
            <a:endCxn id="786" idx="1"/>
          </p:cNvCxnSpPr>
          <p:nvPr/>
        </p:nvCxnSpPr>
        <p:spPr>
          <a:xfrm>
            <a:off x="6270775" y="3728025"/>
            <a:ext cx="2373900" cy="667800"/>
          </a:xfrm>
          <a:prstGeom prst="straightConnector1">
            <a:avLst/>
          </a:prstGeom>
          <a:noFill/>
          <a:ln w="28575" cap="flat" cmpd="sng">
            <a:solidFill>
              <a:schemeClr val="dk2"/>
            </a:solidFill>
            <a:prstDash val="solid"/>
            <a:round/>
            <a:headEnd type="none" w="sm" len="sm"/>
            <a:tailEnd type="stealth" w="med" len="med"/>
          </a:ln>
        </p:spPr>
      </p:cxnSp>
      <p:cxnSp>
        <p:nvCxnSpPr>
          <p:cNvPr id="797" name="Google Shape;797;g3346a793586_5_333"/>
          <p:cNvCxnSpPr>
            <a:stCxn id="783" idx="3"/>
            <a:endCxn id="791" idx="1"/>
          </p:cNvCxnSpPr>
          <p:nvPr/>
        </p:nvCxnSpPr>
        <p:spPr>
          <a:xfrm>
            <a:off x="6270775" y="3728025"/>
            <a:ext cx="2390700" cy="1696200"/>
          </a:xfrm>
          <a:prstGeom prst="straightConnector1">
            <a:avLst/>
          </a:prstGeom>
          <a:noFill/>
          <a:ln w="28575" cap="flat" cmpd="sng">
            <a:solidFill>
              <a:schemeClr val="dk2"/>
            </a:solidFill>
            <a:prstDash val="solid"/>
            <a:round/>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8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9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8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8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8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9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9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g2af6bb0de6a_0_205"/>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fr-FR"/>
              <a:t>26</a:t>
            </a:fld>
            <a:endParaRPr/>
          </a:p>
        </p:txBody>
      </p:sp>
      <p:sp>
        <p:nvSpPr>
          <p:cNvPr id="803" name="Google Shape;803;g2af6bb0de6a_0_205"/>
          <p:cNvSpPr txBox="1"/>
          <p:nvPr/>
        </p:nvSpPr>
        <p:spPr>
          <a:xfrm>
            <a:off x="695325" y="572625"/>
            <a:ext cx="9059400" cy="368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professionnel </a:t>
            </a:r>
            <a:r>
              <a:rPr lang="fr-FR" sz="2400" b="1" i="0" u="none" strike="noStrike" cap="none">
                <a:solidFill>
                  <a:schemeClr val="dk2"/>
                </a:solidFill>
                <a:latin typeface="Poppins"/>
                <a:ea typeface="Poppins"/>
                <a:cs typeface="Poppins"/>
                <a:sym typeface="Poppins"/>
              </a:rPr>
              <a:t>?</a:t>
            </a:r>
            <a:endParaRPr sz="2400" b="1" i="0"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2500"/>
              <a:buFont typeface="Arial"/>
              <a:buNone/>
            </a:pPr>
            <a:endParaRPr sz="2400" b="1" i="0"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2500"/>
              <a:buFont typeface="Arial"/>
              <a:buNone/>
            </a:pPr>
            <a:endParaRPr sz="2400" b="1" i="0"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2500"/>
              <a:buFont typeface="Arial"/>
              <a:buNone/>
            </a:pPr>
            <a:endParaRPr sz="2400" b="1" i="0"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500"/>
              <a:buFont typeface="Arial"/>
              <a:buNone/>
            </a:pPr>
            <a:endParaRPr sz="2400" b="1" i="0" u="none" strike="noStrike" cap="none">
              <a:solidFill>
                <a:srgbClr val="00005A"/>
              </a:solidFill>
              <a:latin typeface="Poppins"/>
              <a:ea typeface="Poppins"/>
              <a:cs typeface="Poppins"/>
              <a:sym typeface="Poppins"/>
            </a:endParaRPr>
          </a:p>
        </p:txBody>
      </p:sp>
      <p:pic>
        <p:nvPicPr>
          <p:cNvPr id="804" name="Google Shape;804;g2af6bb0de6a_0_205"/>
          <p:cNvPicPr preferRelativeResize="0"/>
          <p:nvPr/>
        </p:nvPicPr>
        <p:blipFill rotWithShape="1">
          <a:blip r:embed="rId3">
            <a:alphaModFix/>
          </a:blip>
          <a:srcRect/>
          <a:stretch/>
        </p:blipFill>
        <p:spPr>
          <a:xfrm>
            <a:off x="10735274" y="251000"/>
            <a:ext cx="504451" cy="298425"/>
          </a:xfrm>
          <a:prstGeom prst="rect">
            <a:avLst/>
          </a:prstGeom>
          <a:noFill/>
          <a:ln>
            <a:noFill/>
          </a:ln>
        </p:spPr>
      </p:pic>
      <p:pic>
        <p:nvPicPr>
          <p:cNvPr id="805" name="Google Shape;805;g2af6bb0de6a_0_205"/>
          <p:cNvPicPr preferRelativeResize="0"/>
          <p:nvPr/>
        </p:nvPicPr>
        <p:blipFill rotWithShape="1">
          <a:blip r:embed="rId4">
            <a:alphaModFix amt="20000"/>
          </a:blip>
          <a:srcRect/>
          <a:stretch/>
        </p:blipFill>
        <p:spPr>
          <a:xfrm>
            <a:off x="11342950" y="229875"/>
            <a:ext cx="608586" cy="340675"/>
          </a:xfrm>
          <a:prstGeom prst="rect">
            <a:avLst/>
          </a:prstGeom>
          <a:noFill/>
          <a:ln>
            <a:noFill/>
          </a:ln>
        </p:spPr>
      </p:pic>
      <p:sp>
        <p:nvSpPr>
          <p:cNvPr id="806" name="Google Shape;806;g2af6bb0de6a_0_205"/>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pic>
        <p:nvPicPr>
          <p:cNvPr id="807" name="Google Shape;807;g2af6bb0de6a_0_205"/>
          <p:cNvPicPr preferRelativeResize="0"/>
          <p:nvPr/>
        </p:nvPicPr>
        <p:blipFill rotWithShape="1">
          <a:blip r:embed="rId5">
            <a:alphaModFix/>
          </a:blip>
          <a:srcRect r="81678" b="14754"/>
          <a:stretch/>
        </p:blipFill>
        <p:spPr>
          <a:xfrm>
            <a:off x="573725" y="2278200"/>
            <a:ext cx="2009324" cy="3688350"/>
          </a:xfrm>
          <a:prstGeom prst="rect">
            <a:avLst/>
          </a:prstGeom>
          <a:noFill/>
          <a:ln>
            <a:noFill/>
          </a:ln>
        </p:spPr>
      </p:pic>
      <p:sp>
        <p:nvSpPr>
          <p:cNvPr id="808" name="Google Shape;808;g2af6bb0de6a_0_205"/>
          <p:cNvSpPr txBox="1"/>
          <p:nvPr/>
        </p:nvSpPr>
        <p:spPr>
          <a:xfrm>
            <a:off x="1445375" y="5878150"/>
            <a:ext cx="939300" cy="5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2022</a:t>
            </a:r>
            <a:endParaRPr sz="1600" b="1" i="0" u="none" strike="noStrike" cap="none">
              <a:solidFill>
                <a:schemeClr val="dk2"/>
              </a:solidFill>
              <a:latin typeface="Poppins"/>
              <a:ea typeface="Poppins"/>
              <a:cs typeface="Poppins"/>
              <a:sym typeface="Poppins"/>
            </a:endParaRPr>
          </a:p>
        </p:txBody>
      </p:sp>
      <p:sp>
        <p:nvSpPr>
          <p:cNvPr id="809" name="Google Shape;809;g2af6bb0de6a_0_205"/>
          <p:cNvSpPr txBox="1"/>
          <p:nvPr/>
        </p:nvSpPr>
        <p:spPr>
          <a:xfrm>
            <a:off x="11135578" y="549425"/>
            <a:ext cx="9651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FCE5CD"/>
                </a:solidFill>
                <a:latin typeface="Poppins"/>
                <a:ea typeface="Poppins"/>
                <a:cs typeface="Poppins"/>
                <a:sym typeface="Poppins"/>
              </a:rPr>
              <a:t>Amateur</a:t>
            </a:r>
            <a:endParaRPr sz="1100" b="1" i="0" u="none" strike="noStrike" cap="none">
              <a:solidFill>
                <a:srgbClr val="FCE5CD"/>
              </a:solidFill>
              <a:latin typeface="Poppins"/>
              <a:ea typeface="Poppins"/>
              <a:cs typeface="Poppins"/>
              <a:sym typeface="Poppins"/>
            </a:endParaRPr>
          </a:p>
        </p:txBody>
      </p:sp>
      <p:sp>
        <p:nvSpPr>
          <p:cNvPr id="810" name="Google Shape;810;g2af6bb0de6a_0_205"/>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g333be5d61f2_4_75"/>
          <p:cNvSpPr txBox="1"/>
          <p:nvPr/>
        </p:nvSpPr>
        <p:spPr>
          <a:xfrm>
            <a:off x="695325" y="572625"/>
            <a:ext cx="9914400" cy="52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professionnel </a:t>
            </a:r>
            <a:r>
              <a:rPr lang="fr-FR" sz="2400" b="1" i="0" u="none" strike="noStrike" cap="none">
                <a:solidFill>
                  <a:schemeClr val="dk2"/>
                </a:solidFill>
                <a:latin typeface="Poppins"/>
                <a:ea typeface="Poppins"/>
                <a:cs typeface="Poppins"/>
                <a:sym typeface="Poppins"/>
              </a:rPr>
              <a:t>?</a:t>
            </a:r>
            <a:endParaRPr sz="2400" b="1" i="0" u="none" strike="noStrike" cap="none">
              <a:solidFill>
                <a:schemeClr val="dk2"/>
              </a:solidFill>
              <a:latin typeface="Poppins"/>
              <a:ea typeface="Poppins"/>
              <a:cs typeface="Poppins"/>
              <a:sym typeface="Poppins"/>
            </a:endParaRPr>
          </a:p>
        </p:txBody>
      </p:sp>
      <p:pic>
        <p:nvPicPr>
          <p:cNvPr id="817" name="Google Shape;817;g333be5d61f2_4_75"/>
          <p:cNvPicPr preferRelativeResize="0"/>
          <p:nvPr/>
        </p:nvPicPr>
        <p:blipFill rotWithShape="1">
          <a:blip r:embed="rId3">
            <a:alphaModFix/>
          </a:blip>
          <a:srcRect/>
          <a:stretch/>
        </p:blipFill>
        <p:spPr>
          <a:xfrm>
            <a:off x="10735274" y="251000"/>
            <a:ext cx="504451" cy="298425"/>
          </a:xfrm>
          <a:prstGeom prst="rect">
            <a:avLst/>
          </a:prstGeom>
          <a:noFill/>
          <a:ln>
            <a:noFill/>
          </a:ln>
        </p:spPr>
      </p:pic>
      <p:pic>
        <p:nvPicPr>
          <p:cNvPr id="818" name="Google Shape;818;g333be5d61f2_4_75"/>
          <p:cNvPicPr preferRelativeResize="0"/>
          <p:nvPr/>
        </p:nvPicPr>
        <p:blipFill rotWithShape="1">
          <a:blip r:embed="rId4">
            <a:alphaModFix amt="20000"/>
          </a:blip>
          <a:srcRect/>
          <a:stretch/>
        </p:blipFill>
        <p:spPr>
          <a:xfrm>
            <a:off x="11342950" y="229875"/>
            <a:ext cx="608586" cy="340675"/>
          </a:xfrm>
          <a:prstGeom prst="rect">
            <a:avLst/>
          </a:prstGeom>
          <a:noFill/>
          <a:ln>
            <a:noFill/>
          </a:ln>
        </p:spPr>
      </p:pic>
      <p:sp>
        <p:nvSpPr>
          <p:cNvPr id="819" name="Google Shape;819;g333be5d61f2_4_75"/>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820" name="Google Shape;820;g333be5d61f2_4_75"/>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27</a:t>
            </a:fld>
            <a:endParaRPr/>
          </a:p>
        </p:txBody>
      </p:sp>
      <p:pic>
        <p:nvPicPr>
          <p:cNvPr id="821" name="Google Shape;821;g333be5d61f2_4_75"/>
          <p:cNvPicPr preferRelativeResize="0"/>
          <p:nvPr/>
        </p:nvPicPr>
        <p:blipFill rotWithShape="1">
          <a:blip r:embed="rId5">
            <a:alphaModFix/>
          </a:blip>
          <a:srcRect r="59309" b="14754"/>
          <a:stretch/>
        </p:blipFill>
        <p:spPr>
          <a:xfrm>
            <a:off x="573725" y="2278200"/>
            <a:ext cx="4462623" cy="3688350"/>
          </a:xfrm>
          <a:prstGeom prst="rect">
            <a:avLst/>
          </a:prstGeom>
          <a:noFill/>
          <a:ln>
            <a:noFill/>
          </a:ln>
        </p:spPr>
      </p:pic>
      <p:sp>
        <p:nvSpPr>
          <p:cNvPr id="822" name="Google Shape;822;g333be5d61f2_4_75"/>
          <p:cNvSpPr/>
          <p:nvPr/>
        </p:nvSpPr>
        <p:spPr>
          <a:xfrm>
            <a:off x="2929975" y="1669475"/>
            <a:ext cx="529200" cy="5292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g333be5d61f2_4_75"/>
          <p:cNvSpPr/>
          <p:nvPr/>
        </p:nvSpPr>
        <p:spPr>
          <a:xfrm>
            <a:off x="4168500" y="18528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24" name="Google Shape;824;g333be5d61f2_4_75"/>
          <p:cNvPicPr preferRelativeResize="0"/>
          <p:nvPr/>
        </p:nvPicPr>
        <p:blipFill rotWithShape="1">
          <a:blip r:embed="rId6">
            <a:alphaModFix/>
          </a:blip>
          <a:srcRect/>
          <a:stretch/>
        </p:blipFill>
        <p:spPr>
          <a:xfrm>
            <a:off x="2971137" y="1798375"/>
            <a:ext cx="446875" cy="271400"/>
          </a:xfrm>
          <a:prstGeom prst="rect">
            <a:avLst/>
          </a:prstGeom>
          <a:noFill/>
          <a:ln>
            <a:noFill/>
          </a:ln>
        </p:spPr>
      </p:pic>
      <p:sp>
        <p:nvSpPr>
          <p:cNvPr id="825" name="Google Shape;825;g333be5d61f2_4_75"/>
          <p:cNvSpPr txBox="1"/>
          <p:nvPr/>
        </p:nvSpPr>
        <p:spPr>
          <a:xfrm>
            <a:off x="2745625" y="2614475"/>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-45 %</a:t>
            </a:r>
            <a:endParaRPr sz="1100" b="1" i="0" u="none" strike="noStrike" cap="none">
              <a:solidFill>
                <a:schemeClr val="accent6"/>
              </a:solidFill>
              <a:latin typeface="Poppins"/>
              <a:ea typeface="Poppins"/>
              <a:cs typeface="Poppins"/>
              <a:sym typeface="Poppins"/>
            </a:endParaRPr>
          </a:p>
        </p:txBody>
      </p:sp>
      <p:cxnSp>
        <p:nvCxnSpPr>
          <p:cNvPr id="826" name="Google Shape;826;g333be5d61f2_4_75"/>
          <p:cNvCxnSpPr/>
          <p:nvPr/>
        </p:nvCxnSpPr>
        <p:spPr>
          <a:xfrm>
            <a:off x="3194125" y="2156725"/>
            <a:ext cx="0" cy="429900"/>
          </a:xfrm>
          <a:prstGeom prst="straightConnector1">
            <a:avLst/>
          </a:prstGeom>
          <a:noFill/>
          <a:ln w="19050" cap="flat" cmpd="sng">
            <a:solidFill>
              <a:srgbClr val="0028DC"/>
            </a:solidFill>
            <a:prstDash val="dot"/>
            <a:round/>
            <a:headEnd type="none" w="sm" len="sm"/>
            <a:tailEnd type="none" w="sm" len="sm"/>
          </a:ln>
        </p:spPr>
      </p:cxnSp>
      <p:cxnSp>
        <p:nvCxnSpPr>
          <p:cNvPr id="827" name="Google Shape;827;g333be5d61f2_4_75"/>
          <p:cNvCxnSpPr/>
          <p:nvPr/>
        </p:nvCxnSpPr>
        <p:spPr>
          <a:xfrm>
            <a:off x="4436425" y="2215325"/>
            <a:ext cx="0" cy="429900"/>
          </a:xfrm>
          <a:prstGeom prst="straightConnector1">
            <a:avLst/>
          </a:prstGeom>
          <a:noFill/>
          <a:ln w="19050" cap="flat" cmpd="sng">
            <a:solidFill>
              <a:srgbClr val="0028DC"/>
            </a:solidFill>
            <a:prstDash val="dot"/>
            <a:round/>
            <a:headEnd type="none" w="sm" len="sm"/>
            <a:tailEnd type="none" w="sm" len="sm"/>
          </a:ln>
        </p:spPr>
      </p:cxnSp>
      <p:sp>
        <p:nvSpPr>
          <p:cNvPr id="828" name="Google Shape;828;g333be5d61f2_4_75"/>
          <p:cNvSpPr txBox="1"/>
          <p:nvPr/>
        </p:nvSpPr>
        <p:spPr>
          <a:xfrm>
            <a:off x="3987925" y="2694875"/>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-95 %</a:t>
            </a:r>
            <a:endParaRPr sz="1100" b="1" i="0" u="none" strike="noStrike" cap="none">
              <a:solidFill>
                <a:schemeClr val="accent6"/>
              </a:solidFill>
              <a:latin typeface="Poppins"/>
              <a:ea typeface="Poppins"/>
              <a:cs typeface="Poppins"/>
              <a:sym typeface="Poppins"/>
            </a:endParaRPr>
          </a:p>
        </p:txBody>
      </p:sp>
      <p:sp>
        <p:nvSpPr>
          <p:cNvPr id="829" name="Google Shape;829;g333be5d61f2_4_75"/>
          <p:cNvSpPr txBox="1"/>
          <p:nvPr/>
        </p:nvSpPr>
        <p:spPr>
          <a:xfrm>
            <a:off x="2401075" y="1006750"/>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0047"/>
                </a:solidFill>
                <a:latin typeface="Poppins"/>
                <a:ea typeface="Poppins"/>
                <a:cs typeface="Poppins"/>
                <a:sym typeface="Poppins"/>
              </a:rPr>
              <a:t>Construction et entretien des infrastructures</a:t>
            </a:r>
            <a:endParaRPr sz="1000" b="1" i="0" u="none" strike="noStrike" cap="none">
              <a:solidFill>
                <a:srgbClr val="000047"/>
              </a:solidFill>
              <a:latin typeface="Poppins"/>
              <a:ea typeface="Poppins"/>
              <a:cs typeface="Poppins"/>
              <a:sym typeface="Poppins"/>
            </a:endParaRPr>
          </a:p>
        </p:txBody>
      </p:sp>
      <p:sp>
        <p:nvSpPr>
          <p:cNvPr id="830" name="Google Shape;830;g333be5d61f2_4_75"/>
          <p:cNvSpPr txBox="1"/>
          <p:nvPr/>
        </p:nvSpPr>
        <p:spPr>
          <a:xfrm>
            <a:off x="3639600" y="112537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0047"/>
                </a:solidFill>
                <a:latin typeface="Poppins"/>
                <a:ea typeface="Poppins"/>
                <a:cs typeface="Poppins"/>
                <a:sym typeface="Poppins"/>
              </a:rPr>
              <a:t>Consommation d’énergie des infrastructures</a:t>
            </a:r>
            <a:endParaRPr sz="1000" b="1" i="0" u="none" strike="noStrike" cap="none">
              <a:solidFill>
                <a:srgbClr val="000047"/>
              </a:solidFill>
              <a:latin typeface="Poppins"/>
              <a:ea typeface="Poppins"/>
              <a:cs typeface="Poppins"/>
              <a:sym typeface="Poppins"/>
            </a:endParaRPr>
          </a:p>
        </p:txBody>
      </p:sp>
      <p:sp>
        <p:nvSpPr>
          <p:cNvPr id="831" name="Google Shape;831;g333be5d61f2_4_75"/>
          <p:cNvSpPr txBox="1"/>
          <p:nvPr/>
        </p:nvSpPr>
        <p:spPr>
          <a:xfrm>
            <a:off x="1445375" y="5878150"/>
            <a:ext cx="939300" cy="5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2022</a:t>
            </a:r>
            <a:endParaRPr sz="1600" b="1" i="0" u="none" strike="noStrike" cap="none">
              <a:solidFill>
                <a:schemeClr val="dk2"/>
              </a:solidFill>
              <a:latin typeface="Poppins"/>
              <a:ea typeface="Poppins"/>
              <a:cs typeface="Poppins"/>
              <a:sym typeface="Poppins"/>
            </a:endParaRPr>
          </a:p>
        </p:txBody>
      </p:sp>
      <p:sp>
        <p:nvSpPr>
          <p:cNvPr id="832" name="Google Shape;832;g333be5d61f2_4_75"/>
          <p:cNvSpPr txBox="1"/>
          <p:nvPr/>
        </p:nvSpPr>
        <p:spPr>
          <a:xfrm>
            <a:off x="11135578" y="549425"/>
            <a:ext cx="9651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FCE5CD"/>
                </a:solidFill>
                <a:latin typeface="Poppins"/>
                <a:ea typeface="Poppins"/>
                <a:cs typeface="Poppins"/>
                <a:sym typeface="Poppins"/>
              </a:rPr>
              <a:t>Amateur</a:t>
            </a:r>
            <a:endParaRPr sz="1100" b="1" i="0" u="none" strike="noStrike" cap="none">
              <a:solidFill>
                <a:srgbClr val="FCE5CD"/>
              </a:solidFill>
              <a:latin typeface="Poppins"/>
              <a:ea typeface="Poppins"/>
              <a:cs typeface="Poppins"/>
              <a:sym typeface="Poppins"/>
            </a:endParaRPr>
          </a:p>
        </p:txBody>
      </p:sp>
      <p:pic>
        <p:nvPicPr>
          <p:cNvPr id="833" name="Google Shape;833;g333be5d61f2_4_75"/>
          <p:cNvPicPr preferRelativeResize="0"/>
          <p:nvPr/>
        </p:nvPicPr>
        <p:blipFill rotWithShape="1">
          <a:blip r:embed="rId7">
            <a:alphaModFix/>
          </a:blip>
          <a:srcRect/>
          <a:stretch/>
        </p:blipFill>
        <p:spPr>
          <a:xfrm>
            <a:off x="4261562" y="1941575"/>
            <a:ext cx="343075" cy="351650"/>
          </a:xfrm>
          <a:prstGeom prst="rect">
            <a:avLst/>
          </a:prstGeom>
          <a:noFill/>
          <a:ln>
            <a:noFill/>
          </a:ln>
        </p:spPr>
      </p:pic>
      <p:sp>
        <p:nvSpPr>
          <p:cNvPr id="834" name="Google Shape;834;g333be5d61f2_4_75"/>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grpSp>
        <p:nvGrpSpPr>
          <p:cNvPr id="835" name="Google Shape;835;g333be5d61f2_4_75"/>
          <p:cNvGrpSpPr/>
          <p:nvPr/>
        </p:nvGrpSpPr>
        <p:grpSpPr>
          <a:xfrm>
            <a:off x="4168500" y="1852800"/>
            <a:ext cx="529200" cy="529200"/>
            <a:chOff x="4168500" y="1852800"/>
            <a:chExt cx="529200" cy="529200"/>
          </a:xfrm>
        </p:grpSpPr>
        <p:sp>
          <p:nvSpPr>
            <p:cNvPr id="836" name="Google Shape;836;g333be5d61f2_4_75"/>
            <p:cNvSpPr/>
            <p:nvPr/>
          </p:nvSpPr>
          <p:spPr>
            <a:xfrm>
              <a:off x="4168500" y="18528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37" name="Google Shape;837;g333be5d61f2_4_75"/>
            <p:cNvPicPr preferRelativeResize="0"/>
            <p:nvPr/>
          </p:nvPicPr>
          <p:blipFill rotWithShape="1">
            <a:blip r:embed="rId7">
              <a:alphaModFix/>
            </a:blip>
            <a:srcRect/>
            <a:stretch/>
          </p:blipFill>
          <p:spPr>
            <a:xfrm>
              <a:off x="4261562" y="1923525"/>
              <a:ext cx="343075" cy="351650"/>
            </a:xfrm>
            <a:prstGeom prst="rect">
              <a:avLst/>
            </a:prstGeom>
            <a:noFill/>
            <a:ln>
              <a:noFill/>
            </a:ln>
          </p:spPr>
        </p:pic>
      </p:grpSp>
      <p:sp>
        <p:nvSpPr>
          <p:cNvPr id="838" name="Google Shape;838;g333be5d61f2_4_75"/>
          <p:cNvSpPr/>
          <p:nvPr/>
        </p:nvSpPr>
        <p:spPr>
          <a:xfrm>
            <a:off x="3448825" y="3660100"/>
            <a:ext cx="5715000" cy="1669800"/>
          </a:xfrm>
          <a:prstGeom prst="wedgeRoundRectCallout">
            <a:avLst>
              <a:gd name="adj1" fmla="val -49166"/>
              <a:gd name="adj2" fmla="val -97079"/>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fr-FR" sz="1400" b="1" i="0" u="none" strike="noStrike" cap="none">
                <a:solidFill>
                  <a:schemeClr val="dk2"/>
                </a:solidFill>
                <a:latin typeface="Poppins"/>
                <a:ea typeface="Poppins"/>
                <a:cs typeface="Poppins"/>
                <a:sym typeface="Poppins"/>
              </a:rPr>
              <a:t>Construction et entretien des infrastructures</a:t>
            </a:r>
            <a:endParaRPr sz="1400" b="1" i="0" u="none" strike="noStrike" cap="none">
              <a:solidFill>
                <a:schemeClr val="dk2"/>
              </a:solidFill>
              <a:latin typeface="Poppins"/>
              <a:ea typeface="Poppins"/>
              <a:cs typeface="Poppins"/>
              <a:sym typeface="Poppins"/>
            </a:endParaRPr>
          </a:p>
          <a:p>
            <a:pPr marL="457200" marR="0" lvl="0" indent="-304800" algn="l" rtl="0">
              <a:lnSpc>
                <a:spcPct val="115000"/>
              </a:lnSpc>
              <a:spcBef>
                <a:spcPts val="1000"/>
              </a:spcBef>
              <a:spcAft>
                <a:spcPts val="0"/>
              </a:spcAft>
              <a:buClr>
                <a:schemeClr val="dk2"/>
              </a:buClr>
              <a:buSzPts val="1200"/>
              <a:buFont typeface="Poppins"/>
              <a:buChar char="●"/>
            </a:pPr>
            <a:r>
              <a:rPr lang="fr-FR" sz="1200" b="1" i="0" u="none" strike="noStrike" cap="none">
                <a:solidFill>
                  <a:schemeClr val="dk2"/>
                </a:solidFill>
                <a:latin typeface="Poppins"/>
                <a:ea typeface="Poppins"/>
                <a:cs typeface="Poppins"/>
                <a:sym typeface="Poppins"/>
              </a:rPr>
              <a:t>Privilégier la rénovation </a:t>
            </a:r>
            <a:r>
              <a:rPr lang="fr-FR" sz="1200" b="0" i="0" u="none" strike="noStrike" cap="none">
                <a:solidFill>
                  <a:schemeClr val="dk2"/>
                </a:solidFill>
                <a:latin typeface="Poppins"/>
                <a:ea typeface="Poppins"/>
                <a:cs typeface="Poppins"/>
                <a:sym typeface="Poppins"/>
              </a:rPr>
              <a:t>à la construction</a:t>
            </a:r>
            <a:endParaRPr sz="1200" b="0" i="0" u="none" strike="noStrike" cap="none">
              <a:solidFill>
                <a:schemeClr val="dk2"/>
              </a:solidFill>
              <a:latin typeface="Poppins"/>
              <a:ea typeface="Poppins"/>
              <a:cs typeface="Poppins"/>
              <a:sym typeface="Poppins"/>
            </a:endParaRPr>
          </a:p>
          <a:p>
            <a:pPr marL="457200" marR="0" lvl="0" indent="-304800" algn="l" rtl="0">
              <a:lnSpc>
                <a:spcPct val="115000"/>
              </a:lnSpc>
              <a:spcBef>
                <a:spcPts val="1000"/>
              </a:spcBef>
              <a:spcAft>
                <a:spcPts val="0"/>
              </a:spcAft>
              <a:buClr>
                <a:schemeClr val="dk2"/>
              </a:buClr>
              <a:buSzPts val="1200"/>
              <a:buFont typeface="Poppins"/>
              <a:buChar char="●"/>
            </a:pPr>
            <a:r>
              <a:rPr lang="fr-FR" sz="1200" b="0" i="0" u="none" strike="noStrike" cap="none">
                <a:solidFill>
                  <a:schemeClr val="dk2"/>
                </a:solidFill>
                <a:latin typeface="Poppins"/>
                <a:ea typeface="Poppins"/>
                <a:cs typeface="Poppins"/>
                <a:sym typeface="Poppins"/>
              </a:rPr>
              <a:t>Sélectionner des </a:t>
            </a:r>
            <a:r>
              <a:rPr lang="fr-FR" sz="1200" b="1" i="0" u="none" strike="noStrike" cap="none">
                <a:solidFill>
                  <a:schemeClr val="dk2"/>
                </a:solidFill>
                <a:latin typeface="Poppins"/>
                <a:ea typeface="Poppins"/>
                <a:cs typeface="Poppins"/>
                <a:sym typeface="Poppins"/>
              </a:rPr>
              <a:t>matériaux bas carbone</a:t>
            </a:r>
            <a:r>
              <a:rPr lang="fr-FR" sz="1200" b="0" i="0" u="none" strike="noStrike" cap="none">
                <a:solidFill>
                  <a:schemeClr val="dk2"/>
                </a:solidFill>
                <a:latin typeface="Poppins"/>
                <a:ea typeface="Poppins"/>
                <a:cs typeface="Poppins"/>
                <a:sym typeface="Poppins"/>
              </a:rPr>
              <a:t> (bois, béton-bas carbone etc.)</a:t>
            </a:r>
            <a:endParaRPr sz="1200" b="0" i="0" u="none" strike="noStrike" cap="none">
              <a:solidFill>
                <a:schemeClr val="dk2"/>
              </a:solidFill>
              <a:latin typeface="Poppins"/>
              <a:ea typeface="Poppins"/>
              <a:cs typeface="Poppins"/>
              <a:sym typeface="Poppins"/>
            </a:endParaRPr>
          </a:p>
          <a:p>
            <a:pPr marL="457200" marR="0" lvl="0" indent="-304800" algn="l" rtl="0">
              <a:lnSpc>
                <a:spcPct val="115000"/>
              </a:lnSpc>
              <a:spcBef>
                <a:spcPts val="1000"/>
              </a:spcBef>
              <a:spcAft>
                <a:spcPts val="0"/>
              </a:spcAft>
              <a:buClr>
                <a:schemeClr val="dk2"/>
              </a:buClr>
              <a:buSzPts val="1200"/>
              <a:buFont typeface="Poppins"/>
              <a:buChar char="●"/>
            </a:pPr>
            <a:r>
              <a:rPr lang="fr-FR" sz="1200" b="1" i="0" u="none" strike="noStrike" cap="none">
                <a:solidFill>
                  <a:schemeClr val="dk2"/>
                </a:solidFill>
                <a:latin typeface="Poppins"/>
                <a:ea typeface="Poppins"/>
                <a:cs typeface="Poppins"/>
                <a:sym typeface="Poppins"/>
              </a:rPr>
              <a:t>Isoler</a:t>
            </a:r>
            <a:r>
              <a:rPr lang="fr-FR" sz="1200" b="0" i="0" u="none" strike="noStrike" cap="none">
                <a:solidFill>
                  <a:schemeClr val="dk2"/>
                </a:solidFill>
                <a:latin typeface="Poppins"/>
                <a:ea typeface="Poppins"/>
                <a:cs typeface="Poppins"/>
                <a:sym typeface="Poppins"/>
              </a:rPr>
              <a:t> thermiquement les bâtiments </a:t>
            </a:r>
            <a:endParaRPr sz="1200" b="0" i="0" u="none" strike="noStrike" cap="none">
              <a:solidFill>
                <a:schemeClr val="dk2"/>
              </a:solidFill>
              <a:latin typeface="Poppins"/>
              <a:ea typeface="Poppins"/>
              <a:cs typeface="Poppins"/>
              <a:sym typeface="Poppins"/>
            </a:endParaRPr>
          </a:p>
        </p:txBody>
      </p:sp>
      <p:sp>
        <p:nvSpPr>
          <p:cNvPr id="839" name="Google Shape;839;g333be5d61f2_4_75"/>
          <p:cNvSpPr/>
          <p:nvPr/>
        </p:nvSpPr>
        <p:spPr>
          <a:xfrm>
            <a:off x="5887225" y="1941575"/>
            <a:ext cx="5715000" cy="1274400"/>
          </a:xfrm>
          <a:prstGeom prst="wedgeRoundRectCallout">
            <a:avLst>
              <a:gd name="adj1" fmla="val -63343"/>
              <a:gd name="adj2" fmla="val 7933"/>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1" i="0" u="none" strike="noStrike" cap="none">
                <a:solidFill>
                  <a:schemeClr val="dk2"/>
                </a:solidFill>
                <a:latin typeface="Poppins"/>
                <a:ea typeface="Poppins"/>
                <a:cs typeface="Poppins"/>
                <a:sym typeface="Poppins"/>
              </a:rPr>
              <a:t>Consommation d’énergie des infrastructures</a:t>
            </a:r>
            <a:endParaRPr sz="1400" b="1" i="0" u="none" strike="noStrike" cap="none">
              <a:solidFill>
                <a:schemeClr val="dk2"/>
              </a:solidFill>
              <a:latin typeface="Poppins"/>
              <a:ea typeface="Poppins"/>
              <a:cs typeface="Poppins"/>
              <a:sym typeface="Poppins"/>
            </a:endParaRPr>
          </a:p>
          <a:p>
            <a:pPr marL="457200" marR="0" lvl="0" indent="-304800" algn="l" rtl="0">
              <a:lnSpc>
                <a:spcPct val="100000"/>
              </a:lnSpc>
              <a:spcBef>
                <a:spcPts val="1000"/>
              </a:spcBef>
              <a:spcAft>
                <a:spcPts val="0"/>
              </a:spcAft>
              <a:buClr>
                <a:schemeClr val="dk2"/>
              </a:buClr>
              <a:buSzPts val="1200"/>
              <a:buFont typeface="Poppins"/>
              <a:buChar char="●"/>
            </a:pPr>
            <a:r>
              <a:rPr lang="fr-FR" sz="1200" b="0" i="0" u="none" strike="noStrike" cap="none">
                <a:solidFill>
                  <a:schemeClr val="dk2"/>
                </a:solidFill>
                <a:latin typeface="Poppins"/>
                <a:ea typeface="Poppins"/>
                <a:cs typeface="Poppins"/>
                <a:sym typeface="Poppins"/>
              </a:rPr>
              <a:t>Accélérer </a:t>
            </a:r>
            <a:r>
              <a:rPr lang="fr-FR" sz="1200" b="1" i="0" u="none" strike="noStrike" cap="none">
                <a:solidFill>
                  <a:schemeClr val="dk2"/>
                </a:solidFill>
                <a:latin typeface="Poppins"/>
                <a:ea typeface="Poppins"/>
                <a:cs typeface="Poppins"/>
                <a:sym typeface="Poppins"/>
              </a:rPr>
              <a:t>la fin des chaudières au fioul, gaz et des groupes électrogènes</a:t>
            </a:r>
            <a:endParaRPr sz="1200" b="1" i="0" u="none" strike="noStrike" cap="none">
              <a:solidFill>
                <a:schemeClr val="dk2"/>
              </a:solidFill>
              <a:latin typeface="Poppins"/>
              <a:ea typeface="Poppins"/>
              <a:cs typeface="Poppins"/>
              <a:sym typeface="Poppins"/>
            </a:endParaRPr>
          </a:p>
          <a:p>
            <a:pPr marL="457200" marR="0" lvl="0" indent="-304800" algn="l" rtl="0">
              <a:lnSpc>
                <a:spcPct val="100000"/>
              </a:lnSpc>
              <a:spcBef>
                <a:spcPts val="1000"/>
              </a:spcBef>
              <a:spcAft>
                <a:spcPts val="0"/>
              </a:spcAft>
              <a:buClr>
                <a:schemeClr val="dk2"/>
              </a:buClr>
              <a:buSzPts val="1200"/>
              <a:buFont typeface="Poppins"/>
              <a:buChar char="●"/>
            </a:pPr>
            <a:r>
              <a:rPr lang="fr-FR" sz="1200" b="0" i="0" u="none" strike="noStrike" cap="none">
                <a:solidFill>
                  <a:schemeClr val="dk2"/>
                </a:solidFill>
                <a:latin typeface="Poppins"/>
                <a:ea typeface="Poppins"/>
                <a:cs typeface="Poppins"/>
                <a:sym typeface="Poppins"/>
              </a:rPr>
              <a:t>Faire de la </a:t>
            </a:r>
            <a:r>
              <a:rPr lang="fr-FR" sz="1200" b="1" i="0" u="none" strike="noStrike" cap="none">
                <a:solidFill>
                  <a:schemeClr val="dk2"/>
                </a:solidFill>
                <a:latin typeface="Poppins"/>
                <a:ea typeface="Poppins"/>
                <a:cs typeface="Poppins"/>
                <a:sym typeface="Poppins"/>
              </a:rPr>
              <a:t>sobriété énergétique</a:t>
            </a:r>
            <a:r>
              <a:rPr lang="fr-FR" sz="1200" b="0" i="0" u="none" strike="noStrike" cap="none">
                <a:solidFill>
                  <a:schemeClr val="dk2"/>
                </a:solidFill>
                <a:latin typeface="Poppins"/>
                <a:ea typeface="Poppins"/>
                <a:cs typeface="Poppins"/>
                <a:sym typeface="Poppins"/>
              </a:rPr>
              <a:t> une habitude</a:t>
            </a:r>
            <a:endParaRPr sz="1400" b="1" i="0" u="none" strike="noStrike" cap="none">
              <a:solidFill>
                <a:schemeClr val="dk2"/>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g333be5d61f2_4_119"/>
          <p:cNvSpPr txBox="1"/>
          <p:nvPr/>
        </p:nvSpPr>
        <p:spPr>
          <a:xfrm>
            <a:off x="695325" y="572625"/>
            <a:ext cx="6736800" cy="52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professionnel </a:t>
            </a:r>
            <a:r>
              <a:rPr lang="fr-FR" sz="2400" b="1" i="0" u="none" strike="noStrike" cap="none">
                <a:solidFill>
                  <a:schemeClr val="dk2"/>
                </a:solidFill>
                <a:latin typeface="Poppins"/>
                <a:ea typeface="Poppins"/>
                <a:cs typeface="Poppins"/>
                <a:sym typeface="Poppins"/>
              </a:rPr>
              <a:t>?</a:t>
            </a:r>
            <a:endParaRPr sz="2400" b="1" i="0" u="none" strike="noStrike" cap="none">
              <a:solidFill>
                <a:schemeClr val="dk2"/>
              </a:solidFill>
              <a:latin typeface="Poppins"/>
              <a:ea typeface="Poppins"/>
              <a:cs typeface="Poppins"/>
              <a:sym typeface="Poppins"/>
            </a:endParaRPr>
          </a:p>
        </p:txBody>
      </p:sp>
      <p:pic>
        <p:nvPicPr>
          <p:cNvPr id="846" name="Google Shape;846;g333be5d61f2_4_119"/>
          <p:cNvPicPr preferRelativeResize="0"/>
          <p:nvPr/>
        </p:nvPicPr>
        <p:blipFill rotWithShape="1">
          <a:blip r:embed="rId3">
            <a:alphaModFix/>
          </a:blip>
          <a:srcRect/>
          <a:stretch/>
        </p:blipFill>
        <p:spPr>
          <a:xfrm>
            <a:off x="10735274" y="251000"/>
            <a:ext cx="504451" cy="298425"/>
          </a:xfrm>
          <a:prstGeom prst="rect">
            <a:avLst/>
          </a:prstGeom>
          <a:noFill/>
          <a:ln>
            <a:noFill/>
          </a:ln>
        </p:spPr>
      </p:pic>
      <p:pic>
        <p:nvPicPr>
          <p:cNvPr id="847" name="Google Shape;847;g333be5d61f2_4_119"/>
          <p:cNvPicPr preferRelativeResize="0"/>
          <p:nvPr/>
        </p:nvPicPr>
        <p:blipFill rotWithShape="1">
          <a:blip r:embed="rId4">
            <a:alphaModFix amt="20000"/>
          </a:blip>
          <a:srcRect/>
          <a:stretch/>
        </p:blipFill>
        <p:spPr>
          <a:xfrm>
            <a:off x="11342950" y="229875"/>
            <a:ext cx="608586" cy="340675"/>
          </a:xfrm>
          <a:prstGeom prst="rect">
            <a:avLst/>
          </a:prstGeom>
          <a:noFill/>
          <a:ln>
            <a:noFill/>
          </a:ln>
        </p:spPr>
      </p:pic>
      <p:sp>
        <p:nvSpPr>
          <p:cNvPr id="848" name="Google Shape;848;g333be5d61f2_4_119"/>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849" name="Google Shape;849;g333be5d61f2_4_119"/>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28</a:t>
            </a:fld>
            <a:endParaRPr/>
          </a:p>
        </p:txBody>
      </p:sp>
      <p:pic>
        <p:nvPicPr>
          <p:cNvPr id="850" name="Google Shape;850;g333be5d61f2_4_119"/>
          <p:cNvPicPr preferRelativeResize="0"/>
          <p:nvPr/>
        </p:nvPicPr>
        <p:blipFill rotWithShape="1">
          <a:blip r:embed="rId5">
            <a:alphaModFix/>
          </a:blip>
          <a:srcRect r="47757" b="14754"/>
          <a:stretch/>
        </p:blipFill>
        <p:spPr>
          <a:xfrm>
            <a:off x="573725" y="2278200"/>
            <a:ext cx="5729449" cy="3688350"/>
          </a:xfrm>
          <a:prstGeom prst="rect">
            <a:avLst/>
          </a:prstGeom>
          <a:noFill/>
          <a:ln>
            <a:noFill/>
          </a:ln>
        </p:spPr>
      </p:pic>
      <p:sp>
        <p:nvSpPr>
          <p:cNvPr id="851" name="Google Shape;851;g333be5d61f2_4_119"/>
          <p:cNvSpPr/>
          <p:nvPr/>
        </p:nvSpPr>
        <p:spPr>
          <a:xfrm>
            <a:off x="2929975" y="1669475"/>
            <a:ext cx="529200" cy="5292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g333be5d61f2_4_119"/>
          <p:cNvSpPr/>
          <p:nvPr/>
        </p:nvSpPr>
        <p:spPr>
          <a:xfrm>
            <a:off x="4168500" y="18528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g333be5d61f2_4_119"/>
          <p:cNvSpPr/>
          <p:nvPr/>
        </p:nvSpPr>
        <p:spPr>
          <a:xfrm>
            <a:off x="5454825" y="18528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54" name="Google Shape;854;g333be5d61f2_4_119"/>
          <p:cNvPicPr preferRelativeResize="0"/>
          <p:nvPr/>
        </p:nvPicPr>
        <p:blipFill rotWithShape="1">
          <a:blip r:embed="rId6">
            <a:alphaModFix/>
          </a:blip>
          <a:srcRect/>
          <a:stretch/>
        </p:blipFill>
        <p:spPr>
          <a:xfrm>
            <a:off x="2971137" y="1798375"/>
            <a:ext cx="446875" cy="271400"/>
          </a:xfrm>
          <a:prstGeom prst="rect">
            <a:avLst/>
          </a:prstGeom>
          <a:noFill/>
          <a:ln>
            <a:noFill/>
          </a:ln>
        </p:spPr>
      </p:pic>
      <p:pic>
        <p:nvPicPr>
          <p:cNvPr id="855" name="Google Shape;855;g333be5d61f2_4_119"/>
          <p:cNvPicPr preferRelativeResize="0"/>
          <p:nvPr/>
        </p:nvPicPr>
        <p:blipFill rotWithShape="1">
          <a:blip r:embed="rId7">
            <a:alphaModFix/>
          </a:blip>
          <a:srcRect/>
          <a:stretch/>
        </p:blipFill>
        <p:spPr>
          <a:xfrm>
            <a:off x="5535487" y="1923522"/>
            <a:ext cx="331625" cy="387766"/>
          </a:xfrm>
          <a:prstGeom prst="rect">
            <a:avLst/>
          </a:prstGeom>
          <a:noFill/>
          <a:ln>
            <a:noFill/>
          </a:ln>
        </p:spPr>
      </p:pic>
      <p:sp>
        <p:nvSpPr>
          <p:cNvPr id="856" name="Google Shape;856;g333be5d61f2_4_119"/>
          <p:cNvSpPr txBox="1"/>
          <p:nvPr/>
        </p:nvSpPr>
        <p:spPr>
          <a:xfrm>
            <a:off x="2745625" y="2614475"/>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-45 %</a:t>
            </a:r>
            <a:endParaRPr sz="1100" b="1" i="0" u="none" strike="noStrike" cap="none">
              <a:solidFill>
                <a:schemeClr val="accent6"/>
              </a:solidFill>
              <a:latin typeface="Poppins"/>
              <a:ea typeface="Poppins"/>
              <a:cs typeface="Poppins"/>
              <a:sym typeface="Poppins"/>
            </a:endParaRPr>
          </a:p>
        </p:txBody>
      </p:sp>
      <p:cxnSp>
        <p:nvCxnSpPr>
          <p:cNvPr id="857" name="Google Shape;857;g333be5d61f2_4_119"/>
          <p:cNvCxnSpPr/>
          <p:nvPr/>
        </p:nvCxnSpPr>
        <p:spPr>
          <a:xfrm>
            <a:off x="3194125" y="2156725"/>
            <a:ext cx="0" cy="429900"/>
          </a:xfrm>
          <a:prstGeom prst="straightConnector1">
            <a:avLst/>
          </a:prstGeom>
          <a:noFill/>
          <a:ln w="19050" cap="flat" cmpd="sng">
            <a:solidFill>
              <a:srgbClr val="0028DC"/>
            </a:solidFill>
            <a:prstDash val="dot"/>
            <a:round/>
            <a:headEnd type="none" w="sm" len="sm"/>
            <a:tailEnd type="none" w="sm" len="sm"/>
          </a:ln>
        </p:spPr>
      </p:cxnSp>
      <p:cxnSp>
        <p:nvCxnSpPr>
          <p:cNvPr id="858" name="Google Shape;858;g333be5d61f2_4_119"/>
          <p:cNvCxnSpPr/>
          <p:nvPr/>
        </p:nvCxnSpPr>
        <p:spPr>
          <a:xfrm>
            <a:off x="4436425" y="2215325"/>
            <a:ext cx="0" cy="429900"/>
          </a:xfrm>
          <a:prstGeom prst="straightConnector1">
            <a:avLst/>
          </a:prstGeom>
          <a:noFill/>
          <a:ln w="19050" cap="flat" cmpd="sng">
            <a:solidFill>
              <a:srgbClr val="0028DC"/>
            </a:solidFill>
            <a:prstDash val="dot"/>
            <a:round/>
            <a:headEnd type="none" w="sm" len="sm"/>
            <a:tailEnd type="none" w="sm" len="sm"/>
          </a:ln>
        </p:spPr>
      </p:cxnSp>
      <p:cxnSp>
        <p:nvCxnSpPr>
          <p:cNvPr id="859" name="Google Shape;859;g333be5d61f2_4_119"/>
          <p:cNvCxnSpPr/>
          <p:nvPr/>
        </p:nvCxnSpPr>
        <p:spPr>
          <a:xfrm>
            <a:off x="5719425" y="2387475"/>
            <a:ext cx="0" cy="429900"/>
          </a:xfrm>
          <a:prstGeom prst="straightConnector1">
            <a:avLst/>
          </a:prstGeom>
          <a:noFill/>
          <a:ln w="19050" cap="flat" cmpd="sng">
            <a:solidFill>
              <a:srgbClr val="0028DC"/>
            </a:solidFill>
            <a:prstDash val="dot"/>
            <a:round/>
            <a:headEnd type="none" w="sm" len="sm"/>
            <a:tailEnd type="none" w="sm" len="sm"/>
          </a:ln>
        </p:spPr>
      </p:cxnSp>
      <p:sp>
        <p:nvSpPr>
          <p:cNvPr id="860" name="Google Shape;860;g333be5d61f2_4_119"/>
          <p:cNvSpPr txBox="1"/>
          <p:nvPr/>
        </p:nvSpPr>
        <p:spPr>
          <a:xfrm>
            <a:off x="3987925" y="2694875"/>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-95 %</a:t>
            </a:r>
            <a:endParaRPr sz="1100" b="1" i="0" u="none" strike="noStrike" cap="none">
              <a:solidFill>
                <a:schemeClr val="accent6"/>
              </a:solidFill>
              <a:latin typeface="Poppins"/>
              <a:ea typeface="Poppins"/>
              <a:cs typeface="Poppins"/>
              <a:sym typeface="Poppins"/>
            </a:endParaRPr>
          </a:p>
        </p:txBody>
      </p:sp>
      <p:sp>
        <p:nvSpPr>
          <p:cNvPr id="861" name="Google Shape;861;g333be5d61f2_4_119"/>
          <p:cNvSpPr txBox="1"/>
          <p:nvPr/>
        </p:nvSpPr>
        <p:spPr>
          <a:xfrm>
            <a:off x="5270925" y="2822850"/>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-65 %</a:t>
            </a:r>
            <a:endParaRPr sz="1100" b="1" i="0" u="none" strike="noStrike" cap="none">
              <a:solidFill>
                <a:schemeClr val="accent6"/>
              </a:solidFill>
              <a:latin typeface="Poppins"/>
              <a:ea typeface="Poppins"/>
              <a:cs typeface="Poppins"/>
              <a:sym typeface="Poppins"/>
            </a:endParaRPr>
          </a:p>
        </p:txBody>
      </p:sp>
      <p:sp>
        <p:nvSpPr>
          <p:cNvPr id="862" name="Google Shape;862;g333be5d61f2_4_119"/>
          <p:cNvSpPr txBox="1"/>
          <p:nvPr/>
        </p:nvSpPr>
        <p:spPr>
          <a:xfrm>
            <a:off x="2401075" y="1006750"/>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Construction et entretien des infrastructures</a:t>
            </a:r>
            <a:endParaRPr sz="1000" b="0" i="0" u="none" strike="noStrike" cap="none">
              <a:solidFill>
                <a:srgbClr val="000047"/>
              </a:solidFill>
              <a:latin typeface="Poppins"/>
              <a:ea typeface="Poppins"/>
              <a:cs typeface="Poppins"/>
              <a:sym typeface="Poppins"/>
            </a:endParaRPr>
          </a:p>
        </p:txBody>
      </p:sp>
      <p:sp>
        <p:nvSpPr>
          <p:cNvPr id="863" name="Google Shape;863;g333be5d61f2_4_119"/>
          <p:cNvSpPr txBox="1"/>
          <p:nvPr/>
        </p:nvSpPr>
        <p:spPr>
          <a:xfrm>
            <a:off x="3639600" y="112537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Consommation d’énergie des infrastructures</a:t>
            </a:r>
            <a:endParaRPr sz="1000" b="0" i="0" u="none" strike="noStrike" cap="none">
              <a:solidFill>
                <a:srgbClr val="000047"/>
              </a:solidFill>
              <a:latin typeface="Poppins"/>
              <a:ea typeface="Poppins"/>
              <a:cs typeface="Poppins"/>
              <a:sym typeface="Poppins"/>
            </a:endParaRPr>
          </a:p>
        </p:txBody>
      </p:sp>
      <p:sp>
        <p:nvSpPr>
          <p:cNvPr id="864" name="Google Shape;864;g333be5d61f2_4_119"/>
          <p:cNvSpPr txBox="1"/>
          <p:nvPr/>
        </p:nvSpPr>
        <p:spPr>
          <a:xfrm>
            <a:off x="4907788" y="126917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0047"/>
                </a:solidFill>
                <a:latin typeface="Poppins"/>
                <a:ea typeface="Poppins"/>
                <a:cs typeface="Poppins"/>
                <a:sym typeface="Poppins"/>
              </a:rPr>
              <a:t>Alimentation </a:t>
            </a:r>
            <a:endParaRPr sz="1000" b="1"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0047"/>
                </a:solidFill>
                <a:latin typeface="Poppins"/>
                <a:ea typeface="Poppins"/>
                <a:cs typeface="Poppins"/>
                <a:sym typeface="Poppins"/>
              </a:rPr>
              <a:t>et boissons</a:t>
            </a:r>
            <a:endParaRPr sz="1000" b="1" i="0" u="none" strike="noStrike" cap="none">
              <a:solidFill>
                <a:srgbClr val="000047"/>
              </a:solidFill>
              <a:latin typeface="Poppins"/>
              <a:ea typeface="Poppins"/>
              <a:cs typeface="Poppins"/>
              <a:sym typeface="Poppins"/>
            </a:endParaRPr>
          </a:p>
        </p:txBody>
      </p:sp>
      <p:sp>
        <p:nvSpPr>
          <p:cNvPr id="865" name="Google Shape;865;g333be5d61f2_4_119"/>
          <p:cNvSpPr/>
          <p:nvPr/>
        </p:nvSpPr>
        <p:spPr>
          <a:xfrm>
            <a:off x="5593775" y="3344899"/>
            <a:ext cx="4968600" cy="1422900"/>
          </a:xfrm>
          <a:prstGeom prst="wedgeRoundRectCallout">
            <a:avLst>
              <a:gd name="adj1" fmla="val -36356"/>
              <a:gd name="adj2" fmla="val -8088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fr-FR" sz="1400" b="1" i="0" u="none" strike="noStrike" cap="none">
                <a:solidFill>
                  <a:schemeClr val="dk2"/>
                </a:solidFill>
                <a:latin typeface="Poppins"/>
                <a:ea typeface="Poppins"/>
                <a:cs typeface="Poppins"/>
                <a:sym typeface="Poppins"/>
              </a:rPr>
              <a:t>Alimentation et boissons </a:t>
            </a:r>
            <a:endParaRPr sz="1400" b="1" i="0" u="none" strike="noStrike" cap="none">
              <a:solidFill>
                <a:schemeClr val="dk2"/>
              </a:solidFill>
              <a:latin typeface="Poppins"/>
              <a:ea typeface="Poppins"/>
              <a:cs typeface="Poppins"/>
              <a:sym typeface="Poppins"/>
            </a:endParaRPr>
          </a:p>
          <a:p>
            <a:pPr marL="457200" marR="0" lvl="0" indent="-311150" algn="l" rtl="0">
              <a:lnSpc>
                <a:spcPct val="115000"/>
              </a:lnSpc>
              <a:spcBef>
                <a:spcPts val="1000"/>
              </a:spcBef>
              <a:spcAft>
                <a:spcPts val="0"/>
              </a:spcAft>
              <a:buClr>
                <a:schemeClr val="dk2"/>
              </a:buClr>
              <a:buSzPts val="1300"/>
              <a:buFont typeface="Poppins"/>
              <a:buChar char="●"/>
            </a:pPr>
            <a:r>
              <a:rPr lang="fr-FR" sz="1300" b="1" i="0" u="none" strike="noStrike" cap="none">
                <a:solidFill>
                  <a:schemeClr val="dk2"/>
                </a:solidFill>
                <a:latin typeface="Poppins"/>
                <a:ea typeface="Poppins"/>
                <a:cs typeface="Poppins"/>
                <a:sym typeface="Poppins"/>
              </a:rPr>
              <a:t>Végétaliser</a:t>
            </a:r>
            <a:r>
              <a:rPr lang="fr-FR" sz="1300" b="0" i="0" u="none" strike="noStrike" cap="none">
                <a:solidFill>
                  <a:schemeClr val="dk2"/>
                </a:solidFill>
                <a:latin typeface="Poppins"/>
                <a:ea typeface="Poppins"/>
                <a:cs typeface="Poppins"/>
                <a:sym typeface="Poppins"/>
              </a:rPr>
              <a:t> la composition des snacks et plats consommés lors des matchs</a:t>
            </a:r>
            <a:endParaRPr sz="1300" b="0" i="0" u="none" strike="noStrike" cap="none">
              <a:solidFill>
                <a:schemeClr val="dk2"/>
              </a:solidFill>
              <a:latin typeface="Poppins"/>
              <a:ea typeface="Poppins"/>
              <a:cs typeface="Poppins"/>
              <a:sym typeface="Poppins"/>
            </a:endParaRPr>
          </a:p>
          <a:p>
            <a:pPr marL="457200" marR="0" lvl="0" indent="-311150" algn="l" rtl="0">
              <a:lnSpc>
                <a:spcPct val="115000"/>
              </a:lnSpc>
              <a:spcBef>
                <a:spcPts val="1000"/>
              </a:spcBef>
              <a:spcAft>
                <a:spcPts val="0"/>
              </a:spcAft>
              <a:buClr>
                <a:schemeClr val="dk2"/>
              </a:buClr>
              <a:buSzPts val="1300"/>
              <a:buFont typeface="Poppins"/>
              <a:buChar char="●"/>
            </a:pPr>
            <a:r>
              <a:rPr lang="fr-FR" sz="1300" b="0" i="0" u="none" strike="noStrike" cap="none">
                <a:solidFill>
                  <a:schemeClr val="dk2"/>
                </a:solidFill>
                <a:latin typeface="Poppins"/>
                <a:ea typeface="Poppins"/>
                <a:cs typeface="Poppins"/>
                <a:sym typeface="Poppins"/>
              </a:rPr>
              <a:t>Proposer des offres </a:t>
            </a:r>
            <a:r>
              <a:rPr lang="fr-FR" sz="1300" b="1" i="0" u="none" strike="noStrike" cap="none">
                <a:solidFill>
                  <a:schemeClr val="dk2"/>
                </a:solidFill>
                <a:latin typeface="Poppins"/>
                <a:ea typeface="Poppins"/>
                <a:cs typeface="Poppins"/>
                <a:sym typeface="Poppins"/>
              </a:rPr>
              <a:t>saisonnières</a:t>
            </a:r>
            <a:r>
              <a:rPr lang="fr-FR" sz="1300" b="0" i="0" u="none" strike="noStrike" cap="none">
                <a:solidFill>
                  <a:schemeClr val="dk2"/>
                </a:solidFill>
                <a:latin typeface="Poppins"/>
                <a:ea typeface="Poppins"/>
                <a:cs typeface="Poppins"/>
                <a:sym typeface="Poppins"/>
              </a:rPr>
              <a:t> et </a:t>
            </a:r>
            <a:r>
              <a:rPr lang="fr-FR" sz="1300" b="1" i="0" u="none" strike="noStrike" cap="none">
                <a:solidFill>
                  <a:schemeClr val="dk2"/>
                </a:solidFill>
                <a:latin typeface="Poppins"/>
                <a:ea typeface="Poppins"/>
                <a:cs typeface="Poppins"/>
                <a:sym typeface="Poppins"/>
              </a:rPr>
              <a:t>locales</a:t>
            </a:r>
            <a:endParaRPr sz="1300" b="1" i="0" u="none" strike="noStrike" cap="none">
              <a:solidFill>
                <a:schemeClr val="dk2"/>
              </a:solidFill>
              <a:latin typeface="Poppins"/>
              <a:ea typeface="Poppins"/>
              <a:cs typeface="Poppins"/>
              <a:sym typeface="Poppins"/>
            </a:endParaRPr>
          </a:p>
        </p:txBody>
      </p:sp>
      <p:sp>
        <p:nvSpPr>
          <p:cNvPr id="866" name="Google Shape;866;g333be5d61f2_4_119"/>
          <p:cNvSpPr txBox="1"/>
          <p:nvPr/>
        </p:nvSpPr>
        <p:spPr>
          <a:xfrm>
            <a:off x="1445375" y="5878150"/>
            <a:ext cx="939300" cy="5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2022</a:t>
            </a:r>
            <a:endParaRPr sz="1600" b="1" i="0" u="none" strike="noStrike" cap="none">
              <a:solidFill>
                <a:schemeClr val="dk2"/>
              </a:solidFill>
              <a:latin typeface="Poppins"/>
              <a:ea typeface="Poppins"/>
              <a:cs typeface="Poppins"/>
              <a:sym typeface="Poppins"/>
            </a:endParaRPr>
          </a:p>
        </p:txBody>
      </p:sp>
      <p:sp>
        <p:nvSpPr>
          <p:cNvPr id="867" name="Google Shape;867;g333be5d61f2_4_119"/>
          <p:cNvSpPr txBox="1"/>
          <p:nvPr/>
        </p:nvSpPr>
        <p:spPr>
          <a:xfrm>
            <a:off x="11135578" y="549425"/>
            <a:ext cx="9651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FCE5CD"/>
                </a:solidFill>
                <a:latin typeface="Poppins"/>
                <a:ea typeface="Poppins"/>
                <a:cs typeface="Poppins"/>
                <a:sym typeface="Poppins"/>
              </a:rPr>
              <a:t>Amateur</a:t>
            </a:r>
            <a:endParaRPr sz="1100" b="1" i="0" u="none" strike="noStrike" cap="none">
              <a:solidFill>
                <a:srgbClr val="FCE5CD"/>
              </a:solidFill>
              <a:latin typeface="Poppins"/>
              <a:ea typeface="Poppins"/>
              <a:cs typeface="Poppins"/>
              <a:sym typeface="Poppins"/>
            </a:endParaRPr>
          </a:p>
        </p:txBody>
      </p:sp>
      <p:pic>
        <p:nvPicPr>
          <p:cNvPr id="868" name="Google Shape;868;g333be5d61f2_4_119"/>
          <p:cNvPicPr preferRelativeResize="0"/>
          <p:nvPr/>
        </p:nvPicPr>
        <p:blipFill rotWithShape="1">
          <a:blip r:embed="rId8">
            <a:alphaModFix/>
          </a:blip>
          <a:srcRect/>
          <a:stretch/>
        </p:blipFill>
        <p:spPr>
          <a:xfrm>
            <a:off x="4264887" y="1941575"/>
            <a:ext cx="343075" cy="351650"/>
          </a:xfrm>
          <a:prstGeom prst="rect">
            <a:avLst/>
          </a:prstGeom>
          <a:noFill/>
          <a:ln>
            <a:noFill/>
          </a:ln>
        </p:spPr>
      </p:pic>
      <p:sp>
        <p:nvSpPr>
          <p:cNvPr id="869" name="Google Shape;869;g333be5d61f2_4_119"/>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grpSp>
        <p:nvGrpSpPr>
          <p:cNvPr id="870" name="Google Shape;870;g333be5d61f2_4_119"/>
          <p:cNvGrpSpPr/>
          <p:nvPr/>
        </p:nvGrpSpPr>
        <p:grpSpPr>
          <a:xfrm>
            <a:off x="4168500" y="1852800"/>
            <a:ext cx="529200" cy="529200"/>
            <a:chOff x="4168500" y="1852800"/>
            <a:chExt cx="529200" cy="529200"/>
          </a:xfrm>
        </p:grpSpPr>
        <p:sp>
          <p:nvSpPr>
            <p:cNvPr id="871" name="Google Shape;871;g333be5d61f2_4_119"/>
            <p:cNvSpPr/>
            <p:nvPr/>
          </p:nvSpPr>
          <p:spPr>
            <a:xfrm>
              <a:off x="4168500" y="18528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2" name="Google Shape;872;g333be5d61f2_4_119"/>
            <p:cNvPicPr preferRelativeResize="0"/>
            <p:nvPr/>
          </p:nvPicPr>
          <p:blipFill rotWithShape="1">
            <a:blip r:embed="rId8">
              <a:alphaModFix/>
            </a:blip>
            <a:srcRect/>
            <a:stretch/>
          </p:blipFill>
          <p:spPr>
            <a:xfrm>
              <a:off x="4261562" y="1923525"/>
              <a:ext cx="343075" cy="351650"/>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g333be5d61f2_4_167"/>
          <p:cNvSpPr txBox="1"/>
          <p:nvPr/>
        </p:nvSpPr>
        <p:spPr>
          <a:xfrm>
            <a:off x="695325" y="572625"/>
            <a:ext cx="6736800" cy="52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professionnel </a:t>
            </a:r>
            <a:r>
              <a:rPr lang="fr-FR" sz="2400" b="1" i="0" u="none" strike="noStrike" cap="none">
                <a:solidFill>
                  <a:schemeClr val="dk2"/>
                </a:solidFill>
                <a:latin typeface="Poppins"/>
                <a:ea typeface="Poppins"/>
                <a:cs typeface="Poppins"/>
                <a:sym typeface="Poppins"/>
              </a:rPr>
              <a:t>?</a:t>
            </a:r>
            <a:endParaRPr sz="2400" b="1" i="0" u="none" strike="noStrike" cap="none">
              <a:solidFill>
                <a:schemeClr val="dk2"/>
              </a:solidFill>
              <a:latin typeface="Poppins"/>
              <a:ea typeface="Poppins"/>
              <a:cs typeface="Poppins"/>
              <a:sym typeface="Poppins"/>
            </a:endParaRPr>
          </a:p>
        </p:txBody>
      </p:sp>
      <p:pic>
        <p:nvPicPr>
          <p:cNvPr id="879" name="Google Shape;879;g333be5d61f2_4_167"/>
          <p:cNvPicPr preferRelativeResize="0"/>
          <p:nvPr/>
        </p:nvPicPr>
        <p:blipFill rotWithShape="1">
          <a:blip r:embed="rId3">
            <a:alphaModFix/>
          </a:blip>
          <a:srcRect/>
          <a:stretch/>
        </p:blipFill>
        <p:spPr>
          <a:xfrm>
            <a:off x="10735274" y="251000"/>
            <a:ext cx="504451" cy="298425"/>
          </a:xfrm>
          <a:prstGeom prst="rect">
            <a:avLst/>
          </a:prstGeom>
          <a:noFill/>
          <a:ln>
            <a:noFill/>
          </a:ln>
        </p:spPr>
      </p:pic>
      <p:pic>
        <p:nvPicPr>
          <p:cNvPr id="880" name="Google Shape;880;g333be5d61f2_4_167"/>
          <p:cNvPicPr preferRelativeResize="0"/>
          <p:nvPr/>
        </p:nvPicPr>
        <p:blipFill rotWithShape="1">
          <a:blip r:embed="rId4">
            <a:alphaModFix amt="20000"/>
          </a:blip>
          <a:srcRect/>
          <a:stretch/>
        </p:blipFill>
        <p:spPr>
          <a:xfrm>
            <a:off x="11342950" y="229875"/>
            <a:ext cx="608586" cy="340675"/>
          </a:xfrm>
          <a:prstGeom prst="rect">
            <a:avLst/>
          </a:prstGeom>
          <a:noFill/>
          <a:ln>
            <a:noFill/>
          </a:ln>
        </p:spPr>
      </p:pic>
      <p:sp>
        <p:nvSpPr>
          <p:cNvPr id="881" name="Google Shape;881;g333be5d61f2_4_167"/>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882" name="Google Shape;882;g333be5d61f2_4_167"/>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29</a:t>
            </a:fld>
            <a:endParaRPr/>
          </a:p>
        </p:txBody>
      </p:sp>
      <p:pic>
        <p:nvPicPr>
          <p:cNvPr id="883" name="Google Shape;883;g333be5d61f2_4_167"/>
          <p:cNvPicPr preferRelativeResize="0"/>
          <p:nvPr/>
        </p:nvPicPr>
        <p:blipFill rotWithShape="1">
          <a:blip r:embed="rId5">
            <a:alphaModFix/>
          </a:blip>
          <a:srcRect r="36031" b="14754"/>
          <a:stretch/>
        </p:blipFill>
        <p:spPr>
          <a:xfrm>
            <a:off x="573725" y="2278200"/>
            <a:ext cx="7015327" cy="3688350"/>
          </a:xfrm>
          <a:prstGeom prst="rect">
            <a:avLst/>
          </a:prstGeom>
          <a:noFill/>
          <a:ln>
            <a:noFill/>
          </a:ln>
        </p:spPr>
      </p:pic>
      <p:sp>
        <p:nvSpPr>
          <p:cNvPr id="884" name="Google Shape;884;g333be5d61f2_4_167"/>
          <p:cNvSpPr/>
          <p:nvPr/>
        </p:nvSpPr>
        <p:spPr>
          <a:xfrm>
            <a:off x="2929975" y="1669475"/>
            <a:ext cx="529200" cy="5292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g333be5d61f2_4_167"/>
          <p:cNvSpPr/>
          <p:nvPr/>
        </p:nvSpPr>
        <p:spPr>
          <a:xfrm>
            <a:off x="4168500" y="18528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g333be5d61f2_4_167"/>
          <p:cNvSpPr/>
          <p:nvPr/>
        </p:nvSpPr>
        <p:spPr>
          <a:xfrm>
            <a:off x="5454825" y="18528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g333be5d61f2_4_167"/>
          <p:cNvSpPr/>
          <p:nvPr/>
        </p:nvSpPr>
        <p:spPr>
          <a:xfrm>
            <a:off x="6704900" y="2040025"/>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88" name="Google Shape;888;g333be5d61f2_4_167"/>
          <p:cNvPicPr preferRelativeResize="0"/>
          <p:nvPr/>
        </p:nvPicPr>
        <p:blipFill rotWithShape="1">
          <a:blip r:embed="rId6">
            <a:alphaModFix/>
          </a:blip>
          <a:srcRect/>
          <a:stretch/>
        </p:blipFill>
        <p:spPr>
          <a:xfrm>
            <a:off x="2971137" y="1798375"/>
            <a:ext cx="446875" cy="271400"/>
          </a:xfrm>
          <a:prstGeom prst="rect">
            <a:avLst/>
          </a:prstGeom>
          <a:noFill/>
          <a:ln>
            <a:noFill/>
          </a:ln>
        </p:spPr>
      </p:pic>
      <p:pic>
        <p:nvPicPr>
          <p:cNvPr id="889" name="Google Shape;889;g333be5d61f2_4_167"/>
          <p:cNvPicPr preferRelativeResize="0"/>
          <p:nvPr/>
        </p:nvPicPr>
        <p:blipFill rotWithShape="1">
          <a:blip r:embed="rId7">
            <a:alphaModFix/>
          </a:blip>
          <a:srcRect/>
          <a:stretch/>
        </p:blipFill>
        <p:spPr>
          <a:xfrm>
            <a:off x="5535487" y="1923522"/>
            <a:ext cx="331625" cy="387766"/>
          </a:xfrm>
          <a:prstGeom prst="rect">
            <a:avLst/>
          </a:prstGeom>
          <a:noFill/>
          <a:ln>
            <a:noFill/>
          </a:ln>
        </p:spPr>
      </p:pic>
      <p:pic>
        <p:nvPicPr>
          <p:cNvPr id="890" name="Google Shape;890;g333be5d61f2_4_167"/>
          <p:cNvPicPr preferRelativeResize="0"/>
          <p:nvPr/>
        </p:nvPicPr>
        <p:blipFill rotWithShape="1">
          <a:blip r:embed="rId8">
            <a:alphaModFix/>
          </a:blip>
          <a:srcRect/>
          <a:stretch/>
        </p:blipFill>
        <p:spPr>
          <a:xfrm>
            <a:off x="6768400" y="2177763"/>
            <a:ext cx="402200" cy="289875"/>
          </a:xfrm>
          <a:prstGeom prst="rect">
            <a:avLst/>
          </a:prstGeom>
          <a:noFill/>
          <a:ln>
            <a:noFill/>
          </a:ln>
        </p:spPr>
      </p:pic>
      <p:sp>
        <p:nvSpPr>
          <p:cNvPr id="891" name="Google Shape;891;g333be5d61f2_4_167"/>
          <p:cNvSpPr txBox="1"/>
          <p:nvPr/>
        </p:nvSpPr>
        <p:spPr>
          <a:xfrm>
            <a:off x="2745625" y="2614475"/>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-45 %</a:t>
            </a:r>
            <a:endParaRPr sz="1100" b="1" i="0" u="none" strike="noStrike" cap="none">
              <a:solidFill>
                <a:schemeClr val="accent6"/>
              </a:solidFill>
              <a:latin typeface="Poppins"/>
              <a:ea typeface="Poppins"/>
              <a:cs typeface="Poppins"/>
              <a:sym typeface="Poppins"/>
            </a:endParaRPr>
          </a:p>
        </p:txBody>
      </p:sp>
      <p:cxnSp>
        <p:nvCxnSpPr>
          <p:cNvPr id="892" name="Google Shape;892;g333be5d61f2_4_167"/>
          <p:cNvCxnSpPr/>
          <p:nvPr/>
        </p:nvCxnSpPr>
        <p:spPr>
          <a:xfrm>
            <a:off x="3194125" y="2156725"/>
            <a:ext cx="0" cy="429900"/>
          </a:xfrm>
          <a:prstGeom prst="straightConnector1">
            <a:avLst/>
          </a:prstGeom>
          <a:noFill/>
          <a:ln w="19050" cap="flat" cmpd="sng">
            <a:solidFill>
              <a:srgbClr val="0028DC"/>
            </a:solidFill>
            <a:prstDash val="dot"/>
            <a:round/>
            <a:headEnd type="none" w="sm" len="sm"/>
            <a:tailEnd type="none" w="sm" len="sm"/>
          </a:ln>
        </p:spPr>
      </p:cxnSp>
      <p:cxnSp>
        <p:nvCxnSpPr>
          <p:cNvPr id="893" name="Google Shape;893;g333be5d61f2_4_167"/>
          <p:cNvCxnSpPr/>
          <p:nvPr/>
        </p:nvCxnSpPr>
        <p:spPr>
          <a:xfrm>
            <a:off x="4436425" y="2215325"/>
            <a:ext cx="0" cy="429900"/>
          </a:xfrm>
          <a:prstGeom prst="straightConnector1">
            <a:avLst/>
          </a:prstGeom>
          <a:noFill/>
          <a:ln w="19050" cap="flat" cmpd="sng">
            <a:solidFill>
              <a:srgbClr val="0028DC"/>
            </a:solidFill>
            <a:prstDash val="dot"/>
            <a:round/>
            <a:headEnd type="none" w="sm" len="sm"/>
            <a:tailEnd type="none" w="sm" len="sm"/>
          </a:ln>
        </p:spPr>
      </p:cxnSp>
      <p:cxnSp>
        <p:nvCxnSpPr>
          <p:cNvPr id="894" name="Google Shape;894;g333be5d61f2_4_167"/>
          <p:cNvCxnSpPr/>
          <p:nvPr/>
        </p:nvCxnSpPr>
        <p:spPr>
          <a:xfrm>
            <a:off x="5719425" y="2387475"/>
            <a:ext cx="0" cy="429900"/>
          </a:xfrm>
          <a:prstGeom prst="straightConnector1">
            <a:avLst/>
          </a:prstGeom>
          <a:noFill/>
          <a:ln w="19050" cap="flat" cmpd="sng">
            <a:solidFill>
              <a:srgbClr val="0028DC"/>
            </a:solidFill>
            <a:prstDash val="dot"/>
            <a:round/>
            <a:headEnd type="none" w="sm" len="sm"/>
            <a:tailEnd type="none" w="sm" len="sm"/>
          </a:ln>
        </p:spPr>
      </p:cxnSp>
      <p:cxnSp>
        <p:nvCxnSpPr>
          <p:cNvPr id="895" name="Google Shape;895;g333be5d61f2_4_167"/>
          <p:cNvCxnSpPr/>
          <p:nvPr/>
        </p:nvCxnSpPr>
        <p:spPr>
          <a:xfrm>
            <a:off x="6969500" y="2467650"/>
            <a:ext cx="0" cy="429900"/>
          </a:xfrm>
          <a:prstGeom prst="straightConnector1">
            <a:avLst/>
          </a:prstGeom>
          <a:noFill/>
          <a:ln w="19050" cap="flat" cmpd="sng">
            <a:solidFill>
              <a:srgbClr val="0028DC"/>
            </a:solidFill>
            <a:prstDash val="dot"/>
            <a:round/>
            <a:headEnd type="none" w="sm" len="sm"/>
            <a:tailEnd type="none" w="sm" len="sm"/>
          </a:ln>
        </p:spPr>
      </p:cxnSp>
      <p:sp>
        <p:nvSpPr>
          <p:cNvPr id="896" name="Google Shape;896;g333be5d61f2_4_167"/>
          <p:cNvSpPr txBox="1"/>
          <p:nvPr/>
        </p:nvSpPr>
        <p:spPr>
          <a:xfrm>
            <a:off x="3987925" y="2694875"/>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-95 %</a:t>
            </a:r>
            <a:endParaRPr sz="1100" b="1" i="0" u="none" strike="noStrike" cap="none">
              <a:solidFill>
                <a:schemeClr val="accent6"/>
              </a:solidFill>
              <a:latin typeface="Poppins"/>
              <a:ea typeface="Poppins"/>
              <a:cs typeface="Poppins"/>
              <a:sym typeface="Poppins"/>
            </a:endParaRPr>
          </a:p>
        </p:txBody>
      </p:sp>
      <p:sp>
        <p:nvSpPr>
          <p:cNvPr id="897" name="Google Shape;897;g333be5d61f2_4_167"/>
          <p:cNvSpPr txBox="1"/>
          <p:nvPr/>
        </p:nvSpPr>
        <p:spPr>
          <a:xfrm>
            <a:off x="5270925" y="2822850"/>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-65 %</a:t>
            </a:r>
            <a:endParaRPr sz="1100" b="1" i="0" u="none" strike="noStrike" cap="none">
              <a:solidFill>
                <a:schemeClr val="accent6"/>
              </a:solidFill>
              <a:latin typeface="Poppins"/>
              <a:ea typeface="Poppins"/>
              <a:cs typeface="Poppins"/>
              <a:sym typeface="Poppins"/>
            </a:endParaRPr>
          </a:p>
        </p:txBody>
      </p:sp>
      <p:sp>
        <p:nvSpPr>
          <p:cNvPr id="898" name="Google Shape;898;g333be5d61f2_4_167"/>
          <p:cNvSpPr txBox="1"/>
          <p:nvPr/>
        </p:nvSpPr>
        <p:spPr>
          <a:xfrm>
            <a:off x="6521000" y="2934000"/>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-78 %</a:t>
            </a:r>
            <a:endParaRPr sz="1100" b="1" i="0" u="none" strike="noStrike" cap="none">
              <a:solidFill>
                <a:schemeClr val="accent6"/>
              </a:solidFill>
              <a:latin typeface="Poppins"/>
              <a:ea typeface="Poppins"/>
              <a:cs typeface="Poppins"/>
              <a:sym typeface="Poppins"/>
            </a:endParaRPr>
          </a:p>
        </p:txBody>
      </p:sp>
      <p:sp>
        <p:nvSpPr>
          <p:cNvPr id="899" name="Google Shape;899;g333be5d61f2_4_167"/>
          <p:cNvSpPr txBox="1"/>
          <p:nvPr/>
        </p:nvSpPr>
        <p:spPr>
          <a:xfrm>
            <a:off x="2401075" y="1006750"/>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Construction et entretien des infrastructures</a:t>
            </a:r>
            <a:endParaRPr sz="1000" b="0" i="0" u="none" strike="noStrike" cap="none">
              <a:solidFill>
                <a:srgbClr val="000047"/>
              </a:solidFill>
              <a:latin typeface="Poppins"/>
              <a:ea typeface="Poppins"/>
              <a:cs typeface="Poppins"/>
              <a:sym typeface="Poppins"/>
            </a:endParaRPr>
          </a:p>
        </p:txBody>
      </p:sp>
      <p:sp>
        <p:nvSpPr>
          <p:cNvPr id="900" name="Google Shape;900;g333be5d61f2_4_167"/>
          <p:cNvSpPr txBox="1"/>
          <p:nvPr/>
        </p:nvSpPr>
        <p:spPr>
          <a:xfrm>
            <a:off x="3639600" y="112537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Consommation d’énergie des infrastructures</a:t>
            </a:r>
            <a:endParaRPr sz="1000" b="0" i="0" u="none" strike="noStrike" cap="none">
              <a:solidFill>
                <a:srgbClr val="000047"/>
              </a:solidFill>
              <a:latin typeface="Poppins"/>
              <a:ea typeface="Poppins"/>
              <a:cs typeface="Poppins"/>
              <a:sym typeface="Poppins"/>
            </a:endParaRPr>
          </a:p>
        </p:txBody>
      </p:sp>
      <p:sp>
        <p:nvSpPr>
          <p:cNvPr id="901" name="Google Shape;901;g333be5d61f2_4_167"/>
          <p:cNvSpPr txBox="1"/>
          <p:nvPr/>
        </p:nvSpPr>
        <p:spPr>
          <a:xfrm>
            <a:off x="4907788" y="126917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Alimentation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et boissons</a:t>
            </a:r>
            <a:endParaRPr sz="1000" b="0" i="0" u="none" strike="noStrike" cap="none">
              <a:solidFill>
                <a:srgbClr val="000047"/>
              </a:solidFill>
              <a:latin typeface="Poppins"/>
              <a:ea typeface="Poppins"/>
              <a:cs typeface="Poppins"/>
              <a:sym typeface="Poppins"/>
            </a:endParaRPr>
          </a:p>
        </p:txBody>
      </p:sp>
      <p:sp>
        <p:nvSpPr>
          <p:cNvPr id="902" name="Google Shape;902;g333be5d61f2_4_167"/>
          <p:cNvSpPr txBox="1"/>
          <p:nvPr/>
        </p:nvSpPr>
        <p:spPr>
          <a:xfrm>
            <a:off x="6176000" y="151082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0047"/>
                </a:solidFill>
                <a:latin typeface="Poppins"/>
                <a:ea typeface="Poppins"/>
                <a:cs typeface="Poppins"/>
                <a:sym typeface="Poppins"/>
              </a:rPr>
              <a:t>Retransmission, déchets et autres</a:t>
            </a:r>
            <a:endParaRPr sz="1000" b="1" i="0" u="none" strike="noStrike" cap="none">
              <a:solidFill>
                <a:srgbClr val="000047"/>
              </a:solidFill>
              <a:latin typeface="Poppins"/>
              <a:ea typeface="Poppins"/>
              <a:cs typeface="Poppins"/>
              <a:sym typeface="Poppins"/>
            </a:endParaRPr>
          </a:p>
        </p:txBody>
      </p:sp>
      <p:sp>
        <p:nvSpPr>
          <p:cNvPr id="903" name="Google Shape;903;g333be5d61f2_4_167"/>
          <p:cNvSpPr/>
          <p:nvPr/>
        </p:nvSpPr>
        <p:spPr>
          <a:xfrm>
            <a:off x="7234100" y="3267750"/>
            <a:ext cx="4146900" cy="1814400"/>
          </a:xfrm>
          <a:prstGeom prst="wedgeRoundRectCallout">
            <a:avLst>
              <a:gd name="adj1" fmla="val -41195"/>
              <a:gd name="adj2" fmla="val -5758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1" i="0" u="none" strike="noStrike" cap="none">
                <a:solidFill>
                  <a:schemeClr val="dk2"/>
                </a:solidFill>
                <a:latin typeface="Poppins"/>
                <a:ea typeface="Poppins"/>
                <a:cs typeface="Poppins"/>
                <a:sym typeface="Poppins"/>
              </a:rPr>
              <a:t>Retransmission, déchets et autres</a:t>
            </a:r>
            <a:endParaRPr sz="1400" b="1" i="0" u="none" strike="noStrike" cap="none">
              <a:solidFill>
                <a:schemeClr val="dk2"/>
              </a:solidFill>
              <a:latin typeface="Poppins"/>
              <a:ea typeface="Poppins"/>
              <a:cs typeface="Poppins"/>
              <a:sym typeface="Poppins"/>
            </a:endParaRPr>
          </a:p>
          <a:p>
            <a:pPr marL="457200" marR="0" lvl="0" indent="-311150" algn="just" rtl="0">
              <a:lnSpc>
                <a:spcPct val="100000"/>
              </a:lnSpc>
              <a:spcBef>
                <a:spcPts val="1000"/>
              </a:spcBef>
              <a:spcAft>
                <a:spcPts val="0"/>
              </a:spcAft>
              <a:buClr>
                <a:srgbClr val="00005A"/>
              </a:buClr>
              <a:buSzPts val="1300"/>
              <a:buFont typeface="Arial"/>
              <a:buChar char="●"/>
            </a:pPr>
            <a:r>
              <a:rPr lang="fr-FR" sz="1300" b="0" i="0" u="none" strike="noStrike" cap="none">
                <a:solidFill>
                  <a:srgbClr val="00005A"/>
                </a:solidFill>
                <a:latin typeface="Poppins"/>
                <a:ea typeface="Poppins"/>
                <a:cs typeface="Poppins"/>
                <a:sym typeface="Poppins"/>
              </a:rPr>
              <a:t>Déchets : réduction du volume de déchets produits par une réflexion sur les usages et le gaspillage </a:t>
            </a:r>
            <a:endParaRPr sz="1300" b="1" i="0" u="none" strike="noStrike" cap="none">
              <a:solidFill>
                <a:srgbClr val="00005A"/>
              </a:solidFill>
              <a:latin typeface="Poppins"/>
              <a:ea typeface="Poppins"/>
              <a:cs typeface="Poppins"/>
              <a:sym typeface="Poppins"/>
            </a:endParaRPr>
          </a:p>
          <a:p>
            <a:pPr marL="457200" marR="0" lvl="0" indent="-311150" algn="just" rtl="0">
              <a:lnSpc>
                <a:spcPct val="100000"/>
              </a:lnSpc>
              <a:spcBef>
                <a:spcPts val="1000"/>
              </a:spcBef>
              <a:spcAft>
                <a:spcPts val="0"/>
              </a:spcAft>
              <a:buClr>
                <a:srgbClr val="00005A"/>
              </a:buClr>
              <a:buSzPts val="1300"/>
              <a:buFont typeface="Poppins"/>
              <a:buChar char="●"/>
            </a:pPr>
            <a:r>
              <a:rPr lang="fr-FR" sz="1300" b="0" i="0" u="none" strike="noStrike" cap="none">
                <a:solidFill>
                  <a:srgbClr val="00005A"/>
                </a:solidFill>
                <a:latin typeface="Poppins"/>
                <a:ea typeface="Poppins"/>
                <a:cs typeface="Poppins"/>
                <a:sym typeface="Poppins"/>
              </a:rPr>
              <a:t>Augmenter la durée de vie des produits utilisés</a:t>
            </a:r>
            <a:endParaRPr sz="1300" b="0" i="0" u="none" strike="noStrike" cap="none">
              <a:solidFill>
                <a:srgbClr val="00005A"/>
              </a:solidFill>
              <a:latin typeface="Poppins"/>
              <a:ea typeface="Poppins"/>
              <a:cs typeface="Poppins"/>
              <a:sym typeface="Poppins"/>
            </a:endParaRPr>
          </a:p>
        </p:txBody>
      </p:sp>
      <p:sp>
        <p:nvSpPr>
          <p:cNvPr id="904" name="Google Shape;904;g333be5d61f2_4_167"/>
          <p:cNvSpPr txBox="1"/>
          <p:nvPr/>
        </p:nvSpPr>
        <p:spPr>
          <a:xfrm>
            <a:off x="1445375" y="5878150"/>
            <a:ext cx="939300" cy="5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2022</a:t>
            </a:r>
            <a:endParaRPr sz="1600" b="1" i="0" u="none" strike="noStrike" cap="none">
              <a:solidFill>
                <a:schemeClr val="dk2"/>
              </a:solidFill>
              <a:latin typeface="Poppins"/>
              <a:ea typeface="Poppins"/>
              <a:cs typeface="Poppins"/>
              <a:sym typeface="Poppins"/>
            </a:endParaRPr>
          </a:p>
        </p:txBody>
      </p:sp>
      <p:sp>
        <p:nvSpPr>
          <p:cNvPr id="905" name="Google Shape;905;g333be5d61f2_4_167"/>
          <p:cNvSpPr txBox="1"/>
          <p:nvPr/>
        </p:nvSpPr>
        <p:spPr>
          <a:xfrm>
            <a:off x="11135578" y="549425"/>
            <a:ext cx="9651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FCE5CD"/>
                </a:solidFill>
                <a:latin typeface="Poppins"/>
                <a:ea typeface="Poppins"/>
                <a:cs typeface="Poppins"/>
                <a:sym typeface="Poppins"/>
              </a:rPr>
              <a:t>Amateur</a:t>
            </a:r>
            <a:endParaRPr sz="1100" b="1" i="0" u="none" strike="noStrike" cap="none">
              <a:solidFill>
                <a:srgbClr val="FCE5CD"/>
              </a:solidFill>
              <a:latin typeface="Poppins"/>
              <a:ea typeface="Poppins"/>
              <a:cs typeface="Poppins"/>
              <a:sym typeface="Poppins"/>
            </a:endParaRPr>
          </a:p>
        </p:txBody>
      </p:sp>
      <p:pic>
        <p:nvPicPr>
          <p:cNvPr id="906" name="Google Shape;906;g333be5d61f2_4_167"/>
          <p:cNvPicPr preferRelativeResize="0"/>
          <p:nvPr/>
        </p:nvPicPr>
        <p:blipFill rotWithShape="1">
          <a:blip r:embed="rId9">
            <a:alphaModFix/>
          </a:blip>
          <a:srcRect/>
          <a:stretch/>
        </p:blipFill>
        <p:spPr>
          <a:xfrm>
            <a:off x="4264887" y="1941575"/>
            <a:ext cx="343075" cy="351650"/>
          </a:xfrm>
          <a:prstGeom prst="rect">
            <a:avLst/>
          </a:prstGeom>
          <a:noFill/>
          <a:ln>
            <a:noFill/>
          </a:ln>
        </p:spPr>
      </p:pic>
      <p:sp>
        <p:nvSpPr>
          <p:cNvPr id="907" name="Google Shape;907;g333be5d61f2_4_167"/>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grpSp>
        <p:nvGrpSpPr>
          <p:cNvPr id="908" name="Google Shape;908;g333be5d61f2_4_167"/>
          <p:cNvGrpSpPr/>
          <p:nvPr/>
        </p:nvGrpSpPr>
        <p:grpSpPr>
          <a:xfrm>
            <a:off x="4168500" y="1852800"/>
            <a:ext cx="529200" cy="529200"/>
            <a:chOff x="4168500" y="1852800"/>
            <a:chExt cx="529200" cy="529200"/>
          </a:xfrm>
        </p:grpSpPr>
        <p:sp>
          <p:nvSpPr>
            <p:cNvPr id="909" name="Google Shape;909;g333be5d61f2_4_167"/>
            <p:cNvSpPr/>
            <p:nvPr/>
          </p:nvSpPr>
          <p:spPr>
            <a:xfrm>
              <a:off x="4168500" y="18528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0" name="Google Shape;910;g333be5d61f2_4_167"/>
            <p:cNvPicPr preferRelativeResize="0"/>
            <p:nvPr/>
          </p:nvPicPr>
          <p:blipFill rotWithShape="1">
            <a:blip r:embed="rId9">
              <a:alphaModFix/>
            </a:blip>
            <a:srcRect/>
            <a:stretch/>
          </p:blipFill>
          <p:spPr>
            <a:xfrm>
              <a:off x="4261562" y="1923525"/>
              <a:ext cx="343075" cy="35165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333be5d61f2_2_11"/>
          <p:cNvSpPr txBox="1">
            <a:spLocks noGrp="1"/>
          </p:cNvSpPr>
          <p:nvPr>
            <p:ph type="body" idx="1"/>
          </p:nvPr>
        </p:nvSpPr>
        <p:spPr>
          <a:xfrm>
            <a:off x="6962775" y="728663"/>
            <a:ext cx="4533900" cy="54006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800"/>
              <a:buNone/>
            </a:pPr>
            <a:r>
              <a:rPr lang="fr-FR" sz="2900"/>
              <a:t>Introduction</a:t>
            </a:r>
            <a:endParaRPr sz="2900"/>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Méthode et périmètre</a:t>
            </a:r>
            <a:endParaRPr sz="1900"/>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Empreinte carbone du rugby et football </a:t>
            </a:r>
            <a:endParaRPr sz="1900"/>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Trajectoires et leviers de décarbonation </a:t>
            </a:r>
            <a:endParaRPr sz="1900"/>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Conclusion générale </a:t>
            </a:r>
            <a:endParaRPr sz="1900"/>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Table ronde </a:t>
            </a:r>
            <a:endParaRPr sz="1900"/>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Q&amp;A</a:t>
            </a:r>
            <a:endParaRPr sz="1900"/>
          </a:p>
        </p:txBody>
      </p:sp>
      <p:sp>
        <p:nvSpPr>
          <p:cNvPr id="327" name="Google Shape;327;g333be5d61f2_2_11"/>
          <p:cNvSpPr/>
          <p:nvPr/>
        </p:nvSpPr>
        <p:spPr>
          <a:xfrm>
            <a:off x="10436575" y="6476200"/>
            <a:ext cx="1755300" cy="381900"/>
          </a:xfrm>
          <a:prstGeom prst="rect">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g333be5d61f2_4_212"/>
          <p:cNvSpPr txBox="1"/>
          <p:nvPr/>
        </p:nvSpPr>
        <p:spPr>
          <a:xfrm>
            <a:off x="695325" y="572625"/>
            <a:ext cx="6736800" cy="52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professionnel </a:t>
            </a:r>
            <a:r>
              <a:rPr lang="fr-FR" sz="2400" b="1" i="0" u="none" strike="noStrike" cap="none">
                <a:solidFill>
                  <a:schemeClr val="dk2"/>
                </a:solidFill>
                <a:latin typeface="Poppins"/>
                <a:ea typeface="Poppins"/>
                <a:cs typeface="Poppins"/>
                <a:sym typeface="Poppins"/>
              </a:rPr>
              <a:t>?</a:t>
            </a:r>
            <a:endParaRPr sz="2400" b="1" i="0" u="none" strike="noStrike" cap="none">
              <a:solidFill>
                <a:schemeClr val="dk2"/>
              </a:solidFill>
              <a:latin typeface="Poppins"/>
              <a:ea typeface="Poppins"/>
              <a:cs typeface="Poppins"/>
              <a:sym typeface="Poppins"/>
            </a:endParaRPr>
          </a:p>
        </p:txBody>
      </p:sp>
      <p:pic>
        <p:nvPicPr>
          <p:cNvPr id="917" name="Google Shape;917;g333be5d61f2_4_212"/>
          <p:cNvPicPr preferRelativeResize="0"/>
          <p:nvPr/>
        </p:nvPicPr>
        <p:blipFill rotWithShape="1">
          <a:blip r:embed="rId3">
            <a:alphaModFix/>
          </a:blip>
          <a:srcRect/>
          <a:stretch/>
        </p:blipFill>
        <p:spPr>
          <a:xfrm>
            <a:off x="10735274" y="251000"/>
            <a:ext cx="504451" cy="298425"/>
          </a:xfrm>
          <a:prstGeom prst="rect">
            <a:avLst/>
          </a:prstGeom>
          <a:noFill/>
          <a:ln>
            <a:noFill/>
          </a:ln>
        </p:spPr>
      </p:pic>
      <p:pic>
        <p:nvPicPr>
          <p:cNvPr id="918" name="Google Shape;918;g333be5d61f2_4_212"/>
          <p:cNvPicPr preferRelativeResize="0"/>
          <p:nvPr/>
        </p:nvPicPr>
        <p:blipFill rotWithShape="1">
          <a:blip r:embed="rId4">
            <a:alphaModFix amt="20000"/>
          </a:blip>
          <a:srcRect/>
          <a:stretch/>
        </p:blipFill>
        <p:spPr>
          <a:xfrm>
            <a:off x="11342950" y="229875"/>
            <a:ext cx="608586" cy="340675"/>
          </a:xfrm>
          <a:prstGeom prst="rect">
            <a:avLst/>
          </a:prstGeom>
          <a:noFill/>
          <a:ln>
            <a:noFill/>
          </a:ln>
        </p:spPr>
      </p:pic>
      <p:sp>
        <p:nvSpPr>
          <p:cNvPr id="919" name="Google Shape;919;g333be5d61f2_4_212"/>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920" name="Google Shape;920;g333be5d61f2_4_212"/>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30</a:t>
            </a:fld>
            <a:endParaRPr/>
          </a:p>
        </p:txBody>
      </p:sp>
      <p:pic>
        <p:nvPicPr>
          <p:cNvPr id="921" name="Google Shape;921;g333be5d61f2_4_212"/>
          <p:cNvPicPr preferRelativeResize="0"/>
          <p:nvPr/>
        </p:nvPicPr>
        <p:blipFill rotWithShape="1">
          <a:blip r:embed="rId5">
            <a:alphaModFix/>
          </a:blip>
          <a:srcRect r="12495" b="14754"/>
          <a:stretch/>
        </p:blipFill>
        <p:spPr>
          <a:xfrm>
            <a:off x="573725" y="2278200"/>
            <a:ext cx="9596600" cy="3688350"/>
          </a:xfrm>
          <a:prstGeom prst="rect">
            <a:avLst/>
          </a:prstGeom>
          <a:noFill/>
          <a:ln>
            <a:noFill/>
          </a:ln>
        </p:spPr>
      </p:pic>
      <p:sp>
        <p:nvSpPr>
          <p:cNvPr id="922" name="Google Shape;922;g333be5d61f2_4_212"/>
          <p:cNvSpPr/>
          <p:nvPr/>
        </p:nvSpPr>
        <p:spPr>
          <a:xfrm>
            <a:off x="2929975" y="1669475"/>
            <a:ext cx="529200" cy="5292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g333be5d61f2_4_212"/>
          <p:cNvSpPr/>
          <p:nvPr/>
        </p:nvSpPr>
        <p:spPr>
          <a:xfrm>
            <a:off x="5454825" y="18528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g333be5d61f2_4_212"/>
          <p:cNvSpPr/>
          <p:nvPr/>
        </p:nvSpPr>
        <p:spPr>
          <a:xfrm>
            <a:off x="6704900" y="2040025"/>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g333be5d61f2_4_212"/>
          <p:cNvSpPr/>
          <p:nvPr/>
        </p:nvSpPr>
        <p:spPr>
          <a:xfrm>
            <a:off x="7979675" y="2165675"/>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g333be5d61f2_4_212"/>
          <p:cNvSpPr/>
          <p:nvPr/>
        </p:nvSpPr>
        <p:spPr>
          <a:xfrm>
            <a:off x="9264275" y="2351075"/>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27" name="Google Shape;927;g333be5d61f2_4_212"/>
          <p:cNvPicPr preferRelativeResize="0"/>
          <p:nvPr/>
        </p:nvPicPr>
        <p:blipFill rotWithShape="1">
          <a:blip r:embed="rId6">
            <a:alphaModFix/>
          </a:blip>
          <a:srcRect/>
          <a:stretch/>
        </p:blipFill>
        <p:spPr>
          <a:xfrm>
            <a:off x="2971137" y="1798375"/>
            <a:ext cx="446875" cy="271400"/>
          </a:xfrm>
          <a:prstGeom prst="rect">
            <a:avLst/>
          </a:prstGeom>
          <a:noFill/>
          <a:ln>
            <a:noFill/>
          </a:ln>
        </p:spPr>
      </p:pic>
      <p:pic>
        <p:nvPicPr>
          <p:cNvPr id="928" name="Google Shape;928;g333be5d61f2_4_212"/>
          <p:cNvPicPr preferRelativeResize="0"/>
          <p:nvPr/>
        </p:nvPicPr>
        <p:blipFill rotWithShape="1">
          <a:blip r:embed="rId7">
            <a:alphaModFix/>
          </a:blip>
          <a:srcRect/>
          <a:stretch/>
        </p:blipFill>
        <p:spPr>
          <a:xfrm>
            <a:off x="5535487" y="1923522"/>
            <a:ext cx="331625" cy="387766"/>
          </a:xfrm>
          <a:prstGeom prst="rect">
            <a:avLst/>
          </a:prstGeom>
          <a:noFill/>
          <a:ln>
            <a:noFill/>
          </a:ln>
        </p:spPr>
      </p:pic>
      <p:pic>
        <p:nvPicPr>
          <p:cNvPr id="929" name="Google Shape;929;g333be5d61f2_4_212"/>
          <p:cNvPicPr preferRelativeResize="0"/>
          <p:nvPr/>
        </p:nvPicPr>
        <p:blipFill rotWithShape="1">
          <a:blip r:embed="rId8">
            <a:alphaModFix/>
          </a:blip>
          <a:srcRect/>
          <a:stretch/>
        </p:blipFill>
        <p:spPr>
          <a:xfrm>
            <a:off x="6768400" y="2177763"/>
            <a:ext cx="402200" cy="289875"/>
          </a:xfrm>
          <a:prstGeom prst="rect">
            <a:avLst/>
          </a:prstGeom>
          <a:noFill/>
          <a:ln>
            <a:noFill/>
          </a:ln>
        </p:spPr>
      </p:pic>
      <p:pic>
        <p:nvPicPr>
          <p:cNvPr id="930" name="Google Shape;930;g333be5d61f2_4_212"/>
          <p:cNvPicPr preferRelativeResize="0"/>
          <p:nvPr/>
        </p:nvPicPr>
        <p:blipFill rotWithShape="1">
          <a:blip r:embed="rId9">
            <a:alphaModFix/>
          </a:blip>
          <a:srcRect/>
          <a:stretch/>
        </p:blipFill>
        <p:spPr>
          <a:xfrm>
            <a:off x="8069821" y="2246075"/>
            <a:ext cx="358729" cy="368400"/>
          </a:xfrm>
          <a:prstGeom prst="rect">
            <a:avLst/>
          </a:prstGeom>
          <a:noFill/>
          <a:ln>
            <a:noFill/>
          </a:ln>
        </p:spPr>
      </p:pic>
      <p:pic>
        <p:nvPicPr>
          <p:cNvPr id="931" name="Google Shape;931;g333be5d61f2_4_212"/>
          <p:cNvPicPr preferRelativeResize="0"/>
          <p:nvPr/>
        </p:nvPicPr>
        <p:blipFill rotWithShape="1">
          <a:blip r:embed="rId10">
            <a:alphaModFix/>
          </a:blip>
          <a:srcRect/>
          <a:stretch/>
        </p:blipFill>
        <p:spPr>
          <a:xfrm>
            <a:off x="9363075" y="2442693"/>
            <a:ext cx="331625" cy="345969"/>
          </a:xfrm>
          <a:prstGeom prst="rect">
            <a:avLst/>
          </a:prstGeom>
          <a:noFill/>
          <a:ln>
            <a:noFill/>
          </a:ln>
        </p:spPr>
      </p:pic>
      <p:sp>
        <p:nvSpPr>
          <p:cNvPr id="932" name="Google Shape;932;g333be5d61f2_4_212"/>
          <p:cNvSpPr txBox="1"/>
          <p:nvPr/>
        </p:nvSpPr>
        <p:spPr>
          <a:xfrm>
            <a:off x="2745625" y="2614475"/>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-45 %</a:t>
            </a:r>
            <a:endParaRPr sz="1100" b="1" i="0" u="none" strike="noStrike" cap="none">
              <a:solidFill>
                <a:schemeClr val="accent6"/>
              </a:solidFill>
              <a:latin typeface="Poppins"/>
              <a:ea typeface="Poppins"/>
              <a:cs typeface="Poppins"/>
              <a:sym typeface="Poppins"/>
            </a:endParaRPr>
          </a:p>
        </p:txBody>
      </p:sp>
      <p:cxnSp>
        <p:nvCxnSpPr>
          <p:cNvPr id="933" name="Google Shape;933;g333be5d61f2_4_212"/>
          <p:cNvCxnSpPr/>
          <p:nvPr/>
        </p:nvCxnSpPr>
        <p:spPr>
          <a:xfrm>
            <a:off x="3194125" y="2156725"/>
            <a:ext cx="0" cy="429900"/>
          </a:xfrm>
          <a:prstGeom prst="straightConnector1">
            <a:avLst/>
          </a:prstGeom>
          <a:noFill/>
          <a:ln w="19050" cap="flat" cmpd="sng">
            <a:solidFill>
              <a:srgbClr val="0028DC"/>
            </a:solidFill>
            <a:prstDash val="dot"/>
            <a:round/>
            <a:headEnd type="none" w="sm" len="sm"/>
            <a:tailEnd type="none" w="sm" len="sm"/>
          </a:ln>
        </p:spPr>
      </p:cxnSp>
      <p:cxnSp>
        <p:nvCxnSpPr>
          <p:cNvPr id="934" name="Google Shape;934;g333be5d61f2_4_212"/>
          <p:cNvCxnSpPr/>
          <p:nvPr/>
        </p:nvCxnSpPr>
        <p:spPr>
          <a:xfrm>
            <a:off x="4436425" y="2215325"/>
            <a:ext cx="0" cy="429900"/>
          </a:xfrm>
          <a:prstGeom prst="straightConnector1">
            <a:avLst/>
          </a:prstGeom>
          <a:noFill/>
          <a:ln w="19050" cap="flat" cmpd="sng">
            <a:solidFill>
              <a:srgbClr val="0028DC"/>
            </a:solidFill>
            <a:prstDash val="dot"/>
            <a:round/>
            <a:headEnd type="none" w="sm" len="sm"/>
            <a:tailEnd type="none" w="sm" len="sm"/>
          </a:ln>
        </p:spPr>
      </p:cxnSp>
      <p:cxnSp>
        <p:nvCxnSpPr>
          <p:cNvPr id="935" name="Google Shape;935;g333be5d61f2_4_212"/>
          <p:cNvCxnSpPr/>
          <p:nvPr/>
        </p:nvCxnSpPr>
        <p:spPr>
          <a:xfrm>
            <a:off x="5719425" y="2387475"/>
            <a:ext cx="0" cy="429900"/>
          </a:xfrm>
          <a:prstGeom prst="straightConnector1">
            <a:avLst/>
          </a:prstGeom>
          <a:noFill/>
          <a:ln w="19050" cap="flat" cmpd="sng">
            <a:solidFill>
              <a:srgbClr val="0028DC"/>
            </a:solidFill>
            <a:prstDash val="dot"/>
            <a:round/>
            <a:headEnd type="none" w="sm" len="sm"/>
            <a:tailEnd type="none" w="sm" len="sm"/>
          </a:ln>
        </p:spPr>
      </p:cxnSp>
      <p:cxnSp>
        <p:nvCxnSpPr>
          <p:cNvPr id="936" name="Google Shape;936;g333be5d61f2_4_212"/>
          <p:cNvCxnSpPr/>
          <p:nvPr/>
        </p:nvCxnSpPr>
        <p:spPr>
          <a:xfrm>
            <a:off x="6969500" y="2467650"/>
            <a:ext cx="0" cy="429900"/>
          </a:xfrm>
          <a:prstGeom prst="straightConnector1">
            <a:avLst/>
          </a:prstGeom>
          <a:noFill/>
          <a:ln w="19050" cap="flat" cmpd="sng">
            <a:solidFill>
              <a:srgbClr val="0028DC"/>
            </a:solidFill>
            <a:prstDash val="dot"/>
            <a:round/>
            <a:headEnd type="none" w="sm" len="sm"/>
            <a:tailEnd type="none" w="sm" len="sm"/>
          </a:ln>
        </p:spPr>
      </p:cxnSp>
      <p:cxnSp>
        <p:nvCxnSpPr>
          <p:cNvPr id="937" name="Google Shape;937;g333be5d61f2_4_212"/>
          <p:cNvCxnSpPr/>
          <p:nvPr/>
        </p:nvCxnSpPr>
        <p:spPr>
          <a:xfrm>
            <a:off x="8244275" y="2645225"/>
            <a:ext cx="0" cy="429900"/>
          </a:xfrm>
          <a:prstGeom prst="straightConnector1">
            <a:avLst/>
          </a:prstGeom>
          <a:noFill/>
          <a:ln w="19050" cap="flat" cmpd="sng">
            <a:solidFill>
              <a:srgbClr val="0028DC"/>
            </a:solidFill>
            <a:prstDash val="dot"/>
            <a:round/>
            <a:headEnd type="none" w="sm" len="sm"/>
            <a:tailEnd type="none" w="sm" len="sm"/>
          </a:ln>
        </p:spPr>
      </p:cxnSp>
      <p:cxnSp>
        <p:nvCxnSpPr>
          <p:cNvPr id="938" name="Google Shape;938;g333be5d61f2_4_212"/>
          <p:cNvCxnSpPr/>
          <p:nvPr/>
        </p:nvCxnSpPr>
        <p:spPr>
          <a:xfrm>
            <a:off x="9528888" y="2735375"/>
            <a:ext cx="0" cy="578400"/>
          </a:xfrm>
          <a:prstGeom prst="straightConnector1">
            <a:avLst/>
          </a:prstGeom>
          <a:noFill/>
          <a:ln w="19050" cap="flat" cmpd="sng">
            <a:solidFill>
              <a:srgbClr val="0028DC"/>
            </a:solidFill>
            <a:prstDash val="dot"/>
            <a:round/>
            <a:headEnd type="none" w="sm" len="sm"/>
            <a:tailEnd type="none" w="sm" len="sm"/>
          </a:ln>
        </p:spPr>
      </p:cxnSp>
      <p:sp>
        <p:nvSpPr>
          <p:cNvPr id="939" name="Google Shape;939;g333be5d61f2_4_212"/>
          <p:cNvSpPr txBox="1"/>
          <p:nvPr/>
        </p:nvSpPr>
        <p:spPr>
          <a:xfrm>
            <a:off x="3987925" y="2694875"/>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-95 %</a:t>
            </a:r>
            <a:endParaRPr sz="1100" b="1" i="0" u="none" strike="noStrike" cap="none">
              <a:solidFill>
                <a:schemeClr val="accent6"/>
              </a:solidFill>
              <a:latin typeface="Poppins"/>
              <a:ea typeface="Poppins"/>
              <a:cs typeface="Poppins"/>
              <a:sym typeface="Poppins"/>
            </a:endParaRPr>
          </a:p>
        </p:txBody>
      </p:sp>
      <p:sp>
        <p:nvSpPr>
          <p:cNvPr id="940" name="Google Shape;940;g333be5d61f2_4_212"/>
          <p:cNvSpPr txBox="1"/>
          <p:nvPr/>
        </p:nvSpPr>
        <p:spPr>
          <a:xfrm>
            <a:off x="5270925" y="2822850"/>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-65 %</a:t>
            </a:r>
            <a:endParaRPr sz="1100" b="1" i="0" u="none" strike="noStrike" cap="none">
              <a:solidFill>
                <a:schemeClr val="accent6"/>
              </a:solidFill>
              <a:latin typeface="Poppins"/>
              <a:ea typeface="Poppins"/>
              <a:cs typeface="Poppins"/>
              <a:sym typeface="Poppins"/>
            </a:endParaRPr>
          </a:p>
        </p:txBody>
      </p:sp>
      <p:sp>
        <p:nvSpPr>
          <p:cNvPr id="941" name="Google Shape;941;g333be5d61f2_4_212"/>
          <p:cNvSpPr txBox="1"/>
          <p:nvPr/>
        </p:nvSpPr>
        <p:spPr>
          <a:xfrm>
            <a:off x="6521000" y="2934000"/>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-78 %</a:t>
            </a:r>
            <a:endParaRPr sz="1100" b="1" i="0" u="none" strike="noStrike" cap="none">
              <a:solidFill>
                <a:schemeClr val="accent6"/>
              </a:solidFill>
              <a:latin typeface="Poppins"/>
              <a:ea typeface="Poppins"/>
              <a:cs typeface="Poppins"/>
              <a:sym typeface="Poppins"/>
            </a:endParaRPr>
          </a:p>
        </p:txBody>
      </p:sp>
      <p:sp>
        <p:nvSpPr>
          <p:cNvPr id="942" name="Google Shape;942;g333be5d61f2_4_212"/>
          <p:cNvSpPr txBox="1"/>
          <p:nvPr/>
        </p:nvSpPr>
        <p:spPr>
          <a:xfrm>
            <a:off x="7795775" y="3313775"/>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-88 %</a:t>
            </a:r>
            <a:endParaRPr sz="1100" b="1" i="0" u="none" strike="noStrike" cap="none">
              <a:solidFill>
                <a:schemeClr val="accent6"/>
              </a:solidFill>
              <a:latin typeface="Poppins"/>
              <a:ea typeface="Poppins"/>
              <a:cs typeface="Poppins"/>
              <a:sym typeface="Poppins"/>
            </a:endParaRPr>
          </a:p>
        </p:txBody>
      </p:sp>
      <p:sp>
        <p:nvSpPr>
          <p:cNvPr id="943" name="Google Shape;943;g333be5d61f2_4_212"/>
          <p:cNvSpPr txBox="1"/>
          <p:nvPr/>
        </p:nvSpPr>
        <p:spPr>
          <a:xfrm>
            <a:off x="9080400" y="4839850"/>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-66 %</a:t>
            </a:r>
            <a:endParaRPr sz="1100" b="1" i="0" u="none" strike="noStrike" cap="none">
              <a:solidFill>
                <a:schemeClr val="accent6"/>
              </a:solidFill>
              <a:latin typeface="Poppins"/>
              <a:ea typeface="Poppins"/>
              <a:cs typeface="Poppins"/>
              <a:sym typeface="Poppins"/>
            </a:endParaRPr>
          </a:p>
        </p:txBody>
      </p:sp>
      <p:sp>
        <p:nvSpPr>
          <p:cNvPr id="944" name="Google Shape;944;g333be5d61f2_4_212"/>
          <p:cNvSpPr txBox="1"/>
          <p:nvPr/>
        </p:nvSpPr>
        <p:spPr>
          <a:xfrm>
            <a:off x="2401075" y="1006750"/>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Construction et entretien des infrastructures</a:t>
            </a:r>
            <a:endParaRPr sz="1000" b="0" i="0" u="none" strike="noStrike" cap="none">
              <a:solidFill>
                <a:srgbClr val="000047"/>
              </a:solidFill>
              <a:latin typeface="Poppins"/>
              <a:ea typeface="Poppins"/>
              <a:cs typeface="Poppins"/>
              <a:sym typeface="Poppins"/>
            </a:endParaRPr>
          </a:p>
        </p:txBody>
      </p:sp>
      <p:sp>
        <p:nvSpPr>
          <p:cNvPr id="945" name="Google Shape;945;g333be5d61f2_4_212"/>
          <p:cNvSpPr txBox="1"/>
          <p:nvPr/>
        </p:nvSpPr>
        <p:spPr>
          <a:xfrm>
            <a:off x="3639600" y="112537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Consommation d’énergie des infrastructures</a:t>
            </a:r>
            <a:endParaRPr sz="1000" b="0" i="0" u="none" strike="noStrike" cap="none">
              <a:solidFill>
                <a:srgbClr val="000047"/>
              </a:solidFill>
              <a:latin typeface="Poppins"/>
              <a:ea typeface="Poppins"/>
              <a:cs typeface="Poppins"/>
              <a:sym typeface="Poppins"/>
            </a:endParaRPr>
          </a:p>
        </p:txBody>
      </p:sp>
      <p:sp>
        <p:nvSpPr>
          <p:cNvPr id="946" name="Google Shape;946;g333be5d61f2_4_212"/>
          <p:cNvSpPr txBox="1"/>
          <p:nvPr/>
        </p:nvSpPr>
        <p:spPr>
          <a:xfrm>
            <a:off x="4907788" y="126917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Alimentation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et boissons</a:t>
            </a:r>
            <a:endParaRPr sz="1000" b="0" i="0" u="none" strike="noStrike" cap="none">
              <a:solidFill>
                <a:srgbClr val="000047"/>
              </a:solidFill>
              <a:latin typeface="Poppins"/>
              <a:ea typeface="Poppins"/>
              <a:cs typeface="Poppins"/>
              <a:sym typeface="Poppins"/>
            </a:endParaRPr>
          </a:p>
        </p:txBody>
      </p:sp>
      <p:sp>
        <p:nvSpPr>
          <p:cNvPr id="947" name="Google Shape;947;g333be5d61f2_4_212"/>
          <p:cNvSpPr txBox="1"/>
          <p:nvPr/>
        </p:nvSpPr>
        <p:spPr>
          <a:xfrm>
            <a:off x="6176000" y="151082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Retransmission, déchets et autres</a:t>
            </a:r>
            <a:endParaRPr sz="1000" b="0" i="0" u="none" strike="noStrike" cap="none">
              <a:solidFill>
                <a:srgbClr val="000047"/>
              </a:solidFill>
              <a:latin typeface="Poppins"/>
              <a:ea typeface="Poppins"/>
              <a:cs typeface="Poppins"/>
              <a:sym typeface="Poppins"/>
            </a:endParaRPr>
          </a:p>
        </p:txBody>
      </p:sp>
      <p:sp>
        <p:nvSpPr>
          <p:cNvPr id="948" name="Google Shape;948;g333be5d61f2_4_212"/>
          <p:cNvSpPr txBox="1"/>
          <p:nvPr/>
        </p:nvSpPr>
        <p:spPr>
          <a:xfrm>
            <a:off x="7642437" y="1510825"/>
            <a:ext cx="12135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0047"/>
                </a:solidFill>
                <a:latin typeface="Poppins"/>
                <a:ea typeface="Poppins"/>
                <a:cs typeface="Poppins"/>
                <a:sym typeface="Poppins"/>
              </a:rPr>
              <a:t>Déplacements </a:t>
            </a:r>
            <a:endParaRPr sz="1000" b="1"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0047"/>
                </a:solidFill>
                <a:latin typeface="Poppins"/>
                <a:ea typeface="Poppins"/>
                <a:cs typeface="Poppins"/>
                <a:sym typeface="Poppins"/>
              </a:rPr>
              <a:t>des équipes </a:t>
            </a:r>
            <a:endParaRPr sz="1000" b="1"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0047"/>
                </a:solidFill>
                <a:latin typeface="Poppins"/>
                <a:ea typeface="Poppins"/>
                <a:cs typeface="Poppins"/>
                <a:sym typeface="Poppins"/>
              </a:rPr>
              <a:t>et salariés</a:t>
            </a:r>
            <a:endParaRPr sz="1000" b="1" i="0" u="none" strike="noStrike" cap="none">
              <a:solidFill>
                <a:srgbClr val="000047"/>
              </a:solidFill>
              <a:latin typeface="Poppins"/>
              <a:ea typeface="Poppins"/>
              <a:cs typeface="Poppins"/>
              <a:sym typeface="Poppins"/>
            </a:endParaRPr>
          </a:p>
        </p:txBody>
      </p:sp>
      <p:sp>
        <p:nvSpPr>
          <p:cNvPr id="949" name="Google Shape;949;g333be5d61f2_4_212"/>
          <p:cNvSpPr txBox="1"/>
          <p:nvPr/>
        </p:nvSpPr>
        <p:spPr>
          <a:xfrm>
            <a:off x="8735363" y="1852800"/>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0047"/>
                </a:solidFill>
                <a:latin typeface="Poppins"/>
                <a:ea typeface="Poppins"/>
                <a:cs typeface="Poppins"/>
                <a:sym typeface="Poppins"/>
              </a:rPr>
              <a:t>Déplacements </a:t>
            </a:r>
            <a:endParaRPr sz="1000" b="1"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0047"/>
                </a:solidFill>
                <a:latin typeface="Poppins"/>
                <a:ea typeface="Poppins"/>
                <a:cs typeface="Poppins"/>
                <a:sym typeface="Poppins"/>
              </a:rPr>
              <a:t>des spectateurs</a:t>
            </a:r>
            <a:endParaRPr sz="1000" b="1" i="0" u="none" strike="noStrike" cap="none">
              <a:solidFill>
                <a:srgbClr val="000047"/>
              </a:solidFill>
              <a:latin typeface="Poppins"/>
              <a:ea typeface="Poppins"/>
              <a:cs typeface="Poppins"/>
              <a:sym typeface="Poppins"/>
            </a:endParaRPr>
          </a:p>
        </p:txBody>
      </p:sp>
      <p:sp>
        <p:nvSpPr>
          <p:cNvPr id="950" name="Google Shape;950;g333be5d61f2_4_212"/>
          <p:cNvSpPr txBox="1"/>
          <p:nvPr/>
        </p:nvSpPr>
        <p:spPr>
          <a:xfrm>
            <a:off x="1445375" y="5878150"/>
            <a:ext cx="939300" cy="5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2022</a:t>
            </a:r>
            <a:endParaRPr sz="1600" b="1" i="0" u="none" strike="noStrike" cap="none">
              <a:solidFill>
                <a:schemeClr val="dk2"/>
              </a:solidFill>
              <a:latin typeface="Poppins"/>
              <a:ea typeface="Poppins"/>
              <a:cs typeface="Poppins"/>
              <a:sym typeface="Poppins"/>
            </a:endParaRPr>
          </a:p>
        </p:txBody>
      </p:sp>
      <p:sp>
        <p:nvSpPr>
          <p:cNvPr id="951" name="Google Shape;951;g333be5d61f2_4_212"/>
          <p:cNvSpPr txBox="1"/>
          <p:nvPr/>
        </p:nvSpPr>
        <p:spPr>
          <a:xfrm>
            <a:off x="11135578" y="549425"/>
            <a:ext cx="9651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FCE5CD"/>
                </a:solidFill>
                <a:latin typeface="Poppins"/>
                <a:ea typeface="Poppins"/>
                <a:cs typeface="Poppins"/>
                <a:sym typeface="Poppins"/>
              </a:rPr>
              <a:t>Amateur</a:t>
            </a:r>
            <a:endParaRPr sz="1100" b="1" i="0" u="none" strike="noStrike" cap="none">
              <a:solidFill>
                <a:srgbClr val="FCE5CD"/>
              </a:solidFill>
              <a:latin typeface="Poppins"/>
              <a:ea typeface="Poppins"/>
              <a:cs typeface="Poppins"/>
              <a:sym typeface="Poppins"/>
            </a:endParaRPr>
          </a:p>
        </p:txBody>
      </p:sp>
      <p:grpSp>
        <p:nvGrpSpPr>
          <p:cNvPr id="952" name="Google Shape;952;g333be5d61f2_4_212"/>
          <p:cNvGrpSpPr/>
          <p:nvPr/>
        </p:nvGrpSpPr>
        <p:grpSpPr>
          <a:xfrm>
            <a:off x="4168500" y="1852800"/>
            <a:ext cx="529200" cy="529200"/>
            <a:chOff x="4168500" y="1852800"/>
            <a:chExt cx="529200" cy="529200"/>
          </a:xfrm>
        </p:grpSpPr>
        <p:sp>
          <p:nvSpPr>
            <p:cNvPr id="953" name="Google Shape;953;g333be5d61f2_4_212"/>
            <p:cNvSpPr/>
            <p:nvPr/>
          </p:nvSpPr>
          <p:spPr>
            <a:xfrm>
              <a:off x="4168500" y="18528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4" name="Google Shape;954;g333be5d61f2_4_212"/>
            <p:cNvPicPr preferRelativeResize="0"/>
            <p:nvPr/>
          </p:nvPicPr>
          <p:blipFill rotWithShape="1">
            <a:blip r:embed="rId11">
              <a:alphaModFix/>
            </a:blip>
            <a:srcRect/>
            <a:stretch/>
          </p:blipFill>
          <p:spPr>
            <a:xfrm>
              <a:off x="4261562" y="1923525"/>
              <a:ext cx="343075" cy="351650"/>
            </a:xfrm>
            <a:prstGeom prst="rect">
              <a:avLst/>
            </a:prstGeom>
            <a:noFill/>
            <a:ln>
              <a:noFill/>
            </a:ln>
          </p:spPr>
        </p:pic>
      </p:grpSp>
      <p:sp>
        <p:nvSpPr>
          <p:cNvPr id="955" name="Google Shape;955;g333be5d61f2_4_212"/>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g33379d1850d_4_1136"/>
          <p:cNvSpPr txBox="1"/>
          <p:nvPr/>
        </p:nvSpPr>
        <p:spPr>
          <a:xfrm>
            <a:off x="695325" y="572625"/>
            <a:ext cx="10331400" cy="966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professionnel </a:t>
            </a:r>
            <a:r>
              <a:rPr lang="fr-FR" sz="2400" b="1" i="0" u="none" strike="noStrike" cap="none">
                <a:solidFill>
                  <a:schemeClr val="dk2"/>
                </a:solidFill>
                <a:latin typeface="Poppins"/>
                <a:ea typeface="Poppins"/>
                <a:cs typeface="Poppins"/>
                <a:sym typeface="Poppins"/>
              </a:rPr>
              <a:t>?</a:t>
            </a:r>
            <a:endParaRPr sz="2400" b="1" i="0"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2500"/>
              <a:buFont typeface="Arial"/>
              <a:buNone/>
            </a:pPr>
            <a:r>
              <a:rPr lang="fr-FR" sz="2100" b="0" i="1" u="none" strike="noStrike" cap="none">
                <a:solidFill>
                  <a:schemeClr val="dk2"/>
                </a:solidFill>
                <a:latin typeface="Poppins"/>
                <a:ea typeface="Poppins"/>
                <a:cs typeface="Poppins"/>
                <a:sym typeface="Poppins"/>
              </a:rPr>
              <a:t>Focus sur les déplacements des </a:t>
            </a:r>
            <a:r>
              <a:rPr lang="fr-FR" sz="2100" b="1" i="1" u="none" strike="noStrike" cap="none">
                <a:solidFill>
                  <a:schemeClr val="dk2"/>
                </a:solidFill>
                <a:latin typeface="Poppins"/>
                <a:ea typeface="Poppins"/>
                <a:cs typeface="Poppins"/>
                <a:sym typeface="Poppins"/>
              </a:rPr>
              <a:t>spectateurs</a:t>
            </a:r>
            <a:endParaRPr sz="2100" b="1" i="1" u="none" strike="noStrike" cap="none">
              <a:solidFill>
                <a:schemeClr val="dk2"/>
              </a:solidFill>
              <a:latin typeface="Poppins"/>
              <a:ea typeface="Poppins"/>
              <a:cs typeface="Poppins"/>
              <a:sym typeface="Poppins"/>
            </a:endParaRPr>
          </a:p>
        </p:txBody>
      </p:sp>
      <p:sp>
        <p:nvSpPr>
          <p:cNvPr id="962" name="Google Shape;962;g33379d1850d_4_1136"/>
          <p:cNvSpPr txBox="1"/>
          <p:nvPr/>
        </p:nvSpPr>
        <p:spPr>
          <a:xfrm>
            <a:off x="695325" y="1746525"/>
            <a:ext cx="5331000" cy="3879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fr-FR" sz="1800" b="1" i="0" u="none" strike="noStrike" cap="none">
                <a:solidFill>
                  <a:schemeClr val="dk2"/>
                </a:solidFill>
                <a:latin typeface="Poppins"/>
                <a:ea typeface="Poppins"/>
                <a:cs typeface="Poppins"/>
                <a:sym typeface="Poppins"/>
              </a:rPr>
              <a:t>→ Leviers d’action </a:t>
            </a:r>
            <a:endParaRPr sz="1800" b="1" i="0" u="none" strike="noStrike" cap="none">
              <a:solidFill>
                <a:schemeClr val="dk2"/>
              </a:solidFill>
              <a:latin typeface="Poppins"/>
              <a:ea typeface="Poppins"/>
              <a:cs typeface="Poppins"/>
              <a:sym typeface="Poppins"/>
            </a:endParaRPr>
          </a:p>
          <a:p>
            <a:pPr marL="457200" marR="0" lvl="0" indent="-330200" algn="l" rtl="0">
              <a:lnSpc>
                <a:spcPct val="115000"/>
              </a:lnSpc>
              <a:spcBef>
                <a:spcPts val="1600"/>
              </a:spcBef>
              <a:spcAft>
                <a:spcPts val="0"/>
              </a:spcAft>
              <a:buClr>
                <a:schemeClr val="dk2"/>
              </a:buClr>
              <a:buSzPts val="1600"/>
              <a:buFont typeface="Poppins"/>
              <a:buAutoNum type="arabicPeriod"/>
            </a:pPr>
            <a:r>
              <a:rPr lang="fr-FR" sz="1600" b="0" i="0" u="none" strike="noStrike" cap="none">
                <a:solidFill>
                  <a:schemeClr val="dk2"/>
                </a:solidFill>
                <a:latin typeface="Poppins"/>
                <a:ea typeface="Poppins"/>
                <a:cs typeface="Poppins"/>
                <a:sym typeface="Poppins"/>
              </a:rPr>
              <a:t>Organiser le </a:t>
            </a:r>
            <a:r>
              <a:rPr lang="fr-FR" sz="1600" b="1" i="0" u="none" strike="noStrike" cap="none">
                <a:solidFill>
                  <a:schemeClr val="dk2"/>
                </a:solidFill>
                <a:latin typeface="Poppins"/>
                <a:ea typeface="Poppins"/>
                <a:cs typeface="Poppins"/>
                <a:sym typeface="Poppins"/>
              </a:rPr>
              <a:t>report modal </a:t>
            </a:r>
            <a:r>
              <a:rPr lang="fr-FR" sz="1600" b="0" i="0" u="none" strike="noStrike" cap="none">
                <a:solidFill>
                  <a:schemeClr val="dk2"/>
                </a:solidFill>
                <a:latin typeface="Poppins"/>
                <a:ea typeface="Poppins"/>
                <a:cs typeface="Poppins"/>
                <a:sym typeface="Poppins"/>
              </a:rPr>
              <a:t>vers :</a:t>
            </a:r>
            <a:endParaRPr sz="1600" b="0" i="0" u="none" strike="noStrike" cap="none">
              <a:solidFill>
                <a:schemeClr val="dk2"/>
              </a:solidFill>
              <a:latin typeface="Poppins"/>
              <a:ea typeface="Poppins"/>
              <a:cs typeface="Poppins"/>
              <a:sym typeface="Poppins"/>
            </a:endParaRPr>
          </a:p>
          <a:p>
            <a:pPr marL="914400" marR="0" lvl="1" indent="-330200" algn="l" rtl="0">
              <a:lnSpc>
                <a:spcPct val="115000"/>
              </a:lnSpc>
              <a:spcBef>
                <a:spcPts val="1000"/>
              </a:spcBef>
              <a:spcAft>
                <a:spcPts val="0"/>
              </a:spcAft>
              <a:buClr>
                <a:schemeClr val="dk2"/>
              </a:buClr>
              <a:buSzPts val="1600"/>
              <a:buFont typeface="Poppins"/>
              <a:buAutoNum type="alphaLcPeriod"/>
            </a:pPr>
            <a:r>
              <a:rPr lang="fr-FR" sz="1600" b="0" i="0" u="none" strike="noStrike" cap="none">
                <a:solidFill>
                  <a:schemeClr val="dk2"/>
                </a:solidFill>
                <a:latin typeface="Poppins"/>
                <a:ea typeface="Poppins"/>
                <a:cs typeface="Poppins"/>
                <a:sym typeface="Poppins"/>
              </a:rPr>
              <a:t>Les</a:t>
            </a:r>
            <a:r>
              <a:rPr lang="fr-FR" sz="1600" b="1" i="0" u="none" strike="noStrike" cap="none">
                <a:solidFill>
                  <a:schemeClr val="dk2"/>
                </a:solidFill>
                <a:latin typeface="Poppins"/>
                <a:ea typeface="Poppins"/>
                <a:cs typeface="Poppins"/>
                <a:sym typeface="Poppins"/>
              </a:rPr>
              <a:t> transports en commun</a:t>
            </a:r>
            <a:r>
              <a:rPr lang="fr-FR" sz="1600" b="0" i="0" u="none" strike="noStrike" cap="none">
                <a:solidFill>
                  <a:schemeClr val="dk2"/>
                </a:solidFill>
                <a:latin typeface="Poppins"/>
                <a:ea typeface="Poppins"/>
                <a:cs typeface="Poppins"/>
                <a:sym typeface="Poppins"/>
              </a:rPr>
              <a:t> (bus, train, tram, etc.) et les </a:t>
            </a:r>
            <a:r>
              <a:rPr lang="fr-FR" sz="1600" b="1" i="0" u="none" strike="noStrike" cap="none">
                <a:solidFill>
                  <a:schemeClr val="dk2"/>
                </a:solidFill>
                <a:latin typeface="Poppins"/>
                <a:ea typeface="Poppins"/>
                <a:cs typeface="Poppins"/>
                <a:sym typeface="Poppins"/>
              </a:rPr>
              <a:t>mobilités actives </a:t>
            </a:r>
            <a:r>
              <a:rPr lang="fr-FR" sz="1600" b="0" i="0" u="none" strike="noStrike" cap="none">
                <a:solidFill>
                  <a:schemeClr val="dk2"/>
                </a:solidFill>
                <a:latin typeface="Poppins"/>
                <a:ea typeface="Poppins"/>
                <a:cs typeface="Poppins"/>
                <a:sym typeface="Poppins"/>
              </a:rPr>
              <a:t>(marche, vélo, etc.) pour les spectateurs locaux</a:t>
            </a:r>
            <a:endParaRPr sz="1600" b="0" i="0" u="none" strike="noStrike" cap="none">
              <a:solidFill>
                <a:schemeClr val="dk2"/>
              </a:solidFill>
              <a:latin typeface="Poppins"/>
              <a:ea typeface="Poppins"/>
              <a:cs typeface="Poppins"/>
              <a:sym typeface="Poppins"/>
            </a:endParaRPr>
          </a:p>
          <a:p>
            <a:pPr marL="914400" marR="0" lvl="1" indent="-330200" algn="l" rtl="0">
              <a:lnSpc>
                <a:spcPct val="115000"/>
              </a:lnSpc>
              <a:spcBef>
                <a:spcPts val="1000"/>
              </a:spcBef>
              <a:spcAft>
                <a:spcPts val="0"/>
              </a:spcAft>
              <a:buClr>
                <a:schemeClr val="dk2"/>
              </a:buClr>
              <a:buSzPts val="1600"/>
              <a:buFont typeface="Poppins"/>
              <a:buAutoNum type="alphaLcPeriod"/>
            </a:pPr>
            <a:r>
              <a:rPr lang="fr-FR" sz="1600" b="0" i="0" u="none" strike="noStrike" cap="none">
                <a:solidFill>
                  <a:schemeClr val="dk2"/>
                </a:solidFill>
                <a:latin typeface="Poppins"/>
                <a:ea typeface="Poppins"/>
                <a:cs typeface="Poppins"/>
                <a:sym typeface="Poppins"/>
              </a:rPr>
              <a:t>Les </a:t>
            </a:r>
            <a:r>
              <a:rPr lang="fr-FR" sz="1600" b="1" i="0" u="none" strike="noStrike" cap="none">
                <a:solidFill>
                  <a:schemeClr val="dk2"/>
                </a:solidFill>
                <a:latin typeface="Poppins"/>
                <a:ea typeface="Poppins"/>
                <a:cs typeface="Poppins"/>
                <a:sym typeface="Poppins"/>
              </a:rPr>
              <a:t>modes de transport bas-carbone</a:t>
            </a:r>
            <a:r>
              <a:rPr lang="fr-FR" sz="1600" b="0" i="0" u="none" strike="noStrike" cap="none">
                <a:solidFill>
                  <a:schemeClr val="dk2"/>
                </a:solidFill>
                <a:latin typeface="Poppins"/>
                <a:ea typeface="Poppins"/>
                <a:cs typeface="Poppins"/>
                <a:sym typeface="Poppins"/>
              </a:rPr>
              <a:t> (train et car) pour les spectateurs </a:t>
            </a:r>
            <a:endParaRPr sz="1600" b="0" i="0" u="none" strike="noStrike" cap="none">
              <a:solidFill>
                <a:schemeClr val="dk2"/>
              </a:solidFill>
              <a:latin typeface="Poppins"/>
              <a:ea typeface="Poppins"/>
              <a:cs typeface="Poppins"/>
              <a:sym typeface="Poppins"/>
            </a:endParaRPr>
          </a:p>
          <a:p>
            <a:pPr marL="457200" marR="0" lvl="0" indent="-330200" algn="l" rtl="0">
              <a:lnSpc>
                <a:spcPct val="115000"/>
              </a:lnSpc>
              <a:spcBef>
                <a:spcPts val="1400"/>
              </a:spcBef>
              <a:spcAft>
                <a:spcPts val="0"/>
              </a:spcAft>
              <a:buClr>
                <a:schemeClr val="dk2"/>
              </a:buClr>
              <a:buSzPts val="1600"/>
              <a:buFont typeface="Poppins"/>
              <a:buAutoNum type="arabicPeriod"/>
            </a:pPr>
            <a:r>
              <a:rPr lang="fr-FR" sz="1600" b="1" i="0" u="none" strike="noStrike" cap="none">
                <a:solidFill>
                  <a:schemeClr val="dk2"/>
                </a:solidFill>
                <a:latin typeface="Poppins"/>
                <a:ea typeface="Poppins"/>
                <a:cs typeface="Poppins"/>
                <a:sym typeface="Poppins"/>
              </a:rPr>
              <a:t>Électrifier les véhicules</a:t>
            </a:r>
            <a:r>
              <a:rPr lang="fr-FR" sz="1600" b="0" i="0" u="none" strike="noStrike" cap="none">
                <a:solidFill>
                  <a:schemeClr val="dk2"/>
                </a:solidFill>
                <a:latin typeface="Poppins"/>
                <a:ea typeface="Poppins"/>
                <a:cs typeface="Poppins"/>
                <a:sym typeface="Poppins"/>
              </a:rPr>
              <a:t> (car, bus et véhicules individuels)</a:t>
            </a:r>
            <a:endParaRPr sz="1600" b="0" i="0" u="none" strike="noStrike" cap="none">
              <a:solidFill>
                <a:schemeClr val="dk2"/>
              </a:solidFill>
              <a:latin typeface="Poppins"/>
              <a:ea typeface="Poppins"/>
              <a:cs typeface="Poppins"/>
              <a:sym typeface="Poppins"/>
            </a:endParaRPr>
          </a:p>
          <a:p>
            <a:pPr marL="457200" marR="0" lvl="0" indent="-330200" algn="l" rtl="0">
              <a:lnSpc>
                <a:spcPct val="115000"/>
              </a:lnSpc>
              <a:spcBef>
                <a:spcPts val="1400"/>
              </a:spcBef>
              <a:spcAft>
                <a:spcPts val="1000"/>
              </a:spcAft>
              <a:buClr>
                <a:schemeClr val="dk2"/>
              </a:buClr>
              <a:buSzPts val="1600"/>
              <a:buFont typeface="Poppins"/>
              <a:buAutoNum type="arabicPeriod"/>
            </a:pPr>
            <a:r>
              <a:rPr lang="fr-FR" sz="1600" b="1" i="0" u="none" strike="noStrike" cap="none">
                <a:solidFill>
                  <a:schemeClr val="dk2"/>
                </a:solidFill>
                <a:latin typeface="Poppins"/>
                <a:ea typeface="Poppins"/>
                <a:cs typeface="Poppins"/>
                <a:sym typeface="Poppins"/>
              </a:rPr>
              <a:t>Faciliter le covoiturage</a:t>
            </a:r>
            <a:endParaRPr sz="1600" b="1" i="0" u="none" strike="noStrike" cap="none">
              <a:solidFill>
                <a:schemeClr val="dk2"/>
              </a:solidFill>
              <a:latin typeface="Poppins"/>
              <a:ea typeface="Poppins"/>
              <a:cs typeface="Poppins"/>
              <a:sym typeface="Poppins"/>
            </a:endParaRPr>
          </a:p>
        </p:txBody>
      </p:sp>
      <p:sp>
        <p:nvSpPr>
          <p:cNvPr id="963" name="Google Shape;963;g33379d1850d_4_1136"/>
          <p:cNvSpPr txBox="1"/>
          <p:nvPr/>
        </p:nvSpPr>
        <p:spPr>
          <a:xfrm>
            <a:off x="6387700" y="1746525"/>
            <a:ext cx="5016000" cy="4403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fr-FR" sz="1800" b="1" i="0" u="none" strike="noStrike" cap="none">
                <a:solidFill>
                  <a:schemeClr val="dk2"/>
                </a:solidFill>
                <a:latin typeface="Poppins"/>
                <a:ea typeface="Poppins"/>
                <a:cs typeface="Poppins"/>
                <a:sym typeface="Poppins"/>
              </a:rPr>
              <a:t>→ Exemples concrets</a:t>
            </a:r>
            <a:endParaRPr sz="1800" b="1" i="0" u="none" strike="noStrike" cap="none">
              <a:solidFill>
                <a:schemeClr val="dk2"/>
              </a:solidFill>
              <a:latin typeface="Poppins"/>
              <a:ea typeface="Poppins"/>
              <a:cs typeface="Poppins"/>
              <a:sym typeface="Poppins"/>
            </a:endParaRPr>
          </a:p>
          <a:p>
            <a:pPr marL="457200" marR="0" lvl="0" indent="-330200" algn="just" rtl="0">
              <a:lnSpc>
                <a:spcPct val="115000"/>
              </a:lnSpc>
              <a:spcBef>
                <a:spcPts val="1600"/>
              </a:spcBef>
              <a:spcAft>
                <a:spcPts val="0"/>
              </a:spcAft>
              <a:buClr>
                <a:srgbClr val="00005A"/>
              </a:buClr>
              <a:buSzPts val="1600"/>
              <a:buFont typeface="Poppins"/>
              <a:buChar char="●"/>
            </a:pPr>
            <a:r>
              <a:rPr lang="fr-FR" sz="1600" b="0" i="0" u="none" strike="noStrike" cap="none">
                <a:solidFill>
                  <a:srgbClr val="00005A"/>
                </a:solidFill>
                <a:latin typeface="Poppins"/>
                <a:ea typeface="Poppins"/>
                <a:cs typeface="Poppins"/>
                <a:sym typeface="Poppins"/>
              </a:rPr>
              <a:t>Angers, Valenciennes ou Nantes : gratuité des transports en commun pour les titulaires de billets ou les abonnés du club </a:t>
            </a:r>
            <a:endParaRPr sz="1600" b="0" i="0" u="none" strike="noStrike" cap="none">
              <a:solidFill>
                <a:srgbClr val="00005A"/>
              </a:solidFill>
              <a:latin typeface="Poppins"/>
              <a:ea typeface="Poppins"/>
              <a:cs typeface="Poppins"/>
              <a:sym typeface="Poppins"/>
            </a:endParaRPr>
          </a:p>
          <a:p>
            <a:pPr marL="457200" marR="0" lvl="0" indent="-330200" algn="just" rtl="0">
              <a:lnSpc>
                <a:spcPct val="115000"/>
              </a:lnSpc>
              <a:spcBef>
                <a:spcPts val="1000"/>
              </a:spcBef>
              <a:spcAft>
                <a:spcPts val="0"/>
              </a:spcAft>
              <a:buClr>
                <a:srgbClr val="00005A"/>
              </a:buClr>
              <a:buSzPts val="1600"/>
              <a:buFont typeface="Poppins"/>
              <a:buChar char="●"/>
            </a:pPr>
            <a:r>
              <a:rPr lang="fr-FR" sz="1600" b="0" i="0" u="none" strike="noStrike" cap="none">
                <a:solidFill>
                  <a:srgbClr val="00005A"/>
                </a:solidFill>
                <a:latin typeface="Poppins"/>
                <a:ea typeface="Poppins"/>
                <a:cs typeface="Poppins"/>
                <a:sym typeface="Poppins"/>
              </a:rPr>
              <a:t>Licence Club (LFP) : offre couplée billet de match-ticket de transports en commun / présence d'un parking vélo</a:t>
            </a:r>
            <a:endParaRPr sz="1600" b="0" i="0" u="none" strike="noStrike" cap="none">
              <a:solidFill>
                <a:srgbClr val="00005A"/>
              </a:solidFill>
              <a:latin typeface="Poppins"/>
              <a:ea typeface="Poppins"/>
              <a:cs typeface="Poppins"/>
              <a:sym typeface="Poppins"/>
            </a:endParaRPr>
          </a:p>
          <a:p>
            <a:pPr marL="457200" marR="0" lvl="0" indent="-330200" algn="just" rtl="0">
              <a:lnSpc>
                <a:spcPct val="115000"/>
              </a:lnSpc>
              <a:spcBef>
                <a:spcPts val="1000"/>
              </a:spcBef>
              <a:spcAft>
                <a:spcPts val="0"/>
              </a:spcAft>
              <a:buClr>
                <a:srgbClr val="00005A"/>
              </a:buClr>
              <a:buSzPts val="1600"/>
              <a:buFont typeface="Poppins"/>
              <a:buChar char="●"/>
            </a:pPr>
            <a:r>
              <a:rPr lang="fr-FR" sz="1600" b="0" i="0" u="none" strike="noStrike" cap="none">
                <a:solidFill>
                  <a:srgbClr val="00005A"/>
                </a:solidFill>
                <a:highlight>
                  <a:srgbClr val="FFFFFF"/>
                </a:highlight>
                <a:latin typeface="Poppins"/>
                <a:ea typeface="Poppins"/>
                <a:cs typeface="Poppins"/>
                <a:sym typeface="Poppins"/>
              </a:rPr>
              <a:t>Fédération Française de Football : subvention couvrant 50 % du coût d’installation de bornes électriques</a:t>
            </a:r>
            <a:endParaRPr sz="1600" b="0" i="0" u="none" strike="noStrike" cap="none">
              <a:solidFill>
                <a:srgbClr val="00005A"/>
              </a:solidFill>
              <a:highlight>
                <a:srgbClr val="FFFFFF"/>
              </a:highlight>
              <a:latin typeface="Poppins"/>
              <a:ea typeface="Poppins"/>
              <a:cs typeface="Poppins"/>
              <a:sym typeface="Poppins"/>
            </a:endParaRPr>
          </a:p>
          <a:p>
            <a:pPr marL="457200" marR="0" lvl="0" indent="-330200" algn="just" rtl="0">
              <a:lnSpc>
                <a:spcPct val="115000"/>
              </a:lnSpc>
              <a:spcBef>
                <a:spcPts val="1000"/>
              </a:spcBef>
              <a:spcAft>
                <a:spcPts val="1000"/>
              </a:spcAft>
              <a:buClr>
                <a:srgbClr val="00005A"/>
              </a:buClr>
              <a:buSzPts val="1600"/>
              <a:buFont typeface="Poppins"/>
              <a:buChar char="●"/>
            </a:pPr>
            <a:r>
              <a:rPr lang="fr-FR" sz="1600" b="0" i="0" u="none" strike="noStrike" cap="none">
                <a:solidFill>
                  <a:srgbClr val="00005A"/>
                </a:solidFill>
                <a:latin typeface="Poppins"/>
                <a:ea typeface="Poppins"/>
                <a:cs typeface="Poppins"/>
                <a:sym typeface="Poppins"/>
              </a:rPr>
              <a:t>Promotion de</a:t>
            </a:r>
            <a:r>
              <a:rPr lang="fr-FR" sz="1600" b="0" i="0" u="none" strike="noStrike" cap="none">
                <a:solidFill>
                  <a:srgbClr val="00005A"/>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 plateformes de covoiturage dans de nombreux clubs </a:t>
            </a:r>
            <a:endParaRPr sz="1600" b="0" i="0" u="none" strike="noStrike" cap="none">
              <a:solidFill>
                <a:srgbClr val="00005A"/>
              </a:solidFill>
              <a:highlight>
                <a:srgbClr val="FFFFFF"/>
              </a:highlight>
              <a:latin typeface="Poppins"/>
              <a:ea typeface="Poppins"/>
              <a:cs typeface="Poppins"/>
              <a:sym typeface="Poppins"/>
            </a:endParaRPr>
          </a:p>
        </p:txBody>
      </p:sp>
      <p:sp>
        <p:nvSpPr>
          <p:cNvPr id="964" name="Google Shape;964;g33379d1850d_4_1136"/>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31</a:t>
            </a:fld>
            <a:endParaRPr/>
          </a:p>
        </p:txBody>
      </p:sp>
      <p:sp>
        <p:nvSpPr>
          <p:cNvPr id="965" name="Google Shape;965;g33379d1850d_4_1136"/>
          <p:cNvSpPr txBox="1"/>
          <p:nvPr/>
        </p:nvSpPr>
        <p:spPr>
          <a:xfrm>
            <a:off x="695325" y="572625"/>
            <a:ext cx="8841900" cy="497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professionnel </a:t>
            </a:r>
            <a:r>
              <a:rPr lang="fr-FR" sz="2400" b="1" i="0" u="none" strike="noStrike" cap="none">
                <a:solidFill>
                  <a:schemeClr val="dk2"/>
                </a:solidFill>
                <a:latin typeface="Poppins"/>
                <a:ea typeface="Poppins"/>
                <a:cs typeface="Poppins"/>
                <a:sym typeface="Poppins"/>
              </a:rPr>
              <a:t>?</a:t>
            </a:r>
            <a:endParaRPr sz="2400" b="1" i="0" u="none" strike="noStrike" cap="none">
              <a:solidFill>
                <a:srgbClr val="00005A"/>
              </a:solidFill>
              <a:latin typeface="Poppins"/>
              <a:ea typeface="Poppins"/>
              <a:cs typeface="Poppins"/>
              <a:sym typeface="Poppins"/>
            </a:endParaRPr>
          </a:p>
        </p:txBody>
      </p:sp>
      <p:pic>
        <p:nvPicPr>
          <p:cNvPr id="966" name="Google Shape;966;g33379d1850d_4_1136"/>
          <p:cNvPicPr preferRelativeResize="0"/>
          <p:nvPr/>
        </p:nvPicPr>
        <p:blipFill rotWithShape="1">
          <a:blip r:embed="rId3">
            <a:alphaModFix/>
          </a:blip>
          <a:srcRect/>
          <a:stretch/>
        </p:blipFill>
        <p:spPr>
          <a:xfrm>
            <a:off x="10735274" y="251000"/>
            <a:ext cx="504451" cy="298425"/>
          </a:xfrm>
          <a:prstGeom prst="rect">
            <a:avLst/>
          </a:prstGeom>
          <a:noFill/>
          <a:ln>
            <a:noFill/>
          </a:ln>
        </p:spPr>
      </p:pic>
      <p:pic>
        <p:nvPicPr>
          <p:cNvPr id="967" name="Google Shape;967;g33379d1850d_4_1136"/>
          <p:cNvPicPr preferRelativeResize="0"/>
          <p:nvPr/>
        </p:nvPicPr>
        <p:blipFill rotWithShape="1">
          <a:blip r:embed="rId4">
            <a:alphaModFix amt="20000"/>
          </a:blip>
          <a:srcRect/>
          <a:stretch/>
        </p:blipFill>
        <p:spPr>
          <a:xfrm>
            <a:off x="11342950" y="229875"/>
            <a:ext cx="608586" cy="340675"/>
          </a:xfrm>
          <a:prstGeom prst="rect">
            <a:avLst/>
          </a:prstGeom>
          <a:noFill/>
          <a:ln>
            <a:noFill/>
          </a:ln>
        </p:spPr>
      </p:pic>
      <p:sp>
        <p:nvSpPr>
          <p:cNvPr id="968" name="Google Shape;968;g33379d1850d_4_1136"/>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969" name="Google Shape;969;g33379d1850d_4_1136"/>
          <p:cNvSpPr txBox="1"/>
          <p:nvPr/>
        </p:nvSpPr>
        <p:spPr>
          <a:xfrm>
            <a:off x="11135578" y="549425"/>
            <a:ext cx="9651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FCE5CD"/>
                </a:solidFill>
                <a:latin typeface="Poppins"/>
                <a:ea typeface="Poppins"/>
                <a:cs typeface="Poppins"/>
                <a:sym typeface="Poppins"/>
              </a:rPr>
              <a:t>Amateur</a:t>
            </a:r>
            <a:endParaRPr sz="1100" b="1" i="0" u="none" strike="noStrike" cap="none">
              <a:solidFill>
                <a:srgbClr val="FCE5CD"/>
              </a:solidFill>
              <a:latin typeface="Poppins"/>
              <a:ea typeface="Poppins"/>
              <a:cs typeface="Poppins"/>
              <a:sym typeface="Poppins"/>
            </a:endParaRPr>
          </a:p>
        </p:txBody>
      </p:sp>
      <p:sp>
        <p:nvSpPr>
          <p:cNvPr id="970" name="Google Shape;970;g33379d1850d_4_1136"/>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
        <p:nvSpPr>
          <p:cNvPr id="971" name="Google Shape;971;g33379d1850d_4_1136"/>
          <p:cNvSpPr/>
          <p:nvPr/>
        </p:nvSpPr>
        <p:spPr>
          <a:xfrm>
            <a:off x="492500" y="4704925"/>
            <a:ext cx="11018100" cy="1209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g33379d1850d_4_1136"/>
          <p:cNvSpPr/>
          <p:nvPr/>
        </p:nvSpPr>
        <p:spPr>
          <a:xfrm>
            <a:off x="6142175" y="4265225"/>
            <a:ext cx="5636700" cy="1209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g3341222a0ad_9_70"/>
          <p:cNvSpPr txBox="1"/>
          <p:nvPr/>
        </p:nvSpPr>
        <p:spPr>
          <a:xfrm>
            <a:off x="695325" y="572625"/>
            <a:ext cx="10331400" cy="966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professionnel </a:t>
            </a:r>
            <a:r>
              <a:rPr lang="fr-FR" sz="2400" b="1" i="0" u="none" strike="noStrike" cap="none">
                <a:solidFill>
                  <a:schemeClr val="dk2"/>
                </a:solidFill>
                <a:latin typeface="Poppins"/>
                <a:ea typeface="Poppins"/>
                <a:cs typeface="Poppins"/>
                <a:sym typeface="Poppins"/>
              </a:rPr>
              <a:t>?</a:t>
            </a:r>
            <a:endParaRPr sz="2400" b="1" i="0"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2500"/>
              <a:buFont typeface="Arial"/>
              <a:buNone/>
            </a:pPr>
            <a:r>
              <a:rPr lang="fr-FR" sz="2100" b="0" i="1" u="none" strike="noStrike" cap="none">
                <a:solidFill>
                  <a:schemeClr val="dk2"/>
                </a:solidFill>
                <a:latin typeface="Poppins"/>
                <a:ea typeface="Poppins"/>
                <a:cs typeface="Poppins"/>
                <a:sym typeface="Poppins"/>
              </a:rPr>
              <a:t>Focus sur les déplacements des </a:t>
            </a:r>
            <a:r>
              <a:rPr lang="fr-FR" sz="2100" b="1" i="1" u="none" strike="noStrike" cap="none">
                <a:solidFill>
                  <a:schemeClr val="dk2"/>
                </a:solidFill>
                <a:latin typeface="Poppins"/>
                <a:ea typeface="Poppins"/>
                <a:cs typeface="Poppins"/>
                <a:sym typeface="Poppins"/>
              </a:rPr>
              <a:t>spectateurs</a:t>
            </a:r>
            <a:endParaRPr sz="2100" b="1" i="1" u="none" strike="noStrike" cap="none">
              <a:solidFill>
                <a:schemeClr val="dk2"/>
              </a:solidFill>
              <a:latin typeface="Poppins"/>
              <a:ea typeface="Poppins"/>
              <a:cs typeface="Poppins"/>
              <a:sym typeface="Poppins"/>
            </a:endParaRPr>
          </a:p>
        </p:txBody>
      </p:sp>
      <p:sp>
        <p:nvSpPr>
          <p:cNvPr id="979" name="Google Shape;979;g3341222a0ad_9_70"/>
          <p:cNvSpPr txBox="1"/>
          <p:nvPr/>
        </p:nvSpPr>
        <p:spPr>
          <a:xfrm>
            <a:off x="695325" y="1746525"/>
            <a:ext cx="5331000" cy="3879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fr-FR" sz="1800" b="1" i="0" u="none" strike="noStrike" cap="none">
                <a:solidFill>
                  <a:schemeClr val="dk2"/>
                </a:solidFill>
                <a:latin typeface="Poppins"/>
                <a:ea typeface="Poppins"/>
                <a:cs typeface="Poppins"/>
                <a:sym typeface="Poppins"/>
              </a:rPr>
              <a:t>→ Leviers d’action </a:t>
            </a:r>
            <a:endParaRPr sz="1800" b="1" i="0" u="none" strike="noStrike" cap="none">
              <a:solidFill>
                <a:schemeClr val="dk2"/>
              </a:solidFill>
              <a:latin typeface="Poppins"/>
              <a:ea typeface="Poppins"/>
              <a:cs typeface="Poppins"/>
              <a:sym typeface="Poppins"/>
            </a:endParaRPr>
          </a:p>
          <a:p>
            <a:pPr marL="457200" marR="0" lvl="0" indent="-330200" algn="l" rtl="0">
              <a:lnSpc>
                <a:spcPct val="115000"/>
              </a:lnSpc>
              <a:spcBef>
                <a:spcPts val="1600"/>
              </a:spcBef>
              <a:spcAft>
                <a:spcPts val="0"/>
              </a:spcAft>
              <a:buClr>
                <a:schemeClr val="dk2"/>
              </a:buClr>
              <a:buSzPts val="1600"/>
              <a:buFont typeface="Poppins"/>
              <a:buAutoNum type="arabicPeriod"/>
            </a:pPr>
            <a:r>
              <a:rPr lang="fr-FR" sz="1600" b="0" i="0" u="none" strike="noStrike" cap="none">
                <a:solidFill>
                  <a:schemeClr val="dk2"/>
                </a:solidFill>
                <a:latin typeface="Poppins"/>
                <a:ea typeface="Poppins"/>
                <a:cs typeface="Poppins"/>
                <a:sym typeface="Poppins"/>
              </a:rPr>
              <a:t>Organiser le </a:t>
            </a:r>
            <a:r>
              <a:rPr lang="fr-FR" sz="1600" b="1" i="0" u="none" strike="noStrike" cap="none">
                <a:solidFill>
                  <a:schemeClr val="dk2"/>
                </a:solidFill>
                <a:latin typeface="Poppins"/>
                <a:ea typeface="Poppins"/>
                <a:cs typeface="Poppins"/>
                <a:sym typeface="Poppins"/>
              </a:rPr>
              <a:t>report modal </a:t>
            </a:r>
            <a:r>
              <a:rPr lang="fr-FR" sz="1600" b="0" i="0" u="none" strike="noStrike" cap="none">
                <a:solidFill>
                  <a:schemeClr val="dk2"/>
                </a:solidFill>
                <a:latin typeface="Poppins"/>
                <a:ea typeface="Poppins"/>
                <a:cs typeface="Poppins"/>
                <a:sym typeface="Poppins"/>
              </a:rPr>
              <a:t>vers :</a:t>
            </a:r>
            <a:endParaRPr sz="1600" b="0" i="0" u="none" strike="noStrike" cap="none">
              <a:solidFill>
                <a:schemeClr val="dk2"/>
              </a:solidFill>
              <a:latin typeface="Poppins"/>
              <a:ea typeface="Poppins"/>
              <a:cs typeface="Poppins"/>
              <a:sym typeface="Poppins"/>
            </a:endParaRPr>
          </a:p>
          <a:p>
            <a:pPr marL="914400" marR="0" lvl="1" indent="-330200" algn="l" rtl="0">
              <a:lnSpc>
                <a:spcPct val="115000"/>
              </a:lnSpc>
              <a:spcBef>
                <a:spcPts val="1000"/>
              </a:spcBef>
              <a:spcAft>
                <a:spcPts val="0"/>
              </a:spcAft>
              <a:buClr>
                <a:schemeClr val="dk2"/>
              </a:buClr>
              <a:buSzPts val="1600"/>
              <a:buFont typeface="Poppins"/>
              <a:buAutoNum type="alphaLcPeriod"/>
            </a:pPr>
            <a:r>
              <a:rPr lang="fr-FR" sz="1600" b="0" i="0" u="none" strike="noStrike" cap="none">
                <a:solidFill>
                  <a:schemeClr val="dk2"/>
                </a:solidFill>
                <a:latin typeface="Poppins"/>
                <a:ea typeface="Poppins"/>
                <a:cs typeface="Poppins"/>
                <a:sym typeface="Poppins"/>
              </a:rPr>
              <a:t>Les</a:t>
            </a:r>
            <a:r>
              <a:rPr lang="fr-FR" sz="1600" b="1" i="0" u="none" strike="noStrike" cap="none">
                <a:solidFill>
                  <a:schemeClr val="dk2"/>
                </a:solidFill>
                <a:latin typeface="Poppins"/>
                <a:ea typeface="Poppins"/>
                <a:cs typeface="Poppins"/>
                <a:sym typeface="Poppins"/>
              </a:rPr>
              <a:t> transports en commun</a:t>
            </a:r>
            <a:r>
              <a:rPr lang="fr-FR" sz="1600" b="0" i="0" u="none" strike="noStrike" cap="none">
                <a:solidFill>
                  <a:schemeClr val="dk2"/>
                </a:solidFill>
                <a:latin typeface="Poppins"/>
                <a:ea typeface="Poppins"/>
                <a:cs typeface="Poppins"/>
                <a:sym typeface="Poppins"/>
              </a:rPr>
              <a:t> (bus, train, tram, etc.) et les </a:t>
            </a:r>
            <a:r>
              <a:rPr lang="fr-FR" sz="1600" b="1" i="0" u="none" strike="noStrike" cap="none">
                <a:solidFill>
                  <a:schemeClr val="dk2"/>
                </a:solidFill>
                <a:latin typeface="Poppins"/>
                <a:ea typeface="Poppins"/>
                <a:cs typeface="Poppins"/>
                <a:sym typeface="Poppins"/>
              </a:rPr>
              <a:t>mobilités actives </a:t>
            </a:r>
            <a:r>
              <a:rPr lang="fr-FR" sz="1600" b="0" i="0" u="none" strike="noStrike" cap="none">
                <a:solidFill>
                  <a:schemeClr val="dk2"/>
                </a:solidFill>
                <a:latin typeface="Poppins"/>
                <a:ea typeface="Poppins"/>
                <a:cs typeface="Poppins"/>
                <a:sym typeface="Poppins"/>
              </a:rPr>
              <a:t>(marche, vélo, etc.) pour les spectateurs locaux</a:t>
            </a:r>
            <a:endParaRPr sz="1600" b="0" i="0" u="none" strike="noStrike" cap="none">
              <a:solidFill>
                <a:schemeClr val="dk2"/>
              </a:solidFill>
              <a:latin typeface="Poppins"/>
              <a:ea typeface="Poppins"/>
              <a:cs typeface="Poppins"/>
              <a:sym typeface="Poppins"/>
            </a:endParaRPr>
          </a:p>
          <a:p>
            <a:pPr marL="914400" marR="0" lvl="1" indent="-330200" algn="l" rtl="0">
              <a:lnSpc>
                <a:spcPct val="115000"/>
              </a:lnSpc>
              <a:spcBef>
                <a:spcPts val="1000"/>
              </a:spcBef>
              <a:spcAft>
                <a:spcPts val="0"/>
              </a:spcAft>
              <a:buClr>
                <a:schemeClr val="dk2"/>
              </a:buClr>
              <a:buSzPts val="1600"/>
              <a:buFont typeface="Poppins"/>
              <a:buAutoNum type="alphaLcPeriod"/>
            </a:pPr>
            <a:r>
              <a:rPr lang="fr-FR" sz="1600" b="0" i="0" u="none" strike="noStrike" cap="none">
                <a:solidFill>
                  <a:schemeClr val="dk2"/>
                </a:solidFill>
                <a:latin typeface="Poppins"/>
                <a:ea typeface="Poppins"/>
                <a:cs typeface="Poppins"/>
                <a:sym typeface="Poppins"/>
              </a:rPr>
              <a:t>Les </a:t>
            </a:r>
            <a:r>
              <a:rPr lang="fr-FR" sz="1600" b="1" i="0" u="none" strike="noStrike" cap="none">
                <a:solidFill>
                  <a:schemeClr val="dk2"/>
                </a:solidFill>
                <a:latin typeface="Poppins"/>
                <a:ea typeface="Poppins"/>
                <a:cs typeface="Poppins"/>
                <a:sym typeface="Poppins"/>
              </a:rPr>
              <a:t>modes de transport bas-carbone</a:t>
            </a:r>
            <a:r>
              <a:rPr lang="fr-FR" sz="1600" b="0" i="0" u="none" strike="noStrike" cap="none">
                <a:solidFill>
                  <a:schemeClr val="dk2"/>
                </a:solidFill>
                <a:latin typeface="Poppins"/>
                <a:ea typeface="Poppins"/>
                <a:cs typeface="Poppins"/>
                <a:sym typeface="Poppins"/>
              </a:rPr>
              <a:t> (train et car) pour les spectateurs </a:t>
            </a:r>
            <a:endParaRPr sz="1600" b="0" i="0" u="none" strike="noStrike" cap="none">
              <a:solidFill>
                <a:schemeClr val="dk2"/>
              </a:solidFill>
              <a:latin typeface="Poppins"/>
              <a:ea typeface="Poppins"/>
              <a:cs typeface="Poppins"/>
              <a:sym typeface="Poppins"/>
            </a:endParaRPr>
          </a:p>
          <a:p>
            <a:pPr marL="457200" marR="0" lvl="0" indent="-330200" algn="l" rtl="0">
              <a:lnSpc>
                <a:spcPct val="115000"/>
              </a:lnSpc>
              <a:spcBef>
                <a:spcPts val="1400"/>
              </a:spcBef>
              <a:spcAft>
                <a:spcPts val="0"/>
              </a:spcAft>
              <a:buClr>
                <a:schemeClr val="dk2"/>
              </a:buClr>
              <a:buSzPts val="1600"/>
              <a:buFont typeface="Poppins"/>
              <a:buAutoNum type="arabicPeriod"/>
            </a:pPr>
            <a:r>
              <a:rPr lang="fr-FR" sz="1600" b="1" i="0" u="none" strike="noStrike" cap="none">
                <a:solidFill>
                  <a:schemeClr val="dk2"/>
                </a:solidFill>
                <a:latin typeface="Poppins"/>
                <a:ea typeface="Poppins"/>
                <a:cs typeface="Poppins"/>
                <a:sym typeface="Poppins"/>
              </a:rPr>
              <a:t>Électrifier les véhicules</a:t>
            </a:r>
            <a:r>
              <a:rPr lang="fr-FR" sz="1600" b="0" i="0" u="none" strike="noStrike" cap="none">
                <a:solidFill>
                  <a:schemeClr val="dk2"/>
                </a:solidFill>
                <a:latin typeface="Poppins"/>
                <a:ea typeface="Poppins"/>
                <a:cs typeface="Poppins"/>
                <a:sym typeface="Poppins"/>
              </a:rPr>
              <a:t> (car, bus et véhicules individuels)</a:t>
            </a:r>
            <a:endParaRPr sz="1600" b="0" i="0" u="none" strike="noStrike" cap="none">
              <a:solidFill>
                <a:schemeClr val="dk2"/>
              </a:solidFill>
              <a:latin typeface="Poppins"/>
              <a:ea typeface="Poppins"/>
              <a:cs typeface="Poppins"/>
              <a:sym typeface="Poppins"/>
            </a:endParaRPr>
          </a:p>
          <a:p>
            <a:pPr marL="457200" marR="0" lvl="0" indent="-330200" algn="l" rtl="0">
              <a:lnSpc>
                <a:spcPct val="115000"/>
              </a:lnSpc>
              <a:spcBef>
                <a:spcPts val="1400"/>
              </a:spcBef>
              <a:spcAft>
                <a:spcPts val="1000"/>
              </a:spcAft>
              <a:buClr>
                <a:schemeClr val="dk2"/>
              </a:buClr>
              <a:buSzPts val="1600"/>
              <a:buFont typeface="Poppins"/>
              <a:buAutoNum type="arabicPeriod"/>
            </a:pPr>
            <a:r>
              <a:rPr lang="fr-FR" sz="1600" b="1" i="0" u="none" strike="noStrike" cap="none">
                <a:solidFill>
                  <a:schemeClr val="dk2"/>
                </a:solidFill>
                <a:latin typeface="Poppins"/>
                <a:ea typeface="Poppins"/>
                <a:cs typeface="Poppins"/>
                <a:sym typeface="Poppins"/>
              </a:rPr>
              <a:t>Faciliter le covoiturage</a:t>
            </a:r>
            <a:endParaRPr sz="1600" b="1" i="0" u="none" strike="noStrike" cap="none">
              <a:solidFill>
                <a:schemeClr val="dk2"/>
              </a:solidFill>
              <a:latin typeface="Poppins"/>
              <a:ea typeface="Poppins"/>
              <a:cs typeface="Poppins"/>
              <a:sym typeface="Poppins"/>
            </a:endParaRPr>
          </a:p>
        </p:txBody>
      </p:sp>
      <p:sp>
        <p:nvSpPr>
          <p:cNvPr id="980" name="Google Shape;980;g3341222a0ad_9_70"/>
          <p:cNvSpPr txBox="1"/>
          <p:nvPr/>
        </p:nvSpPr>
        <p:spPr>
          <a:xfrm>
            <a:off x="6387700" y="1746525"/>
            <a:ext cx="5016000" cy="4403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fr-FR" sz="1800" b="1" i="0" u="none" strike="noStrike" cap="none">
                <a:solidFill>
                  <a:schemeClr val="dk2"/>
                </a:solidFill>
                <a:latin typeface="Poppins"/>
                <a:ea typeface="Poppins"/>
                <a:cs typeface="Poppins"/>
                <a:sym typeface="Poppins"/>
              </a:rPr>
              <a:t>→ Exemples concrets</a:t>
            </a:r>
            <a:endParaRPr sz="1800" b="1" i="0" u="none" strike="noStrike" cap="none">
              <a:solidFill>
                <a:schemeClr val="dk2"/>
              </a:solidFill>
              <a:latin typeface="Poppins"/>
              <a:ea typeface="Poppins"/>
              <a:cs typeface="Poppins"/>
              <a:sym typeface="Poppins"/>
            </a:endParaRPr>
          </a:p>
          <a:p>
            <a:pPr marL="457200" marR="0" lvl="0" indent="-330200" algn="just" rtl="0">
              <a:lnSpc>
                <a:spcPct val="115000"/>
              </a:lnSpc>
              <a:spcBef>
                <a:spcPts val="1600"/>
              </a:spcBef>
              <a:spcAft>
                <a:spcPts val="0"/>
              </a:spcAft>
              <a:buClr>
                <a:srgbClr val="00005A"/>
              </a:buClr>
              <a:buSzPts val="1600"/>
              <a:buFont typeface="Poppins"/>
              <a:buChar char="●"/>
            </a:pPr>
            <a:r>
              <a:rPr lang="fr-FR" sz="1600" b="0" i="0" u="none" strike="noStrike" cap="none">
                <a:solidFill>
                  <a:srgbClr val="00005A"/>
                </a:solidFill>
                <a:latin typeface="Poppins"/>
                <a:ea typeface="Poppins"/>
                <a:cs typeface="Poppins"/>
                <a:sym typeface="Poppins"/>
              </a:rPr>
              <a:t>Angers, Valenciennes ou Nantes : gratuité des transports en commun pour les titulaires de billets ou les abonnés du club </a:t>
            </a:r>
            <a:endParaRPr sz="1600" b="0" i="0" u="none" strike="noStrike" cap="none">
              <a:solidFill>
                <a:srgbClr val="00005A"/>
              </a:solidFill>
              <a:latin typeface="Poppins"/>
              <a:ea typeface="Poppins"/>
              <a:cs typeface="Poppins"/>
              <a:sym typeface="Poppins"/>
            </a:endParaRPr>
          </a:p>
          <a:p>
            <a:pPr marL="457200" marR="0" lvl="0" indent="-330200" algn="just" rtl="0">
              <a:lnSpc>
                <a:spcPct val="115000"/>
              </a:lnSpc>
              <a:spcBef>
                <a:spcPts val="1000"/>
              </a:spcBef>
              <a:spcAft>
                <a:spcPts val="0"/>
              </a:spcAft>
              <a:buClr>
                <a:srgbClr val="00005A"/>
              </a:buClr>
              <a:buSzPts val="1600"/>
              <a:buFont typeface="Poppins"/>
              <a:buChar char="●"/>
            </a:pPr>
            <a:r>
              <a:rPr lang="fr-FR" sz="1600" b="0" i="0" u="none" strike="noStrike" cap="none">
                <a:solidFill>
                  <a:srgbClr val="00005A"/>
                </a:solidFill>
                <a:latin typeface="Poppins"/>
                <a:ea typeface="Poppins"/>
                <a:cs typeface="Poppins"/>
                <a:sym typeface="Poppins"/>
              </a:rPr>
              <a:t>Licence Club (LFP) : offre couplée billet de match-ticket de transports en commun / présence d'un parking vélo</a:t>
            </a:r>
            <a:endParaRPr sz="1600" b="0" i="0" u="none" strike="noStrike" cap="none">
              <a:solidFill>
                <a:srgbClr val="00005A"/>
              </a:solidFill>
              <a:latin typeface="Poppins"/>
              <a:ea typeface="Poppins"/>
              <a:cs typeface="Poppins"/>
              <a:sym typeface="Poppins"/>
            </a:endParaRPr>
          </a:p>
          <a:p>
            <a:pPr marL="457200" marR="0" lvl="0" indent="-330200" algn="just" rtl="0">
              <a:lnSpc>
                <a:spcPct val="115000"/>
              </a:lnSpc>
              <a:spcBef>
                <a:spcPts val="1000"/>
              </a:spcBef>
              <a:spcAft>
                <a:spcPts val="0"/>
              </a:spcAft>
              <a:buClr>
                <a:srgbClr val="00005A"/>
              </a:buClr>
              <a:buSzPts val="1600"/>
              <a:buFont typeface="Poppins"/>
              <a:buChar char="●"/>
            </a:pPr>
            <a:r>
              <a:rPr lang="fr-FR" sz="1600" b="0" i="0" u="none" strike="noStrike" cap="none">
                <a:solidFill>
                  <a:srgbClr val="00005A"/>
                </a:solidFill>
                <a:highlight>
                  <a:srgbClr val="FFFFFF"/>
                </a:highlight>
                <a:latin typeface="Poppins"/>
                <a:ea typeface="Poppins"/>
                <a:cs typeface="Poppins"/>
                <a:sym typeface="Poppins"/>
              </a:rPr>
              <a:t>Fédération Française de Football : subvention couvrant 50 % du coût d’installation de bornes électriques</a:t>
            </a:r>
            <a:endParaRPr sz="1600" b="0" i="0" u="none" strike="noStrike" cap="none">
              <a:solidFill>
                <a:srgbClr val="00005A"/>
              </a:solidFill>
              <a:highlight>
                <a:srgbClr val="FFFFFF"/>
              </a:highlight>
              <a:latin typeface="Poppins"/>
              <a:ea typeface="Poppins"/>
              <a:cs typeface="Poppins"/>
              <a:sym typeface="Poppins"/>
            </a:endParaRPr>
          </a:p>
          <a:p>
            <a:pPr marL="457200" marR="0" lvl="0" indent="-330200" algn="just" rtl="0">
              <a:lnSpc>
                <a:spcPct val="115000"/>
              </a:lnSpc>
              <a:spcBef>
                <a:spcPts val="1000"/>
              </a:spcBef>
              <a:spcAft>
                <a:spcPts val="1000"/>
              </a:spcAft>
              <a:buClr>
                <a:srgbClr val="00005A"/>
              </a:buClr>
              <a:buSzPts val="1600"/>
              <a:buFont typeface="Poppins"/>
              <a:buChar char="●"/>
            </a:pPr>
            <a:r>
              <a:rPr lang="fr-FR" sz="1600" b="0" i="0" u="none" strike="noStrike" cap="none">
                <a:solidFill>
                  <a:srgbClr val="00005A"/>
                </a:solidFill>
                <a:latin typeface="Poppins"/>
                <a:ea typeface="Poppins"/>
                <a:cs typeface="Poppins"/>
                <a:sym typeface="Poppins"/>
              </a:rPr>
              <a:t>Promotion de</a:t>
            </a:r>
            <a:r>
              <a:rPr lang="fr-FR" sz="1600" b="0" i="0" u="none" strike="noStrike" cap="none">
                <a:solidFill>
                  <a:srgbClr val="00005A"/>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plateformes de covoiturage dans de nombreux clubs </a:t>
            </a:r>
            <a:endParaRPr sz="1600" b="0" i="0" u="none" strike="noStrike" cap="none">
              <a:solidFill>
                <a:srgbClr val="00005A"/>
              </a:solidFill>
              <a:highlight>
                <a:srgbClr val="FFFFFF"/>
              </a:highlight>
              <a:latin typeface="Poppins"/>
              <a:ea typeface="Poppins"/>
              <a:cs typeface="Poppins"/>
              <a:sym typeface="Poppins"/>
            </a:endParaRPr>
          </a:p>
        </p:txBody>
      </p:sp>
      <p:sp>
        <p:nvSpPr>
          <p:cNvPr id="981" name="Google Shape;981;g3341222a0ad_9_70"/>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32</a:t>
            </a:fld>
            <a:endParaRPr/>
          </a:p>
        </p:txBody>
      </p:sp>
      <p:sp>
        <p:nvSpPr>
          <p:cNvPr id="982" name="Google Shape;982;g3341222a0ad_9_70"/>
          <p:cNvSpPr txBox="1"/>
          <p:nvPr/>
        </p:nvSpPr>
        <p:spPr>
          <a:xfrm>
            <a:off x="695325" y="572625"/>
            <a:ext cx="8841900" cy="497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professionnel </a:t>
            </a:r>
            <a:r>
              <a:rPr lang="fr-FR" sz="2400" b="1" i="0" u="none" strike="noStrike" cap="none">
                <a:solidFill>
                  <a:schemeClr val="dk2"/>
                </a:solidFill>
                <a:latin typeface="Poppins"/>
                <a:ea typeface="Poppins"/>
                <a:cs typeface="Poppins"/>
                <a:sym typeface="Poppins"/>
              </a:rPr>
              <a:t>?</a:t>
            </a:r>
            <a:endParaRPr sz="2400" b="1" i="0" u="none" strike="noStrike" cap="none">
              <a:solidFill>
                <a:srgbClr val="00005A"/>
              </a:solidFill>
              <a:latin typeface="Poppins"/>
              <a:ea typeface="Poppins"/>
              <a:cs typeface="Poppins"/>
              <a:sym typeface="Poppins"/>
            </a:endParaRPr>
          </a:p>
        </p:txBody>
      </p:sp>
      <p:pic>
        <p:nvPicPr>
          <p:cNvPr id="983" name="Google Shape;983;g3341222a0ad_9_70"/>
          <p:cNvPicPr preferRelativeResize="0"/>
          <p:nvPr/>
        </p:nvPicPr>
        <p:blipFill rotWithShape="1">
          <a:blip r:embed="rId3">
            <a:alphaModFix/>
          </a:blip>
          <a:srcRect/>
          <a:stretch/>
        </p:blipFill>
        <p:spPr>
          <a:xfrm>
            <a:off x="10735274" y="251000"/>
            <a:ext cx="504451" cy="298425"/>
          </a:xfrm>
          <a:prstGeom prst="rect">
            <a:avLst/>
          </a:prstGeom>
          <a:noFill/>
          <a:ln>
            <a:noFill/>
          </a:ln>
        </p:spPr>
      </p:pic>
      <p:pic>
        <p:nvPicPr>
          <p:cNvPr id="984" name="Google Shape;984;g3341222a0ad_9_70"/>
          <p:cNvPicPr preferRelativeResize="0"/>
          <p:nvPr/>
        </p:nvPicPr>
        <p:blipFill rotWithShape="1">
          <a:blip r:embed="rId4">
            <a:alphaModFix amt="20000"/>
          </a:blip>
          <a:srcRect/>
          <a:stretch/>
        </p:blipFill>
        <p:spPr>
          <a:xfrm>
            <a:off x="11342950" y="229875"/>
            <a:ext cx="608586" cy="340675"/>
          </a:xfrm>
          <a:prstGeom prst="rect">
            <a:avLst/>
          </a:prstGeom>
          <a:noFill/>
          <a:ln>
            <a:noFill/>
          </a:ln>
        </p:spPr>
      </p:pic>
      <p:sp>
        <p:nvSpPr>
          <p:cNvPr id="985" name="Google Shape;985;g3341222a0ad_9_70"/>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986" name="Google Shape;986;g3341222a0ad_9_70"/>
          <p:cNvSpPr txBox="1"/>
          <p:nvPr/>
        </p:nvSpPr>
        <p:spPr>
          <a:xfrm>
            <a:off x="11135578" y="549425"/>
            <a:ext cx="9651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FCE5CD"/>
                </a:solidFill>
                <a:latin typeface="Poppins"/>
                <a:ea typeface="Poppins"/>
                <a:cs typeface="Poppins"/>
                <a:sym typeface="Poppins"/>
              </a:rPr>
              <a:t>Amateur</a:t>
            </a:r>
            <a:endParaRPr sz="1100" b="1" i="0" u="none" strike="noStrike" cap="none">
              <a:solidFill>
                <a:srgbClr val="FCE5CD"/>
              </a:solidFill>
              <a:latin typeface="Poppins"/>
              <a:ea typeface="Poppins"/>
              <a:cs typeface="Poppins"/>
              <a:sym typeface="Poppins"/>
            </a:endParaRPr>
          </a:p>
        </p:txBody>
      </p:sp>
      <p:sp>
        <p:nvSpPr>
          <p:cNvPr id="987" name="Google Shape;987;g3341222a0ad_9_70"/>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
        <p:nvSpPr>
          <p:cNvPr id="988" name="Google Shape;988;g3341222a0ad_9_70"/>
          <p:cNvSpPr/>
          <p:nvPr/>
        </p:nvSpPr>
        <p:spPr>
          <a:xfrm>
            <a:off x="6142175" y="4265225"/>
            <a:ext cx="5636700" cy="1546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g3341222a0ad_9_70"/>
          <p:cNvSpPr/>
          <p:nvPr/>
        </p:nvSpPr>
        <p:spPr>
          <a:xfrm>
            <a:off x="455650" y="5400250"/>
            <a:ext cx="5636700" cy="693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g3346a793586_5_316"/>
          <p:cNvSpPr txBox="1"/>
          <p:nvPr/>
        </p:nvSpPr>
        <p:spPr>
          <a:xfrm>
            <a:off x="695325" y="572625"/>
            <a:ext cx="10331400" cy="966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professionnel </a:t>
            </a:r>
            <a:r>
              <a:rPr lang="fr-FR" sz="2400" b="1" i="0" u="none" strike="noStrike" cap="none">
                <a:solidFill>
                  <a:schemeClr val="dk2"/>
                </a:solidFill>
                <a:latin typeface="Poppins"/>
                <a:ea typeface="Poppins"/>
                <a:cs typeface="Poppins"/>
                <a:sym typeface="Poppins"/>
              </a:rPr>
              <a:t>?</a:t>
            </a:r>
            <a:endParaRPr sz="2400" b="1" i="0"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2500"/>
              <a:buFont typeface="Arial"/>
              <a:buNone/>
            </a:pPr>
            <a:r>
              <a:rPr lang="fr-FR" sz="2100" b="0" i="1" u="none" strike="noStrike" cap="none">
                <a:solidFill>
                  <a:schemeClr val="dk2"/>
                </a:solidFill>
                <a:latin typeface="Poppins"/>
                <a:ea typeface="Poppins"/>
                <a:cs typeface="Poppins"/>
                <a:sym typeface="Poppins"/>
              </a:rPr>
              <a:t>Focus sur les déplacements des </a:t>
            </a:r>
            <a:r>
              <a:rPr lang="fr-FR" sz="2100" b="1" i="1" u="none" strike="noStrike" cap="none">
                <a:solidFill>
                  <a:schemeClr val="dk2"/>
                </a:solidFill>
                <a:latin typeface="Poppins"/>
                <a:ea typeface="Poppins"/>
                <a:cs typeface="Poppins"/>
                <a:sym typeface="Poppins"/>
              </a:rPr>
              <a:t>spectateurs</a:t>
            </a:r>
            <a:endParaRPr sz="2100" b="1" i="1" u="none" strike="noStrike" cap="none">
              <a:solidFill>
                <a:schemeClr val="dk2"/>
              </a:solidFill>
              <a:latin typeface="Poppins"/>
              <a:ea typeface="Poppins"/>
              <a:cs typeface="Poppins"/>
              <a:sym typeface="Poppins"/>
            </a:endParaRPr>
          </a:p>
        </p:txBody>
      </p:sp>
      <p:sp>
        <p:nvSpPr>
          <p:cNvPr id="996" name="Google Shape;996;g3346a793586_5_316"/>
          <p:cNvSpPr txBox="1"/>
          <p:nvPr/>
        </p:nvSpPr>
        <p:spPr>
          <a:xfrm>
            <a:off x="695325" y="1746525"/>
            <a:ext cx="5331000" cy="3879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fr-FR" sz="1800" b="1" i="0" u="none" strike="noStrike" cap="none">
                <a:solidFill>
                  <a:schemeClr val="dk2"/>
                </a:solidFill>
                <a:latin typeface="Poppins"/>
                <a:ea typeface="Poppins"/>
                <a:cs typeface="Poppins"/>
                <a:sym typeface="Poppins"/>
              </a:rPr>
              <a:t>→ Leviers d’action </a:t>
            </a:r>
            <a:endParaRPr sz="1800" b="1" i="0" u="none" strike="noStrike" cap="none">
              <a:solidFill>
                <a:schemeClr val="dk2"/>
              </a:solidFill>
              <a:latin typeface="Poppins"/>
              <a:ea typeface="Poppins"/>
              <a:cs typeface="Poppins"/>
              <a:sym typeface="Poppins"/>
            </a:endParaRPr>
          </a:p>
          <a:p>
            <a:pPr marL="457200" marR="0" lvl="0" indent="-330200" algn="l" rtl="0">
              <a:lnSpc>
                <a:spcPct val="115000"/>
              </a:lnSpc>
              <a:spcBef>
                <a:spcPts val="1600"/>
              </a:spcBef>
              <a:spcAft>
                <a:spcPts val="0"/>
              </a:spcAft>
              <a:buClr>
                <a:schemeClr val="dk2"/>
              </a:buClr>
              <a:buSzPts val="1600"/>
              <a:buFont typeface="Poppins"/>
              <a:buAutoNum type="arabicPeriod"/>
            </a:pPr>
            <a:r>
              <a:rPr lang="fr-FR" sz="1600" b="0" i="0" u="none" strike="noStrike" cap="none">
                <a:solidFill>
                  <a:schemeClr val="dk2"/>
                </a:solidFill>
                <a:latin typeface="Poppins"/>
                <a:ea typeface="Poppins"/>
                <a:cs typeface="Poppins"/>
                <a:sym typeface="Poppins"/>
              </a:rPr>
              <a:t>Organiser le </a:t>
            </a:r>
            <a:r>
              <a:rPr lang="fr-FR" sz="1600" b="1" i="0" u="none" strike="noStrike" cap="none">
                <a:solidFill>
                  <a:schemeClr val="dk2"/>
                </a:solidFill>
                <a:latin typeface="Poppins"/>
                <a:ea typeface="Poppins"/>
                <a:cs typeface="Poppins"/>
                <a:sym typeface="Poppins"/>
              </a:rPr>
              <a:t>report modal </a:t>
            </a:r>
            <a:r>
              <a:rPr lang="fr-FR" sz="1600" b="0" i="0" u="none" strike="noStrike" cap="none">
                <a:solidFill>
                  <a:schemeClr val="dk2"/>
                </a:solidFill>
                <a:latin typeface="Poppins"/>
                <a:ea typeface="Poppins"/>
                <a:cs typeface="Poppins"/>
                <a:sym typeface="Poppins"/>
              </a:rPr>
              <a:t>vers :</a:t>
            </a:r>
            <a:endParaRPr sz="1600" b="0" i="0" u="none" strike="noStrike" cap="none">
              <a:solidFill>
                <a:schemeClr val="dk2"/>
              </a:solidFill>
              <a:latin typeface="Poppins"/>
              <a:ea typeface="Poppins"/>
              <a:cs typeface="Poppins"/>
              <a:sym typeface="Poppins"/>
            </a:endParaRPr>
          </a:p>
          <a:p>
            <a:pPr marL="914400" marR="0" lvl="1" indent="-330200" algn="l" rtl="0">
              <a:lnSpc>
                <a:spcPct val="115000"/>
              </a:lnSpc>
              <a:spcBef>
                <a:spcPts val="1000"/>
              </a:spcBef>
              <a:spcAft>
                <a:spcPts val="0"/>
              </a:spcAft>
              <a:buClr>
                <a:schemeClr val="dk2"/>
              </a:buClr>
              <a:buSzPts val="1600"/>
              <a:buFont typeface="Poppins"/>
              <a:buAutoNum type="alphaLcPeriod"/>
            </a:pPr>
            <a:r>
              <a:rPr lang="fr-FR" sz="1600" b="0" i="0" u="none" strike="noStrike" cap="none">
                <a:solidFill>
                  <a:schemeClr val="dk2"/>
                </a:solidFill>
                <a:latin typeface="Poppins"/>
                <a:ea typeface="Poppins"/>
                <a:cs typeface="Poppins"/>
                <a:sym typeface="Poppins"/>
              </a:rPr>
              <a:t>Les</a:t>
            </a:r>
            <a:r>
              <a:rPr lang="fr-FR" sz="1600" b="1" i="0" u="none" strike="noStrike" cap="none">
                <a:solidFill>
                  <a:schemeClr val="dk2"/>
                </a:solidFill>
                <a:latin typeface="Poppins"/>
                <a:ea typeface="Poppins"/>
                <a:cs typeface="Poppins"/>
                <a:sym typeface="Poppins"/>
              </a:rPr>
              <a:t> transports en commun</a:t>
            </a:r>
            <a:r>
              <a:rPr lang="fr-FR" sz="1600" b="0" i="0" u="none" strike="noStrike" cap="none">
                <a:solidFill>
                  <a:schemeClr val="dk2"/>
                </a:solidFill>
                <a:latin typeface="Poppins"/>
                <a:ea typeface="Poppins"/>
                <a:cs typeface="Poppins"/>
                <a:sym typeface="Poppins"/>
              </a:rPr>
              <a:t> (bus, train, tram, etc.) et les </a:t>
            </a:r>
            <a:r>
              <a:rPr lang="fr-FR" sz="1600" b="1" i="0" u="none" strike="noStrike" cap="none">
                <a:solidFill>
                  <a:schemeClr val="dk2"/>
                </a:solidFill>
                <a:latin typeface="Poppins"/>
                <a:ea typeface="Poppins"/>
                <a:cs typeface="Poppins"/>
                <a:sym typeface="Poppins"/>
              </a:rPr>
              <a:t>mobilités actives </a:t>
            </a:r>
            <a:r>
              <a:rPr lang="fr-FR" sz="1600" b="0" i="0" u="none" strike="noStrike" cap="none">
                <a:solidFill>
                  <a:schemeClr val="dk2"/>
                </a:solidFill>
                <a:latin typeface="Poppins"/>
                <a:ea typeface="Poppins"/>
                <a:cs typeface="Poppins"/>
                <a:sym typeface="Poppins"/>
              </a:rPr>
              <a:t>(marche, vélo, etc.) pour les spectateurs locaux</a:t>
            </a:r>
            <a:endParaRPr sz="1600" b="0" i="0" u="none" strike="noStrike" cap="none">
              <a:solidFill>
                <a:schemeClr val="dk2"/>
              </a:solidFill>
              <a:latin typeface="Poppins"/>
              <a:ea typeface="Poppins"/>
              <a:cs typeface="Poppins"/>
              <a:sym typeface="Poppins"/>
            </a:endParaRPr>
          </a:p>
          <a:p>
            <a:pPr marL="914400" marR="0" lvl="1" indent="-330200" algn="l" rtl="0">
              <a:lnSpc>
                <a:spcPct val="115000"/>
              </a:lnSpc>
              <a:spcBef>
                <a:spcPts val="1000"/>
              </a:spcBef>
              <a:spcAft>
                <a:spcPts val="0"/>
              </a:spcAft>
              <a:buClr>
                <a:schemeClr val="dk2"/>
              </a:buClr>
              <a:buSzPts val="1600"/>
              <a:buFont typeface="Poppins"/>
              <a:buAutoNum type="alphaLcPeriod"/>
            </a:pPr>
            <a:r>
              <a:rPr lang="fr-FR" sz="1600" b="0" i="0" u="none" strike="noStrike" cap="none">
                <a:solidFill>
                  <a:schemeClr val="dk2"/>
                </a:solidFill>
                <a:latin typeface="Poppins"/>
                <a:ea typeface="Poppins"/>
                <a:cs typeface="Poppins"/>
                <a:sym typeface="Poppins"/>
              </a:rPr>
              <a:t>Les </a:t>
            </a:r>
            <a:r>
              <a:rPr lang="fr-FR" sz="1600" b="1" i="0" u="none" strike="noStrike" cap="none">
                <a:solidFill>
                  <a:schemeClr val="dk2"/>
                </a:solidFill>
                <a:latin typeface="Poppins"/>
                <a:ea typeface="Poppins"/>
                <a:cs typeface="Poppins"/>
                <a:sym typeface="Poppins"/>
              </a:rPr>
              <a:t>modes de transport bas-carbone</a:t>
            </a:r>
            <a:r>
              <a:rPr lang="fr-FR" sz="1600" b="0" i="0" u="none" strike="noStrike" cap="none">
                <a:solidFill>
                  <a:schemeClr val="dk2"/>
                </a:solidFill>
                <a:latin typeface="Poppins"/>
                <a:ea typeface="Poppins"/>
                <a:cs typeface="Poppins"/>
                <a:sym typeface="Poppins"/>
              </a:rPr>
              <a:t> (train et car) pour les spectateurs </a:t>
            </a:r>
            <a:endParaRPr sz="1600" b="0" i="0" u="none" strike="noStrike" cap="none">
              <a:solidFill>
                <a:schemeClr val="dk2"/>
              </a:solidFill>
              <a:latin typeface="Poppins"/>
              <a:ea typeface="Poppins"/>
              <a:cs typeface="Poppins"/>
              <a:sym typeface="Poppins"/>
            </a:endParaRPr>
          </a:p>
          <a:p>
            <a:pPr marL="457200" marR="0" lvl="0" indent="-330200" algn="l" rtl="0">
              <a:lnSpc>
                <a:spcPct val="115000"/>
              </a:lnSpc>
              <a:spcBef>
                <a:spcPts val="1400"/>
              </a:spcBef>
              <a:spcAft>
                <a:spcPts val="0"/>
              </a:spcAft>
              <a:buClr>
                <a:schemeClr val="dk2"/>
              </a:buClr>
              <a:buSzPts val="1600"/>
              <a:buFont typeface="Poppins"/>
              <a:buAutoNum type="arabicPeriod"/>
            </a:pPr>
            <a:r>
              <a:rPr lang="fr-FR" sz="1600" b="1" i="0" u="none" strike="noStrike" cap="none">
                <a:solidFill>
                  <a:schemeClr val="dk2"/>
                </a:solidFill>
                <a:latin typeface="Poppins"/>
                <a:ea typeface="Poppins"/>
                <a:cs typeface="Poppins"/>
                <a:sym typeface="Poppins"/>
              </a:rPr>
              <a:t>Électrifier les véhicules</a:t>
            </a:r>
            <a:r>
              <a:rPr lang="fr-FR" sz="1600" b="0" i="0" u="none" strike="noStrike" cap="none">
                <a:solidFill>
                  <a:schemeClr val="dk2"/>
                </a:solidFill>
                <a:latin typeface="Poppins"/>
                <a:ea typeface="Poppins"/>
                <a:cs typeface="Poppins"/>
                <a:sym typeface="Poppins"/>
              </a:rPr>
              <a:t> (car, bus et véhicules individuels)</a:t>
            </a:r>
            <a:endParaRPr sz="1600" b="0" i="0" u="none" strike="noStrike" cap="none">
              <a:solidFill>
                <a:schemeClr val="dk2"/>
              </a:solidFill>
              <a:latin typeface="Poppins"/>
              <a:ea typeface="Poppins"/>
              <a:cs typeface="Poppins"/>
              <a:sym typeface="Poppins"/>
            </a:endParaRPr>
          </a:p>
          <a:p>
            <a:pPr marL="457200" marR="0" lvl="0" indent="-330200" algn="l" rtl="0">
              <a:lnSpc>
                <a:spcPct val="115000"/>
              </a:lnSpc>
              <a:spcBef>
                <a:spcPts val="1400"/>
              </a:spcBef>
              <a:spcAft>
                <a:spcPts val="1000"/>
              </a:spcAft>
              <a:buClr>
                <a:schemeClr val="dk2"/>
              </a:buClr>
              <a:buSzPts val="1600"/>
              <a:buFont typeface="Poppins"/>
              <a:buAutoNum type="arabicPeriod"/>
            </a:pPr>
            <a:r>
              <a:rPr lang="fr-FR" sz="1600" b="1" i="0" u="none" strike="noStrike" cap="none">
                <a:solidFill>
                  <a:schemeClr val="dk2"/>
                </a:solidFill>
                <a:latin typeface="Poppins"/>
                <a:ea typeface="Poppins"/>
                <a:cs typeface="Poppins"/>
                <a:sym typeface="Poppins"/>
              </a:rPr>
              <a:t>Faciliter le covoiturage</a:t>
            </a:r>
            <a:endParaRPr sz="1600" b="1" i="0" u="none" strike="noStrike" cap="none">
              <a:solidFill>
                <a:schemeClr val="dk2"/>
              </a:solidFill>
              <a:latin typeface="Poppins"/>
              <a:ea typeface="Poppins"/>
              <a:cs typeface="Poppins"/>
              <a:sym typeface="Poppins"/>
            </a:endParaRPr>
          </a:p>
        </p:txBody>
      </p:sp>
      <p:sp>
        <p:nvSpPr>
          <p:cNvPr id="997" name="Google Shape;997;g3346a793586_5_316"/>
          <p:cNvSpPr txBox="1"/>
          <p:nvPr/>
        </p:nvSpPr>
        <p:spPr>
          <a:xfrm>
            <a:off x="6387700" y="1746525"/>
            <a:ext cx="5016000" cy="4403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fr-FR" sz="1800" b="1" i="0" u="none" strike="noStrike" cap="none">
                <a:solidFill>
                  <a:schemeClr val="dk2"/>
                </a:solidFill>
                <a:latin typeface="Poppins"/>
                <a:ea typeface="Poppins"/>
                <a:cs typeface="Poppins"/>
                <a:sym typeface="Poppins"/>
              </a:rPr>
              <a:t>→ Exemples concrets</a:t>
            </a:r>
            <a:endParaRPr sz="1800" b="1" i="0" u="none" strike="noStrike" cap="none">
              <a:solidFill>
                <a:schemeClr val="dk2"/>
              </a:solidFill>
              <a:latin typeface="Poppins"/>
              <a:ea typeface="Poppins"/>
              <a:cs typeface="Poppins"/>
              <a:sym typeface="Poppins"/>
            </a:endParaRPr>
          </a:p>
          <a:p>
            <a:pPr marL="457200" marR="0" lvl="0" indent="-330200" algn="just" rtl="0">
              <a:lnSpc>
                <a:spcPct val="115000"/>
              </a:lnSpc>
              <a:spcBef>
                <a:spcPts val="1600"/>
              </a:spcBef>
              <a:spcAft>
                <a:spcPts val="0"/>
              </a:spcAft>
              <a:buClr>
                <a:srgbClr val="00005A"/>
              </a:buClr>
              <a:buSzPts val="1600"/>
              <a:buFont typeface="Poppins"/>
              <a:buChar char="●"/>
            </a:pPr>
            <a:r>
              <a:rPr lang="fr-FR" sz="1600" b="0" i="0" u="none" strike="noStrike" cap="none">
                <a:solidFill>
                  <a:srgbClr val="00005A"/>
                </a:solidFill>
                <a:latin typeface="Poppins"/>
                <a:ea typeface="Poppins"/>
                <a:cs typeface="Poppins"/>
                <a:sym typeface="Poppins"/>
              </a:rPr>
              <a:t>Angers, Valenciennes ou Nantes : gratuité des transports en commun pour les titulaires de billets ou les abonnés du club </a:t>
            </a:r>
            <a:endParaRPr sz="1600" b="0" i="0" u="none" strike="noStrike" cap="none">
              <a:solidFill>
                <a:srgbClr val="00005A"/>
              </a:solidFill>
              <a:latin typeface="Poppins"/>
              <a:ea typeface="Poppins"/>
              <a:cs typeface="Poppins"/>
              <a:sym typeface="Poppins"/>
            </a:endParaRPr>
          </a:p>
          <a:p>
            <a:pPr marL="457200" marR="0" lvl="0" indent="-330200" algn="just" rtl="0">
              <a:lnSpc>
                <a:spcPct val="115000"/>
              </a:lnSpc>
              <a:spcBef>
                <a:spcPts val="1000"/>
              </a:spcBef>
              <a:spcAft>
                <a:spcPts val="0"/>
              </a:spcAft>
              <a:buClr>
                <a:srgbClr val="00005A"/>
              </a:buClr>
              <a:buSzPts val="1600"/>
              <a:buFont typeface="Poppins"/>
              <a:buChar char="●"/>
            </a:pPr>
            <a:r>
              <a:rPr lang="fr-FR" sz="1600" b="0" i="0" u="none" strike="noStrike" cap="none">
                <a:solidFill>
                  <a:srgbClr val="00005A"/>
                </a:solidFill>
                <a:latin typeface="Poppins"/>
                <a:ea typeface="Poppins"/>
                <a:cs typeface="Poppins"/>
                <a:sym typeface="Poppins"/>
              </a:rPr>
              <a:t>Licence Club (LFP) : offre couplée billet de match-ticket de transports en commun / présence d'un parking vélo</a:t>
            </a:r>
            <a:endParaRPr sz="1600" b="0" i="0" u="none" strike="noStrike" cap="none">
              <a:solidFill>
                <a:srgbClr val="00005A"/>
              </a:solidFill>
              <a:latin typeface="Poppins"/>
              <a:ea typeface="Poppins"/>
              <a:cs typeface="Poppins"/>
              <a:sym typeface="Poppins"/>
            </a:endParaRPr>
          </a:p>
          <a:p>
            <a:pPr marL="457200" marR="0" lvl="0" indent="-330200" algn="just" rtl="0">
              <a:lnSpc>
                <a:spcPct val="115000"/>
              </a:lnSpc>
              <a:spcBef>
                <a:spcPts val="1000"/>
              </a:spcBef>
              <a:spcAft>
                <a:spcPts val="0"/>
              </a:spcAft>
              <a:buClr>
                <a:srgbClr val="00005A"/>
              </a:buClr>
              <a:buSzPts val="1600"/>
              <a:buFont typeface="Poppins"/>
              <a:buChar char="●"/>
            </a:pPr>
            <a:r>
              <a:rPr lang="fr-FR" sz="1600" b="0" i="0" u="none" strike="noStrike" cap="none">
                <a:solidFill>
                  <a:srgbClr val="00005A"/>
                </a:solidFill>
                <a:highlight>
                  <a:srgbClr val="FFFFFF"/>
                </a:highlight>
                <a:latin typeface="Poppins"/>
                <a:ea typeface="Poppins"/>
                <a:cs typeface="Poppins"/>
                <a:sym typeface="Poppins"/>
              </a:rPr>
              <a:t>Fédération Française de Football : subvention couvrant 50 % du coût d’installation de bornes électriques</a:t>
            </a:r>
            <a:endParaRPr sz="1600" b="0" i="0" u="none" strike="noStrike" cap="none">
              <a:solidFill>
                <a:srgbClr val="00005A"/>
              </a:solidFill>
              <a:highlight>
                <a:srgbClr val="FFFFFF"/>
              </a:highlight>
              <a:latin typeface="Poppins"/>
              <a:ea typeface="Poppins"/>
              <a:cs typeface="Poppins"/>
              <a:sym typeface="Poppins"/>
            </a:endParaRPr>
          </a:p>
          <a:p>
            <a:pPr marL="457200" marR="0" lvl="0" indent="-330200" algn="just" rtl="0">
              <a:lnSpc>
                <a:spcPct val="115000"/>
              </a:lnSpc>
              <a:spcBef>
                <a:spcPts val="1000"/>
              </a:spcBef>
              <a:spcAft>
                <a:spcPts val="1000"/>
              </a:spcAft>
              <a:buClr>
                <a:srgbClr val="00005A"/>
              </a:buClr>
              <a:buSzPts val="1600"/>
              <a:buFont typeface="Poppins"/>
              <a:buChar char="●"/>
            </a:pPr>
            <a:r>
              <a:rPr lang="fr-FR" sz="1600" b="0" i="0" u="none" strike="noStrike" cap="none">
                <a:solidFill>
                  <a:srgbClr val="00005A"/>
                </a:solidFill>
                <a:latin typeface="Poppins"/>
                <a:ea typeface="Poppins"/>
                <a:cs typeface="Poppins"/>
                <a:sym typeface="Poppins"/>
              </a:rPr>
              <a:t>Promotion de</a:t>
            </a:r>
            <a:r>
              <a:rPr lang="fr-FR" sz="1600" b="0" i="0" u="none" strike="noStrike" cap="none">
                <a:solidFill>
                  <a:srgbClr val="00005A"/>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 plateformes de covoiturage dans de nombreux clubs </a:t>
            </a:r>
            <a:endParaRPr sz="1600" b="0" i="0" u="none" strike="noStrike" cap="none">
              <a:solidFill>
                <a:srgbClr val="00005A"/>
              </a:solidFill>
              <a:highlight>
                <a:srgbClr val="FFFFFF"/>
              </a:highlight>
              <a:latin typeface="Poppins"/>
              <a:ea typeface="Poppins"/>
              <a:cs typeface="Poppins"/>
              <a:sym typeface="Poppins"/>
            </a:endParaRPr>
          </a:p>
        </p:txBody>
      </p:sp>
      <p:sp>
        <p:nvSpPr>
          <p:cNvPr id="998" name="Google Shape;998;g3346a793586_5_316"/>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33</a:t>
            </a:fld>
            <a:endParaRPr/>
          </a:p>
        </p:txBody>
      </p:sp>
      <p:sp>
        <p:nvSpPr>
          <p:cNvPr id="999" name="Google Shape;999;g3346a793586_5_316"/>
          <p:cNvSpPr txBox="1"/>
          <p:nvPr/>
        </p:nvSpPr>
        <p:spPr>
          <a:xfrm>
            <a:off x="695325" y="572625"/>
            <a:ext cx="8841900" cy="497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professionnel </a:t>
            </a:r>
            <a:r>
              <a:rPr lang="fr-FR" sz="2400" b="1" i="0" u="none" strike="noStrike" cap="none">
                <a:solidFill>
                  <a:schemeClr val="dk2"/>
                </a:solidFill>
                <a:latin typeface="Poppins"/>
                <a:ea typeface="Poppins"/>
                <a:cs typeface="Poppins"/>
                <a:sym typeface="Poppins"/>
              </a:rPr>
              <a:t>?</a:t>
            </a:r>
            <a:endParaRPr sz="2400" b="1" i="0" u="none" strike="noStrike" cap="none">
              <a:solidFill>
                <a:srgbClr val="00005A"/>
              </a:solidFill>
              <a:latin typeface="Poppins"/>
              <a:ea typeface="Poppins"/>
              <a:cs typeface="Poppins"/>
              <a:sym typeface="Poppins"/>
            </a:endParaRPr>
          </a:p>
        </p:txBody>
      </p:sp>
      <p:pic>
        <p:nvPicPr>
          <p:cNvPr id="1000" name="Google Shape;1000;g3346a793586_5_316"/>
          <p:cNvPicPr preferRelativeResize="0"/>
          <p:nvPr/>
        </p:nvPicPr>
        <p:blipFill rotWithShape="1">
          <a:blip r:embed="rId3">
            <a:alphaModFix/>
          </a:blip>
          <a:srcRect/>
          <a:stretch/>
        </p:blipFill>
        <p:spPr>
          <a:xfrm>
            <a:off x="10735274" y="251000"/>
            <a:ext cx="504451" cy="298425"/>
          </a:xfrm>
          <a:prstGeom prst="rect">
            <a:avLst/>
          </a:prstGeom>
          <a:noFill/>
          <a:ln>
            <a:noFill/>
          </a:ln>
        </p:spPr>
      </p:pic>
      <p:pic>
        <p:nvPicPr>
          <p:cNvPr id="1001" name="Google Shape;1001;g3346a793586_5_316"/>
          <p:cNvPicPr preferRelativeResize="0"/>
          <p:nvPr/>
        </p:nvPicPr>
        <p:blipFill rotWithShape="1">
          <a:blip r:embed="rId4">
            <a:alphaModFix amt="20000"/>
          </a:blip>
          <a:srcRect/>
          <a:stretch/>
        </p:blipFill>
        <p:spPr>
          <a:xfrm>
            <a:off x="11342950" y="229875"/>
            <a:ext cx="608586" cy="340675"/>
          </a:xfrm>
          <a:prstGeom prst="rect">
            <a:avLst/>
          </a:prstGeom>
          <a:noFill/>
          <a:ln>
            <a:noFill/>
          </a:ln>
        </p:spPr>
      </p:pic>
      <p:sp>
        <p:nvSpPr>
          <p:cNvPr id="1002" name="Google Shape;1002;g3346a793586_5_316"/>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1003" name="Google Shape;1003;g3346a793586_5_316"/>
          <p:cNvSpPr txBox="1"/>
          <p:nvPr/>
        </p:nvSpPr>
        <p:spPr>
          <a:xfrm>
            <a:off x="11135578" y="549425"/>
            <a:ext cx="9651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FCE5CD"/>
                </a:solidFill>
                <a:latin typeface="Poppins"/>
                <a:ea typeface="Poppins"/>
                <a:cs typeface="Poppins"/>
                <a:sym typeface="Poppins"/>
              </a:rPr>
              <a:t>Amateur</a:t>
            </a:r>
            <a:endParaRPr sz="1100" b="1" i="0" u="none" strike="noStrike" cap="none">
              <a:solidFill>
                <a:srgbClr val="FCE5CD"/>
              </a:solidFill>
              <a:latin typeface="Poppins"/>
              <a:ea typeface="Poppins"/>
              <a:cs typeface="Poppins"/>
              <a:sym typeface="Poppins"/>
            </a:endParaRPr>
          </a:p>
        </p:txBody>
      </p:sp>
      <p:sp>
        <p:nvSpPr>
          <p:cNvPr id="1004" name="Google Shape;1004;g3346a793586_5_316"/>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
        <p:nvSpPr>
          <p:cNvPr id="1005" name="Google Shape;1005;g3346a793586_5_316"/>
          <p:cNvSpPr/>
          <p:nvPr/>
        </p:nvSpPr>
        <p:spPr>
          <a:xfrm>
            <a:off x="6142175" y="5172050"/>
            <a:ext cx="5636700" cy="639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g3346a793586_5_316"/>
          <p:cNvSpPr/>
          <p:nvPr/>
        </p:nvSpPr>
        <p:spPr>
          <a:xfrm>
            <a:off x="455650" y="5400250"/>
            <a:ext cx="5636700" cy="693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g3341222a0ad_9_54"/>
          <p:cNvSpPr txBox="1"/>
          <p:nvPr/>
        </p:nvSpPr>
        <p:spPr>
          <a:xfrm>
            <a:off x="695325" y="572625"/>
            <a:ext cx="10331400" cy="966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professionnel </a:t>
            </a:r>
            <a:r>
              <a:rPr lang="fr-FR" sz="2400" b="1" i="0" u="none" strike="noStrike" cap="none">
                <a:solidFill>
                  <a:schemeClr val="dk2"/>
                </a:solidFill>
                <a:latin typeface="Poppins"/>
                <a:ea typeface="Poppins"/>
                <a:cs typeface="Poppins"/>
                <a:sym typeface="Poppins"/>
              </a:rPr>
              <a:t>?</a:t>
            </a:r>
            <a:endParaRPr sz="2400" b="1" i="0"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2500"/>
              <a:buFont typeface="Arial"/>
              <a:buNone/>
            </a:pPr>
            <a:r>
              <a:rPr lang="fr-FR" sz="2100" b="0" i="1" u="none" strike="noStrike" cap="none">
                <a:solidFill>
                  <a:schemeClr val="dk2"/>
                </a:solidFill>
                <a:latin typeface="Poppins"/>
                <a:ea typeface="Poppins"/>
                <a:cs typeface="Poppins"/>
                <a:sym typeface="Poppins"/>
              </a:rPr>
              <a:t>Focus sur les déplacements des </a:t>
            </a:r>
            <a:r>
              <a:rPr lang="fr-FR" sz="2100" b="1" i="1" u="none" strike="noStrike" cap="none">
                <a:solidFill>
                  <a:schemeClr val="dk2"/>
                </a:solidFill>
                <a:latin typeface="Poppins"/>
                <a:ea typeface="Poppins"/>
                <a:cs typeface="Poppins"/>
                <a:sym typeface="Poppins"/>
              </a:rPr>
              <a:t>spectateurs</a:t>
            </a:r>
            <a:endParaRPr sz="2100" b="1" i="1" u="none" strike="noStrike" cap="none">
              <a:solidFill>
                <a:schemeClr val="dk2"/>
              </a:solidFill>
              <a:latin typeface="Poppins"/>
              <a:ea typeface="Poppins"/>
              <a:cs typeface="Poppins"/>
              <a:sym typeface="Poppins"/>
            </a:endParaRPr>
          </a:p>
        </p:txBody>
      </p:sp>
      <p:sp>
        <p:nvSpPr>
          <p:cNvPr id="1013" name="Google Shape;1013;g3341222a0ad_9_54"/>
          <p:cNvSpPr txBox="1"/>
          <p:nvPr/>
        </p:nvSpPr>
        <p:spPr>
          <a:xfrm>
            <a:off x="695325" y="1746525"/>
            <a:ext cx="5331000" cy="3879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fr-FR" sz="1800" b="1" i="0" u="none" strike="noStrike" cap="none">
                <a:solidFill>
                  <a:schemeClr val="dk2"/>
                </a:solidFill>
                <a:latin typeface="Poppins"/>
                <a:ea typeface="Poppins"/>
                <a:cs typeface="Poppins"/>
                <a:sym typeface="Poppins"/>
              </a:rPr>
              <a:t>→ Leviers d’action </a:t>
            </a:r>
            <a:endParaRPr sz="1800" b="1" i="0" u="none" strike="noStrike" cap="none">
              <a:solidFill>
                <a:schemeClr val="dk2"/>
              </a:solidFill>
              <a:latin typeface="Poppins"/>
              <a:ea typeface="Poppins"/>
              <a:cs typeface="Poppins"/>
              <a:sym typeface="Poppins"/>
            </a:endParaRPr>
          </a:p>
          <a:p>
            <a:pPr marL="457200" marR="0" lvl="0" indent="-330200" algn="l" rtl="0">
              <a:lnSpc>
                <a:spcPct val="115000"/>
              </a:lnSpc>
              <a:spcBef>
                <a:spcPts val="1600"/>
              </a:spcBef>
              <a:spcAft>
                <a:spcPts val="0"/>
              </a:spcAft>
              <a:buClr>
                <a:schemeClr val="dk2"/>
              </a:buClr>
              <a:buSzPts val="1600"/>
              <a:buFont typeface="Poppins"/>
              <a:buAutoNum type="arabicPeriod"/>
            </a:pPr>
            <a:r>
              <a:rPr lang="fr-FR" sz="1600" b="0" i="0" u="none" strike="noStrike" cap="none">
                <a:solidFill>
                  <a:schemeClr val="dk2"/>
                </a:solidFill>
                <a:latin typeface="Poppins"/>
                <a:ea typeface="Poppins"/>
                <a:cs typeface="Poppins"/>
                <a:sym typeface="Poppins"/>
              </a:rPr>
              <a:t>Organiser le </a:t>
            </a:r>
            <a:r>
              <a:rPr lang="fr-FR" sz="1600" b="1" i="0" u="none" strike="noStrike" cap="none">
                <a:solidFill>
                  <a:schemeClr val="dk2"/>
                </a:solidFill>
                <a:latin typeface="Poppins"/>
                <a:ea typeface="Poppins"/>
                <a:cs typeface="Poppins"/>
                <a:sym typeface="Poppins"/>
              </a:rPr>
              <a:t>report modal </a:t>
            </a:r>
            <a:r>
              <a:rPr lang="fr-FR" sz="1600" b="0" i="0" u="none" strike="noStrike" cap="none">
                <a:solidFill>
                  <a:schemeClr val="dk2"/>
                </a:solidFill>
                <a:latin typeface="Poppins"/>
                <a:ea typeface="Poppins"/>
                <a:cs typeface="Poppins"/>
                <a:sym typeface="Poppins"/>
              </a:rPr>
              <a:t>vers :</a:t>
            </a:r>
            <a:endParaRPr sz="1600" b="0" i="0" u="none" strike="noStrike" cap="none">
              <a:solidFill>
                <a:schemeClr val="dk2"/>
              </a:solidFill>
              <a:latin typeface="Poppins"/>
              <a:ea typeface="Poppins"/>
              <a:cs typeface="Poppins"/>
              <a:sym typeface="Poppins"/>
            </a:endParaRPr>
          </a:p>
          <a:p>
            <a:pPr marL="914400" marR="0" lvl="1" indent="-330200" algn="l" rtl="0">
              <a:lnSpc>
                <a:spcPct val="115000"/>
              </a:lnSpc>
              <a:spcBef>
                <a:spcPts val="1000"/>
              </a:spcBef>
              <a:spcAft>
                <a:spcPts val="0"/>
              </a:spcAft>
              <a:buClr>
                <a:schemeClr val="dk2"/>
              </a:buClr>
              <a:buSzPts val="1600"/>
              <a:buFont typeface="Poppins"/>
              <a:buAutoNum type="alphaLcPeriod"/>
            </a:pPr>
            <a:r>
              <a:rPr lang="fr-FR" sz="1600" b="0" i="0" u="none" strike="noStrike" cap="none">
                <a:solidFill>
                  <a:schemeClr val="dk2"/>
                </a:solidFill>
                <a:latin typeface="Poppins"/>
                <a:ea typeface="Poppins"/>
                <a:cs typeface="Poppins"/>
                <a:sym typeface="Poppins"/>
              </a:rPr>
              <a:t>Les</a:t>
            </a:r>
            <a:r>
              <a:rPr lang="fr-FR" sz="1600" b="1" i="0" u="none" strike="noStrike" cap="none">
                <a:solidFill>
                  <a:schemeClr val="dk2"/>
                </a:solidFill>
                <a:latin typeface="Poppins"/>
                <a:ea typeface="Poppins"/>
                <a:cs typeface="Poppins"/>
                <a:sym typeface="Poppins"/>
              </a:rPr>
              <a:t> transports en commun</a:t>
            </a:r>
            <a:r>
              <a:rPr lang="fr-FR" sz="1600" b="0" i="0" u="none" strike="noStrike" cap="none">
                <a:solidFill>
                  <a:schemeClr val="dk2"/>
                </a:solidFill>
                <a:latin typeface="Poppins"/>
                <a:ea typeface="Poppins"/>
                <a:cs typeface="Poppins"/>
                <a:sym typeface="Poppins"/>
              </a:rPr>
              <a:t> (bus, train, tram, etc.) et les </a:t>
            </a:r>
            <a:r>
              <a:rPr lang="fr-FR" sz="1600" b="1" i="0" u="none" strike="noStrike" cap="none">
                <a:solidFill>
                  <a:schemeClr val="dk2"/>
                </a:solidFill>
                <a:latin typeface="Poppins"/>
                <a:ea typeface="Poppins"/>
                <a:cs typeface="Poppins"/>
                <a:sym typeface="Poppins"/>
              </a:rPr>
              <a:t>mobilités actives </a:t>
            </a:r>
            <a:r>
              <a:rPr lang="fr-FR" sz="1600" b="0" i="0" u="none" strike="noStrike" cap="none">
                <a:solidFill>
                  <a:schemeClr val="dk2"/>
                </a:solidFill>
                <a:latin typeface="Poppins"/>
                <a:ea typeface="Poppins"/>
                <a:cs typeface="Poppins"/>
                <a:sym typeface="Poppins"/>
              </a:rPr>
              <a:t>(marche, vélo, etc.) pour les spectateurs locaux</a:t>
            </a:r>
            <a:endParaRPr sz="1600" b="0" i="0" u="none" strike="noStrike" cap="none">
              <a:solidFill>
                <a:schemeClr val="dk2"/>
              </a:solidFill>
              <a:latin typeface="Poppins"/>
              <a:ea typeface="Poppins"/>
              <a:cs typeface="Poppins"/>
              <a:sym typeface="Poppins"/>
            </a:endParaRPr>
          </a:p>
          <a:p>
            <a:pPr marL="914400" marR="0" lvl="1" indent="-330200" algn="l" rtl="0">
              <a:lnSpc>
                <a:spcPct val="115000"/>
              </a:lnSpc>
              <a:spcBef>
                <a:spcPts val="1000"/>
              </a:spcBef>
              <a:spcAft>
                <a:spcPts val="0"/>
              </a:spcAft>
              <a:buClr>
                <a:schemeClr val="dk2"/>
              </a:buClr>
              <a:buSzPts val="1600"/>
              <a:buFont typeface="Poppins"/>
              <a:buAutoNum type="alphaLcPeriod"/>
            </a:pPr>
            <a:r>
              <a:rPr lang="fr-FR" sz="1600" b="0" i="0" u="none" strike="noStrike" cap="none">
                <a:solidFill>
                  <a:schemeClr val="dk2"/>
                </a:solidFill>
                <a:latin typeface="Poppins"/>
                <a:ea typeface="Poppins"/>
                <a:cs typeface="Poppins"/>
                <a:sym typeface="Poppins"/>
              </a:rPr>
              <a:t>Les </a:t>
            </a:r>
            <a:r>
              <a:rPr lang="fr-FR" sz="1600" b="1" i="0" u="none" strike="noStrike" cap="none">
                <a:solidFill>
                  <a:schemeClr val="dk2"/>
                </a:solidFill>
                <a:latin typeface="Poppins"/>
                <a:ea typeface="Poppins"/>
                <a:cs typeface="Poppins"/>
                <a:sym typeface="Poppins"/>
              </a:rPr>
              <a:t>modes de transport bas-carbone</a:t>
            </a:r>
            <a:r>
              <a:rPr lang="fr-FR" sz="1600" b="0" i="0" u="none" strike="noStrike" cap="none">
                <a:solidFill>
                  <a:schemeClr val="dk2"/>
                </a:solidFill>
                <a:latin typeface="Poppins"/>
                <a:ea typeface="Poppins"/>
                <a:cs typeface="Poppins"/>
                <a:sym typeface="Poppins"/>
              </a:rPr>
              <a:t> (train et car) pour les spectateurs </a:t>
            </a:r>
            <a:endParaRPr sz="1600" b="0" i="0" u="none" strike="noStrike" cap="none">
              <a:solidFill>
                <a:schemeClr val="dk2"/>
              </a:solidFill>
              <a:latin typeface="Poppins"/>
              <a:ea typeface="Poppins"/>
              <a:cs typeface="Poppins"/>
              <a:sym typeface="Poppins"/>
            </a:endParaRPr>
          </a:p>
          <a:p>
            <a:pPr marL="457200" marR="0" lvl="0" indent="-330200" algn="l" rtl="0">
              <a:lnSpc>
                <a:spcPct val="115000"/>
              </a:lnSpc>
              <a:spcBef>
                <a:spcPts val="1400"/>
              </a:spcBef>
              <a:spcAft>
                <a:spcPts val="0"/>
              </a:spcAft>
              <a:buClr>
                <a:schemeClr val="dk2"/>
              </a:buClr>
              <a:buSzPts val="1600"/>
              <a:buFont typeface="Poppins"/>
              <a:buAutoNum type="arabicPeriod"/>
            </a:pPr>
            <a:r>
              <a:rPr lang="fr-FR" sz="1600" b="1" i="0" u="none" strike="noStrike" cap="none">
                <a:solidFill>
                  <a:schemeClr val="dk2"/>
                </a:solidFill>
                <a:latin typeface="Poppins"/>
                <a:ea typeface="Poppins"/>
                <a:cs typeface="Poppins"/>
                <a:sym typeface="Poppins"/>
              </a:rPr>
              <a:t>Électrifier les véhicules</a:t>
            </a:r>
            <a:r>
              <a:rPr lang="fr-FR" sz="1600" b="0" i="0" u="none" strike="noStrike" cap="none">
                <a:solidFill>
                  <a:schemeClr val="dk2"/>
                </a:solidFill>
                <a:latin typeface="Poppins"/>
                <a:ea typeface="Poppins"/>
                <a:cs typeface="Poppins"/>
                <a:sym typeface="Poppins"/>
              </a:rPr>
              <a:t> (car, bus et véhicules individuels)</a:t>
            </a:r>
            <a:endParaRPr sz="1600" b="0" i="0" u="none" strike="noStrike" cap="none">
              <a:solidFill>
                <a:schemeClr val="dk2"/>
              </a:solidFill>
              <a:latin typeface="Poppins"/>
              <a:ea typeface="Poppins"/>
              <a:cs typeface="Poppins"/>
              <a:sym typeface="Poppins"/>
            </a:endParaRPr>
          </a:p>
          <a:p>
            <a:pPr marL="457200" marR="0" lvl="0" indent="-330200" algn="l" rtl="0">
              <a:lnSpc>
                <a:spcPct val="115000"/>
              </a:lnSpc>
              <a:spcBef>
                <a:spcPts val="1400"/>
              </a:spcBef>
              <a:spcAft>
                <a:spcPts val="1000"/>
              </a:spcAft>
              <a:buClr>
                <a:schemeClr val="dk2"/>
              </a:buClr>
              <a:buSzPts val="1600"/>
              <a:buFont typeface="Poppins"/>
              <a:buAutoNum type="arabicPeriod"/>
            </a:pPr>
            <a:r>
              <a:rPr lang="fr-FR" sz="1600" b="1" i="0" u="none" strike="noStrike" cap="none">
                <a:solidFill>
                  <a:schemeClr val="dk2"/>
                </a:solidFill>
                <a:latin typeface="Poppins"/>
                <a:ea typeface="Poppins"/>
                <a:cs typeface="Poppins"/>
                <a:sym typeface="Poppins"/>
              </a:rPr>
              <a:t>Faciliter le covoiturage</a:t>
            </a:r>
            <a:endParaRPr sz="1600" b="1" i="0" u="none" strike="noStrike" cap="none">
              <a:solidFill>
                <a:schemeClr val="dk2"/>
              </a:solidFill>
              <a:latin typeface="Poppins"/>
              <a:ea typeface="Poppins"/>
              <a:cs typeface="Poppins"/>
              <a:sym typeface="Poppins"/>
            </a:endParaRPr>
          </a:p>
        </p:txBody>
      </p:sp>
      <p:sp>
        <p:nvSpPr>
          <p:cNvPr id="1014" name="Google Shape;1014;g3341222a0ad_9_54"/>
          <p:cNvSpPr txBox="1"/>
          <p:nvPr/>
        </p:nvSpPr>
        <p:spPr>
          <a:xfrm>
            <a:off x="6387700" y="1746525"/>
            <a:ext cx="5016000" cy="4403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fr-FR" sz="1800" b="1" i="0" u="none" strike="noStrike" cap="none">
                <a:solidFill>
                  <a:schemeClr val="dk2"/>
                </a:solidFill>
                <a:latin typeface="Poppins"/>
                <a:ea typeface="Poppins"/>
                <a:cs typeface="Poppins"/>
                <a:sym typeface="Poppins"/>
              </a:rPr>
              <a:t>→ Exemples concrets</a:t>
            </a:r>
            <a:endParaRPr sz="1800" b="1" i="0" u="none" strike="noStrike" cap="none">
              <a:solidFill>
                <a:schemeClr val="dk2"/>
              </a:solidFill>
              <a:latin typeface="Poppins"/>
              <a:ea typeface="Poppins"/>
              <a:cs typeface="Poppins"/>
              <a:sym typeface="Poppins"/>
            </a:endParaRPr>
          </a:p>
          <a:p>
            <a:pPr marL="457200" marR="0" lvl="0" indent="-330200" algn="just" rtl="0">
              <a:lnSpc>
                <a:spcPct val="115000"/>
              </a:lnSpc>
              <a:spcBef>
                <a:spcPts val="1600"/>
              </a:spcBef>
              <a:spcAft>
                <a:spcPts val="0"/>
              </a:spcAft>
              <a:buClr>
                <a:srgbClr val="00005A"/>
              </a:buClr>
              <a:buSzPts val="1600"/>
              <a:buFont typeface="Poppins"/>
              <a:buChar char="●"/>
            </a:pPr>
            <a:r>
              <a:rPr lang="fr-FR" sz="1600" b="0" i="0" u="none" strike="noStrike" cap="none">
                <a:solidFill>
                  <a:srgbClr val="00005A"/>
                </a:solidFill>
                <a:latin typeface="Poppins"/>
                <a:ea typeface="Poppins"/>
                <a:cs typeface="Poppins"/>
                <a:sym typeface="Poppins"/>
              </a:rPr>
              <a:t>Angers, Valenciennes ou Nantes : gratuité des transports en commun pour les titulaires de billets ou les abonnés du club </a:t>
            </a:r>
            <a:endParaRPr sz="1600" b="0" i="0" u="none" strike="noStrike" cap="none">
              <a:solidFill>
                <a:srgbClr val="00005A"/>
              </a:solidFill>
              <a:latin typeface="Poppins"/>
              <a:ea typeface="Poppins"/>
              <a:cs typeface="Poppins"/>
              <a:sym typeface="Poppins"/>
            </a:endParaRPr>
          </a:p>
          <a:p>
            <a:pPr marL="457200" marR="0" lvl="0" indent="-330200" algn="just" rtl="0">
              <a:lnSpc>
                <a:spcPct val="115000"/>
              </a:lnSpc>
              <a:spcBef>
                <a:spcPts val="1000"/>
              </a:spcBef>
              <a:spcAft>
                <a:spcPts val="0"/>
              </a:spcAft>
              <a:buClr>
                <a:srgbClr val="00005A"/>
              </a:buClr>
              <a:buSzPts val="1600"/>
              <a:buFont typeface="Poppins"/>
              <a:buChar char="●"/>
            </a:pPr>
            <a:r>
              <a:rPr lang="fr-FR" sz="1600" b="0" i="0" u="none" strike="noStrike" cap="none">
                <a:solidFill>
                  <a:srgbClr val="00005A"/>
                </a:solidFill>
                <a:latin typeface="Poppins"/>
                <a:ea typeface="Poppins"/>
                <a:cs typeface="Poppins"/>
                <a:sym typeface="Poppins"/>
              </a:rPr>
              <a:t>Licence Club (LFP) : offre couplée billet de match-ticket de transports en commun / présence d'un parking vélo</a:t>
            </a:r>
            <a:endParaRPr sz="1600" b="0" i="0" u="none" strike="noStrike" cap="none">
              <a:solidFill>
                <a:srgbClr val="00005A"/>
              </a:solidFill>
              <a:latin typeface="Poppins"/>
              <a:ea typeface="Poppins"/>
              <a:cs typeface="Poppins"/>
              <a:sym typeface="Poppins"/>
            </a:endParaRPr>
          </a:p>
          <a:p>
            <a:pPr marL="457200" marR="0" lvl="0" indent="-330200" algn="just" rtl="0">
              <a:lnSpc>
                <a:spcPct val="115000"/>
              </a:lnSpc>
              <a:spcBef>
                <a:spcPts val="1000"/>
              </a:spcBef>
              <a:spcAft>
                <a:spcPts val="0"/>
              </a:spcAft>
              <a:buClr>
                <a:srgbClr val="00005A"/>
              </a:buClr>
              <a:buSzPts val="1600"/>
              <a:buFont typeface="Poppins"/>
              <a:buChar char="●"/>
            </a:pPr>
            <a:r>
              <a:rPr lang="fr-FR" sz="1600" b="0" i="0" u="none" strike="noStrike" cap="none">
                <a:solidFill>
                  <a:srgbClr val="00005A"/>
                </a:solidFill>
                <a:highlight>
                  <a:srgbClr val="FFFFFF"/>
                </a:highlight>
                <a:latin typeface="Poppins"/>
                <a:ea typeface="Poppins"/>
                <a:cs typeface="Poppins"/>
                <a:sym typeface="Poppins"/>
              </a:rPr>
              <a:t>Fédération Française de Football : subvention couvrant 50 % du coût d’installation de bornes électriques</a:t>
            </a:r>
            <a:endParaRPr sz="1600" b="0" i="0" u="none" strike="noStrike" cap="none">
              <a:solidFill>
                <a:srgbClr val="00005A"/>
              </a:solidFill>
              <a:highlight>
                <a:srgbClr val="FFFFFF"/>
              </a:highlight>
              <a:latin typeface="Poppins"/>
              <a:ea typeface="Poppins"/>
              <a:cs typeface="Poppins"/>
              <a:sym typeface="Poppins"/>
            </a:endParaRPr>
          </a:p>
          <a:p>
            <a:pPr marL="457200" marR="0" lvl="0" indent="-330200" algn="just" rtl="0">
              <a:lnSpc>
                <a:spcPct val="115000"/>
              </a:lnSpc>
              <a:spcBef>
                <a:spcPts val="1000"/>
              </a:spcBef>
              <a:spcAft>
                <a:spcPts val="1000"/>
              </a:spcAft>
              <a:buClr>
                <a:srgbClr val="00005A"/>
              </a:buClr>
              <a:buSzPts val="1600"/>
              <a:buFont typeface="Poppins"/>
              <a:buChar char="●"/>
            </a:pPr>
            <a:r>
              <a:rPr lang="fr-FR" sz="1600" b="0" i="0" u="none" strike="noStrike" cap="none">
                <a:solidFill>
                  <a:srgbClr val="00005A"/>
                </a:solidFill>
                <a:latin typeface="Poppins"/>
                <a:ea typeface="Poppins"/>
                <a:cs typeface="Poppins"/>
                <a:sym typeface="Poppins"/>
              </a:rPr>
              <a:t>Promotion de</a:t>
            </a:r>
            <a:r>
              <a:rPr lang="fr-FR" sz="1600" b="0" i="0" u="none" strike="noStrike" cap="none">
                <a:solidFill>
                  <a:srgbClr val="00005A"/>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 plateformes de covoiturage dans de nombreux clubs </a:t>
            </a:r>
            <a:endParaRPr sz="1600" b="0" i="0" u="none" strike="noStrike" cap="none">
              <a:solidFill>
                <a:srgbClr val="00005A"/>
              </a:solidFill>
              <a:highlight>
                <a:srgbClr val="FFFFFF"/>
              </a:highlight>
              <a:latin typeface="Poppins"/>
              <a:ea typeface="Poppins"/>
              <a:cs typeface="Poppins"/>
              <a:sym typeface="Poppins"/>
            </a:endParaRPr>
          </a:p>
        </p:txBody>
      </p:sp>
      <p:sp>
        <p:nvSpPr>
          <p:cNvPr id="1015" name="Google Shape;1015;g3341222a0ad_9_54"/>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34</a:t>
            </a:fld>
            <a:endParaRPr/>
          </a:p>
        </p:txBody>
      </p:sp>
      <p:sp>
        <p:nvSpPr>
          <p:cNvPr id="1016" name="Google Shape;1016;g3341222a0ad_9_54"/>
          <p:cNvSpPr txBox="1"/>
          <p:nvPr/>
        </p:nvSpPr>
        <p:spPr>
          <a:xfrm>
            <a:off x="695325" y="572625"/>
            <a:ext cx="8841900" cy="497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professionnel </a:t>
            </a:r>
            <a:r>
              <a:rPr lang="fr-FR" sz="2400" b="1" i="0" u="none" strike="noStrike" cap="none">
                <a:solidFill>
                  <a:schemeClr val="dk2"/>
                </a:solidFill>
                <a:latin typeface="Poppins"/>
                <a:ea typeface="Poppins"/>
                <a:cs typeface="Poppins"/>
                <a:sym typeface="Poppins"/>
              </a:rPr>
              <a:t>?</a:t>
            </a:r>
            <a:endParaRPr sz="2400" b="1" i="0" u="none" strike="noStrike" cap="none">
              <a:solidFill>
                <a:srgbClr val="00005A"/>
              </a:solidFill>
              <a:latin typeface="Poppins"/>
              <a:ea typeface="Poppins"/>
              <a:cs typeface="Poppins"/>
              <a:sym typeface="Poppins"/>
            </a:endParaRPr>
          </a:p>
        </p:txBody>
      </p:sp>
      <p:pic>
        <p:nvPicPr>
          <p:cNvPr id="1017" name="Google Shape;1017;g3341222a0ad_9_54"/>
          <p:cNvPicPr preferRelativeResize="0"/>
          <p:nvPr/>
        </p:nvPicPr>
        <p:blipFill rotWithShape="1">
          <a:blip r:embed="rId3">
            <a:alphaModFix/>
          </a:blip>
          <a:srcRect/>
          <a:stretch/>
        </p:blipFill>
        <p:spPr>
          <a:xfrm>
            <a:off x="10735274" y="251000"/>
            <a:ext cx="504451" cy="298425"/>
          </a:xfrm>
          <a:prstGeom prst="rect">
            <a:avLst/>
          </a:prstGeom>
          <a:noFill/>
          <a:ln>
            <a:noFill/>
          </a:ln>
        </p:spPr>
      </p:pic>
      <p:pic>
        <p:nvPicPr>
          <p:cNvPr id="1018" name="Google Shape;1018;g3341222a0ad_9_54"/>
          <p:cNvPicPr preferRelativeResize="0"/>
          <p:nvPr/>
        </p:nvPicPr>
        <p:blipFill rotWithShape="1">
          <a:blip r:embed="rId4">
            <a:alphaModFix amt="20000"/>
          </a:blip>
          <a:srcRect/>
          <a:stretch/>
        </p:blipFill>
        <p:spPr>
          <a:xfrm>
            <a:off x="11342950" y="229875"/>
            <a:ext cx="608586" cy="340675"/>
          </a:xfrm>
          <a:prstGeom prst="rect">
            <a:avLst/>
          </a:prstGeom>
          <a:noFill/>
          <a:ln>
            <a:noFill/>
          </a:ln>
        </p:spPr>
      </p:pic>
      <p:sp>
        <p:nvSpPr>
          <p:cNvPr id="1019" name="Google Shape;1019;g3341222a0ad_9_54"/>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1020" name="Google Shape;1020;g3341222a0ad_9_54"/>
          <p:cNvSpPr txBox="1"/>
          <p:nvPr/>
        </p:nvSpPr>
        <p:spPr>
          <a:xfrm>
            <a:off x="11135578" y="549425"/>
            <a:ext cx="9651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FCE5CD"/>
                </a:solidFill>
                <a:latin typeface="Poppins"/>
                <a:ea typeface="Poppins"/>
                <a:cs typeface="Poppins"/>
                <a:sym typeface="Poppins"/>
              </a:rPr>
              <a:t>Amateur</a:t>
            </a:r>
            <a:endParaRPr sz="1100" b="1" i="0" u="none" strike="noStrike" cap="none">
              <a:solidFill>
                <a:srgbClr val="FCE5CD"/>
              </a:solidFill>
              <a:latin typeface="Poppins"/>
              <a:ea typeface="Poppins"/>
              <a:cs typeface="Poppins"/>
              <a:sym typeface="Poppins"/>
            </a:endParaRPr>
          </a:p>
        </p:txBody>
      </p:sp>
      <p:sp>
        <p:nvSpPr>
          <p:cNvPr id="1021" name="Google Shape;1021;g3341222a0ad_9_54"/>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g33408312eb5_2_24"/>
          <p:cNvSpPr txBox="1"/>
          <p:nvPr/>
        </p:nvSpPr>
        <p:spPr>
          <a:xfrm>
            <a:off x="695325" y="572625"/>
            <a:ext cx="10331400" cy="966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professionnel </a:t>
            </a:r>
            <a:r>
              <a:rPr lang="fr-FR" sz="2400" b="1" i="0" u="none" strike="noStrike" cap="none">
                <a:solidFill>
                  <a:schemeClr val="dk2"/>
                </a:solidFill>
                <a:latin typeface="Poppins"/>
                <a:ea typeface="Poppins"/>
                <a:cs typeface="Poppins"/>
                <a:sym typeface="Poppins"/>
              </a:rPr>
              <a:t>?</a:t>
            </a:r>
            <a:endParaRPr sz="2400" b="1" i="0"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2500"/>
              <a:buFont typeface="Arial"/>
              <a:buNone/>
            </a:pPr>
            <a:r>
              <a:rPr lang="fr-FR" sz="2100" b="0" i="1" u="none" strike="noStrike" cap="none">
                <a:solidFill>
                  <a:schemeClr val="dk2"/>
                </a:solidFill>
                <a:latin typeface="Poppins"/>
                <a:ea typeface="Poppins"/>
                <a:cs typeface="Poppins"/>
                <a:sym typeface="Poppins"/>
              </a:rPr>
              <a:t>Focus sur les déplacements des </a:t>
            </a:r>
            <a:r>
              <a:rPr lang="fr-FR" sz="2100" b="1" i="1" u="none" strike="noStrike" cap="none">
                <a:solidFill>
                  <a:schemeClr val="dk2"/>
                </a:solidFill>
                <a:latin typeface="Poppins"/>
                <a:ea typeface="Poppins"/>
                <a:cs typeface="Poppins"/>
                <a:sym typeface="Poppins"/>
              </a:rPr>
              <a:t>équipes sportives</a:t>
            </a:r>
            <a:endParaRPr sz="2100" b="1" i="1" u="none" strike="noStrike" cap="none">
              <a:solidFill>
                <a:schemeClr val="dk2"/>
              </a:solidFill>
              <a:latin typeface="Poppins"/>
              <a:ea typeface="Poppins"/>
              <a:cs typeface="Poppins"/>
              <a:sym typeface="Poppins"/>
            </a:endParaRPr>
          </a:p>
        </p:txBody>
      </p:sp>
      <p:sp>
        <p:nvSpPr>
          <p:cNvPr id="1028" name="Google Shape;1028;g33408312eb5_2_24"/>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35</a:t>
            </a:fld>
            <a:endParaRPr/>
          </a:p>
        </p:txBody>
      </p:sp>
      <p:pic>
        <p:nvPicPr>
          <p:cNvPr id="1029" name="Google Shape;1029;g33408312eb5_2_24"/>
          <p:cNvPicPr preferRelativeResize="0"/>
          <p:nvPr/>
        </p:nvPicPr>
        <p:blipFill rotWithShape="1">
          <a:blip r:embed="rId3">
            <a:alphaModFix/>
          </a:blip>
          <a:srcRect/>
          <a:stretch/>
        </p:blipFill>
        <p:spPr>
          <a:xfrm>
            <a:off x="10735274" y="251000"/>
            <a:ext cx="504451" cy="298425"/>
          </a:xfrm>
          <a:prstGeom prst="rect">
            <a:avLst/>
          </a:prstGeom>
          <a:noFill/>
          <a:ln>
            <a:noFill/>
          </a:ln>
        </p:spPr>
      </p:pic>
      <p:pic>
        <p:nvPicPr>
          <p:cNvPr id="1030" name="Google Shape;1030;g33408312eb5_2_24"/>
          <p:cNvPicPr preferRelativeResize="0"/>
          <p:nvPr/>
        </p:nvPicPr>
        <p:blipFill rotWithShape="1">
          <a:blip r:embed="rId4">
            <a:alphaModFix amt="20000"/>
          </a:blip>
          <a:srcRect/>
          <a:stretch/>
        </p:blipFill>
        <p:spPr>
          <a:xfrm>
            <a:off x="11342950" y="229875"/>
            <a:ext cx="608586" cy="340675"/>
          </a:xfrm>
          <a:prstGeom prst="rect">
            <a:avLst/>
          </a:prstGeom>
          <a:noFill/>
          <a:ln>
            <a:noFill/>
          </a:ln>
        </p:spPr>
      </p:pic>
      <p:sp>
        <p:nvSpPr>
          <p:cNvPr id="1031" name="Google Shape;1031;g33408312eb5_2_24"/>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1032" name="Google Shape;1032;g33408312eb5_2_24"/>
          <p:cNvSpPr txBox="1"/>
          <p:nvPr/>
        </p:nvSpPr>
        <p:spPr>
          <a:xfrm>
            <a:off x="11135578" y="549425"/>
            <a:ext cx="9651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FCE5CD"/>
                </a:solidFill>
                <a:latin typeface="Poppins"/>
                <a:ea typeface="Poppins"/>
                <a:cs typeface="Poppins"/>
                <a:sym typeface="Poppins"/>
              </a:rPr>
              <a:t>Amateur</a:t>
            </a:r>
            <a:endParaRPr sz="1100" b="1" i="0" u="none" strike="noStrike" cap="none">
              <a:solidFill>
                <a:srgbClr val="FCE5CD"/>
              </a:solidFill>
              <a:latin typeface="Poppins"/>
              <a:ea typeface="Poppins"/>
              <a:cs typeface="Poppins"/>
              <a:sym typeface="Poppins"/>
            </a:endParaRPr>
          </a:p>
        </p:txBody>
      </p:sp>
      <p:sp>
        <p:nvSpPr>
          <p:cNvPr id="1033" name="Google Shape;1033;g33408312eb5_2_24"/>
          <p:cNvSpPr txBox="1"/>
          <p:nvPr/>
        </p:nvSpPr>
        <p:spPr>
          <a:xfrm>
            <a:off x="695325" y="1746525"/>
            <a:ext cx="5331000" cy="3879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fr-FR" sz="1800" b="1" i="0" u="none" strike="noStrike" cap="none">
                <a:solidFill>
                  <a:schemeClr val="dk2"/>
                </a:solidFill>
                <a:latin typeface="Poppins"/>
                <a:ea typeface="Poppins"/>
                <a:cs typeface="Poppins"/>
                <a:sym typeface="Poppins"/>
              </a:rPr>
              <a:t>→ Leviers d’action </a:t>
            </a:r>
            <a:endParaRPr sz="1800" b="1" i="0" u="none" strike="noStrike" cap="none">
              <a:solidFill>
                <a:schemeClr val="dk2"/>
              </a:solidFill>
              <a:latin typeface="Poppins"/>
              <a:ea typeface="Poppins"/>
              <a:cs typeface="Poppins"/>
              <a:sym typeface="Poppins"/>
            </a:endParaRPr>
          </a:p>
          <a:p>
            <a:pPr marL="457200" marR="0" lvl="0" indent="-330200" algn="l" rtl="0">
              <a:lnSpc>
                <a:spcPct val="115000"/>
              </a:lnSpc>
              <a:spcBef>
                <a:spcPts val="1600"/>
              </a:spcBef>
              <a:spcAft>
                <a:spcPts val="0"/>
              </a:spcAft>
              <a:buClr>
                <a:schemeClr val="dk2"/>
              </a:buClr>
              <a:buSzPts val="1600"/>
              <a:buFont typeface="Poppins"/>
              <a:buAutoNum type="arabicPeriod"/>
            </a:pPr>
            <a:r>
              <a:rPr lang="fr-FR" sz="1600" b="1" i="0" u="none" strike="noStrike" cap="none">
                <a:solidFill>
                  <a:schemeClr val="dk2"/>
                </a:solidFill>
                <a:latin typeface="Poppins"/>
                <a:ea typeface="Poppins"/>
                <a:cs typeface="Poppins"/>
                <a:sym typeface="Poppins"/>
              </a:rPr>
              <a:t>Report modal </a:t>
            </a:r>
            <a:r>
              <a:rPr lang="fr-FR" sz="1600" b="0" i="0" u="none" strike="noStrike" cap="none">
                <a:solidFill>
                  <a:schemeClr val="dk2"/>
                </a:solidFill>
                <a:latin typeface="Poppins"/>
                <a:ea typeface="Poppins"/>
                <a:cs typeface="Poppins"/>
                <a:sym typeface="Poppins"/>
              </a:rPr>
              <a:t>vers les </a:t>
            </a:r>
            <a:r>
              <a:rPr lang="fr-FR" sz="1600" b="1" i="0" u="none" strike="noStrike" cap="none">
                <a:solidFill>
                  <a:schemeClr val="dk2"/>
                </a:solidFill>
                <a:latin typeface="Poppins"/>
                <a:ea typeface="Poppins"/>
                <a:cs typeface="Poppins"/>
                <a:sym typeface="Poppins"/>
              </a:rPr>
              <a:t>modes de transport bas-carbone</a:t>
            </a:r>
            <a:r>
              <a:rPr lang="fr-FR" sz="1600" b="0" i="0" u="none" strike="noStrike" cap="none">
                <a:solidFill>
                  <a:schemeClr val="dk2"/>
                </a:solidFill>
                <a:latin typeface="Poppins"/>
                <a:ea typeface="Poppins"/>
                <a:cs typeface="Poppins"/>
                <a:sym typeface="Poppins"/>
              </a:rPr>
              <a:t> (train et car) pour réduire l’usage de l’avion</a:t>
            </a:r>
            <a:endParaRPr sz="1600" b="0" i="0" u="none" strike="noStrike" cap="none">
              <a:solidFill>
                <a:schemeClr val="dk2"/>
              </a:solidFill>
              <a:latin typeface="Poppins"/>
              <a:ea typeface="Poppins"/>
              <a:cs typeface="Poppins"/>
              <a:sym typeface="Poppins"/>
            </a:endParaRPr>
          </a:p>
          <a:p>
            <a:pPr marL="457200" marR="0" lvl="0" indent="-323850" algn="l" rtl="0">
              <a:lnSpc>
                <a:spcPct val="115000"/>
              </a:lnSpc>
              <a:spcBef>
                <a:spcPts val="1000"/>
              </a:spcBef>
              <a:spcAft>
                <a:spcPts val="1400"/>
              </a:spcAft>
              <a:buClr>
                <a:schemeClr val="dk2"/>
              </a:buClr>
              <a:buSzPts val="1500"/>
              <a:buFont typeface="Poppins"/>
              <a:buAutoNum type="arabicPeriod"/>
            </a:pPr>
            <a:r>
              <a:rPr lang="fr-FR" sz="1500" b="1" i="0" u="none" strike="noStrike" cap="none">
                <a:solidFill>
                  <a:schemeClr val="dk2"/>
                </a:solidFill>
                <a:latin typeface="Poppins"/>
                <a:ea typeface="Poppins"/>
                <a:cs typeface="Poppins"/>
                <a:sym typeface="Poppins"/>
              </a:rPr>
              <a:t>Électrifier les véhicules</a:t>
            </a:r>
            <a:r>
              <a:rPr lang="fr-FR" sz="1500" b="0" i="0" u="none" strike="noStrike" cap="none">
                <a:solidFill>
                  <a:schemeClr val="dk2"/>
                </a:solidFill>
                <a:latin typeface="Poppins"/>
                <a:ea typeface="Poppins"/>
                <a:cs typeface="Poppins"/>
                <a:sym typeface="Poppins"/>
              </a:rPr>
              <a:t> </a:t>
            </a:r>
            <a:endParaRPr sz="1500" b="0" i="0" u="none" strike="noStrike" cap="none">
              <a:solidFill>
                <a:schemeClr val="dk2"/>
              </a:solidFill>
              <a:latin typeface="Poppins"/>
              <a:ea typeface="Poppins"/>
              <a:cs typeface="Poppins"/>
              <a:sym typeface="Poppins"/>
            </a:endParaRPr>
          </a:p>
        </p:txBody>
      </p:sp>
      <p:pic>
        <p:nvPicPr>
          <p:cNvPr id="1034" name="Google Shape;1034;g33408312eb5_2_24"/>
          <p:cNvPicPr preferRelativeResize="0"/>
          <p:nvPr/>
        </p:nvPicPr>
        <p:blipFill rotWithShape="1">
          <a:blip r:embed="rId5">
            <a:alphaModFix/>
          </a:blip>
          <a:srcRect/>
          <a:stretch/>
        </p:blipFill>
        <p:spPr>
          <a:xfrm>
            <a:off x="6240650" y="2107599"/>
            <a:ext cx="5489449" cy="2926825"/>
          </a:xfrm>
          <a:prstGeom prst="rect">
            <a:avLst/>
          </a:prstGeom>
          <a:noFill/>
          <a:ln>
            <a:noFill/>
          </a:ln>
        </p:spPr>
      </p:pic>
      <p:sp>
        <p:nvSpPr>
          <p:cNvPr id="1035" name="Google Shape;1035;g33408312eb5_2_24"/>
          <p:cNvSpPr txBox="1"/>
          <p:nvPr/>
        </p:nvSpPr>
        <p:spPr>
          <a:xfrm>
            <a:off x="6062175" y="5087075"/>
            <a:ext cx="5846400" cy="534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100"/>
              <a:buFont typeface="Arial"/>
              <a:buNone/>
            </a:pPr>
            <a:r>
              <a:rPr lang="fr-FR" sz="1100" b="1" i="1" u="none" strike="noStrike" cap="none">
                <a:solidFill>
                  <a:srgbClr val="00005A"/>
                </a:solidFill>
                <a:latin typeface="Poppins"/>
                <a:ea typeface="Poppins"/>
                <a:cs typeface="Poppins"/>
                <a:sym typeface="Poppins"/>
              </a:rPr>
              <a:t> Intensité carbone des km parcourus par les équipes pour leurs déplacements, </a:t>
            </a:r>
            <a:br>
              <a:rPr lang="fr-FR" sz="1100" b="1" i="1" u="none" strike="noStrike" cap="none">
                <a:solidFill>
                  <a:srgbClr val="00005A"/>
                </a:solidFill>
                <a:latin typeface="Poppins"/>
                <a:ea typeface="Poppins"/>
                <a:cs typeface="Poppins"/>
                <a:sym typeface="Poppins"/>
              </a:rPr>
            </a:br>
            <a:r>
              <a:rPr lang="fr-FR" sz="1100" b="1" i="1" u="none" strike="noStrike" cap="none">
                <a:solidFill>
                  <a:srgbClr val="00005A"/>
                </a:solidFill>
                <a:latin typeface="Poppins"/>
                <a:ea typeface="Poppins"/>
                <a:cs typeface="Poppins"/>
                <a:sym typeface="Poppins"/>
              </a:rPr>
              <a:t>en fonction des différents modes de transport</a:t>
            </a:r>
            <a:endParaRPr sz="1800" b="1" i="0"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1" u="none" strike="noStrike" cap="none">
                <a:solidFill>
                  <a:schemeClr val="dk2"/>
                </a:solidFill>
                <a:latin typeface="Poppins"/>
                <a:ea typeface="Poppins"/>
                <a:cs typeface="Poppins"/>
                <a:sym typeface="Poppins"/>
              </a:rPr>
              <a:t>Source : données Base Empreinte, graphique The Shift Project</a:t>
            </a:r>
            <a:endParaRPr sz="1000" b="0" i="1" u="none" strike="noStrike" cap="none">
              <a:solidFill>
                <a:schemeClr val="dk2"/>
              </a:solidFill>
              <a:latin typeface="Poppins"/>
              <a:ea typeface="Poppins"/>
              <a:cs typeface="Poppins"/>
              <a:sym typeface="Poppins"/>
            </a:endParaRPr>
          </a:p>
        </p:txBody>
      </p:sp>
      <p:sp>
        <p:nvSpPr>
          <p:cNvPr id="1036" name="Google Shape;1036;g33408312eb5_2_24"/>
          <p:cNvSpPr/>
          <p:nvPr/>
        </p:nvSpPr>
        <p:spPr>
          <a:xfrm>
            <a:off x="583075" y="3235525"/>
            <a:ext cx="3032700" cy="5340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g33408312eb5_2_24"/>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
        <p:nvSpPr>
          <p:cNvPr id="1038" name="Google Shape;1038;g33408312eb5_2_24"/>
          <p:cNvSpPr/>
          <p:nvPr/>
        </p:nvSpPr>
        <p:spPr>
          <a:xfrm rot="9104562">
            <a:off x="8063339" y="3416725"/>
            <a:ext cx="2866727" cy="163483"/>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g33408312eb5_2_24"/>
          <p:cNvSpPr/>
          <p:nvPr/>
        </p:nvSpPr>
        <p:spPr>
          <a:xfrm>
            <a:off x="8721940" y="2997850"/>
            <a:ext cx="798900" cy="368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chemeClr val="dk2"/>
                </a:solidFill>
                <a:highlight>
                  <a:srgbClr val="FFFFFF"/>
                </a:highlight>
                <a:latin typeface="Poppins"/>
                <a:ea typeface="Poppins"/>
                <a:cs typeface="Poppins"/>
                <a:sym typeface="Poppins"/>
              </a:rPr>
              <a:t>÷</a:t>
            </a:r>
            <a:r>
              <a:rPr lang="fr-FR" sz="1400" b="1" i="0" u="none" strike="noStrike" cap="none">
                <a:solidFill>
                  <a:schemeClr val="dk2"/>
                </a:solidFill>
                <a:latin typeface="Poppins"/>
                <a:ea typeface="Poppins"/>
                <a:cs typeface="Poppins"/>
                <a:sym typeface="Poppins"/>
              </a:rPr>
              <a:t> 160</a:t>
            </a:r>
            <a:endParaRPr sz="1400" b="1" i="0" u="none" strike="noStrike" cap="none">
              <a:solidFill>
                <a:schemeClr val="dk2"/>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g33408312eb5_2_41"/>
          <p:cNvSpPr txBox="1"/>
          <p:nvPr/>
        </p:nvSpPr>
        <p:spPr>
          <a:xfrm>
            <a:off x="695325" y="572625"/>
            <a:ext cx="10331400" cy="966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professionnel </a:t>
            </a:r>
            <a:r>
              <a:rPr lang="fr-FR" sz="2400" b="1" i="0" u="none" strike="noStrike" cap="none">
                <a:solidFill>
                  <a:schemeClr val="dk2"/>
                </a:solidFill>
                <a:latin typeface="Poppins"/>
                <a:ea typeface="Poppins"/>
                <a:cs typeface="Poppins"/>
                <a:sym typeface="Poppins"/>
              </a:rPr>
              <a:t>?</a:t>
            </a:r>
            <a:endParaRPr sz="2400" b="1" i="0"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2500"/>
              <a:buFont typeface="Arial"/>
              <a:buNone/>
            </a:pPr>
            <a:r>
              <a:rPr lang="fr-FR" sz="2100" b="0" i="1" u="none" strike="noStrike" cap="none">
                <a:solidFill>
                  <a:schemeClr val="dk2"/>
                </a:solidFill>
                <a:latin typeface="Poppins"/>
                <a:ea typeface="Poppins"/>
                <a:cs typeface="Poppins"/>
                <a:sym typeface="Poppins"/>
              </a:rPr>
              <a:t>Focus sur les déplacements des </a:t>
            </a:r>
            <a:r>
              <a:rPr lang="fr-FR" sz="2100" b="1" i="1" u="none" strike="noStrike" cap="none">
                <a:solidFill>
                  <a:schemeClr val="dk2"/>
                </a:solidFill>
                <a:latin typeface="Poppins"/>
                <a:ea typeface="Poppins"/>
                <a:cs typeface="Poppins"/>
                <a:sym typeface="Poppins"/>
              </a:rPr>
              <a:t>équipes sportives</a:t>
            </a:r>
            <a:endParaRPr sz="2100" b="1" i="1" u="none" strike="noStrike" cap="none">
              <a:solidFill>
                <a:schemeClr val="dk2"/>
              </a:solidFill>
              <a:latin typeface="Poppins"/>
              <a:ea typeface="Poppins"/>
              <a:cs typeface="Poppins"/>
              <a:sym typeface="Poppins"/>
            </a:endParaRPr>
          </a:p>
        </p:txBody>
      </p:sp>
      <p:sp>
        <p:nvSpPr>
          <p:cNvPr id="1046" name="Google Shape;1046;g33408312eb5_2_41"/>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36</a:t>
            </a:fld>
            <a:endParaRPr/>
          </a:p>
        </p:txBody>
      </p:sp>
      <p:pic>
        <p:nvPicPr>
          <p:cNvPr id="1047" name="Google Shape;1047;g33408312eb5_2_41"/>
          <p:cNvPicPr preferRelativeResize="0"/>
          <p:nvPr/>
        </p:nvPicPr>
        <p:blipFill rotWithShape="1">
          <a:blip r:embed="rId3">
            <a:alphaModFix/>
          </a:blip>
          <a:srcRect/>
          <a:stretch/>
        </p:blipFill>
        <p:spPr>
          <a:xfrm>
            <a:off x="10735274" y="251000"/>
            <a:ext cx="504451" cy="298425"/>
          </a:xfrm>
          <a:prstGeom prst="rect">
            <a:avLst/>
          </a:prstGeom>
          <a:noFill/>
          <a:ln>
            <a:noFill/>
          </a:ln>
        </p:spPr>
      </p:pic>
      <p:pic>
        <p:nvPicPr>
          <p:cNvPr id="1048" name="Google Shape;1048;g33408312eb5_2_41"/>
          <p:cNvPicPr preferRelativeResize="0"/>
          <p:nvPr/>
        </p:nvPicPr>
        <p:blipFill rotWithShape="1">
          <a:blip r:embed="rId4">
            <a:alphaModFix amt="20000"/>
          </a:blip>
          <a:srcRect/>
          <a:stretch/>
        </p:blipFill>
        <p:spPr>
          <a:xfrm>
            <a:off x="11342950" y="229875"/>
            <a:ext cx="608586" cy="340675"/>
          </a:xfrm>
          <a:prstGeom prst="rect">
            <a:avLst/>
          </a:prstGeom>
          <a:noFill/>
          <a:ln>
            <a:noFill/>
          </a:ln>
        </p:spPr>
      </p:pic>
      <p:sp>
        <p:nvSpPr>
          <p:cNvPr id="1049" name="Google Shape;1049;g33408312eb5_2_41"/>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1050" name="Google Shape;1050;g33408312eb5_2_41"/>
          <p:cNvSpPr txBox="1"/>
          <p:nvPr/>
        </p:nvSpPr>
        <p:spPr>
          <a:xfrm>
            <a:off x="11135578" y="549425"/>
            <a:ext cx="9651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FCE5CD"/>
                </a:solidFill>
                <a:latin typeface="Poppins"/>
                <a:ea typeface="Poppins"/>
                <a:cs typeface="Poppins"/>
                <a:sym typeface="Poppins"/>
              </a:rPr>
              <a:t>Amateur</a:t>
            </a:r>
            <a:endParaRPr sz="1100" b="1" i="0" u="none" strike="noStrike" cap="none">
              <a:solidFill>
                <a:srgbClr val="FCE5CD"/>
              </a:solidFill>
              <a:latin typeface="Poppins"/>
              <a:ea typeface="Poppins"/>
              <a:cs typeface="Poppins"/>
              <a:sym typeface="Poppins"/>
            </a:endParaRPr>
          </a:p>
        </p:txBody>
      </p:sp>
      <p:sp>
        <p:nvSpPr>
          <p:cNvPr id="1051" name="Google Shape;1051;g33408312eb5_2_41"/>
          <p:cNvSpPr txBox="1"/>
          <p:nvPr/>
        </p:nvSpPr>
        <p:spPr>
          <a:xfrm>
            <a:off x="695325" y="1746525"/>
            <a:ext cx="5331000" cy="3879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fr-FR" sz="1800" b="1" i="0" u="none" strike="noStrike" cap="none">
                <a:solidFill>
                  <a:schemeClr val="dk2"/>
                </a:solidFill>
                <a:latin typeface="Poppins"/>
                <a:ea typeface="Poppins"/>
                <a:cs typeface="Poppins"/>
                <a:sym typeface="Poppins"/>
              </a:rPr>
              <a:t>→ Leviers d’action </a:t>
            </a:r>
            <a:endParaRPr sz="1800" b="1" i="0" u="none" strike="noStrike" cap="none">
              <a:solidFill>
                <a:schemeClr val="dk2"/>
              </a:solidFill>
              <a:latin typeface="Poppins"/>
              <a:ea typeface="Poppins"/>
              <a:cs typeface="Poppins"/>
              <a:sym typeface="Poppins"/>
            </a:endParaRPr>
          </a:p>
          <a:p>
            <a:pPr marL="457200" marR="0" lvl="0" indent="-330200" algn="l" rtl="0">
              <a:lnSpc>
                <a:spcPct val="115000"/>
              </a:lnSpc>
              <a:spcBef>
                <a:spcPts val="1600"/>
              </a:spcBef>
              <a:spcAft>
                <a:spcPts val="0"/>
              </a:spcAft>
              <a:buClr>
                <a:schemeClr val="dk2"/>
              </a:buClr>
              <a:buSzPts val="1600"/>
              <a:buFont typeface="Poppins"/>
              <a:buAutoNum type="arabicPeriod"/>
            </a:pPr>
            <a:r>
              <a:rPr lang="fr-FR" sz="1600" b="1" i="0" u="none" strike="noStrike" cap="none">
                <a:solidFill>
                  <a:schemeClr val="dk2"/>
                </a:solidFill>
                <a:latin typeface="Poppins"/>
                <a:ea typeface="Poppins"/>
                <a:cs typeface="Poppins"/>
                <a:sym typeface="Poppins"/>
              </a:rPr>
              <a:t>Report modal </a:t>
            </a:r>
            <a:r>
              <a:rPr lang="fr-FR" sz="1600" b="0" i="0" u="none" strike="noStrike" cap="none">
                <a:solidFill>
                  <a:schemeClr val="dk2"/>
                </a:solidFill>
                <a:latin typeface="Poppins"/>
                <a:ea typeface="Poppins"/>
                <a:cs typeface="Poppins"/>
                <a:sym typeface="Poppins"/>
              </a:rPr>
              <a:t>vers les </a:t>
            </a:r>
            <a:r>
              <a:rPr lang="fr-FR" sz="1600" b="1" i="0" u="none" strike="noStrike" cap="none">
                <a:solidFill>
                  <a:schemeClr val="dk2"/>
                </a:solidFill>
                <a:latin typeface="Poppins"/>
                <a:ea typeface="Poppins"/>
                <a:cs typeface="Poppins"/>
                <a:sym typeface="Poppins"/>
              </a:rPr>
              <a:t>modes de transport bas-carbone</a:t>
            </a:r>
            <a:r>
              <a:rPr lang="fr-FR" sz="1600" b="0" i="0" u="none" strike="noStrike" cap="none">
                <a:solidFill>
                  <a:schemeClr val="dk2"/>
                </a:solidFill>
                <a:latin typeface="Poppins"/>
                <a:ea typeface="Poppins"/>
                <a:cs typeface="Poppins"/>
                <a:sym typeface="Poppins"/>
              </a:rPr>
              <a:t> (train et car) pour réduire l’usage de l’avion</a:t>
            </a:r>
            <a:endParaRPr sz="1600" b="0" i="0" u="none" strike="noStrike" cap="none">
              <a:solidFill>
                <a:schemeClr val="dk2"/>
              </a:solidFill>
              <a:latin typeface="Poppins"/>
              <a:ea typeface="Poppins"/>
              <a:cs typeface="Poppins"/>
              <a:sym typeface="Poppins"/>
            </a:endParaRPr>
          </a:p>
          <a:p>
            <a:pPr marL="457200" marR="0" lvl="0" indent="-330200" algn="l" rtl="0">
              <a:lnSpc>
                <a:spcPct val="115000"/>
              </a:lnSpc>
              <a:spcBef>
                <a:spcPts val="1000"/>
              </a:spcBef>
              <a:spcAft>
                <a:spcPts val="1400"/>
              </a:spcAft>
              <a:buClr>
                <a:schemeClr val="dk2"/>
              </a:buClr>
              <a:buSzPts val="1600"/>
              <a:buFont typeface="Poppins"/>
              <a:buAutoNum type="arabicPeriod"/>
            </a:pPr>
            <a:r>
              <a:rPr lang="fr-FR" sz="1600" b="1" i="0" u="none" strike="noStrike" cap="none">
                <a:solidFill>
                  <a:schemeClr val="dk2"/>
                </a:solidFill>
                <a:latin typeface="Poppins"/>
                <a:ea typeface="Poppins"/>
                <a:cs typeface="Poppins"/>
                <a:sym typeface="Poppins"/>
              </a:rPr>
              <a:t>Électrifier les véhicules</a:t>
            </a:r>
            <a:r>
              <a:rPr lang="fr-FR" sz="1600" b="0" i="0" u="none" strike="noStrike" cap="none">
                <a:solidFill>
                  <a:schemeClr val="dk2"/>
                </a:solidFill>
                <a:latin typeface="Poppins"/>
                <a:ea typeface="Poppins"/>
                <a:cs typeface="Poppins"/>
                <a:sym typeface="Poppins"/>
              </a:rPr>
              <a:t> </a:t>
            </a:r>
            <a:endParaRPr sz="1600" b="0" i="0" u="none" strike="noStrike" cap="none">
              <a:solidFill>
                <a:schemeClr val="dk2"/>
              </a:solidFill>
              <a:latin typeface="Poppins"/>
              <a:ea typeface="Poppins"/>
              <a:cs typeface="Poppins"/>
              <a:sym typeface="Poppins"/>
            </a:endParaRPr>
          </a:p>
        </p:txBody>
      </p:sp>
      <p:pic>
        <p:nvPicPr>
          <p:cNvPr id="1052" name="Google Shape;1052;g33408312eb5_2_41"/>
          <p:cNvPicPr preferRelativeResize="0"/>
          <p:nvPr/>
        </p:nvPicPr>
        <p:blipFill rotWithShape="1">
          <a:blip r:embed="rId5">
            <a:alphaModFix/>
          </a:blip>
          <a:srcRect/>
          <a:stretch/>
        </p:blipFill>
        <p:spPr>
          <a:xfrm>
            <a:off x="6240650" y="2107599"/>
            <a:ext cx="5489449" cy="2926825"/>
          </a:xfrm>
          <a:prstGeom prst="rect">
            <a:avLst/>
          </a:prstGeom>
          <a:noFill/>
          <a:ln>
            <a:noFill/>
          </a:ln>
        </p:spPr>
      </p:pic>
      <p:sp>
        <p:nvSpPr>
          <p:cNvPr id="1053" name="Google Shape;1053;g33408312eb5_2_41"/>
          <p:cNvSpPr/>
          <p:nvPr/>
        </p:nvSpPr>
        <p:spPr>
          <a:xfrm rot="9104562">
            <a:off x="8063339" y="3416725"/>
            <a:ext cx="2866727" cy="163483"/>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g33408312eb5_2_41"/>
          <p:cNvSpPr/>
          <p:nvPr/>
        </p:nvSpPr>
        <p:spPr>
          <a:xfrm>
            <a:off x="8721940" y="2997850"/>
            <a:ext cx="798900" cy="368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chemeClr val="dk2"/>
                </a:solidFill>
                <a:highlight>
                  <a:srgbClr val="FFFFFF"/>
                </a:highlight>
                <a:latin typeface="Poppins"/>
                <a:ea typeface="Poppins"/>
                <a:cs typeface="Poppins"/>
                <a:sym typeface="Poppins"/>
              </a:rPr>
              <a:t>÷</a:t>
            </a:r>
            <a:r>
              <a:rPr lang="fr-FR" sz="1400" b="1" i="0" u="none" strike="noStrike" cap="none">
                <a:solidFill>
                  <a:schemeClr val="dk2"/>
                </a:solidFill>
                <a:latin typeface="Poppins"/>
                <a:ea typeface="Poppins"/>
                <a:cs typeface="Poppins"/>
                <a:sym typeface="Poppins"/>
              </a:rPr>
              <a:t> 160</a:t>
            </a:r>
            <a:endParaRPr sz="1400" b="1" i="0" u="none" strike="noStrike" cap="none">
              <a:solidFill>
                <a:schemeClr val="dk2"/>
              </a:solidFill>
              <a:latin typeface="Poppins"/>
              <a:ea typeface="Poppins"/>
              <a:cs typeface="Poppins"/>
              <a:sym typeface="Poppins"/>
            </a:endParaRPr>
          </a:p>
        </p:txBody>
      </p:sp>
      <p:sp>
        <p:nvSpPr>
          <p:cNvPr id="1055" name="Google Shape;1055;g33408312eb5_2_41"/>
          <p:cNvSpPr txBox="1"/>
          <p:nvPr/>
        </p:nvSpPr>
        <p:spPr>
          <a:xfrm>
            <a:off x="6062175" y="5087075"/>
            <a:ext cx="5846400" cy="534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100"/>
              <a:buFont typeface="Arial"/>
              <a:buNone/>
            </a:pPr>
            <a:r>
              <a:rPr lang="fr-FR" sz="1100" b="1" i="1" u="none" strike="noStrike" cap="none">
                <a:solidFill>
                  <a:srgbClr val="00005A"/>
                </a:solidFill>
                <a:latin typeface="Poppins"/>
                <a:ea typeface="Poppins"/>
                <a:cs typeface="Poppins"/>
                <a:sym typeface="Poppins"/>
              </a:rPr>
              <a:t> Intensité carbone des km parcourus par les équipes pour leurs déplacements, </a:t>
            </a:r>
            <a:br>
              <a:rPr lang="fr-FR" sz="1100" b="1" i="1" u="none" strike="noStrike" cap="none">
                <a:solidFill>
                  <a:srgbClr val="00005A"/>
                </a:solidFill>
                <a:latin typeface="Poppins"/>
                <a:ea typeface="Poppins"/>
                <a:cs typeface="Poppins"/>
                <a:sym typeface="Poppins"/>
              </a:rPr>
            </a:br>
            <a:r>
              <a:rPr lang="fr-FR" sz="1100" b="1" i="1" u="none" strike="noStrike" cap="none">
                <a:solidFill>
                  <a:srgbClr val="00005A"/>
                </a:solidFill>
                <a:latin typeface="Poppins"/>
                <a:ea typeface="Poppins"/>
                <a:cs typeface="Poppins"/>
                <a:sym typeface="Poppins"/>
              </a:rPr>
              <a:t>en fonction des différents modes de transport</a:t>
            </a:r>
            <a:endParaRPr sz="1800" b="1" i="0" u="none" strike="noStrike" cap="none">
              <a:solidFill>
                <a:schemeClr val="dk2"/>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1" u="none" strike="noStrike" cap="none">
                <a:solidFill>
                  <a:schemeClr val="dk2"/>
                </a:solidFill>
                <a:latin typeface="Poppins"/>
                <a:ea typeface="Poppins"/>
                <a:cs typeface="Poppins"/>
                <a:sym typeface="Poppins"/>
              </a:rPr>
              <a:t>Source : données Base Empreinte, graphique The Shift Project</a:t>
            </a:r>
            <a:endParaRPr sz="1000" b="0" i="1" u="none" strike="noStrike" cap="none">
              <a:solidFill>
                <a:schemeClr val="dk2"/>
              </a:solidFill>
              <a:latin typeface="Poppins"/>
              <a:ea typeface="Poppins"/>
              <a:cs typeface="Poppins"/>
              <a:sym typeface="Poppins"/>
            </a:endParaRPr>
          </a:p>
        </p:txBody>
      </p:sp>
      <p:sp>
        <p:nvSpPr>
          <p:cNvPr id="1056" name="Google Shape;1056;g33408312eb5_2_41"/>
          <p:cNvSpPr/>
          <p:nvPr/>
        </p:nvSpPr>
        <p:spPr>
          <a:xfrm>
            <a:off x="1056625" y="4147325"/>
            <a:ext cx="4431300" cy="887100"/>
          </a:xfrm>
          <a:prstGeom prst="wedgeRoundRectCallout">
            <a:avLst>
              <a:gd name="adj1" fmla="val 23811"/>
              <a:gd name="adj2" fmla="val -179937"/>
              <a:gd name="adj3" fmla="val 0"/>
            </a:avLst>
          </a:prstGeom>
          <a:solidFill>
            <a:schemeClr val="lt2"/>
          </a:solidFill>
          <a:ln w="19050"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dk2"/>
                </a:solidFill>
                <a:latin typeface="Poppins"/>
                <a:ea typeface="Poppins"/>
                <a:cs typeface="Poppins"/>
                <a:sym typeface="Poppins"/>
              </a:rPr>
              <a:t>Pour lever les nombreux freins, la </a:t>
            </a:r>
            <a:r>
              <a:rPr lang="fr-FR" sz="1400" b="1" i="0" u="none" strike="noStrike" cap="none">
                <a:solidFill>
                  <a:schemeClr val="dk2"/>
                </a:solidFill>
                <a:latin typeface="Poppins"/>
                <a:ea typeface="Poppins"/>
                <a:cs typeface="Poppins"/>
                <a:sym typeface="Poppins"/>
              </a:rPr>
              <a:t>coordination</a:t>
            </a:r>
            <a:r>
              <a:rPr lang="fr-FR" sz="1400" b="0" i="0" u="none" strike="noStrike" cap="none">
                <a:solidFill>
                  <a:schemeClr val="dk2"/>
                </a:solidFill>
                <a:latin typeface="Poppins"/>
                <a:ea typeface="Poppins"/>
                <a:cs typeface="Poppins"/>
                <a:sym typeface="Poppins"/>
              </a:rPr>
              <a:t> des acteurs (clubs, ligues pro, fédérations ou encore opérateurs de transport) sera clé.</a:t>
            </a:r>
            <a:endParaRPr sz="1400" b="0" i="0" u="none" strike="noStrike" cap="none">
              <a:solidFill>
                <a:schemeClr val="dk2"/>
              </a:solidFill>
              <a:latin typeface="Poppins"/>
              <a:ea typeface="Poppins"/>
              <a:cs typeface="Poppins"/>
              <a:sym typeface="Poppins"/>
            </a:endParaRPr>
          </a:p>
        </p:txBody>
      </p:sp>
      <p:sp>
        <p:nvSpPr>
          <p:cNvPr id="1057" name="Google Shape;1057;g33408312eb5_2_41"/>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pic>
        <p:nvPicPr>
          <p:cNvPr id="1063" name="Google Shape;1063;g3346a793586_5_153"/>
          <p:cNvPicPr preferRelativeResize="0"/>
          <p:nvPr/>
        </p:nvPicPr>
        <p:blipFill rotWithShape="1">
          <a:blip r:embed="rId3">
            <a:alphaModFix/>
          </a:blip>
          <a:srcRect b="7321"/>
          <a:stretch/>
        </p:blipFill>
        <p:spPr>
          <a:xfrm>
            <a:off x="457050" y="2136975"/>
            <a:ext cx="11277901" cy="3995999"/>
          </a:xfrm>
          <a:prstGeom prst="rect">
            <a:avLst/>
          </a:prstGeom>
          <a:noFill/>
          <a:ln>
            <a:noFill/>
          </a:ln>
        </p:spPr>
      </p:pic>
      <p:sp>
        <p:nvSpPr>
          <p:cNvPr id="1064" name="Google Shape;1064;g3346a793586_5_153"/>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37</a:t>
            </a:fld>
            <a:endParaRPr/>
          </a:p>
        </p:txBody>
      </p:sp>
      <p:sp>
        <p:nvSpPr>
          <p:cNvPr id="1065" name="Google Shape;1065;g3346a793586_5_153"/>
          <p:cNvSpPr txBox="1"/>
          <p:nvPr/>
        </p:nvSpPr>
        <p:spPr>
          <a:xfrm>
            <a:off x="1222750" y="6083050"/>
            <a:ext cx="939300" cy="34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2022</a:t>
            </a:r>
            <a:endParaRPr sz="1600" b="1" i="0" u="none" strike="noStrike" cap="none">
              <a:solidFill>
                <a:schemeClr val="dk2"/>
              </a:solidFill>
              <a:latin typeface="Poppins"/>
              <a:ea typeface="Poppins"/>
              <a:cs typeface="Poppins"/>
              <a:sym typeface="Poppins"/>
            </a:endParaRPr>
          </a:p>
        </p:txBody>
      </p:sp>
      <p:sp>
        <p:nvSpPr>
          <p:cNvPr id="1066" name="Google Shape;1066;g3346a793586_5_153"/>
          <p:cNvSpPr txBox="1"/>
          <p:nvPr/>
        </p:nvSpPr>
        <p:spPr>
          <a:xfrm>
            <a:off x="8515300" y="6083050"/>
            <a:ext cx="939300" cy="34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2050</a:t>
            </a:r>
            <a:endParaRPr sz="1600" b="1" i="0" u="none" strike="noStrike" cap="none">
              <a:solidFill>
                <a:schemeClr val="dk2"/>
              </a:solidFill>
              <a:latin typeface="Poppins"/>
              <a:ea typeface="Poppins"/>
              <a:cs typeface="Poppins"/>
              <a:sym typeface="Poppins"/>
            </a:endParaRPr>
          </a:p>
        </p:txBody>
      </p:sp>
      <p:sp>
        <p:nvSpPr>
          <p:cNvPr id="1067" name="Google Shape;1067;g3346a793586_5_153"/>
          <p:cNvSpPr txBox="1"/>
          <p:nvPr/>
        </p:nvSpPr>
        <p:spPr>
          <a:xfrm>
            <a:off x="10684100" y="5019275"/>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chemeClr val="accent2"/>
                </a:solidFill>
                <a:latin typeface="Poppins"/>
                <a:ea typeface="Poppins"/>
                <a:cs typeface="Poppins"/>
                <a:sym typeface="Poppins"/>
              </a:rPr>
              <a:t>-83 %</a:t>
            </a:r>
            <a:endParaRPr sz="1700" b="1" i="0" u="none" strike="noStrike" cap="none">
              <a:solidFill>
                <a:schemeClr val="accent2"/>
              </a:solidFill>
              <a:latin typeface="Poppins"/>
              <a:ea typeface="Poppins"/>
              <a:cs typeface="Poppins"/>
              <a:sym typeface="Poppins"/>
            </a:endParaRPr>
          </a:p>
        </p:txBody>
      </p:sp>
      <p:sp>
        <p:nvSpPr>
          <p:cNvPr id="1068" name="Google Shape;1068;g3346a793586_5_153"/>
          <p:cNvSpPr txBox="1"/>
          <p:nvPr/>
        </p:nvSpPr>
        <p:spPr>
          <a:xfrm>
            <a:off x="9581625" y="4887775"/>
            <a:ext cx="965100" cy="5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chemeClr val="lt1"/>
                </a:solidFill>
                <a:latin typeface="Poppins"/>
                <a:ea typeface="Poppins"/>
                <a:cs typeface="Poppins"/>
                <a:sym typeface="Poppins"/>
              </a:rPr>
              <a:t>???</a:t>
            </a:r>
            <a:endParaRPr sz="1700" b="1" i="0" u="none" strike="noStrike" cap="none">
              <a:solidFill>
                <a:schemeClr val="lt1"/>
              </a:solidFill>
              <a:latin typeface="Poppins"/>
              <a:ea typeface="Poppins"/>
              <a:cs typeface="Poppins"/>
              <a:sym typeface="Poppins"/>
            </a:endParaRPr>
          </a:p>
        </p:txBody>
      </p:sp>
      <p:sp>
        <p:nvSpPr>
          <p:cNvPr id="1069" name="Google Shape;1069;g3346a793586_5_153"/>
          <p:cNvSpPr txBox="1"/>
          <p:nvPr/>
        </p:nvSpPr>
        <p:spPr>
          <a:xfrm>
            <a:off x="695325" y="572625"/>
            <a:ext cx="8841900" cy="497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professionnel </a:t>
            </a:r>
            <a:r>
              <a:rPr lang="fr-FR" sz="2400" b="1" i="0" u="none" strike="noStrike" cap="none">
                <a:solidFill>
                  <a:schemeClr val="dk2"/>
                </a:solidFill>
                <a:latin typeface="Poppins"/>
                <a:ea typeface="Poppins"/>
                <a:cs typeface="Poppins"/>
                <a:sym typeface="Poppins"/>
              </a:rPr>
              <a:t>?</a:t>
            </a:r>
            <a:endParaRPr sz="2400" b="1" i="0" u="none" strike="noStrike" cap="none">
              <a:solidFill>
                <a:srgbClr val="00005A"/>
              </a:solidFill>
              <a:latin typeface="Poppins"/>
              <a:ea typeface="Poppins"/>
              <a:cs typeface="Poppins"/>
              <a:sym typeface="Poppins"/>
            </a:endParaRPr>
          </a:p>
        </p:txBody>
      </p:sp>
      <p:pic>
        <p:nvPicPr>
          <p:cNvPr id="1070" name="Google Shape;1070;g3346a793586_5_153"/>
          <p:cNvPicPr preferRelativeResize="0"/>
          <p:nvPr/>
        </p:nvPicPr>
        <p:blipFill rotWithShape="1">
          <a:blip r:embed="rId4">
            <a:alphaModFix/>
          </a:blip>
          <a:srcRect/>
          <a:stretch/>
        </p:blipFill>
        <p:spPr>
          <a:xfrm>
            <a:off x="10735274" y="251000"/>
            <a:ext cx="504451" cy="298425"/>
          </a:xfrm>
          <a:prstGeom prst="rect">
            <a:avLst/>
          </a:prstGeom>
          <a:noFill/>
          <a:ln>
            <a:noFill/>
          </a:ln>
        </p:spPr>
      </p:pic>
      <p:pic>
        <p:nvPicPr>
          <p:cNvPr id="1071" name="Google Shape;1071;g3346a793586_5_153"/>
          <p:cNvPicPr preferRelativeResize="0"/>
          <p:nvPr/>
        </p:nvPicPr>
        <p:blipFill rotWithShape="1">
          <a:blip r:embed="rId5">
            <a:alphaModFix amt="20000"/>
          </a:blip>
          <a:srcRect/>
          <a:stretch/>
        </p:blipFill>
        <p:spPr>
          <a:xfrm>
            <a:off x="11342950" y="229875"/>
            <a:ext cx="608586" cy="340675"/>
          </a:xfrm>
          <a:prstGeom prst="rect">
            <a:avLst/>
          </a:prstGeom>
          <a:noFill/>
          <a:ln>
            <a:noFill/>
          </a:ln>
        </p:spPr>
      </p:pic>
      <p:sp>
        <p:nvSpPr>
          <p:cNvPr id="1072" name="Google Shape;1072;g3346a793586_5_153"/>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grpSp>
        <p:nvGrpSpPr>
          <p:cNvPr id="1073" name="Google Shape;1073;g3346a793586_5_153"/>
          <p:cNvGrpSpPr/>
          <p:nvPr/>
        </p:nvGrpSpPr>
        <p:grpSpPr>
          <a:xfrm>
            <a:off x="2474150" y="1637025"/>
            <a:ext cx="529200" cy="529200"/>
            <a:chOff x="2524400" y="2362863"/>
            <a:chExt cx="529200" cy="529200"/>
          </a:xfrm>
        </p:grpSpPr>
        <p:sp>
          <p:nvSpPr>
            <p:cNvPr id="1074" name="Google Shape;1074;g3346a793586_5_153"/>
            <p:cNvSpPr/>
            <p:nvPr/>
          </p:nvSpPr>
          <p:spPr>
            <a:xfrm>
              <a:off x="2524400" y="2362863"/>
              <a:ext cx="529200" cy="5292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5" name="Google Shape;1075;g3346a793586_5_153"/>
            <p:cNvPicPr preferRelativeResize="0"/>
            <p:nvPr/>
          </p:nvPicPr>
          <p:blipFill rotWithShape="1">
            <a:blip r:embed="rId6">
              <a:alphaModFix/>
            </a:blip>
            <a:srcRect/>
            <a:stretch/>
          </p:blipFill>
          <p:spPr>
            <a:xfrm>
              <a:off x="2565562" y="2491762"/>
              <a:ext cx="446875" cy="271400"/>
            </a:xfrm>
            <a:prstGeom prst="rect">
              <a:avLst/>
            </a:prstGeom>
            <a:noFill/>
            <a:ln>
              <a:noFill/>
            </a:ln>
          </p:spPr>
        </p:pic>
      </p:grpSp>
      <p:grpSp>
        <p:nvGrpSpPr>
          <p:cNvPr id="1076" name="Google Shape;1076;g3346a793586_5_153"/>
          <p:cNvGrpSpPr/>
          <p:nvPr/>
        </p:nvGrpSpPr>
        <p:grpSpPr>
          <a:xfrm>
            <a:off x="4599900" y="1691550"/>
            <a:ext cx="529200" cy="529200"/>
            <a:chOff x="4864500" y="1819213"/>
            <a:chExt cx="529200" cy="529200"/>
          </a:xfrm>
        </p:grpSpPr>
        <p:sp>
          <p:nvSpPr>
            <p:cNvPr id="1077" name="Google Shape;1077;g3346a793586_5_153"/>
            <p:cNvSpPr/>
            <p:nvPr/>
          </p:nvSpPr>
          <p:spPr>
            <a:xfrm>
              <a:off x="4864500" y="1819213"/>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8" name="Google Shape;1078;g3346a793586_5_153"/>
            <p:cNvPicPr preferRelativeResize="0"/>
            <p:nvPr/>
          </p:nvPicPr>
          <p:blipFill rotWithShape="1">
            <a:blip r:embed="rId7">
              <a:alphaModFix/>
            </a:blip>
            <a:srcRect/>
            <a:stretch/>
          </p:blipFill>
          <p:spPr>
            <a:xfrm>
              <a:off x="4945162" y="1889934"/>
              <a:ext cx="331625" cy="387766"/>
            </a:xfrm>
            <a:prstGeom prst="rect">
              <a:avLst/>
            </a:prstGeom>
            <a:noFill/>
            <a:ln>
              <a:noFill/>
            </a:ln>
          </p:spPr>
        </p:pic>
      </p:grpSp>
      <p:grpSp>
        <p:nvGrpSpPr>
          <p:cNvPr id="1079" name="Google Shape;1079;g3346a793586_5_153"/>
          <p:cNvGrpSpPr/>
          <p:nvPr/>
        </p:nvGrpSpPr>
        <p:grpSpPr>
          <a:xfrm>
            <a:off x="5649838" y="1753513"/>
            <a:ext cx="529200" cy="529200"/>
            <a:chOff x="6145500" y="1659188"/>
            <a:chExt cx="529200" cy="529200"/>
          </a:xfrm>
        </p:grpSpPr>
        <p:sp>
          <p:nvSpPr>
            <p:cNvPr id="1080" name="Google Shape;1080;g3346a793586_5_153"/>
            <p:cNvSpPr/>
            <p:nvPr/>
          </p:nvSpPr>
          <p:spPr>
            <a:xfrm>
              <a:off x="6145500" y="1659188"/>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1" name="Google Shape;1081;g3346a793586_5_153"/>
            <p:cNvPicPr preferRelativeResize="0"/>
            <p:nvPr/>
          </p:nvPicPr>
          <p:blipFill rotWithShape="1">
            <a:blip r:embed="rId8">
              <a:alphaModFix/>
            </a:blip>
            <a:srcRect/>
            <a:stretch/>
          </p:blipFill>
          <p:spPr>
            <a:xfrm>
              <a:off x="6209000" y="1796925"/>
              <a:ext cx="402200" cy="289875"/>
            </a:xfrm>
            <a:prstGeom prst="rect">
              <a:avLst/>
            </a:prstGeom>
            <a:noFill/>
            <a:ln>
              <a:noFill/>
            </a:ln>
          </p:spPr>
        </p:pic>
      </p:grpSp>
      <p:cxnSp>
        <p:nvCxnSpPr>
          <p:cNvPr id="1082" name="Google Shape;1082;g3346a793586_5_153"/>
          <p:cNvCxnSpPr/>
          <p:nvPr/>
        </p:nvCxnSpPr>
        <p:spPr>
          <a:xfrm>
            <a:off x="6951450" y="2399275"/>
            <a:ext cx="0" cy="429900"/>
          </a:xfrm>
          <a:prstGeom prst="straightConnector1">
            <a:avLst/>
          </a:prstGeom>
          <a:noFill/>
          <a:ln w="19050" cap="flat" cmpd="sng">
            <a:solidFill>
              <a:srgbClr val="0028DC"/>
            </a:solidFill>
            <a:prstDash val="dot"/>
            <a:round/>
            <a:headEnd type="none" w="sm" len="sm"/>
            <a:tailEnd type="none" w="sm" len="sm"/>
          </a:ln>
        </p:spPr>
      </p:cxnSp>
      <p:grpSp>
        <p:nvGrpSpPr>
          <p:cNvPr id="1083" name="Google Shape;1083;g3346a793586_5_153"/>
          <p:cNvGrpSpPr/>
          <p:nvPr/>
        </p:nvGrpSpPr>
        <p:grpSpPr>
          <a:xfrm>
            <a:off x="6699800" y="2102300"/>
            <a:ext cx="529200" cy="529200"/>
            <a:chOff x="7312288" y="1662175"/>
            <a:chExt cx="529200" cy="529200"/>
          </a:xfrm>
        </p:grpSpPr>
        <p:sp>
          <p:nvSpPr>
            <p:cNvPr id="1084" name="Google Shape;1084;g3346a793586_5_153"/>
            <p:cNvSpPr/>
            <p:nvPr/>
          </p:nvSpPr>
          <p:spPr>
            <a:xfrm>
              <a:off x="7312288" y="1662175"/>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5" name="Google Shape;1085;g3346a793586_5_153"/>
            <p:cNvPicPr preferRelativeResize="0"/>
            <p:nvPr/>
          </p:nvPicPr>
          <p:blipFill rotWithShape="1">
            <a:blip r:embed="rId9">
              <a:alphaModFix/>
            </a:blip>
            <a:srcRect/>
            <a:stretch/>
          </p:blipFill>
          <p:spPr>
            <a:xfrm>
              <a:off x="7402433" y="1742575"/>
              <a:ext cx="358729" cy="368400"/>
            </a:xfrm>
            <a:prstGeom prst="rect">
              <a:avLst/>
            </a:prstGeom>
            <a:noFill/>
            <a:ln>
              <a:noFill/>
            </a:ln>
          </p:spPr>
        </p:pic>
      </p:grpSp>
      <p:grpSp>
        <p:nvGrpSpPr>
          <p:cNvPr id="1086" name="Google Shape;1086;g3346a793586_5_153"/>
          <p:cNvGrpSpPr/>
          <p:nvPr/>
        </p:nvGrpSpPr>
        <p:grpSpPr>
          <a:xfrm>
            <a:off x="7729813" y="2434213"/>
            <a:ext cx="529200" cy="529200"/>
            <a:chOff x="8479100" y="2060438"/>
            <a:chExt cx="529200" cy="529200"/>
          </a:xfrm>
        </p:grpSpPr>
        <p:sp>
          <p:nvSpPr>
            <p:cNvPr id="1087" name="Google Shape;1087;g3346a793586_5_153"/>
            <p:cNvSpPr/>
            <p:nvPr/>
          </p:nvSpPr>
          <p:spPr>
            <a:xfrm>
              <a:off x="8479100" y="2060438"/>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8" name="Google Shape;1088;g3346a793586_5_153"/>
            <p:cNvPicPr preferRelativeResize="0"/>
            <p:nvPr/>
          </p:nvPicPr>
          <p:blipFill rotWithShape="1">
            <a:blip r:embed="rId10">
              <a:alphaModFix/>
            </a:blip>
            <a:srcRect/>
            <a:stretch/>
          </p:blipFill>
          <p:spPr>
            <a:xfrm>
              <a:off x="8577900" y="2152055"/>
              <a:ext cx="331625" cy="345969"/>
            </a:xfrm>
            <a:prstGeom prst="rect">
              <a:avLst/>
            </a:prstGeom>
            <a:noFill/>
            <a:ln>
              <a:noFill/>
            </a:ln>
          </p:spPr>
        </p:pic>
      </p:grpSp>
      <p:sp>
        <p:nvSpPr>
          <p:cNvPr id="1089" name="Google Shape;1089;g3346a793586_5_153"/>
          <p:cNvSpPr txBox="1"/>
          <p:nvPr/>
        </p:nvSpPr>
        <p:spPr>
          <a:xfrm>
            <a:off x="2305900" y="247636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-45 %</a:t>
            </a:r>
            <a:endParaRPr sz="1100" b="1" i="0" u="none" strike="noStrike" cap="none">
              <a:solidFill>
                <a:schemeClr val="accent6"/>
              </a:solidFill>
              <a:latin typeface="Poppins"/>
              <a:ea typeface="Poppins"/>
              <a:cs typeface="Poppins"/>
              <a:sym typeface="Poppins"/>
            </a:endParaRPr>
          </a:p>
        </p:txBody>
      </p:sp>
      <p:cxnSp>
        <p:nvCxnSpPr>
          <p:cNvPr id="1090" name="Google Shape;1090;g3346a793586_5_153"/>
          <p:cNvCxnSpPr/>
          <p:nvPr/>
        </p:nvCxnSpPr>
        <p:spPr>
          <a:xfrm>
            <a:off x="2738750" y="2065525"/>
            <a:ext cx="0" cy="414600"/>
          </a:xfrm>
          <a:prstGeom prst="straightConnector1">
            <a:avLst/>
          </a:prstGeom>
          <a:noFill/>
          <a:ln w="19050" cap="flat" cmpd="sng">
            <a:solidFill>
              <a:srgbClr val="0028DC"/>
            </a:solidFill>
            <a:prstDash val="dot"/>
            <a:round/>
            <a:headEnd type="none" w="sm" len="sm"/>
            <a:tailEnd type="none" w="sm" len="sm"/>
          </a:ln>
        </p:spPr>
      </p:cxnSp>
      <p:cxnSp>
        <p:nvCxnSpPr>
          <p:cNvPr id="1091" name="Google Shape;1091;g3346a793586_5_153"/>
          <p:cNvCxnSpPr/>
          <p:nvPr/>
        </p:nvCxnSpPr>
        <p:spPr>
          <a:xfrm>
            <a:off x="3838800" y="2136963"/>
            <a:ext cx="0" cy="429900"/>
          </a:xfrm>
          <a:prstGeom prst="straightConnector1">
            <a:avLst/>
          </a:prstGeom>
          <a:noFill/>
          <a:ln w="19050" cap="flat" cmpd="sng">
            <a:solidFill>
              <a:srgbClr val="0028DC"/>
            </a:solidFill>
            <a:prstDash val="dot"/>
            <a:round/>
            <a:headEnd type="none" w="sm" len="sm"/>
            <a:tailEnd type="none" w="sm" len="sm"/>
          </a:ln>
        </p:spPr>
      </p:cxnSp>
      <p:cxnSp>
        <p:nvCxnSpPr>
          <p:cNvPr id="1092" name="Google Shape;1092;g3346a793586_5_153"/>
          <p:cNvCxnSpPr/>
          <p:nvPr/>
        </p:nvCxnSpPr>
        <p:spPr>
          <a:xfrm>
            <a:off x="4864500" y="2236088"/>
            <a:ext cx="0" cy="429900"/>
          </a:xfrm>
          <a:prstGeom prst="straightConnector1">
            <a:avLst/>
          </a:prstGeom>
          <a:noFill/>
          <a:ln w="19050" cap="flat" cmpd="sng">
            <a:solidFill>
              <a:srgbClr val="0028DC"/>
            </a:solidFill>
            <a:prstDash val="dot"/>
            <a:round/>
            <a:headEnd type="none" w="sm" len="sm"/>
            <a:tailEnd type="none" w="sm" len="sm"/>
          </a:ln>
        </p:spPr>
      </p:cxnSp>
      <p:cxnSp>
        <p:nvCxnSpPr>
          <p:cNvPr id="1093" name="Google Shape;1093;g3346a793586_5_153"/>
          <p:cNvCxnSpPr/>
          <p:nvPr/>
        </p:nvCxnSpPr>
        <p:spPr>
          <a:xfrm>
            <a:off x="5914450" y="2339863"/>
            <a:ext cx="0" cy="429900"/>
          </a:xfrm>
          <a:prstGeom prst="straightConnector1">
            <a:avLst/>
          </a:prstGeom>
          <a:noFill/>
          <a:ln w="19050" cap="flat" cmpd="sng">
            <a:solidFill>
              <a:srgbClr val="0028DC"/>
            </a:solidFill>
            <a:prstDash val="dot"/>
            <a:round/>
            <a:headEnd type="none" w="sm" len="sm"/>
            <a:tailEnd type="none" w="sm" len="sm"/>
          </a:ln>
        </p:spPr>
      </p:cxnSp>
      <p:cxnSp>
        <p:nvCxnSpPr>
          <p:cNvPr id="1094" name="Google Shape;1094;g3346a793586_5_153"/>
          <p:cNvCxnSpPr/>
          <p:nvPr/>
        </p:nvCxnSpPr>
        <p:spPr>
          <a:xfrm>
            <a:off x="7994413" y="2665988"/>
            <a:ext cx="0" cy="578400"/>
          </a:xfrm>
          <a:prstGeom prst="straightConnector1">
            <a:avLst/>
          </a:prstGeom>
          <a:noFill/>
          <a:ln w="19050" cap="flat" cmpd="sng">
            <a:solidFill>
              <a:srgbClr val="0028DC"/>
            </a:solidFill>
            <a:prstDash val="dot"/>
            <a:round/>
            <a:headEnd type="none" w="sm" len="sm"/>
            <a:tailEnd type="none" w="sm" len="sm"/>
          </a:ln>
        </p:spPr>
      </p:cxnSp>
      <p:sp>
        <p:nvSpPr>
          <p:cNvPr id="1095" name="Google Shape;1095;g3346a793586_5_153"/>
          <p:cNvSpPr txBox="1"/>
          <p:nvPr/>
        </p:nvSpPr>
        <p:spPr>
          <a:xfrm>
            <a:off x="3364550" y="2570720"/>
            <a:ext cx="897000" cy="25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-95 %</a:t>
            </a:r>
            <a:endParaRPr sz="1100" b="1" i="0" u="none" strike="noStrike" cap="none">
              <a:solidFill>
                <a:schemeClr val="accent6"/>
              </a:solidFill>
              <a:latin typeface="Poppins"/>
              <a:ea typeface="Poppins"/>
              <a:cs typeface="Poppins"/>
              <a:sym typeface="Poppins"/>
            </a:endParaRPr>
          </a:p>
        </p:txBody>
      </p:sp>
      <p:sp>
        <p:nvSpPr>
          <p:cNvPr id="1096" name="Google Shape;1096;g3346a793586_5_153"/>
          <p:cNvSpPr txBox="1"/>
          <p:nvPr/>
        </p:nvSpPr>
        <p:spPr>
          <a:xfrm>
            <a:off x="4416000" y="268133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-65 %</a:t>
            </a:r>
            <a:endParaRPr sz="1100" b="1" i="0" u="none" strike="noStrike" cap="none">
              <a:solidFill>
                <a:schemeClr val="accent6"/>
              </a:solidFill>
              <a:latin typeface="Poppins"/>
              <a:ea typeface="Poppins"/>
              <a:cs typeface="Poppins"/>
              <a:sym typeface="Poppins"/>
            </a:endParaRPr>
          </a:p>
        </p:txBody>
      </p:sp>
      <p:sp>
        <p:nvSpPr>
          <p:cNvPr id="1097" name="Google Shape;1097;g3346a793586_5_153"/>
          <p:cNvSpPr txBox="1"/>
          <p:nvPr/>
        </p:nvSpPr>
        <p:spPr>
          <a:xfrm>
            <a:off x="5442000" y="282691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-78 %</a:t>
            </a:r>
            <a:endParaRPr sz="1100" b="1" i="0" u="none" strike="noStrike" cap="none">
              <a:solidFill>
                <a:schemeClr val="accent6"/>
              </a:solidFill>
              <a:latin typeface="Poppins"/>
              <a:ea typeface="Poppins"/>
              <a:cs typeface="Poppins"/>
              <a:sym typeface="Poppins"/>
            </a:endParaRPr>
          </a:p>
        </p:txBody>
      </p:sp>
      <p:sp>
        <p:nvSpPr>
          <p:cNvPr id="1098" name="Google Shape;1098;g3346a793586_5_153"/>
          <p:cNvSpPr txBox="1"/>
          <p:nvPr/>
        </p:nvSpPr>
        <p:spPr>
          <a:xfrm>
            <a:off x="1960900" y="1036988"/>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Construction et entretien des infrastructures</a:t>
            </a:r>
            <a:endParaRPr sz="1000" b="0" i="0" u="none" strike="noStrike" cap="none">
              <a:solidFill>
                <a:srgbClr val="000047"/>
              </a:solidFill>
              <a:latin typeface="Poppins"/>
              <a:ea typeface="Poppins"/>
              <a:cs typeface="Poppins"/>
              <a:sym typeface="Poppins"/>
            </a:endParaRPr>
          </a:p>
        </p:txBody>
      </p:sp>
      <p:sp>
        <p:nvSpPr>
          <p:cNvPr id="1099" name="Google Shape;1099;g3346a793586_5_153"/>
          <p:cNvSpPr txBox="1"/>
          <p:nvPr/>
        </p:nvSpPr>
        <p:spPr>
          <a:xfrm>
            <a:off x="3045300" y="113167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Consommation d’énergie des infrastructures</a:t>
            </a:r>
            <a:endParaRPr sz="1000" b="0" i="0" u="none" strike="noStrike" cap="none">
              <a:solidFill>
                <a:srgbClr val="000047"/>
              </a:solidFill>
              <a:latin typeface="Poppins"/>
              <a:ea typeface="Poppins"/>
              <a:cs typeface="Poppins"/>
              <a:sym typeface="Poppins"/>
            </a:endParaRPr>
          </a:p>
        </p:txBody>
      </p:sp>
      <p:sp>
        <p:nvSpPr>
          <p:cNvPr id="1100" name="Google Shape;1100;g3346a793586_5_153"/>
          <p:cNvSpPr txBox="1"/>
          <p:nvPr/>
        </p:nvSpPr>
        <p:spPr>
          <a:xfrm>
            <a:off x="4070988" y="1247313"/>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Alimentation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et boissons</a:t>
            </a:r>
            <a:endParaRPr sz="1000" b="0" i="0" u="none" strike="noStrike" cap="none">
              <a:solidFill>
                <a:srgbClr val="000047"/>
              </a:solidFill>
              <a:latin typeface="Poppins"/>
              <a:ea typeface="Poppins"/>
              <a:cs typeface="Poppins"/>
              <a:sym typeface="Poppins"/>
            </a:endParaRPr>
          </a:p>
        </p:txBody>
      </p:sp>
      <p:sp>
        <p:nvSpPr>
          <p:cNvPr id="1101" name="Google Shape;1101;g3346a793586_5_153"/>
          <p:cNvSpPr txBox="1"/>
          <p:nvPr/>
        </p:nvSpPr>
        <p:spPr>
          <a:xfrm>
            <a:off x="5120950" y="128222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Retransmission, déchets et autres</a:t>
            </a:r>
            <a:endParaRPr sz="1000" b="0" i="0" u="none" strike="noStrike" cap="none">
              <a:solidFill>
                <a:srgbClr val="000047"/>
              </a:solidFill>
              <a:latin typeface="Poppins"/>
              <a:ea typeface="Poppins"/>
              <a:cs typeface="Poppins"/>
              <a:sym typeface="Poppins"/>
            </a:endParaRPr>
          </a:p>
        </p:txBody>
      </p:sp>
      <p:sp>
        <p:nvSpPr>
          <p:cNvPr id="1102" name="Google Shape;1102;g3346a793586_5_153"/>
          <p:cNvSpPr txBox="1"/>
          <p:nvPr/>
        </p:nvSpPr>
        <p:spPr>
          <a:xfrm>
            <a:off x="6378350" y="1536313"/>
            <a:ext cx="12135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Déplacements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des équipes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et salariés</a:t>
            </a:r>
            <a:endParaRPr sz="1000" b="0" i="0" u="none" strike="noStrike" cap="none">
              <a:solidFill>
                <a:srgbClr val="000047"/>
              </a:solidFill>
              <a:latin typeface="Poppins"/>
              <a:ea typeface="Poppins"/>
              <a:cs typeface="Poppins"/>
              <a:sym typeface="Poppins"/>
            </a:endParaRPr>
          </a:p>
        </p:txBody>
      </p:sp>
      <p:sp>
        <p:nvSpPr>
          <p:cNvPr id="1103" name="Google Shape;1103;g3346a793586_5_153"/>
          <p:cNvSpPr txBox="1"/>
          <p:nvPr/>
        </p:nvSpPr>
        <p:spPr>
          <a:xfrm>
            <a:off x="7200913" y="1974713"/>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Déplacements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des spectateurs</a:t>
            </a:r>
            <a:endParaRPr sz="1000" b="0" i="0" u="none" strike="noStrike" cap="none">
              <a:solidFill>
                <a:srgbClr val="000047"/>
              </a:solidFill>
              <a:latin typeface="Poppins"/>
              <a:ea typeface="Poppins"/>
              <a:cs typeface="Poppins"/>
              <a:sym typeface="Poppins"/>
            </a:endParaRPr>
          </a:p>
        </p:txBody>
      </p:sp>
      <p:sp>
        <p:nvSpPr>
          <p:cNvPr id="1104" name="Google Shape;1104;g3346a793586_5_153"/>
          <p:cNvSpPr txBox="1"/>
          <p:nvPr/>
        </p:nvSpPr>
        <p:spPr>
          <a:xfrm>
            <a:off x="6502950" y="320653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-88 %</a:t>
            </a:r>
            <a:endParaRPr sz="1100" b="1" i="0" u="none" strike="noStrike" cap="none">
              <a:solidFill>
                <a:schemeClr val="accent6"/>
              </a:solidFill>
              <a:latin typeface="Poppins"/>
              <a:ea typeface="Poppins"/>
              <a:cs typeface="Poppins"/>
              <a:sym typeface="Poppins"/>
            </a:endParaRPr>
          </a:p>
        </p:txBody>
      </p:sp>
      <p:sp>
        <p:nvSpPr>
          <p:cNvPr id="1105" name="Google Shape;1105;g3346a793586_5_153"/>
          <p:cNvSpPr txBox="1"/>
          <p:nvPr/>
        </p:nvSpPr>
        <p:spPr>
          <a:xfrm>
            <a:off x="7545913" y="488776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-66 %</a:t>
            </a:r>
            <a:endParaRPr sz="1100" b="1" i="0" u="none" strike="noStrike" cap="none">
              <a:solidFill>
                <a:schemeClr val="accent6"/>
              </a:solidFill>
              <a:latin typeface="Poppins"/>
              <a:ea typeface="Poppins"/>
              <a:cs typeface="Poppins"/>
              <a:sym typeface="Poppins"/>
            </a:endParaRPr>
          </a:p>
        </p:txBody>
      </p:sp>
      <p:pic>
        <p:nvPicPr>
          <p:cNvPr id="1106" name="Google Shape;1106;g3346a793586_5_153"/>
          <p:cNvPicPr preferRelativeResize="0"/>
          <p:nvPr/>
        </p:nvPicPr>
        <p:blipFill rotWithShape="1">
          <a:blip r:embed="rId4">
            <a:alphaModFix/>
          </a:blip>
          <a:srcRect/>
          <a:stretch/>
        </p:blipFill>
        <p:spPr>
          <a:xfrm>
            <a:off x="10735274" y="251000"/>
            <a:ext cx="504451" cy="298425"/>
          </a:xfrm>
          <a:prstGeom prst="rect">
            <a:avLst/>
          </a:prstGeom>
          <a:noFill/>
          <a:ln>
            <a:noFill/>
          </a:ln>
        </p:spPr>
      </p:pic>
      <p:pic>
        <p:nvPicPr>
          <p:cNvPr id="1107" name="Google Shape;1107;g3346a793586_5_153"/>
          <p:cNvPicPr preferRelativeResize="0"/>
          <p:nvPr/>
        </p:nvPicPr>
        <p:blipFill rotWithShape="1">
          <a:blip r:embed="rId5">
            <a:alphaModFix amt="20000"/>
          </a:blip>
          <a:srcRect/>
          <a:stretch/>
        </p:blipFill>
        <p:spPr>
          <a:xfrm>
            <a:off x="11342950" y="229875"/>
            <a:ext cx="608586" cy="340675"/>
          </a:xfrm>
          <a:prstGeom prst="rect">
            <a:avLst/>
          </a:prstGeom>
          <a:noFill/>
          <a:ln>
            <a:noFill/>
          </a:ln>
        </p:spPr>
      </p:pic>
      <p:sp>
        <p:nvSpPr>
          <p:cNvPr id="1108" name="Google Shape;1108;g3346a793586_5_153"/>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1109" name="Google Shape;1109;g3346a793586_5_153"/>
          <p:cNvSpPr txBox="1"/>
          <p:nvPr/>
        </p:nvSpPr>
        <p:spPr>
          <a:xfrm>
            <a:off x="11135578" y="549425"/>
            <a:ext cx="9651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FCE5CD"/>
                </a:solidFill>
                <a:latin typeface="Poppins"/>
                <a:ea typeface="Poppins"/>
                <a:cs typeface="Poppins"/>
                <a:sym typeface="Poppins"/>
              </a:rPr>
              <a:t>Amateur</a:t>
            </a:r>
            <a:endParaRPr sz="1100" b="1" i="0" u="none" strike="noStrike" cap="none">
              <a:solidFill>
                <a:srgbClr val="FCE5CD"/>
              </a:solidFill>
              <a:latin typeface="Poppins"/>
              <a:ea typeface="Poppins"/>
              <a:cs typeface="Poppins"/>
              <a:sym typeface="Poppins"/>
            </a:endParaRPr>
          </a:p>
        </p:txBody>
      </p:sp>
      <p:grpSp>
        <p:nvGrpSpPr>
          <p:cNvPr id="1110" name="Google Shape;1110;g3346a793586_5_153"/>
          <p:cNvGrpSpPr/>
          <p:nvPr/>
        </p:nvGrpSpPr>
        <p:grpSpPr>
          <a:xfrm>
            <a:off x="3574200" y="1722238"/>
            <a:ext cx="529200" cy="529200"/>
            <a:chOff x="3747925" y="1764163"/>
            <a:chExt cx="529200" cy="529200"/>
          </a:xfrm>
        </p:grpSpPr>
        <p:sp>
          <p:nvSpPr>
            <p:cNvPr id="1111" name="Google Shape;1111;g3346a793586_5_153"/>
            <p:cNvSpPr/>
            <p:nvPr/>
          </p:nvSpPr>
          <p:spPr>
            <a:xfrm>
              <a:off x="3747925" y="1764163"/>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12" name="Google Shape;1112;g3346a793586_5_153"/>
            <p:cNvPicPr preferRelativeResize="0"/>
            <p:nvPr/>
          </p:nvPicPr>
          <p:blipFill rotWithShape="1">
            <a:blip r:embed="rId11">
              <a:alphaModFix/>
            </a:blip>
            <a:srcRect/>
            <a:stretch/>
          </p:blipFill>
          <p:spPr>
            <a:xfrm>
              <a:off x="3832825" y="1847250"/>
              <a:ext cx="343075" cy="351650"/>
            </a:xfrm>
            <a:prstGeom prst="rect">
              <a:avLst/>
            </a:prstGeom>
            <a:noFill/>
            <a:ln>
              <a:noFill/>
            </a:ln>
          </p:spPr>
        </p:pic>
      </p:grpSp>
      <p:sp>
        <p:nvSpPr>
          <p:cNvPr id="1113" name="Google Shape;1113;g3346a793586_5_153"/>
          <p:cNvSpPr txBox="1"/>
          <p:nvPr/>
        </p:nvSpPr>
        <p:spPr>
          <a:xfrm>
            <a:off x="8557600" y="4400725"/>
            <a:ext cx="9393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chemeClr val="accent2"/>
                </a:solidFill>
                <a:latin typeface="Poppins"/>
                <a:ea typeface="Poppins"/>
                <a:cs typeface="Poppins"/>
                <a:sym typeface="Poppins"/>
              </a:rPr>
              <a:t>-68 %</a:t>
            </a:r>
            <a:endParaRPr sz="1700" b="1" i="0" u="none" strike="noStrike" cap="none">
              <a:solidFill>
                <a:schemeClr val="accent2"/>
              </a:solidFill>
              <a:latin typeface="Poppins"/>
              <a:ea typeface="Poppins"/>
              <a:cs typeface="Poppins"/>
              <a:sym typeface="Poppins"/>
            </a:endParaRPr>
          </a:p>
        </p:txBody>
      </p:sp>
      <p:sp>
        <p:nvSpPr>
          <p:cNvPr id="1114" name="Google Shape;1114;g3346a793586_5_153"/>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grpSp>
        <p:nvGrpSpPr>
          <p:cNvPr id="1115" name="Google Shape;1115;g3346a793586_5_153"/>
          <p:cNvGrpSpPr/>
          <p:nvPr/>
        </p:nvGrpSpPr>
        <p:grpSpPr>
          <a:xfrm>
            <a:off x="3574200" y="1722225"/>
            <a:ext cx="529200" cy="529200"/>
            <a:chOff x="4168500" y="1852800"/>
            <a:chExt cx="529200" cy="529200"/>
          </a:xfrm>
        </p:grpSpPr>
        <p:sp>
          <p:nvSpPr>
            <p:cNvPr id="1116" name="Google Shape;1116;g3346a793586_5_153"/>
            <p:cNvSpPr/>
            <p:nvPr/>
          </p:nvSpPr>
          <p:spPr>
            <a:xfrm>
              <a:off x="4168500" y="18528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17" name="Google Shape;1117;g3346a793586_5_153"/>
            <p:cNvPicPr preferRelativeResize="0"/>
            <p:nvPr/>
          </p:nvPicPr>
          <p:blipFill rotWithShape="1">
            <a:blip r:embed="rId11">
              <a:alphaModFix/>
            </a:blip>
            <a:srcRect/>
            <a:stretch/>
          </p:blipFill>
          <p:spPr>
            <a:xfrm>
              <a:off x="4261562" y="1923525"/>
              <a:ext cx="343075" cy="351650"/>
            </a:xfrm>
            <a:prstGeom prst="rect">
              <a:avLst/>
            </a:prstGeom>
            <a:noFill/>
            <a:ln>
              <a:noFill/>
            </a:ln>
          </p:spPr>
        </p:pic>
      </p:grpSp>
      <p:sp>
        <p:nvSpPr>
          <p:cNvPr id="1118" name="Google Shape;1118;g3346a793586_5_153"/>
          <p:cNvSpPr/>
          <p:nvPr/>
        </p:nvSpPr>
        <p:spPr>
          <a:xfrm>
            <a:off x="9537225" y="4717650"/>
            <a:ext cx="2197800" cy="1483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pic>
        <p:nvPicPr>
          <p:cNvPr id="1124" name="Google Shape;1124;g3346a793586_5_90"/>
          <p:cNvPicPr preferRelativeResize="0"/>
          <p:nvPr/>
        </p:nvPicPr>
        <p:blipFill rotWithShape="1">
          <a:blip r:embed="rId3">
            <a:alphaModFix/>
          </a:blip>
          <a:srcRect b="7321"/>
          <a:stretch/>
        </p:blipFill>
        <p:spPr>
          <a:xfrm>
            <a:off x="457050" y="2136975"/>
            <a:ext cx="11277901" cy="3995999"/>
          </a:xfrm>
          <a:prstGeom prst="rect">
            <a:avLst/>
          </a:prstGeom>
          <a:noFill/>
          <a:ln>
            <a:noFill/>
          </a:ln>
        </p:spPr>
      </p:pic>
      <p:sp>
        <p:nvSpPr>
          <p:cNvPr id="1125" name="Google Shape;1125;g3346a793586_5_90"/>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38</a:t>
            </a:fld>
            <a:endParaRPr/>
          </a:p>
        </p:txBody>
      </p:sp>
      <p:sp>
        <p:nvSpPr>
          <p:cNvPr id="1126" name="Google Shape;1126;g3346a793586_5_90"/>
          <p:cNvSpPr txBox="1"/>
          <p:nvPr/>
        </p:nvSpPr>
        <p:spPr>
          <a:xfrm>
            <a:off x="1222750" y="6083050"/>
            <a:ext cx="939300" cy="34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2022</a:t>
            </a:r>
            <a:endParaRPr sz="1600" b="1" i="0" u="none" strike="noStrike" cap="none">
              <a:solidFill>
                <a:schemeClr val="dk2"/>
              </a:solidFill>
              <a:latin typeface="Poppins"/>
              <a:ea typeface="Poppins"/>
              <a:cs typeface="Poppins"/>
              <a:sym typeface="Poppins"/>
            </a:endParaRPr>
          </a:p>
        </p:txBody>
      </p:sp>
      <p:sp>
        <p:nvSpPr>
          <p:cNvPr id="1127" name="Google Shape;1127;g3346a793586_5_90"/>
          <p:cNvSpPr txBox="1"/>
          <p:nvPr/>
        </p:nvSpPr>
        <p:spPr>
          <a:xfrm>
            <a:off x="8515300" y="6083050"/>
            <a:ext cx="939300" cy="34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2050</a:t>
            </a:r>
            <a:endParaRPr sz="1600" b="1" i="0" u="none" strike="noStrike" cap="none">
              <a:solidFill>
                <a:schemeClr val="dk2"/>
              </a:solidFill>
              <a:latin typeface="Poppins"/>
              <a:ea typeface="Poppins"/>
              <a:cs typeface="Poppins"/>
              <a:sym typeface="Poppins"/>
            </a:endParaRPr>
          </a:p>
        </p:txBody>
      </p:sp>
      <p:sp>
        <p:nvSpPr>
          <p:cNvPr id="1128" name="Google Shape;1128;g3346a793586_5_90"/>
          <p:cNvSpPr txBox="1"/>
          <p:nvPr/>
        </p:nvSpPr>
        <p:spPr>
          <a:xfrm>
            <a:off x="10684100" y="5019275"/>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chemeClr val="accent2"/>
                </a:solidFill>
                <a:latin typeface="Poppins"/>
                <a:ea typeface="Poppins"/>
                <a:cs typeface="Poppins"/>
                <a:sym typeface="Poppins"/>
              </a:rPr>
              <a:t>-83 %</a:t>
            </a:r>
            <a:endParaRPr sz="1700" b="1" i="0" u="none" strike="noStrike" cap="none">
              <a:solidFill>
                <a:schemeClr val="accent2"/>
              </a:solidFill>
              <a:latin typeface="Poppins"/>
              <a:ea typeface="Poppins"/>
              <a:cs typeface="Poppins"/>
              <a:sym typeface="Poppins"/>
            </a:endParaRPr>
          </a:p>
        </p:txBody>
      </p:sp>
      <p:sp>
        <p:nvSpPr>
          <p:cNvPr id="1129" name="Google Shape;1129;g3346a793586_5_90"/>
          <p:cNvSpPr txBox="1"/>
          <p:nvPr/>
        </p:nvSpPr>
        <p:spPr>
          <a:xfrm>
            <a:off x="9581625" y="4887775"/>
            <a:ext cx="965100" cy="5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chemeClr val="lt1"/>
                </a:solidFill>
                <a:latin typeface="Poppins"/>
                <a:ea typeface="Poppins"/>
                <a:cs typeface="Poppins"/>
                <a:sym typeface="Poppins"/>
              </a:rPr>
              <a:t>???</a:t>
            </a:r>
            <a:endParaRPr sz="1700" b="1" i="0" u="none" strike="noStrike" cap="none">
              <a:solidFill>
                <a:schemeClr val="lt1"/>
              </a:solidFill>
              <a:latin typeface="Poppins"/>
              <a:ea typeface="Poppins"/>
              <a:cs typeface="Poppins"/>
              <a:sym typeface="Poppins"/>
            </a:endParaRPr>
          </a:p>
        </p:txBody>
      </p:sp>
      <p:sp>
        <p:nvSpPr>
          <p:cNvPr id="1130" name="Google Shape;1130;g3346a793586_5_90"/>
          <p:cNvSpPr txBox="1"/>
          <p:nvPr/>
        </p:nvSpPr>
        <p:spPr>
          <a:xfrm>
            <a:off x="695325" y="572625"/>
            <a:ext cx="8841900" cy="497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professionnel </a:t>
            </a:r>
            <a:r>
              <a:rPr lang="fr-FR" sz="2400" b="1" i="0" u="none" strike="noStrike" cap="none">
                <a:solidFill>
                  <a:schemeClr val="dk2"/>
                </a:solidFill>
                <a:latin typeface="Poppins"/>
                <a:ea typeface="Poppins"/>
                <a:cs typeface="Poppins"/>
                <a:sym typeface="Poppins"/>
              </a:rPr>
              <a:t>?</a:t>
            </a:r>
            <a:endParaRPr sz="2400" b="1" i="0" u="none" strike="noStrike" cap="none">
              <a:solidFill>
                <a:srgbClr val="00005A"/>
              </a:solidFill>
              <a:latin typeface="Poppins"/>
              <a:ea typeface="Poppins"/>
              <a:cs typeface="Poppins"/>
              <a:sym typeface="Poppins"/>
            </a:endParaRPr>
          </a:p>
        </p:txBody>
      </p:sp>
      <p:pic>
        <p:nvPicPr>
          <p:cNvPr id="1131" name="Google Shape;1131;g3346a793586_5_90"/>
          <p:cNvPicPr preferRelativeResize="0"/>
          <p:nvPr/>
        </p:nvPicPr>
        <p:blipFill rotWithShape="1">
          <a:blip r:embed="rId4">
            <a:alphaModFix/>
          </a:blip>
          <a:srcRect/>
          <a:stretch/>
        </p:blipFill>
        <p:spPr>
          <a:xfrm>
            <a:off x="10735274" y="251000"/>
            <a:ext cx="504451" cy="298425"/>
          </a:xfrm>
          <a:prstGeom prst="rect">
            <a:avLst/>
          </a:prstGeom>
          <a:noFill/>
          <a:ln>
            <a:noFill/>
          </a:ln>
        </p:spPr>
      </p:pic>
      <p:pic>
        <p:nvPicPr>
          <p:cNvPr id="1132" name="Google Shape;1132;g3346a793586_5_90"/>
          <p:cNvPicPr preferRelativeResize="0"/>
          <p:nvPr/>
        </p:nvPicPr>
        <p:blipFill rotWithShape="1">
          <a:blip r:embed="rId5">
            <a:alphaModFix amt="20000"/>
          </a:blip>
          <a:srcRect/>
          <a:stretch/>
        </p:blipFill>
        <p:spPr>
          <a:xfrm>
            <a:off x="11342950" y="229875"/>
            <a:ext cx="608586" cy="340675"/>
          </a:xfrm>
          <a:prstGeom prst="rect">
            <a:avLst/>
          </a:prstGeom>
          <a:noFill/>
          <a:ln>
            <a:noFill/>
          </a:ln>
        </p:spPr>
      </p:pic>
      <p:sp>
        <p:nvSpPr>
          <p:cNvPr id="1133" name="Google Shape;1133;g3346a793586_5_90"/>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grpSp>
        <p:nvGrpSpPr>
          <p:cNvPr id="1134" name="Google Shape;1134;g3346a793586_5_90"/>
          <p:cNvGrpSpPr/>
          <p:nvPr/>
        </p:nvGrpSpPr>
        <p:grpSpPr>
          <a:xfrm>
            <a:off x="2474150" y="1637025"/>
            <a:ext cx="529200" cy="529200"/>
            <a:chOff x="2524400" y="2362863"/>
            <a:chExt cx="529200" cy="529200"/>
          </a:xfrm>
        </p:grpSpPr>
        <p:sp>
          <p:nvSpPr>
            <p:cNvPr id="1135" name="Google Shape;1135;g3346a793586_5_90"/>
            <p:cNvSpPr/>
            <p:nvPr/>
          </p:nvSpPr>
          <p:spPr>
            <a:xfrm>
              <a:off x="2524400" y="2362863"/>
              <a:ext cx="529200" cy="5292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36" name="Google Shape;1136;g3346a793586_5_90"/>
            <p:cNvPicPr preferRelativeResize="0"/>
            <p:nvPr/>
          </p:nvPicPr>
          <p:blipFill rotWithShape="1">
            <a:blip r:embed="rId6">
              <a:alphaModFix/>
            </a:blip>
            <a:srcRect/>
            <a:stretch/>
          </p:blipFill>
          <p:spPr>
            <a:xfrm>
              <a:off x="2565562" y="2491762"/>
              <a:ext cx="446875" cy="271400"/>
            </a:xfrm>
            <a:prstGeom prst="rect">
              <a:avLst/>
            </a:prstGeom>
            <a:noFill/>
            <a:ln>
              <a:noFill/>
            </a:ln>
          </p:spPr>
        </p:pic>
      </p:grpSp>
      <p:grpSp>
        <p:nvGrpSpPr>
          <p:cNvPr id="1137" name="Google Shape;1137;g3346a793586_5_90"/>
          <p:cNvGrpSpPr/>
          <p:nvPr/>
        </p:nvGrpSpPr>
        <p:grpSpPr>
          <a:xfrm>
            <a:off x="4599900" y="1691550"/>
            <a:ext cx="529200" cy="529200"/>
            <a:chOff x="4864500" y="1819213"/>
            <a:chExt cx="529200" cy="529200"/>
          </a:xfrm>
        </p:grpSpPr>
        <p:sp>
          <p:nvSpPr>
            <p:cNvPr id="1138" name="Google Shape;1138;g3346a793586_5_90"/>
            <p:cNvSpPr/>
            <p:nvPr/>
          </p:nvSpPr>
          <p:spPr>
            <a:xfrm>
              <a:off x="4864500" y="1819213"/>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39" name="Google Shape;1139;g3346a793586_5_90"/>
            <p:cNvPicPr preferRelativeResize="0"/>
            <p:nvPr/>
          </p:nvPicPr>
          <p:blipFill rotWithShape="1">
            <a:blip r:embed="rId7">
              <a:alphaModFix/>
            </a:blip>
            <a:srcRect/>
            <a:stretch/>
          </p:blipFill>
          <p:spPr>
            <a:xfrm>
              <a:off x="4945162" y="1889934"/>
              <a:ext cx="331625" cy="387766"/>
            </a:xfrm>
            <a:prstGeom prst="rect">
              <a:avLst/>
            </a:prstGeom>
            <a:noFill/>
            <a:ln>
              <a:noFill/>
            </a:ln>
          </p:spPr>
        </p:pic>
      </p:grpSp>
      <p:grpSp>
        <p:nvGrpSpPr>
          <p:cNvPr id="1140" name="Google Shape;1140;g3346a793586_5_90"/>
          <p:cNvGrpSpPr/>
          <p:nvPr/>
        </p:nvGrpSpPr>
        <p:grpSpPr>
          <a:xfrm>
            <a:off x="5649838" y="1753513"/>
            <a:ext cx="529200" cy="529200"/>
            <a:chOff x="6145500" y="1659188"/>
            <a:chExt cx="529200" cy="529200"/>
          </a:xfrm>
        </p:grpSpPr>
        <p:sp>
          <p:nvSpPr>
            <p:cNvPr id="1141" name="Google Shape;1141;g3346a793586_5_90"/>
            <p:cNvSpPr/>
            <p:nvPr/>
          </p:nvSpPr>
          <p:spPr>
            <a:xfrm>
              <a:off x="6145500" y="1659188"/>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42" name="Google Shape;1142;g3346a793586_5_90"/>
            <p:cNvPicPr preferRelativeResize="0"/>
            <p:nvPr/>
          </p:nvPicPr>
          <p:blipFill rotWithShape="1">
            <a:blip r:embed="rId8">
              <a:alphaModFix/>
            </a:blip>
            <a:srcRect/>
            <a:stretch/>
          </p:blipFill>
          <p:spPr>
            <a:xfrm>
              <a:off x="6209000" y="1796925"/>
              <a:ext cx="402200" cy="289875"/>
            </a:xfrm>
            <a:prstGeom prst="rect">
              <a:avLst/>
            </a:prstGeom>
            <a:noFill/>
            <a:ln>
              <a:noFill/>
            </a:ln>
          </p:spPr>
        </p:pic>
      </p:grpSp>
      <p:cxnSp>
        <p:nvCxnSpPr>
          <p:cNvPr id="1143" name="Google Shape;1143;g3346a793586_5_90"/>
          <p:cNvCxnSpPr/>
          <p:nvPr/>
        </p:nvCxnSpPr>
        <p:spPr>
          <a:xfrm>
            <a:off x="6951450" y="2399275"/>
            <a:ext cx="0" cy="429900"/>
          </a:xfrm>
          <a:prstGeom prst="straightConnector1">
            <a:avLst/>
          </a:prstGeom>
          <a:noFill/>
          <a:ln w="19050" cap="flat" cmpd="sng">
            <a:solidFill>
              <a:srgbClr val="0028DC"/>
            </a:solidFill>
            <a:prstDash val="dot"/>
            <a:round/>
            <a:headEnd type="none" w="sm" len="sm"/>
            <a:tailEnd type="none" w="sm" len="sm"/>
          </a:ln>
        </p:spPr>
      </p:cxnSp>
      <p:grpSp>
        <p:nvGrpSpPr>
          <p:cNvPr id="1144" name="Google Shape;1144;g3346a793586_5_90"/>
          <p:cNvGrpSpPr/>
          <p:nvPr/>
        </p:nvGrpSpPr>
        <p:grpSpPr>
          <a:xfrm>
            <a:off x="6699800" y="2102300"/>
            <a:ext cx="529200" cy="529200"/>
            <a:chOff x="7312288" y="1662175"/>
            <a:chExt cx="529200" cy="529200"/>
          </a:xfrm>
        </p:grpSpPr>
        <p:sp>
          <p:nvSpPr>
            <p:cNvPr id="1145" name="Google Shape;1145;g3346a793586_5_90"/>
            <p:cNvSpPr/>
            <p:nvPr/>
          </p:nvSpPr>
          <p:spPr>
            <a:xfrm>
              <a:off x="7312288" y="1662175"/>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46" name="Google Shape;1146;g3346a793586_5_90"/>
            <p:cNvPicPr preferRelativeResize="0"/>
            <p:nvPr/>
          </p:nvPicPr>
          <p:blipFill rotWithShape="1">
            <a:blip r:embed="rId9">
              <a:alphaModFix/>
            </a:blip>
            <a:srcRect/>
            <a:stretch/>
          </p:blipFill>
          <p:spPr>
            <a:xfrm>
              <a:off x="7402433" y="1742575"/>
              <a:ext cx="358729" cy="368400"/>
            </a:xfrm>
            <a:prstGeom prst="rect">
              <a:avLst/>
            </a:prstGeom>
            <a:noFill/>
            <a:ln>
              <a:noFill/>
            </a:ln>
          </p:spPr>
        </p:pic>
      </p:grpSp>
      <p:grpSp>
        <p:nvGrpSpPr>
          <p:cNvPr id="1147" name="Google Shape;1147;g3346a793586_5_90"/>
          <p:cNvGrpSpPr/>
          <p:nvPr/>
        </p:nvGrpSpPr>
        <p:grpSpPr>
          <a:xfrm>
            <a:off x="7729813" y="2434213"/>
            <a:ext cx="529200" cy="529200"/>
            <a:chOff x="8479100" y="2060438"/>
            <a:chExt cx="529200" cy="529200"/>
          </a:xfrm>
        </p:grpSpPr>
        <p:sp>
          <p:nvSpPr>
            <p:cNvPr id="1148" name="Google Shape;1148;g3346a793586_5_90"/>
            <p:cNvSpPr/>
            <p:nvPr/>
          </p:nvSpPr>
          <p:spPr>
            <a:xfrm>
              <a:off x="8479100" y="2060438"/>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49" name="Google Shape;1149;g3346a793586_5_90"/>
            <p:cNvPicPr preferRelativeResize="0"/>
            <p:nvPr/>
          </p:nvPicPr>
          <p:blipFill rotWithShape="1">
            <a:blip r:embed="rId10">
              <a:alphaModFix/>
            </a:blip>
            <a:srcRect/>
            <a:stretch/>
          </p:blipFill>
          <p:spPr>
            <a:xfrm>
              <a:off x="8577900" y="2152055"/>
              <a:ext cx="331625" cy="345969"/>
            </a:xfrm>
            <a:prstGeom prst="rect">
              <a:avLst/>
            </a:prstGeom>
            <a:noFill/>
            <a:ln>
              <a:noFill/>
            </a:ln>
          </p:spPr>
        </p:pic>
      </p:grpSp>
      <p:sp>
        <p:nvSpPr>
          <p:cNvPr id="1150" name="Google Shape;1150;g3346a793586_5_90"/>
          <p:cNvSpPr txBox="1"/>
          <p:nvPr/>
        </p:nvSpPr>
        <p:spPr>
          <a:xfrm>
            <a:off x="2305900" y="247636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-45 %</a:t>
            </a:r>
            <a:endParaRPr sz="1100" b="1" i="0" u="none" strike="noStrike" cap="none">
              <a:solidFill>
                <a:schemeClr val="accent6"/>
              </a:solidFill>
              <a:latin typeface="Poppins"/>
              <a:ea typeface="Poppins"/>
              <a:cs typeface="Poppins"/>
              <a:sym typeface="Poppins"/>
            </a:endParaRPr>
          </a:p>
        </p:txBody>
      </p:sp>
      <p:cxnSp>
        <p:nvCxnSpPr>
          <p:cNvPr id="1151" name="Google Shape;1151;g3346a793586_5_90"/>
          <p:cNvCxnSpPr/>
          <p:nvPr/>
        </p:nvCxnSpPr>
        <p:spPr>
          <a:xfrm>
            <a:off x="2738750" y="2065525"/>
            <a:ext cx="0" cy="414600"/>
          </a:xfrm>
          <a:prstGeom prst="straightConnector1">
            <a:avLst/>
          </a:prstGeom>
          <a:noFill/>
          <a:ln w="19050" cap="flat" cmpd="sng">
            <a:solidFill>
              <a:srgbClr val="0028DC"/>
            </a:solidFill>
            <a:prstDash val="dot"/>
            <a:round/>
            <a:headEnd type="none" w="sm" len="sm"/>
            <a:tailEnd type="none" w="sm" len="sm"/>
          </a:ln>
        </p:spPr>
      </p:cxnSp>
      <p:cxnSp>
        <p:nvCxnSpPr>
          <p:cNvPr id="1152" name="Google Shape;1152;g3346a793586_5_90"/>
          <p:cNvCxnSpPr/>
          <p:nvPr/>
        </p:nvCxnSpPr>
        <p:spPr>
          <a:xfrm>
            <a:off x="3838800" y="2136963"/>
            <a:ext cx="0" cy="429900"/>
          </a:xfrm>
          <a:prstGeom prst="straightConnector1">
            <a:avLst/>
          </a:prstGeom>
          <a:noFill/>
          <a:ln w="19050" cap="flat" cmpd="sng">
            <a:solidFill>
              <a:srgbClr val="0028DC"/>
            </a:solidFill>
            <a:prstDash val="dot"/>
            <a:round/>
            <a:headEnd type="none" w="sm" len="sm"/>
            <a:tailEnd type="none" w="sm" len="sm"/>
          </a:ln>
        </p:spPr>
      </p:cxnSp>
      <p:cxnSp>
        <p:nvCxnSpPr>
          <p:cNvPr id="1153" name="Google Shape;1153;g3346a793586_5_90"/>
          <p:cNvCxnSpPr/>
          <p:nvPr/>
        </p:nvCxnSpPr>
        <p:spPr>
          <a:xfrm>
            <a:off x="4864500" y="2236088"/>
            <a:ext cx="0" cy="429900"/>
          </a:xfrm>
          <a:prstGeom prst="straightConnector1">
            <a:avLst/>
          </a:prstGeom>
          <a:noFill/>
          <a:ln w="19050" cap="flat" cmpd="sng">
            <a:solidFill>
              <a:srgbClr val="0028DC"/>
            </a:solidFill>
            <a:prstDash val="dot"/>
            <a:round/>
            <a:headEnd type="none" w="sm" len="sm"/>
            <a:tailEnd type="none" w="sm" len="sm"/>
          </a:ln>
        </p:spPr>
      </p:cxnSp>
      <p:cxnSp>
        <p:nvCxnSpPr>
          <p:cNvPr id="1154" name="Google Shape;1154;g3346a793586_5_90"/>
          <p:cNvCxnSpPr/>
          <p:nvPr/>
        </p:nvCxnSpPr>
        <p:spPr>
          <a:xfrm>
            <a:off x="5914450" y="2339863"/>
            <a:ext cx="0" cy="429900"/>
          </a:xfrm>
          <a:prstGeom prst="straightConnector1">
            <a:avLst/>
          </a:prstGeom>
          <a:noFill/>
          <a:ln w="19050" cap="flat" cmpd="sng">
            <a:solidFill>
              <a:srgbClr val="0028DC"/>
            </a:solidFill>
            <a:prstDash val="dot"/>
            <a:round/>
            <a:headEnd type="none" w="sm" len="sm"/>
            <a:tailEnd type="none" w="sm" len="sm"/>
          </a:ln>
        </p:spPr>
      </p:cxnSp>
      <p:cxnSp>
        <p:nvCxnSpPr>
          <p:cNvPr id="1155" name="Google Shape;1155;g3346a793586_5_90"/>
          <p:cNvCxnSpPr/>
          <p:nvPr/>
        </p:nvCxnSpPr>
        <p:spPr>
          <a:xfrm>
            <a:off x="7994413" y="2665988"/>
            <a:ext cx="0" cy="578400"/>
          </a:xfrm>
          <a:prstGeom prst="straightConnector1">
            <a:avLst/>
          </a:prstGeom>
          <a:noFill/>
          <a:ln w="19050" cap="flat" cmpd="sng">
            <a:solidFill>
              <a:srgbClr val="0028DC"/>
            </a:solidFill>
            <a:prstDash val="dot"/>
            <a:round/>
            <a:headEnd type="none" w="sm" len="sm"/>
            <a:tailEnd type="none" w="sm" len="sm"/>
          </a:ln>
        </p:spPr>
      </p:cxnSp>
      <p:sp>
        <p:nvSpPr>
          <p:cNvPr id="1156" name="Google Shape;1156;g3346a793586_5_90"/>
          <p:cNvSpPr txBox="1"/>
          <p:nvPr/>
        </p:nvSpPr>
        <p:spPr>
          <a:xfrm>
            <a:off x="3364550" y="2570720"/>
            <a:ext cx="897000" cy="25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-95 %</a:t>
            </a:r>
            <a:endParaRPr sz="1100" b="1" i="0" u="none" strike="noStrike" cap="none">
              <a:solidFill>
                <a:schemeClr val="accent6"/>
              </a:solidFill>
              <a:latin typeface="Poppins"/>
              <a:ea typeface="Poppins"/>
              <a:cs typeface="Poppins"/>
              <a:sym typeface="Poppins"/>
            </a:endParaRPr>
          </a:p>
        </p:txBody>
      </p:sp>
      <p:sp>
        <p:nvSpPr>
          <p:cNvPr id="1157" name="Google Shape;1157;g3346a793586_5_90"/>
          <p:cNvSpPr txBox="1"/>
          <p:nvPr/>
        </p:nvSpPr>
        <p:spPr>
          <a:xfrm>
            <a:off x="4416000" y="268133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-65 %</a:t>
            </a:r>
            <a:endParaRPr sz="1100" b="1" i="0" u="none" strike="noStrike" cap="none">
              <a:solidFill>
                <a:schemeClr val="accent6"/>
              </a:solidFill>
              <a:latin typeface="Poppins"/>
              <a:ea typeface="Poppins"/>
              <a:cs typeface="Poppins"/>
              <a:sym typeface="Poppins"/>
            </a:endParaRPr>
          </a:p>
        </p:txBody>
      </p:sp>
      <p:sp>
        <p:nvSpPr>
          <p:cNvPr id="1158" name="Google Shape;1158;g3346a793586_5_90"/>
          <p:cNvSpPr txBox="1"/>
          <p:nvPr/>
        </p:nvSpPr>
        <p:spPr>
          <a:xfrm>
            <a:off x="5442000" y="282691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-78 %</a:t>
            </a:r>
            <a:endParaRPr sz="1100" b="1" i="0" u="none" strike="noStrike" cap="none">
              <a:solidFill>
                <a:schemeClr val="accent6"/>
              </a:solidFill>
              <a:latin typeface="Poppins"/>
              <a:ea typeface="Poppins"/>
              <a:cs typeface="Poppins"/>
              <a:sym typeface="Poppins"/>
            </a:endParaRPr>
          </a:p>
        </p:txBody>
      </p:sp>
      <p:sp>
        <p:nvSpPr>
          <p:cNvPr id="1159" name="Google Shape;1159;g3346a793586_5_90"/>
          <p:cNvSpPr txBox="1"/>
          <p:nvPr/>
        </p:nvSpPr>
        <p:spPr>
          <a:xfrm>
            <a:off x="1960900" y="1036988"/>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Construction et entretien des infrastructures</a:t>
            </a:r>
            <a:endParaRPr sz="1000" b="0" i="0" u="none" strike="noStrike" cap="none">
              <a:solidFill>
                <a:srgbClr val="000047"/>
              </a:solidFill>
              <a:latin typeface="Poppins"/>
              <a:ea typeface="Poppins"/>
              <a:cs typeface="Poppins"/>
              <a:sym typeface="Poppins"/>
            </a:endParaRPr>
          </a:p>
        </p:txBody>
      </p:sp>
      <p:sp>
        <p:nvSpPr>
          <p:cNvPr id="1160" name="Google Shape;1160;g3346a793586_5_90"/>
          <p:cNvSpPr txBox="1"/>
          <p:nvPr/>
        </p:nvSpPr>
        <p:spPr>
          <a:xfrm>
            <a:off x="3045300" y="113167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Consommation d’énergie des infrastructures</a:t>
            </a:r>
            <a:endParaRPr sz="1000" b="0" i="0" u="none" strike="noStrike" cap="none">
              <a:solidFill>
                <a:srgbClr val="000047"/>
              </a:solidFill>
              <a:latin typeface="Poppins"/>
              <a:ea typeface="Poppins"/>
              <a:cs typeface="Poppins"/>
              <a:sym typeface="Poppins"/>
            </a:endParaRPr>
          </a:p>
        </p:txBody>
      </p:sp>
      <p:sp>
        <p:nvSpPr>
          <p:cNvPr id="1161" name="Google Shape;1161;g3346a793586_5_90"/>
          <p:cNvSpPr txBox="1"/>
          <p:nvPr/>
        </p:nvSpPr>
        <p:spPr>
          <a:xfrm>
            <a:off x="4070988" y="1247313"/>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Alimentation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et boissons</a:t>
            </a:r>
            <a:endParaRPr sz="1000" b="0" i="0" u="none" strike="noStrike" cap="none">
              <a:solidFill>
                <a:srgbClr val="000047"/>
              </a:solidFill>
              <a:latin typeface="Poppins"/>
              <a:ea typeface="Poppins"/>
              <a:cs typeface="Poppins"/>
              <a:sym typeface="Poppins"/>
            </a:endParaRPr>
          </a:p>
        </p:txBody>
      </p:sp>
      <p:sp>
        <p:nvSpPr>
          <p:cNvPr id="1162" name="Google Shape;1162;g3346a793586_5_90"/>
          <p:cNvSpPr txBox="1"/>
          <p:nvPr/>
        </p:nvSpPr>
        <p:spPr>
          <a:xfrm>
            <a:off x="5120950" y="128222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Retransmission, déchets et autres</a:t>
            </a:r>
            <a:endParaRPr sz="1000" b="0" i="0" u="none" strike="noStrike" cap="none">
              <a:solidFill>
                <a:srgbClr val="000047"/>
              </a:solidFill>
              <a:latin typeface="Poppins"/>
              <a:ea typeface="Poppins"/>
              <a:cs typeface="Poppins"/>
              <a:sym typeface="Poppins"/>
            </a:endParaRPr>
          </a:p>
        </p:txBody>
      </p:sp>
      <p:sp>
        <p:nvSpPr>
          <p:cNvPr id="1163" name="Google Shape;1163;g3346a793586_5_90"/>
          <p:cNvSpPr txBox="1"/>
          <p:nvPr/>
        </p:nvSpPr>
        <p:spPr>
          <a:xfrm>
            <a:off x="6378350" y="1536313"/>
            <a:ext cx="12135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Déplacements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des équipes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et salariés</a:t>
            </a:r>
            <a:endParaRPr sz="1000" b="0" i="0" u="none" strike="noStrike" cap="none">
              <a:solidFill>
                <a:srgbClr val="000047"/>
              </a:solidFill>
              <a:latin typeface="Poppins"/>
              <a:ea typeface="Poppins"/>
              <a:cs typeface="Poppins"/>
              <a:sym typeface="Poppins"/>
            </a:endParaRPr>
          </a:p>
        </p:txBody>
      </p:sp>
      <p:sp>
        <p:nvSpPr>
          <p:cNvPr id="1164" name="Google Shape;1164;g3346a793586_5_90"/>
          <p:cNvSpPr txBox="1"/>
          <p:nvPr/>
        </p:nvSpPr>
        <p:spPr>
          <a:xfrm>
            <a:off x="7200913" y="1974713"/>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Déplacements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des spectateurs</a:t>
            </a:r>
            <a:endParaRPr sz="1000" b="0" i="0" u="none" strike="noStrike" cap="none">
              <a:solidFill>
                <a:srgbClr val="000047"/>
              </a:solidFill>
              <a:latin typeface="Poppins"/>
              <a:ea typeface="Poppins"/>
              <a:cs typeface="Poppins"/>
              <a:sym typeface="Poppins"/>
            </a:endParaRPr>
          </a:p>
        </p:txBody>
      </p:sp>
      <p:sp>
        <p:nvSpPr>
          <p:cNvPr id="1165" name="Google Shape;1165;g3346a793586_5_90"/>
          <p:cNvSpPr txBox="1"/>
          <p:nvPr/>
        </p:nvSpPr>
        <p:spPr>
          <a:xfrm>
            <a:off x="6502950" y="320653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-88 %</a:t>
            </a:r>
            <a:endParaRPr sz="1100" b="1" i="0" u="none" strike="noStrike" cap="none">
              <a:solidFill>
                <a:schemeClr val="accent6"/>
              </a:solidFill>
              <a:latin typeface="Poppins"/>
              <a:ea typeface="Poppins"/>
              <a:cs typeface="Poppins"/>
              <a:sym typeface="Poppins"/>
            </a:endParaRPr>
          </a:p>
        </p:txBody>
      </p:sp>
      <p:sp>
        <p:nvSpPr>
          <p:cNvPr id="1166" name="Google Shape;1166;g3346a793586_5_90"/>
          <p:cNvSpPr txBox="1"/>
          <p:nvPr/>
        </p:nvSpPr>
        <p:spPr>
          <a:xfrm>
            <a:off x="7545913" y="488776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-66 %</a:t>
            </a:r>
            <a:endParaRPr sz="1100" b="1" i="0" u="none" strike="noStrike" cap="none">
              <a:solidFill>
                <a:schemeClr val="accent6"/>
              </a:solidFill>
              <a:latin typeface="Poppins"/>
              <a:ea typeface="Poppins"/>
              <a:cs typeface="Poppins"/>
              <a:sym typeface="Poppins"/>
            </a:endParaRPr>
          </a:p>
        </p:txBody>
      </p:sp>
      <p:pic>
        <p:nvPicPr>
          <p:cNvPr id="1167" name="Google Shape;1167;g3346a793586_5_90"/>
          <p:cNvPicPr preferRelativeResize="0"/>
          <p:nvPr/>
        </p:nvPicPr>
        <p:blipFill rotWithShape="1">
          <a:blip r:embed="rId4">
            <a:alphaModFix/>
          </a:blip>
          <a:srcRect/>
          <a:stretch/>
        </p:blipFill>
        <p:spPr>
          <a:xfrm>
            <a:off x="10735274" y="251000"/>
            <a:ext cx="504451" cy="298425"/>
          </a:xfrm>
          <a:prstGeom prst="rect">
            <a:avLst/>
          </a:prstGeom>
          <a:noFill/>
          <a:ln>
            <a:noFill/>
          </a:ln>
        </p:spPr>
      </p:pic>
      <p:pic>
        <p:nvPicPr>
          <p:cNvPr id="1168" name="Google Shape;1168;g3346a793586_5_90"/>
          <p:cNvPicPr preferRelativeResize="0"/>
          <p:nvPr/>
        </p:nvPicPr>
        <p:blipFill rotWithShape="1">
          <a:blip r:embed="rId5">
            <a:alphaModFix amt="20000"/>
          </a:blip>
          <a:srcRect/>
          <a:stretch/>
        </p:blipFill>
        <p:spPr>
          <a:xfrm>
            <a:off x="11342950" y="229875"/>
            <a:ext cx="608586" cy="340675"/>
          </a:xfrm>
          <a:prstGeom prst="rect">
            <a:avLst/>
          </a:prstGeom>
          <a:noFill/>
          <a:ln>
            <a:noFill/>
          </a:ln>
        </p:spPr>
      </p:pic>
      <p:sp>
        <p:nvSpPr>
          <p:cNvPr id="1169" name="Google Shape;1169;g3346a793586_5_90"/>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1170" name="Google Shape;1170;g3346a793586_5_90"/>
          <p:cNvSpPr txBox="1"/>
          <p:nvPr/>
        </p:nvSpPr>
        <p:spPr>
          <a:xfrm>
            <a:off x="11135578" y="549425"/>
            <a:ext cx="9651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FCE5CD"/>
                </a:solidFill>
                <a:latin typeface="Poppins"/>
                <a:ea typeface="Poppins"/>
                <a:cs typeface="Poppins"/>
                <a:sym typeface="Poppins"/>
              </a:rPr>
              <a:t>Amateur</a:t>
            </a:r>
            <a:endParaRPr sz="1100" b="1" i="0" u="none" strike="noStrike" cap="none">
              <a:solidFill>
                <a:srgbClr val="FCE5CD"/>
              </a:solidFill>
              <a:latin typeface="Poppins"/>
              <a:ea typeface="Poppins"/>
              <a:cs typeface="Poppins"/>
              <a:sym typeface="Poppins"/>
            </a:endParaRPr>
          </a:p>
        </p:txBody>
      </p:sp>
      <p:grpSp>
        <p:nvGrpSpPr>
          <p:cNvPr id="1171" name="Google Shape;1171;g3346a793586_5_90"/>
          <p:cNvGrpSpPr/>
          <p:nvPr/>
        </p:nvGrpSpPr>
        <p:grpSpPr>
          <a:xfrm>
            <a:off x="3574200" y="1722238"/>
            <a:ext cx="529200" cy="529200"/>
            <a:chOff x="3747925" y="1764163"/>
            <a:chExt cx="529200" cy="529200"/>
          </a:xfrm>
        </p:grpSpPr>
        <p:sp>
          <p:nvSpPr>
            <p:cNvPr id="1172" name="Google Shape;1172;g3346a793586_5_90"/>
            <p:cNvSpPr/>
            <p:nvPr/>
          </p:nvSpPr>
          <p:spPr>
            <a:xfrm>
              <a:off x="3747925" y="1764163"/>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3" name="Google Shape;1173;g3346a793586_5_90"/>
            <p:cNvPicPr preferRelativeResize="0"/>
            <p:nvPr/>
          </p:nvPicPr>
          <p:blipFill rotWithShape="1">
            <a:blip r:embed="rId11">
              <a:alphaModFix/>
            </a:blip>
            <a:srcRect/>
            <a:stretch/>
          </p:blipFill>
          <p:spPr>
            <a:xfrm>
              <a:off x="3832825" y="1847250"/>
              <a:ext cx="343075" cy="351650"/>
            </a:xfrm>
            <a:prstGeom prst="rect">
              <a:avLst/>
            </a:prstGeom>
            <a:noFill/>
            <a:ln>
              <a:noFill/>
            </a:ln>
          </p:spPr>
        </p:pic>
      </p:grpSp>
      <p:sp>
        <p:nvSpPr>
          <p:cNvPr id="1174" name="Google Shape;1174;g3346a793586_5_90"/>
          <p:cNvSpPr txBox="1"/>
          <p:nvPr/>
        </p:nvSpPr>
        <p:spPr>
          <a:xfrm>
            <a:off x="10662950" y="6083050"/>
            <a:ext cx="939300" cy="34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2050</a:t>
            </a:r>
            <a:endParaRPr sz="1600" b="1" i="0" u="none" strike="noStrike" cap="none">
              <a:solidFill>
                <a:schemeClr val="dk2"/>
              </a:solidFill>
              <a:latin typeface="Poppins"/>
              <a:ea typeface="Poppins"/>
              <a:cs typeface="Poppins"/>
              <a:sym typeface="Poppins"/>
            </a:endParaRPr>
          </a:p>
        </p:txBody>
      </p:sp>
      <p:sp>
        <p:nvSpPr>
          <p:cNvPr id="1175" name="Google Shape;1175;g3346a793586_5_90"/>
          <p:cNvSpPr txBox="1"/>
          <p:nvPr/>
        </p:nvSpPr>
        <p:spPr>
          <a:xfrm>
            <a:off x="8557600" y="4400725"/>
            <a:ext cx="9393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chemeClr val="accent2"/>
                </a:solidFill>
                <a:latin typeface="Poppins"/>
                <a:ea typeface="Poppins"/>
                <a:cs typeface="Poppins"/>
                <a:sym typeface="Poppins"/>
              </a:rPr>
              <a:t>-68 %</a:t>
            </a:r>
            <a:endParaRPr sz="1700" b="1" i="0" u="none" strike="noStrike" cap="none">
              <a:solidFill>
                <a:schemeClr val="accent2"/>
              </a:solidFill>
              <a:latin typeface="Poppins"/>
              <a:ea typeface="Poppins"/>
              <a:cs typeface="Poppins"/>
              <a:sym typeface="Poppins"/>
            </a:endParaRPr>
          </a:p>
        </p:txBody>
      </p:sp>
      <p:sp>
        <p:nvSpPr>
          <p:cNvPr id="1176" name="Google Shape;1176;g3346a793586_5_90"/>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grpSp>
        <p:nvGrpSpPr>
          <p:cNvPr id="1177" name="Google Shape;1177;g3346a793586_5_90"/>
          <p:cNvGrpSpPr/>
          <p:nvPr/>
        </p:nvGrpSpPr>
        <p:grpSpPr>
          <a:xfrm>
            <a:off x="3574200" y="1722225"/>
            <a:ext cx="529200" cy="529200"/>
            <a:chOff x="4168500" y="1852800"/>
            <a:chExt cx="529200" cy="529200"/>
          </a:xfrm>
        </p:grpSpPr>
        <p:sp>
          <p:nvSpPr>
            <p:cNvPr id="1178" name="Google Shape;1178;g3346a793586_5_90"/>
            <p:cNvSpPr/>
            <p:nvPr/>
          </p:nvSpPr>
          <p:spPr>
            <a:xfrm>
              <a:off x="4168500" y="18528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9" name="Google Shape;1179;g3346a793586_5_90"/>
            <p:cNvPicPr preferRelativeResize="0"/>
            <p:nvPr/>
          </p:nvPicPr>
          <p:blipFill rotWithShape="1">
            <a:blip r:embed="rId11">
              <a:alphaModFix/>
            </a:blip>
            <a:srcRect/>
            <a:stretch/>
          </p:blipFill>
          <p:spPr>
            <a:xfrm>
              <a:off x="4261562" y="1923525"/>
              <a:ext cx="343075" cy="351650"/>
            </a:xfrm>
            <a:prstGeom prst="rect">
              <a:avLst/>
            </a:prstGeom>
            <a:noFill/>
            <a:ln>
              <a:noFill/>
            </a:ln>
          </p:spPr>
        </p:pic>
      </p:grpSp>
      <p:sp>
        <p:nvSpPr>
          <p:cNvPr id="1180" name="Google Shape;1180;g3346a793586_5_90"/>
          <p:cNvSpPr/>
          <p:nvPr/>
        </p:nvSpPr>
        <p:spPr>
          <a:xfrm>
            <a:off x="9577725" y="4717650"/>
            <a:ext cx="1032000" cy="892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pic>
        <p:nvPicPr>
          <p:cNvPr id="1186" name="Google Shape;1186;g33379d1850d_4_1275"/>
          <p:cNvPicPr preferRelativeResize="0"/>
          <p:nvPr/>
        </p:nvPicPr>
        <p:blipFill rotWithShape="1">
          <a:blip r:embed="rId3">
            <a:alphaModFix/>
          </a:blip>
          <a:srcRect r="19484" b="7321"/>
          <a:stretch/>
        </p:blipFill>
        <p:spPr>
          <a:xfrm>
            <a:off x="457050" y="2136975"/>
            <a:ext cx="9080177" cy="3995999"/>
          </a:xfrm>
          <a:prstGeom prst="rect">
            <a:avLst/>
          </a:prstGeom>
          <a:noFill/>
          <a:ln>
            <a:noFill/>
          </a:ln>
        </p:spPr>
      </p:pic>
      <p:sp>
        <p:nvSpPr>
          <p:cNvPr id="1187" name="Google Shape;1187;g33379d1850d_4_1275"/>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39</a:t>
            </a:fld>
            <a:endParaRPr/>
          </a:p>
        </p:txBody>
      </p:sp>
      <p:sp>
        <p:nvSpPr>
          <p:cNvPr id="1188" name="Google Shape;1188;g33379d1850d_4_1275"/>
          <p:cNvSpPr/>
          <p:nvPr/>
        </p:nvSpPr>
        <p:spPr>
          <a:xfrm rot="-384">
            <a:off x="3618493" y="4461309"/>
            <a:ext cx="2685000" cy="836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chemeClr val="dk2"/>
                </a:solidFill>
                <a:latin typeface="Poppins"/>
                <a:ea typeface="Poppins"/>
                <a:cs typeface="Poppins"/>
                <a:sym typeface="Poppins"/>
              </a:rPr>
              <a:t>Trajectoire à programmation internationale stable</a:t>
            </a:r>
            <a:endParaRPr sz="1600" b="0" i="0" u="none" strike="noStrike" cap="none">
              <a:solidFill>
                <a:srgbClr val="000000"/>
              </a:solidFill>
              <a:latin typeface="Arial"/>
              <a:ea typeface="Arial"/>
              <a:cs typeface="Arial"/>
              <a:sym typeface="Arial"/>
            </a:endParaRPr>
          </a:p>
        </p:txBody>
      </p:sp>
      <p:sp>
        <p:nvSpPr>
          <p:cNvPr id="1189" name="Google Shape;1189;g33379d1850d_4_1275"/>
          <p:cNvSpPr txBox="1"/>
          <p:nvPr/>
        </p:nvSpPr>
        <p:spPr>
          <a:xfrm>
            <a:off x="1222750" y="6083050"/>
            <a:ext cx="939300" cy="34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2022</a:t>
            </a:r>
            <a:endParaRPr sz="1600" b="1" i="0" u="none" strike="noStrike" cap="none">
              <a:solidFill>
                <a:schemeClr val="dk2"/>
              </a:solidFill>
              <a:latin typeface="Poppins"/>
              <a:ea typeface="Poppins"/>
              <a:cs typeface="Poppins"/>
              <a:sym typeface="Poppins"/>
            </a:endParaRPr>
          </a:p>
        </p:txBody>
      </p:sp>
      <p:sp>
        <p:nvSpPr>
          <p:cNvPr id="1190" name="Google Shape;1190;g33379d1850d_4_1275"/>
          <p:cNvSpPr txBox="1"/>
          <p:nvPr/>
        </p:nvSpPr>
        <p:spPr>
          <a:xfrm>
            <a:off x="8515300" y="6083050"/>
            <a:ext cx="939300" cy="34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2050</a:t>
            </a:r>
            <a:endParaRPr sz="1600" b="1" i="0" u="none" strike="noStrike" cap="none">
              <a:solidFill>
                <a:schemeClr val="dk2"/>
              </a:solidFill>
              <a:latin typeface="Poppins"/>
              <a:ea typeface="Poppins"/>
              <a:cs typeface="Poppins"/>
              <a:sym typeface="Poppins"/>
            </a:endParaRPr>
          </a:p>
        </p:txBody>
      </p:sp>
      <p:sp>
        <p:nvSpPr>
          <p:cNvPr id="1191" name="Google Shape;1191;g33379d1850d_4_1275"/>
          <p:cNvSpPr txBox="1"/>
          <p:nvPr/>
        </p:nvSpPr>
        <p:spPr>
          <a:xfrm>
            <a:off x="695325" y="572625"/>
            <a:ext cx="8841900" cy="497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professionnel </a:t>
            </a:r>
            <a:r>
              <a:rPr lang="fr-FR" sz="2400" b="1" i="0" u="none" strike="noStrike" cap="none">
                <a:solidFill>
                  <a:schemeClr val="dk2"/>
                </a:solidFill>
                <a:latin typeface="Poppins"/>
                <a:ea typeface="Poppins"/>
                <a:cs typeface="Poppins"/>
                <a:sym typeface="Poppins"/>
              </a:rPr>
              <a:t>?</a:t>
            </a:r>
            <a:endParaRPr sz="2400" b="1" i="0" u="none" strike="noStrike" cap="none">
              <a:solidFill>
                <a:srgbClr val="00005A"/>
              </a:solidFill>
              <a:latin typeface="Poppins"/>
              <a:ea typeface="Poppins"/>
              <a:cs typeface="Poppins"/>
              <a:sym typeface="Poppins"/>
            </a:endParaRPr>
          </a:p>
        </p:txBody>
      </p:sp>
      <p:pic>
        <p:nvPicPr>
          <p:cNvPr id="1192" name="Google Shape;1192;g33379d1850d_4_1275"/>
          <p:cNvPicPr preferRelativeResize="0"/>
          <p:nvPr/>
        </p:nvPicPr>
        <p:blipFill rotWithShape="1">
          <a:blip r:embed="rId4">
            <a:alphaModFix/>
          </a:blip>
          <a:srcRect/>
          <a:stretch/>
        </p:blipFill>
        <p:spPr>
          <a:xfrm>
            <a:off x="10735274" y="251000"/>
            <a:ext cx="504451" cy="298425"/>
          </a:xfrm>
          <a:prstGeom prst="rect">
            <a:avLst/>
          </a:prstGeom>
          <a:noFill/>
          <a:ln>
            <a:noFill/>
          </a:ln>
        </p:spPr>
      </p:pic>
      <p:pic>
        <p:nvPicPr>
          <p:cNvPr id="1193" name="Google Shape;1193;g33379d1850d_4_1275"/>
          <p:cNvPicPr preferRelativeResize="0"/>
          <p:nvPr/>
        </p:nvPicPr>
        <p:blipFill rotWithShape="1">
          <a:blip r:embed="rId5">
            <a:alphaModFix amt="20000"/>
          </a:blip>
          <a:srcRect/>
          <a:stretch/>
        </p:blipFill>
        <p:spPr>
          <a:xfrm>
            <a:off x="11342950" y="229875"/>
            <a:ext cx="608586" cy="340675"/>
          </a:xfrm>
          <a:prstGeom prst="rect">
            <a:avLst/>
          </a:prstGeom>
          <a:noFill/>
          <a:ln>
            <a:noFill/>
          </a:ln>
        </p:spPr>
      </p:pic>
      <p:sp>
        <p:nvSpPr>
          <p:cNvPr id="1194" name="Google Shape;1194;g33379d1850d_4_1275"/>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grpSp>
        <p:nvGrpSpPr>
          <p:cNvPr id="1195" name="Google Shape;1195;g33379d1850d_4_1275"/>
          <p:cNvGrpSpPr/>
          <p:nvPr/>
        </p:nvGrpSpPr>
        <p:grpSpPr>
          <a:xfrm>
            <a:off x="2474150" y="1637025"/>
            <a:ext cx="529200" cy="529200"/>
            <a:chOff x="2524400" y="2362863"/>
            <a:chExt cx="529200" cy="529200"/>
          </a:xfrm>
        </p:grpSpPr>
        <p:sp>
          <p:nvSpPr>
            <p:cNvPr id="1196" name="Google Shape;1196;g33379d1850d_4_1275"/>
            <p:cNvSpPr/>
            <p:nvPr/>
          </p:nvSpPr>
          <p:spPr>
            <a:xfrm>
              <a:off x="2524400" y="2362863"/>
              <a:ext cx="529200" cy="5292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97" name="Google Shape;1197;g33379d1850d_4_1275"/>
            <p:cNvPicPr preferRelativeResize="0"/>
            <p:nvPr/>
          </p:nvPicPr>
          <p:blipFill rotWithShape="1">
            <a:blip r:embed="rId6">
              <a:alphaModFix/>
            </a:blip>
            <a:srcRect/>
            <a:stretch/>
          </p:blipFill>
          <p:spPr>
            <a:xfrm>
              <a:off x="2565562" y="2491762"/>
              <a:ext cx="446875" cy="271400"/>
            </a:xfrm>
            <a:prstGeom prst="rect">
              <a:avLst/>
            </a:prstGeom>
            <a:noFill/>
            <a:ln>
              <a:noFill/>
            </a:ln>
          </p:spPr>
        </p:pic>
      </p:grpSp>
      <p:grpSp>
        <p:nvGrpSpPr>
          <p:cNvPr id="1198" name="Google Shape;1198;g33379d1850d_4_1275"/>
          <p:cNvGrpSpPr/>
          <p:nvPr/>
        </p:nvGrpSpPr>
        <p:grpSpPr>
          <a:xfrm>
            <a:off x="4599900" y="1691550"/>
            <a:ext cx="529200" cy="529200"/>
            <a:chOff x="4864500" y="1819213"/>
            <a:chExt cx="529200" cy="529200"/>
          </a:xfrm>
        </p:grpSpPr>
        <p:sp>
          <p:nvSpPr>
            <p:cNvPr id="1199" name="Google Shape;1199;g33379d1850d_4_1275"/>
            <p:cNvSpPr/>
            <p:nvPr/>
          </p:nvSpPr>
          <p:spPr>
            <a:xfrm>
              <a:off x="4864500" y="1819213"/>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0" name="Google Shape;1200;g33379d1850d_4_1275"/>
            <p:cNvPicPr preferRelativeResize="0"/>
            <p:nvPr/>
          </p:nvPicPr>
          <p:blipFill rotWithShape="1">
            <a:blip r:embed="rId7">
              <a:alphaModFix/>
            </a:blip>
            <a:srcRect/>
            <a:stretch/>
          </p:blipFill>
          <p:spPr>
            <a:xfrm>
              <a:off x="4945162" y="1889934"/>
              <a:ext cx="331625" cy="387766"/>
            </a:xfrm>
            <a:prstGeom prst="rect">
              <a:avLst/>
            </a:prstGeom>
            <a:noFill/>
            <a:ln>
              <a:noFill/>
            </a:ln>
          </p:spPr>
        </p:pic>
      </p:grpSp>
      <p:grpSp>
        <p:nvGrpSpPr>
          <p:cNvPr id="1201" name="Google Shape;1201;g33379d1850d_4_1275"/>
          <p:cNvGrpSpPr/>
          <p:nvPr/>
        </p:nvGrpSpPr>
        <p:grpSpPr>
          <a:xfrm>
            <a:off x="5649838" y="1753513"/>
            <a:ext cx="529200" cy="529200"/>
            <a:chOff x="6145500" y="1659188"/>
            <a:chExt cx="529200" cy="529200"/>
          </a:xfrm>
        </p:grpSpPr>
        <p:sp>
          <p:nvSpPr>
            <p:cNvPr id="1202" name="Google Shape;1202;g33379d1850d_4_1275"/>
            <p:cNvSpPr/>
            <p:nvPr/>
          </p:nvSpPr>
          <p:spPr>
            <a:xfrm>
              <a:off x="6145500" y="1659188"/>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3" name="Google Shape;1203;g33379d1850d_4_1275"/>
            <p:cNvPicPr preferRelativeResize="0"/>
            <p:nvPr/>
          </p:nvPicPr>
          <p:blipFill rotWithShape="1">
            <a:blip r:embed="rId8">
              <a:alphaModFix/>
            </a:blip>
            <a:srcRect/>
            <a:stretch/>
          </p:blipFill>
          <p:spPr>
            <a:xfrm>
              <a:off x="6209000" y="1796925"/>
              <a:ext cx="402200" cy="289875"/>
            </a:xfrm>
            <a:prstGeom prst="rect">
              <a:avLst/>
            </a:prstGeom>
            <a:noFill/>
            <a:ln>
              <a:noFill/>
            </a:ln>
          </p:spPr>
        </p:pic>
      </p:grpSp>
      <p:cxnSp>
        <p:nvCxnSpPr>
          <p:cNvPr id="1204" name="Google Shape;1204;g33379d1850d_4_1275"/>
          <p:cNvCxnSpPr/>
          <p:nvPr/>
        </p:nvCxnSpPr>
        <p:spPr>
          <a:xfrm>
            <a:off x="6951450" y="2399275"/>
            <a:ext cx="0" cy="429900"/>
          </a:xfrm>
          <a:prstGeom prst="straightConnector1">
            <a:avLst/>
          </a:prstGeom>
          <a:noFill/>
          <a:ln w="19050" cap="flat" cmpd="sng">
            <a:solidFill>
              <a:srgbClr val="0028DC"/>
            </a:solidFill>
            <a:prstDash val="dot"/>
            <a:round/>
            <a:headEnd type="none" w="sm" len="sm"/>
            <a:tailEnd type="none" w="sm" len="sm"/>
          </a:ln>
        </p:spPr>
      </p:cxnSp>
      <p:grpSp>
        <p:nvGrpSpPr>
          <p:cNvPr id="1205" name="Google Shape;1205;g33379d1850d_4_1275"/>
          <p:cNvGrpSpPr/>
          <p:nvPr/>
        </p:nvGrpSpPr>
        <p:grpSpPr>
          <a:xfrm>
            <a:off x="6699800" y="2102300"/>
            <a:ext cx="529200" cy="529200"/>
            <a:chOff x="7312288" y="1662175"/>
            <a:chExt cx="529200" cy="529200"/>
          </a:xfrm>
        </p:grpSpPr>
        <p:sp>
          <p:nvSpPr>
            <p:cNvPr id="1206" name="Google Shape;1206;g33379d1850d_4_1275"/>
            <p:cNvSpPr/>
            <p:nvPr/>
          </p:nvSpPr>
          <p:spPr>
            <a:xfrm>
              <a:off x="7312288" y="1662175"/>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7" name="Google Shape;1207;g33379d1850d_4_1275"/>
            <p:cNvPicPr preferRelativeResize="0"/>
            <p:nvPr/>
          </p:nvPicPr>
          <p:blipFill rotWithShape="1">
            <a:blip r:embed="rId9">
              <a:alphaModFix/>
            </a:blip>
            <a:srcRect/>
            <a:stretch/>
          </p:blipFill>
          <p:spPr>
            <a:xfrm>
              <a:off x="7402433" y="1742575"/>
              <a:ext cx="358729" cy="368400"/>
            </a:xfrm>
            <a:prstGeom prst="rect">
              <a:avLst/>
            </a:prstGeom>
            <a:noFill/>
            <a:ln>
              <a:noFill/>
            </a:ln>
          </p:spPr>
        </p:pic>
      </p:grpSp>
      <p:grpSp>
        <p:nvGrpSpPr>
          <p:cNvPr id="1208" name="Google Shape;1208;g33379d1850d_4_1275"/>
          <p:cNvGrpSpPr/>
          <p:nvPr/>
        </p:nvGrpSpPr>
        <p:grpSpPr>
          <a:xfrm>
            <a:off x="7729813" y="2434213"/>
            <a:ext cx="529200" cy="529200"/>
            <a:chOff x="8479100" y="2060438"/>
            <a:chExt cx="529200" cy="529200"/>
          </a:xfrm>
        </p:grpSpPr>
        <p:sp>
          <p:nvSpPr>
            <p:cNvPr id="1209" name="Google Shape;1209;g33379d1850d_4_1275"/>
            <p:cNvSpPr/>
            <p:nvPr/>
          </p:nvSpPr>
          <p:spPr>
            <a:xfrm>
              <a:off x="8479100" y="2060438"/>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10" name="Google Shape;1210;g33379d1850d_4_1275"/>
            <p:cNvPicPr preferRelativeResize="0"/>
            <p:nvPr/>
          </p:nvPicPr>
          <p:blipFill rotWithShape="1">
            <a:blip r:embed="rId10">
              <a:alphaModFix/>
            </a:blip>
            <a:srcRect/>
            <a:stretch/>
          </p:blipFill>
          <p:spPr>
            <a:xfrm>
              <a:off x="8577900" y="2152055"/>
              <a:ext cx="331625" cy="345969"/>
            </a:xfrm>
            <a:prstGeom prst="rect">
              <a:avLst/>
            </a:prstGeom>
            <a:noFill/>
            <a:ln>
              <a:noFill/>
            </a:ln>
          </p:spPr>
        </p:pic>
      </p:grpSp>
      <p:sp>
        <p:nvSpPr>
          <p:cNvPr id="1211" name="Google Shape;1211;g33379d1850d_4_1275"/>
          <p:cNvSpPr txBox="1"/>
          <p:nvPr/>
        </p:nvSpPr>
        <p:spPr>
          <a:xfrm>
            <a:off x="2305900" y="247636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-45 %</a:t>
            </a:r>
            <a:endParaRPr sz="1100" b="1" i="0" u="none" strike="noStrike" cap="none">
              <a:solidFill>
                <a:schemeClr val="accent6"/>
              </a:solidFill>
              <a:latin typeface="Poppins"/>
              <a:ea typeface="Poppins"/>
              <a:cs typeface="Poppins"/>
              <a:sym typeface="Poppins"/>
            </a:endParaRPr>
          </a:p>
        </p:txBody>
      </p:sp>
      <p:cxnSp>
        <p:nvCxnSpPr>
          <p:cNvPr id="1212" name="Google Shape;1212;g33379d1850d_4_1275"/>
          <p:cNvCxnSpPr/>
          <p:nvPr/>
        </p:nvCxnSpPr>
        <p:spPr>
          <a:xfrm>
            <a:off x="2738750" y="2065525"/>
            <a:ext cx="0" cy="414600"/>
          </a:xfrm>
          <a:prstGeom prst="straightConnector1">
            <a:avLst/>
          </a:prstGeom>
          <a:noFill/>
          <a:ln w="19050" cap="flat" cmpd="sng">
            <a:solidFill>
              <a:srgbClr val="0028DC"/>
            </a:solidFill>
            <a:prstDash val="dot"/>
            <a:round/>
            <a:headEnd type="none" w="sm" len="sm"/>
            <a:tailEnd type="none" w="sm" len="sm"/>
          </a:ln>
        </p:spPr>
      </p:cxnSp>
      <p:cxnSp>
        <p:nvCxnSpPr>
          <p:cNvPr id="1213" name="Google Shape;1213;g33379d1850d_4_1275"/>
          <p:cNvCxnSpPr/>
          <p:nvPr/>
        </p:nvCxnSpPr>
        <p:spPr>
          <a:xfrm>
            <a:off x="3838800" y="2136963"/>
            <a:ext cx="0" cy="429900"/>
          </a:xfrm>
          <a:prstGeom prst="straightConnector1">
            <a:avLst/>
          </a:prstGeom>
          <a:noFill/>
          <a:ln w="19050" cap="flat" cmpd="sng">
            <a:solidFill>
              <a:srgbClr val="0028DC"/>
            </a:solidFill>
            <a:prstDash val="dot"/>
            <a:round/>
            <a:headEnd type="none" w="sm" len="sm"/>
            <a:tailEnd type="none" w="sm" len="sm"/>
          </a:ln>
        </p:spPr>
      </p:cxnSp>
      <p:cxnSp>
        <p:nvCxnSpPr>
          <p:cNvPr id="1214" name="Google Shape;1214;g33379d1850d_4_1275"/>
          <p:cNvCxnSpPr/>
          <p:nvPr/>
        </p:nvCxnSpPr>
        <p:spPr>
          <a:xfrm>
            <a:off x="4864500" y="2236088"/>
            <a:ext cx="0" cy="429900"/>
          </a:xfrm>
          <a:prstGeom prst="straightConnector1">
            <a:avLst/>
          </a:prstGeom>
          <a:noFill/>
          <a:ln w="19050" cap="flat" cmpd="sng">
            <a:solidFill>
              <a:srgbClr val="0028DC"/>
            </a:solidFill>
            <a:prstDash val="dot"/>
            <a:round/>
            <a:headEnd type="none" w="sm" len="sm"/>
            <a:tailEnd type="none" w="sm" len="sm"/>
          </a:ln>
        </p:spPr>
      </p:cxnSp>
      <p:cxnSp>
        <p:nvCxnSpPr>
          <p:cNvPr id="1215" name="Google Shape;1215;g33379d1850d_4_1275"/>
          <p:cNvCxnSpPr/>
          <p:nvPr/>
        </p:nvCxnSpPr>
        <p:spPr>
          <a:xfrm>
            <a:off x="5914450" y="2339863"/>
            <a:ext cx="0" cy="429900"/>
          </a:xfrm>
          <a:prstGeom prst="straightConnector1">
            <a:avLst/>
          </a:prstGeom>
          <a:noFill/>
          <a:ln w="19050" cap="flat" cmpd="sng">
            <a:solidFill>
              <a:srgbClr val="0028DC"/>
            </a:solidFill>
            <a:prstDash val="dot"/>
            <a:round/>
            <a:headEnd type="none" w="sm" len="sm"/>
            <a:tailEnd type="none" w="sm" len="sm"/>
          </a:ln>
        </p:spPr>
      </p:cxnSp>
      <p:cxnSp>
        <p:nvCxnSpPr>
          <p:cNvPr id="1216" name="Google Shape;1216;g33379d1850d_4_1275"/>
          <p:cNvCxnSpPr/>
          <p:nvPr/>
        </p:nvCxnSpPr>
        <p:spPr>
          <a:xfrm>
            <a:off x="7994413" y="2665988"/>
            <a:ext cx="0" cy="578400"/>
          </a:xfrm>
          <a:prstGeom prst="straightConnector1">
            <a:avLst/>
          </a:prstGeom>
          <a:noFill/>
          <a:ln w="19050" cap="flat" cmpd="sng">
            <a:solidFill>
              <a:srgbClr val="0028DC"/>
            </a:solidFill>
            <a:prstDash val="dot"/>
            <a:round/>
            <a:headEnd type="none" w="sm" len="sm"/>
            <a:tailEnd type="none" w="sm" len="sm"/>
          </a:ln>
        </p:spPr>
      </p:cxnSp>
      <p:sp>
        <p:nvSpPr>
          <p:cNvPr id="1217" name="Google Shape;1217;g33379d1850d_4_1275"/>
          <p:cNvSpPr txBox="1"/>
          <p:nvPr/>
        </p:nvSpPr>
        <p:spPr>
          <a:xfrm>
            <a:off x="3364550" y="2570720"/>
            <a:ext cx="897000" cy="25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-95 %</a:t>
            </a:r>
            <a:endParaRPr sz="1100" b="1" i="0" u="none" strike="noStrike" cap="none">
              <a:solidFill>
                <a:schemeClr val="accent6"/>
              </a:solidFill>
              <a:latin typeface="Poppins"/>
              <a:ea typeface="Poppins"/>
              <a:cs typeface="Poppins"/>
              <a:sym typeface="Poppins"/>
            </a:endParaRPr>
          </a:p>
        </p:txBody>
      </p:sp>
      <p:sp>
        <p:nvSpPr>
          <p:cNvPr id="1218" name="Google Shape;1218;g33379d1850d_4_1275"/>
          <p:cNvSpPr txBox="1"/>
          <p:nvPr/>
        </p:nvSpPr>
        <p:spPr>
          <a:xfrm>
            <a:off x="4416000" y="268133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-65 %</a:t>
            </a:r>
            <a:endParaRPr sz="1100" b="1" i="0" u="none" strike="noStrike" cap="none">
              <a:solidFill>
                <a:schemeClr val="accent6"/>
              </a:solidFill>
              <a:latin typeface="Poppins"/>
              <a:ea typeface="Poppins"/>
              <a:cs typeface="Poppins"/>
              <a:sym typeface="Poppins"/>
            </a:endParaRPr>
          </a:p>
        </p:txBody>
      </p:sp>
      <p:sp>
        <p:nvSpPr>
          <p:cNvPr id="1219" name="Google Shape;1219;g33379d1850d_4_1275"/>
          <p:cNvSpPr txBox="1"/>
          <p:nvPr/>
        </p:nvSpPr>
        <p:spPr>
          <a:xfrm>
            <a:off x="5442000" y="282691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-78 %</a:t>
            </a:r>
            <a:endParaRPr sz="1100" b="1" i="0" u="none" strike="noStrike" cap="none">
              <a:solidFill>
                <a:schemeClr val="accent6"/>
              </a:solidFill>
              <a:latin typeface="Poppins"/>
              <a:ea typeface="Poppins"/>
              <a:cs typeface="Poppins"/>
              <a:sym typeface="Poppins"/>
            </a:endParaRPr>
          </a:p>
        </p:txBody>
      </p:sp>
      <p:sp>
        <p:nvSpPr>
          <p:cNvPr id="1220" name="Google Shape;1220;g33379d1850d_4_1275"/>
          <p:cNvSpPr txBox="1"/>
          <p:nvPr/>
        </p:nvSpPr>
        <p:spPr>
          <a:xfrm>
            <a:off x="1960900" y="1036988"/>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Construction et entretien des infrastructures</a:t>
            </a:r>
            <a:endParaRPr sz="1000" b="0" i="0" u="none" strike="noStrike" cap="none">
              <a:solidFill>
                <a:srgbClr val="000047"/>
              </a:solidFill>
              <a:latin typeface="Poppins"/>
              <a:ea typeface="Poppins"/>
              <a:cs typeface="Poppins"/>
              <a:sym typeface="Poppins"/>
            </a:endParaRPr>
          </a:p>
        </p:txBody>
      </p:sp>
      <p:sp>
        <p:nvSpPr>
          <p:cNvPr id="1221" name="Google Shape;1221;g33379d1850d_4_1275"/>
          <p:cNvSpPr txBox="1"/>
          <p:nvPr/>
        </p:nvSpPr>
        <p:spPr>
          <a:xfrm>
            <a:off x="3045300" y="113167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Consommation d’énergie des infrastructures</a:t>
            </a:r>
            <a:endParaRPr sz="1000" b="0" i="0" u="none" strike="noStrike" cap="none">
              <a:solidFill>
                <a:srgbClr val="000047"/>
              </a:solidFill>
              <a:latin typeface="Poppins"/>
              <a:ea typeface="Poppins"/>
              <a:cs typeface="Poppins"/>
              <a:sym typeface="Poppins"/>
            </a:endParaRPr>
          </a:p>
        </p:txBody>
      </p:sp>
      <p:sp>
        <p:nvSpPr>
          <p:cNvPr id="1222" name="Google Shape;1222;g33379d1850d_4_1275"/>
          <p:cNvSpPr txBox="1"/>
          <p:nvPr/>
        </p:nvSpPr>
        <p:spPr>
          <a:xfrm>
            <a:off x="4070988" y="1247313"/>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Alimentation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et boissons</a:t>
            </a:r>
            <a:endParaRPr sz="1000" b="0" i="0" u="none" strike="noStrike" cap="none">
              <a:solidFill>
                <a:srgbClr val="000047"/>
              </a:solidFill>
              <a:latin typeface="Poppins"/>
              <a:ea typeface="Poppins"/>
              <a:cs typeface="Poppins"/>
              <a:sym typeface="Poppins"/>
            </a:endParaRPr>
          </a:p>
        </p:txBody>
      </p:sp>
      <p:sp>
        <p:nvSpPr>
          <p:cNvPr id="1223" name="Google Shape;1223;g33379d1850d_4_1275"/>
          <p:cNvSpPr txBox="1"/>
          <p:nvPr/>
        </p:nvSpPr>
        <p:spPr>
          <a:xfrm>
            <a:off x="5120950" y="128222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Retransmission, déchets et autres</a:t>
            </a:r>
            <a:endParaRPr sz="1000" b="0" i="0" u="none" strike="noStrike" cap="none">
              <a:solidFill>
                <a:srgbClr val="000047"/>
              </a:solidFill>
              <a:latin typeface="Poppins"/>
              <a:ea typeface="Poppins"/>
              <a:cs typeface="Poppins"/>
              <a:sym typeface="Poppins"/>
            </a:endParaRPr>
          </a:p>
        </p:txBody>
      </p:sp>
      <p:sp>
        <p:nvSpPr>
          <p:cNvPr id="1224" name="Google Shape;1224;g33379d1850d_4_1275"/>
          <p:cNvSpPr txBox="1"/>
          <p:nvPr/>
        </p:nvSpPr>
        <p:spPr>
          <a:xfrm>
            <a:off x="6378350" y="1536313"/>
            <a:ext cx="12135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Déplacements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des équipes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et salariés</a:t>
            </a:r>
            <a:endParaRPr sz="1000" b="0" i="0" u="none" strike="noStrike" cap="none">
              <a:solidFill>
                <a:srgbClr val="000047"/>
              </a:solidFill>
              <a:latin typeface="Poppins"/>
              <a:ea typeface="Poppins"/>
              <a:cs typeface="Poppins"/>
              <a:sym typeface="Poppins"/>
            </a:endParaRPr>
          </a:p>
        </p:txBody>
      </p:sp>
      <p:sp>
        <p:nvSpPr>
          <p:cNvPr id="1225" name="Google Shape;1225;g33379d1850d_4_1275"/>
          <p:cNvSpPr txBox="1"/>
          <p:nvPr/>
        </p:nvSpPr>
        <p:spPr>
          <a:xfrm>
            <a:off x="7200913" y="1974713"/>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Déplacements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des spectateurs</a:t>
            </a:r>
            <a:endParaRPr sz="1000" b="0" i="0" u="none" strike="noStrike" cap="none">
              <a:solidFill>
                <a:srgbClr val="000047"/>
              </a:solidFill>
              <a:latin typeface="Poppins"/>
              <a:ea typeface="Poppins"/>
              <a:cs typeface="Poppins"/>
              <a:sym typeface="Poppins"/>
            </a:endParaRPr>
          </a:p>
        </p:txBody>
      </p:sp>
      <p:sp>
        <p:nvSpPr>
          <p:cNvPr id="1226" name="Google Shape;1226;g33379d1850d_4_1275"/>
          <p:cNvSpPr txBox="1"/>
          <p:nvPr/>
        </p:nvSpPr>
        <p:spPr>
          <a:xfrm>
            <a:off x="6502950" y="320653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-88 %</a:t>
            </a:r>
            <a:endParaRPr sz="1100" b="1" i="0" u="none" strike="noStrike" cap="none">
              <a:solidFill>
                <a:schemeClr val="accent6"/>
              </a:solidFill>
              <a:latin typeface="Poppins"/>
              <a:ea typeface="Poppins"/>
              <a:cs typeface="Poppins"/>
              <a:sym typeface="Poppins"/>
            </a:endParaRPr>
          </a:p>
        </p:txBody>
      </p:sp>
      <p:sp>
        <p:nvSpPr>
          <p:cNvPr id="1227" name="Google Shape;1227;g33379d1850d_4_1275"/>
          <p:cNvSpPr txBox="1"/>
          <p:nvPr/>
        </p:nvSpPr>
        <p:spPr>
          <a:xfrm>
            <a:off x="7545913" y="488776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-66 %</a:t>
            </a:r>
            <a:endParaRPr sz="1100" b="1" i="0" u="none" strike="noStrike" cap="none">
              <a:solidFill>
                <a:schemeClr val="accent6"/>
              </a:solidFill>
              <a:latin typeface="Poppins"/>
              <a:ea typeface="Poppins"/>
              <a:cs typeface="Poppins"/>
              <a:sym typeface="Poppins"/>
            </a:endParaRPr>
          </a:p>
        </p:txBody>
      </p:sp>
      <p:pic>
        <p:nvPicPr>
          <p:cNvPr id="1228" name="Google Shape;1228;g33379d1850d_4_1275"/>
          <p:cNvPicPr preferRelativeResize="0"/>
          <p:nvPr/>
        </p:nvPicPr>
        <p:blipFill rotWithShape="1">
          <a:blip r:embed="rId4">
            <a:alphaModFix/>
          </a:blip>
          <a:srcRect/>
          <a:stretch/>
        </p:blipFill>
        <p:spPr>
          <a:xfrm>
            <a:off x="10735274" y="251000"/>
            <a:ext cx="504451" cy="298425"/>
          </a:xfrm>
          <a:prstGeom prst="rect">
            <a:avLst/>
          </a:prstGeom>
          <a:noFill/>
          <a:ln>
            <a:noFill/>
          </a:ln>
        </p:spPr>
      </p:pic>
      <p:pic>
        <p:nvPicPr>
          <p:cNvPr id="1229" name="Google Shape;1229;g33379d1850d_4_1275"/>
          <p:cNvPicPr preferRelativeResize="0"/>
          <p:nvPr/>
        </p:nvPicPr>
        <p:blipFill rotWithShape="1">
          <a:blip r:embed="rId5">
            <a:alphaModFix amt="20000"/>
          </a:blip>
          <a:srcRect/>
          <a:stretch/>
        </p:blipFill>
        <p:spPr>
          <a:xfrm>
            <a:off x="11342950" y="229875"/>
            <a:ext cx="608586" cy="340675"/>
          </a:xfrm>
          <a:prstGeom prst="rect">
            <a:avLst/>
          </a:prstGeom>
          <a:noFill/>
          <a:ln>
            <a:noFill/>
          </a:ln>
        </p:spPr>
      </p:pic>
      <p:sp>
        <p:nvSpPr>
          <p:cNvPr id="1230" name="Google Shape;1230;g33379d1850d_4_1275"/>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1231" name="Google Shape;1231;g33379d1850d_4_1275"/>
          <p:cNvSpPr txBox="1"/>
          <p:nvPr/>
        </p:nvSpPr>
        <p:spPr>
          <a:xfrm>
            <a:off x="11135578" y="549425"/>
            <a:ext cx="9651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FCE5CD"/>
                </a:solidFill>
                <a:latin typeface="Poppins"/>
                <a:ea typeface="Poppins"/>
                <a:cs typeface="Poppins"/>
                <a:sym typeface="Poppins"/>
              </a:rPr>
              <a:t>Amateur</a:t>
            </a:r>
            <a:endParaRPr sz="1100" b="1" i="0" u="none" strike="noStrike" cap="none">
              <a:solidFill>
                <a:srgbClr val="FCE5CD"/>
              </a:solidFill>
              <a:latin typeface="Poppins"/>
              <a:ea typeface="Poppins"/>
              <a:cs typeface="Poppins"/>
              <a:sym typeface="Poppins"/>
            </a:endParaRPr>
          </a:p>
        </p:txBody>
      </p:sp>
      <p:grpSp>
        <p:nvGrpSpPr>
          <p:cNvPr id="1232" name="Google Shape;1232;g33379d1850d_4_1275"/>
          <p:cNvGrpSpPr/>
          <p:nvPr/>
        </p:nvGrpSpPr>
        <p:grpSpPr>
          <a:xfrm>
            <a:off x="3574200" y="1722238"/>
            <a:ext cx="529200" cy="529200"/>
            <a:chOff x="3747925" y="1764163"/>
            <a:chExt cx="529200" cy="529200"/>
          </a:xfrm>
        </p:grpSpPr>
        <p:sp>
          <p:nvSpPr>
            <p:cNvPr id="1233" name="Google Shape;1233;g33379d1850d_4_1275"/>
            <p:cNvSpPr/>
            <p:nvPr/>
          </p:nvSpPr>
          <p:spPr>
            <a:xfrm>
              <a:off x="3747925" y="1764163"/>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34" name="Google Shape;1234;g33379d1850d_4_1275"/>
            <p:cNvPicPr preferRelativeResize="0"/>
            <p:nvPr/>
          </p:nvPicPr>
          <p:blipFill rotWithShape="1">
            <a:blip r:embed="rId11">
              <a:alphaModFix/>
            </a:blip>
            <a:srcRect/>
            <a:stretch/>
          </p:blipFill>
          <p:spPr>
            <a:xfrm>
              <a:off x="3832825" y="1847250"/>
              <a:ext cx="343075" cy="351650"/>
            </a:xfrm>
            <a:prstGeom prst="rect">
              <a:avLst/>
            </a:prstGeom>
            <a:noFill/>
            <a:ln>
              <a:noFill/>
            </a:ln>
          </p:spPr>
        </p:pic>
      </p:grpSp>
      <p:sp>
        <p:nvSpPr>
          <p:cNvPr id="1235" name="Google Shape;1235;g33379d1850d_4_1275"/>
          <p:cNvSpPr txBox="1"/>
          <p:nvPr/>
        </p:nvSpPr>
        <p:spPr>
          <a:xfrm>
            <a:off x="8557600" y="4400725"/>
            <a:ext cx="9393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chemeClr val="accent2"/>
                </a:solidFill>
                <a:latin typeface="Poppins"/>
                <a:ea typeface="Poppins"/>
                <a:cs typeface="Poppins"/>
                <a:sym typeface="Poppins"/>
              </a:rPr>
              <a:t>-68 %</a:t>
            </a:r>
            <a:endParaRPr sz="1700" b="1" i="0" u="none" strike="noStrike" cap="none">
              <a:solidFill>
                <a:schemeClr val="accent2"/>
              </a:solidFill>
              <a:latin typeface="Poppins"/>
              <a:ea typeface="Poppins"/>
              <a:cs typeface="Poppins"/>
              <a:sym typeface="Poppins"/>
            </a:endParaRPr>
          </a:p>
        </p:txBody>
      </p:sp>
      <p:sp>
        <p:nvSpPr>
          <p:cNvPr id="1236" name="Google Shape;1236;g33379d1850d_4_1275"/>
          <p:cNvSpPr/>
          <p:nvPr/>
        </p:nvSpPr>
        <p:spPr>
          <a:xfrm>
            <a:off x="9577725" y="4717650"/>
            <a:ext cx="1032000" cy="892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g33379d1850d_4_1275"/>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grpSp>
        <p:nvGrpSpPr>
          <p:cNvPr id="1238" name="Google Shape;1238;g33379d1850d_4_1275"/>
          <p:cNvGrpSpPr/>
          <p:nvPr/>
        </p:nvGrpSpPr>
        <p:grpSpPr>
          <a:xfrm>
            <a:off x="3574200" y="1722225"/>
            <a:ext cx="529200" cy="529200"/>
            <a:chOff x="4168500" y="1852800"/>
            <a:chExt cx="529200" cy="529200"/>
          </a:xfrm>
        </p:grpSpPr>
        <p:sp>
          <p:nvSpPr>
            <p:cNvPr id="1239" name="Google Shape;1239;g33379d1850d_4_1275"/>
            <p:cNvSpPr/>
            <p:nvPr/>
          </p:nvSpPr>
          <p:spPr>
            <a:xfrm>
              <a:off x="4168500" y="18528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0" name="Google Shape;1240;g33379d1850d_4_1275"/>
            <p:cNvPicPr preferRelativeResize="0"/>
            <p:nvPr/>
          </p:nvPicPr>
          <p:blipFill rotWithShape="1">
            <a:blip r:embed="rId11">
              <a:alphaModFix/>
            </a:blip>
            <a:srcRect/>
            <a:stretch/>
          </p:blipFill>
          <p:spPr>
            <a:xfrm>
              <a:off x="4261562" y="1923525"/>
              <a:ext cx="343075" cy="351650"/>
            </a:xfrm>
            <a:prstGeom prst="rect">
              <a:avLst/>
            </a:prstGeom>
            <a:noFill/>
            <a:ln>
              <a:noFill/>
            </a:ln>
          </p:spPr>
        </p:pic>
      </p:grpSp>
      <p:sp>
        <p:nvSpPr>
          <p:cNvPr id="1241" name="Google Shape;1241;g33379d1850d_4_1275"/>
          <p:cNvSpPr/>
          <p:nvPr/>
        </p:nvSpPr>
        <p:spPr>
          <a:xfrm>
            <a:off x="9946350" y="4807225"/>
            <a:ext cx="2082300" cy="837000"/>
          </a:xfrm>
          <a:prstGeom prst="wedgeRoundRectCallout">
            <a:avLst>
              <a:gd name="adj1" fmla="val -69358"/>
              <a:gd name="adj2" fmla="val 24005"/>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1" i="0" u="none" strike="noStrike" cap="none">
                <a:solidFill>
                  <a:schemeClr val="dk2"/>
                </a:solidFill>
                <a:highlight>
                  <a:srgbClr val="FFFFFF"/>
                </a:highlight>
                <a:latin typeface="Poppins"/>
                <a:ea typeface="Poppins"/>
                <a:cs typeface="Poppins"/>
                <a:sym typeface="Poppins"/>
              </a:rPr>
              <a:t>Environ 50% des émissions résiduelles = kérosène des avions</a:t>
            </a:r>
            <a:endParaRPr sz="14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33379d1850d_4_874"/>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fr-FR"/>
              <a:t>4</a:t>
            </a:fld>
            <a:endParaRPr/>
          </a:p>
        </p:txBody>
      </p:sp>
      <p:sp>
        <p:nvSpPr>
          <p:cNvPr id="273" name="Google Shape;273;g33379d1850d_4_874"/>
          <p:cNvSpPr txBox="1"/>
          <p:nvPr/>
        </p:nvSpPr>
        <p:spPr>
          <a:xfrm>
            <a:off x="1205082" y="1914793"/>
            <a:ext cx="2037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fr-FR" sz="3600" b="1" i="0" u="none" strike="noStrike" cap="none">
                <a:solidFill>
                  <a:srgbClr val="FF8200"/>
                </a:solidFill>
                <a:latin typeface="Poppins"/>
                <a:ea typeface="Poppins"/>
                <a:cs typeface="Poppins"/>
                <a:sym typeface="Poppins"/>
              </a:rPr>
              <a:t>CLIMAT</a:t>
            </a:r>
            <a:endParaRPr sz="1800" b="0" i="0" u="none" strike="noStrike" cap="none">
              <a:solidFill>
                <a:schemeClr val="dk1"/>
              </a:solidFill>
              <a:latin typeface="Poppins"/>
              <a:ea typeface="Poppins"/>
              <a:cs typeface="Poppins"/>
              <a:sym typeface="Poppins"/>
            </a:endParaRPr>
          </a:p>
        </p:txBody>
      </p:sp>
      <p:cxnSp>
        <p:nvCxnSpPr>
          <p:cNvPr id="274" name="Google Shape;274;g33379d1850d_4_874"/>
          <p:cNvCxnSpPr/>
          <p:nvPr/>
        </p:nvCxnSpPr>
        <p:spPr>
          <a:xfrm rot="10800000">
            <a:off x="924025" y="2219843"/>
            <a:ext cx="3576300" cy="3281700"/>
          </a:xfrm>
          <a:prstGeom prst="bentConnector3">
            <a:avLst>
              <a:gd name="adj1" fmla="val 106395"/>
            </a:avLst>
          </a:prstGeom>
          <a:noFill/>
          <a:ln w="9525" cap="flat" cmpd="sng">
            <a:solidFill>
              <a:schemeClr val="accent1"/>
            </a:solidFill>
            <a:prstDash val="solid"/>
            <a:miter lim="800000"/>
            <a:headEnd type="none" w="sm" len="sm"/>
            <a:tailEnd type="none" w="sm" len="sm"/>
          </a:ln>
        </p:spPr>
      </p:cxnSp>
      <p:sp>
        <p:nvSpPr>
          <p:cNvPr id="275" name="Google Shape;275;g33379d1850d_4_874"/>
          <p:cNvSpPr/>
          <p:nvPr/>
        </p:nvSpPr>
        <p:spPr>
          <a:xfrm>
            <a:off x="839896" y="2732296"/>
            <a:ext cx="3660300" cy="193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a:solidFill>
                  <a:schemeClr val="accent1"/>
                </a:solidFill>
                <a:latin typeface="Arial"/>
                <a:ea typeface="Arial"/>
                <a:cs typeface="Arial"/>
                <a:sym typeface="Arial"/>
              </a:rPr>
              <a:t>D'un côté, le changement climatique nous engage à </a:t>
            </a:r>
            <a:r>
              <a:rPr lang="fr-FR" sz="2000" b="1" i="0" u="none" strike="noStrike" cap="none">
                <a:solidFill>
                  <a:schemeClr val="accent1"/>
                </a:solidFill>
                <a:latin typeface="Arial"/>
                <a:ea typeface="Arial"/>
                <a:cs typeface="Arial"/>
                <a:sym typeface="Arial"/>
              </a:rPr>
              <a:t>réduire nos émissions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fr-FR" sz="2000" b="1" i="0" u="none" strike="noStrike" cap="none">
                <a:solidFill>
                  <a:schemeClr val="accent1"/>
                </a:solidFill>
                <a:latin typeface="Arial"/>
                <a:ea typeface="Arial"/>
                <a:cs typeface="Arial"/>
                <a:sym typeface="Arial"/>
              </a:rPr>
              <a:t>de gaz à effet </a:t>
            </a:r>
            <a:r>
              <a:rPr lang="fr-FR" sz="2000" b="0" i="0" u="none" strike="noStrike" cap="none">
                <a:solidFill>
                  <a:schemeClr val="accent1"/>
                </a:solidFill>
                <a:latin typeface="Arial"/>
                <a:ea typeface="Arial"/>
                <a:cs typeface="Arial"/>
                <a:sym typeface="Arial"/>
              </a:rPr>
              <a:t>de serre pour réduire son intensité</a:t>
            </a:r>
            <a:br>
              <a:rPr lang="fr-FR" sz="2000" b="0" i="0" u="none" strike="noStrike" cap="none">
                <a:solidFill>
                  <a:schemeClr val="dk1"/>
                </a:solidFill>
                <a:latin typeface="Arial"/>
                <a:ea typeface="Arial"/>
                <a:cs typeface="Arial"/>
                <a:sym typeface="Arial"/>
              </a:rPr>
            </a:br>
            <a:endParaRPr sz="2000" b="0" i="0" u="none" strike="noStrike" cap="none">
              <a:solidFill>
                <a:schemeClr val="dk1"/>
              </a:solidFill>
              <a:latin typeface="Arial"/>
              <a:ea typeface="Arial"/>
              <a:cs typeface="Arial"/>
              <a:sym typeface="Arial"/>
            </a:endParaRPr>
          </a:p>
        </p:txBody>
      </p:sp>
      <p:sp>
        <p:nvSpPr>
          <p:cNvPr id="276" name="Google Shape;276;g33379d1850d_4_874"/>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
        <p:nvSpPr>
          <p:cNvPr id="277" name="Google Shape;277;g33379d1850d_4_874"/>
          <p:cNvSpPr txBox="1"/>
          <p:nvPr/>
        </p:nvSpPr>
        <p:spPr>
          <a:xfrm>
            <a:off x="847725" y="546125"/>
            <a:ext cx="9956700" cy="572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800"/>
              <a:buFont typeface="Arial"/>
              <a:buNone/>
            </a:pPr>
            <a:r>
              <a:rPr lang="fr-FR" sz="2800" b="1" i="0" u="none" strike="noStrike" cap="none">
                <a:solidFill>
                  <a:schemeClr val="dk2"/>
                </a:solidFill>
                <a:latin typeface="Poppins"/>
                <a:ea typeface="Poppins"/>
                <a:cs typeface="Poppins"/>
                <a:sym typeface="Poppins"/>
              </a:rPr>
              <a:t>La double contrainte carbone</a:t>
            </a:r>
            <a:endParaRPr sz="2800" b="1" i="0" u="none" strike="noStrike" cap="none">
              <a:solidFill>
                <a:schemeClr val="dk2"/>
              </a:solidFill>
              <a:latin typeface="Poppins"/>
              <a:ea typeface="Poppins"/>
              <a:cs typeface="Poppins"/>
              <a:sym typeface="Poppins"/>
            </a:endParaRPr>
          </a:p>
        </p:txBody>
      </p:sp>
      <p:grpSp>
        <p:nvGrpSpPr>
          <p:cNvPr id="278" name="Google Shape;278;g33379d1850d_4_874"/>
          <p:cNvGrpSpPr/>
          <p:nvPr/>
        </p:nvGrpSpPr>
        <p:grpSpPr>
          <a:xfrm>
            <a:off x="3858600" y="928250"/>
            <a:ext cx="8061750" cy="4737651"/>
            <a:chOff x="4011000" y="1004450"/>
            <a:chExt cx="8061750" cy="4737651"/>
          </a:xfrm>
        </p:grpSpPr>
        <p:pic>
          <p:nvPicPr>
            <p:cNvPr id="279" name="Google Shape;279;g33379d1850d_4_874"/>
            <p:cNvPicPr preferRelativeResize="0"/>
            <p:nvPr/>
          </p:nvPicPr>
          <p:blipFill rotWithShape="1">
            <a:blip r:embed="rId3">
              <a:alphaModFix/>
            </a:blip>
            <a:srcRect t="4311" b="5484"/>
            <a:stretch/>
          </p:blipFill>
          <p:spPr>
            <a:xfrm>
              <a:off x="4612700" y="1247225"/>
              <a:ext cx="7460050" cy="4494876"/>
            </a:xfrm>
            <a:prstGeom prst="rect">
              <a:avLst/>
            </a:prstGeom>
            <a:noFill/>
            <a:ln>
              <a:noFill/>
            </a:ln>
          </p:spPr>
        </p:pic>
        <p:sp>
          <p:nvSpPr>
            <p:cNvPr id="280" name="Google Shape;280;g33379d1850d_4_874"/>
            <p:cNvSpPr/>
            <p:nvPr/>
          </p:nvSpPr>
          <p:spPr>
            <a:xfrm>
              <a:off x="7735100" y="1004450"/>
              <a:ext cx="1777200" cy="424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g33379d1850d_4_874"/>
            <p:cNvSpPr/>
            <p:nvPr/>
          </p:nvSpPr>
          <p:spPr>
            <a:xfrm>
              <a:off x="7804215" y="1113167"/>
              <a:ext cx="1750800" cy="414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g33379d1850d_4_874"/>
            <p:cNvSpPr/>
            <p:nvPr/>
          </p:nvSpPr>
          <p:spPr>
            <a:xfrm>
              <a:off x="8412620" y="1848991"/>
              <a:ext cx="1750800" cy="675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g33379d1850d_4_874"/>
            <p:cNvSpPr/>
            <p:nvPr/>
          </p:nvSpPr>
          <p:spPr>
            <a:xfrm>
              <a:off x="8883269" y="1674816"/>
              <a:ext cx="53700" cy="675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g33379d1850d_4_874"/>
            <p:cNvSpPr/>
            <p:nvPr/>
          </p:nvSpPr>
          <p:spPr>
            <a:xfrm>
              <a:off x="4402150" y="1145200"/>
              <a:ext cx="1777200" cy="424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g33379d1850d_4_874"/>
            <p:cNvSpPr/>
            <p:nvPr/>
          </p:nvSpPr>
          <p:spPr>
            <a:xfrm>
              <a:off x="7956625" y="1265576"/>
              <a:ext cx="1750800" cy="424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g33379d1850d_4_874"/>
            <p:cNvSpPr txBox="1"/>
            <p:nvPr/>
          </p:nvSpPr>
          <p:spPr>
            <a:xfrm>
              <a:off x="8718400" y="1914800"/>
              <a:ext cx="1599600" cy="4242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chemeClr val="accent1"/>
                  </a:solidFill>
                  <a:latin typeface="Helvetica Neue"/>
                  <a:ea typeface="Helvetica Neue"/>
                  <a:cs typeface="Helvetica Neue"/>
                  <a:sym typeface="Helvetica Neue"/>
                </a:rPr>
                <a:t>-5 % par an</a:t>
              </a:r>
              <a:endParaRPr sz="1800" b="1" i="0" u="none" strike="noStrike" cap="none">
                <a:solidFill>
                  <a:schemeClr val="accent1"/>
                </a:solidFill>
                <a:latin typeface="Helvetica Neue"/>
                <a:ea typeface="Helvetica Neue"/>
                <a:cs typeface="Helvetica Neue"/>
                <a:sym typeface="Helvetica Neue"/>
              </a:endParaRPr>
            </a:p>
          </p:txBody>
        </p:sp>
        <p:cxnSp>
          <p:nvCxnSpPr>
            <p:cNvPr id="287" name="Google Shape;287;g33379d1850d_4_874"/>
            <p:cNvCxnSpPr/>
            <p:nvPr/>
          </p:nvCxnSpPr>
          <p:spPr>
            <a:xfrm flipH="1">
              <a:off x="8123500" y="2241575"/>
              <a:ext cx="594900" cy="563100"/>
            </a:xfrm>
            <a:prstGeom prst="straightConnector1">
              <a:avLst/>
            </a:prstGeom>
            <a:noFill/>
            <a:ln w="19050" cap="flat" cmpd="sng">
              <a:solidFill>
                <a:schemeClr val="dk1"/>
              </a:solidFill>
              <a:prstDash val="solid"/>
              <a:round/>
              <a:headEnd type="none" w="sm" len="sm"/>
              <a:tailEnd type="triangle" w="med" len="med"/>
            </a:ln>
          </p:spPr>
        </p:cxnSp>
        <p:sp>
          <p:nvSpPr>
            <p:cNvPr id="288" name="Google Shape;288;g33379d1850d_4_874"/>
            <p:cNvSpPr txBox="1"/>
            <p:nvPr/>
          </p:nvSpPr>
          <p:spPr>
            <a:xfrm>
              <a:off x="4011000" y="1265575"/>
              <a:ext cx="1408200" cy="424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fr-FR" sz="1500" b="0" i="0" u="none" strike="noStrike" cap="none">
                  <a:solidFill>
                    <a:schemeClr val="dk1"/>
                  </a:solidFill>
                  <a:latin typeface="Helvetica Neue"/>
                  <a:ea typeface="Helvetica Neue"/>
                  <a:cs typeface="Helvetica Neue"/>
                  <a:sym typeface="Helvetica Neue"/>
                </a:rPr>
                <a:t>Gt CO</a:t>
              </a:r>
              <a:r>
                <a:rPr lang="fr-FR" sz="1500" b="0" i="0" u="none" strike="noStrike" cap="none">
                  <a:solidFill>
                    <a:srgbClr val="212121"/>
                  </a:solidFill>
                  <a:highlight>
                    <a:srgbClr val="FFFFFF"/>
                  </a:highlight>
                  <a:latin typeface="Helvetica Neue"/>
                  <a:ea typeface="Helvetica Neue"/>
                  <a:cs typeface="Helvetica Neue"/>
                  <a:sym typeface="Helvetica Neue"/>
                </a:rPr>
                <a:t>2</a:t>
              </a:r>
              <a:endParaRPr sz="1500" b="0" i="0" u="none" strike="noStrike" cap="none">
                <a:solidFill>
                  <a:schemeClr val="dk1"/>
                </a:solidFill>
                <a:latin typeface="Helvetica Neue"/>
                <a:ea typeface="Helvetica Neue"/>
                <a:cs typeface="Helvetica Neue"/>
                <a:sym typeface="Helvetica Neue"/>
              </a:endParaRPr>
            </a:p>
          </p:txBody>
        </p:sp>
      </p:grpSp>
      <p:sp>
        <p:nvSpPr>
          <p:cNvPr id="289" name="Google Shape;289;g33379d1850d_4_874"/>
          <p:cNvSpPr txBox="1"/>
          <p:nvPr/>
        </p:nvSpPr>
        <p:spPr>
          <a:xfrm>
            <a:off x="0" y="5707695"/>
            <a:ext cx="11814000" cy="5727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600"/>
              </a:spcBef>
              <a:spcAft>
                <a:spcPts val="0"/>
              </a:spcAft>
              <a:buClr>
                <a:schemeClr val="dk1"/>
              </a:buClr>
              <a:buSzPts val="1100"/>
              <a:buFont typeface="Arial"/>
              <a:buNone/>
            </a:pPr>
            <a:r>
              <a:rPr lang="fr-FR" sz="1300" b="1" i="1" u="none" strike="noStrike" cap="none">
                <a:solidFill>
                  <a:srgbClr val="00005A"/>
                </a:solidFill>
                <a:highlight>
                  <a:srgbClr val="FFFFFF"/>
                </a:highlight>
                <a:latin typeface="Arial"/>
                <a:ea typeface="Arial"/>
                <a:cs typeface="Arial"/>
                <a:sym typeface="Arial"/>
              </a:rPr>
              <a:t>Rythme de réduction des émissions de gaz à effet de serre pour rester sous les 1,5°C</a:t>
            </a:r>
            <a:br>
              <a:rPr lang="fr-FR" sz="1200" b="1" i="1" u="none" strike="noStrike" cap="none">
                <a:solidFill>
                  <a:srgbClr val="00005A"/>
                </a:solidFill>
                <a:highlight>
                  <a:srgbClr val="FFFFFF"/>
                </a:highlight>
                <a:latin typeface="Arial"/>
                <a:ea typeface="Arial"/>
                <a:cs typeface="Arial"/>
                <a:sym typeface="Arial"/>
              </a:rPr>
            </a:br>
            <a:r>
              <a:rPr lang="fr-FR" sz="1200" b="0" i="1" u="none" strike="noStrike" cap="none">
                <a:solidFill>
                  <a:schemeClr val="dk2"/>
                </a:solidFill>
                <a:highlight>
                  <a:srgbClr val="FFFFFF"/>
                </a:highlight>
                <a:latin typeface="Arial"/>
                <a:ea typeface="Arial"/>
                <a:cs typeface="Arial"/>
                <a:sym typeface="Arial"/>
              </a:rPr>
              <a:t>Source : </a:t>
            </a:r>
            <a:r>
              <a:rPr lang="fr-FR" sz="1200" b="0" i="1" u="none" strike="noStrike" cap="none">
                <a:solidFill>
                  <a:schemeClr val="dk2"/>
                </a:solidFill>
                <a:latin typeface="Arial"/>
                <a:ea typeface="Arial"/>
                <a:cs typeface="Arial"/>
                <a:sym typeface="Arial"/>
              </a:rPr>
              <a:t>Robbie Andrew / CICERO Center for International Climate Research. Données : Global Carbon Project, 2021</a:t>
            </a:r>
            <a:endParaRPr sz="1200" b="0" i="1" u="none" strike="noStrike" cap="none">
              <a:solidFill>
                <a:schemeClr val="dk2"/>
              </a:solidFill>
              <a:latin typeface="Arial"/>
              <a:ea typeface="Arial"/>
              <a:cs typeface="Arial"/>
              <a:sym typeface="Arial"/>
            </a:endParaRPr>
          </a:p>
          <a:p>
            <a:pPr marL="0" marR="0" lvl="0" indent="0" algn="r" rtl="0">
              <a:lnSpc>
                <a:spcPct val="115000"/>
              </a:lnSpc>
              <a:spcBef>
                <a:spcPts val="600"/>
              </a:spcBef>
              <a:spcAft>
                <a:spcPts val="0"/>
              </a:spcAft>
              <a:buClr>
                <a:schemeClr val="dk1"/>
              </a:buClr>
              <a:buSzPts val="1100"/>
              <a:buFont typeface="Arial"/>
              <a:buNone/>
            </a:pPr>
            <a:endParaRPr sz="1200" b="0" i="1" u="none" strike="noStrike" cap="none">
              <a:solidFill>
                <a:schemeClr val="dk2"/>
              </a:solidFill>
              <a:highlight>
                <a:srgbClr val="FFFFFF"/>
              </a:highlight>
              <a:latin typeface="Arial"/>
              <a:ea typeface="Arial"/>
              <a:cs typeface="Arial"/>
              <a:sym typeface="Arial"/>
            </a:endParaRPr>
          </a:p>
          <a:p>
            <a:pPr marL="0" marR="0" lvl="0" indent="0" algn="r" rtl="0">
              <a:lnSpc>
                <a:spcPct val="100000"/>
              </a:lnSpc>
              <a:spcBef>
                <a:spcPts val="60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pic>
        <p:nvPicPr>
          <p:cNvPr id="1247" name="Google Shape;1247;g3346a793586_5_217"/>
          <p:cNvPicPr preferRelativeResize="0"/>
          <p:nvPr/>
        </p:nvPicPr>
        <p:blipFill rotWithShape="1">
          <a:blip r:embed="rId3">
            <a:alphaModFix/>
          </a:blip>
          <a:srcRect r="19484" b="7321"/>
          <a:stretch/>
        </p:blipFill>
        <p:spPr>
          <a:xfrm>
            <a:off x="457050" y="2136975"/>
            <a:ext cx="9080177" cy="3995999"/>
          </a:xfrm>
          <a:prstGeom prst="rect">
            <a:avLst/>
          </a:prstGeom>
          <a:noFill/>
          <a:ln>
            <a:noFill/>
          </a:ln>
        </p:spPr>
      </p:pic>
      <p:sp>
        <p:nvSpPr>
          <p:cNvPr id="1248" name="Google Shape;1248;g3346a793586_5_217"/>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40</a:t>
            </a:fld>
            <a:endParaRPr/>
          </a:p>
        </p:txBody>
      </p:sp>
      <p:sp>
        <p:nvSpPr>
          <p:cNvPr id="1249" name="Google Shape;1249;g3346a793586_5_217"/>
          <p:cNvSpPr txBox="1"/>
          <p:nvPr/>
        </p:nvSpPr>
        <p:spPr>
          <a:xfrm>
            <a:off x="1222750" y="6083050"/>
            <a:ext cx="939300" cy="34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2022</a:t>
            </a:r>
            <a:endParaRPr sz="1600" b="1" i="0" u="none" strike="noStrike" cap="none">
              <a:solidFill>
                <a:schemeClr val="dk2"/>
              </a:solidFill>
              <a:latin typeface="Poppins"/>
              <a:ea typeface="Poppins"/>
              <a:cs typeface="Poppins"/>
              <a:sym typeface="Poppins"/>
            </a:endParaRPr>
          </a:p>
        </p:txBody>
      </p:sp>
      <p:sp>
        <p:nvSpPr>
          <p:cNvPr id="1250" name="Google Shape;1250;g3346a793586_5_217"/>
          <p:cNvSpPr txBox="1"/>
          <p:nvPr/>
        </p:nvSpPr>
        <p:spPr>
          <a:xfrm>
            <a:off x="8515300" y="6083050"/>
            <a:ext cx="939300" cy="34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2050</a:t>
            </a:r>
            <a:endParaRPr sz="1600" b="1" i="0" u="none" strike="noStrike" cap="none">
              <a:solidFill>
                <a:schemeClr val="dk2"/>
              </a:solidFill>
              <a:latin typeface="Poppins"/>
              <a:ea typeface="Poppins"/>
              <a:cs typeface="Poppins"/>
              <a:sym typeface="Poppins"/>
            </a:endParaRPr>
          </a:p>
        </p:txBody>
      </p:sp>
      <p:sp>
        <p:nvSpPr>
          <p:cNvPr id="1251" name="Google Shape;1251;g3346a793586_5_217"/>
          <p:cNvSpPr txBox="1"/>
          <p:nvPr/>
        </p:nvSpPr>
        <p:spPr>
          <a:xfrm>
            <a:off x="695325" y="572625"/>
            <a:ext cx="8841900" cy="497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professionnel </a:t>
            </a:r>
            <a:r>
              <a:rPr lang="fr-FR" sz="2400" b="1" i="0" u="none" strike="noStrike" cap="none">
                <a:solidFill>
                  <a:schemeClr val="dk2"/>
                </a:solidFill>
                <a:latin typeface="Poppins"/>
                <a:ea typeface="Poppins"/>
                <a:cs typeface="Poppins"/>
                <a:sym typeface="Poppins"/>
              </a:rPr>
              <a:t>?</a:t>
            </a:r>
            <a:endParaRPr sz="2400" b="1" i="0" u="none" strike="noStrike" cap="none">
              <a:solidFill>
                <a:srgbClr val="00005A"/>
              </a:solidFill>
              <a:latin typeface="Poppins"/>
              <a:ea typeface="Poppins"/>
              <a:cs typeface="Poppins"/>
              <a:sym typeface="Poppins"/>
            </a:endParaRPr>
          </a:p>
        </p:txBody>
      </p:sp>
      <p:pic>
        <p:nvPicPr>
          <p:cNvPr id="1252" name="Google Shape;1252;g3346a793586_5_217"/>
          <p:cNvPicPr preferRelativeResize="0"/>
          <p:nvPr/>
        </p:nvPicPr>
        <p:blipFill rotWithShape="1">
          <a:blip r:embed="rId4">
            <a:alphaModFix/>
          </a:blip>
          <a:srcRect/>
          <a:stretch/>
        </p:blipFill>
        <p:spPr>
          <a:xfrm>
            <a:off x="10735274" y="251000"/>
            <a:ext cx="504451" cy="298425"/>
          </a:xfrm>
          <a:prstGeom prst="rect">
            <a:avLst/>
          </a:prstGeom>
          <a:noFill/>
          <a:ln>
            <a:noFill/>
          </a:ln>
        </p:spPr>
      </p:pic>
      <p:pic>
        <p:nvPicPr>
          <p:cNvPr id="1253" name="Google Shape;1253;g3346a793586_5_217"/>
          <p:cNvPicPr preferRelativeResize="0"/>
          <p:nvPr/>
        </p:nvPicPr>
        <p:blipFill rotWithShape="1">
          <a:blip r:embed="rId5">
            <a:alphaModFix amt="20000"/>
          </a:blip>
          <a:srcRect/>
          <a:stretch/>
        </p:blipFill>
        <p:spPr>
          <a:xfrm>
            <a:off x="11342950" y="229875"/>
            <a:ext cx="608586" cy="340675"/>
          </a:xfrm>
          <a:prstGeom prst="rect">
            <a:avLst/>
          </a:prstGeom>
          <a:noFill/>
          <a:ln>
            <a:noFill/>
          </a:ln>
        </p:spPr>
      </p:pic>
      <p:sp>
        <p:nvSpPr>
          <p:cNvPr id="1254" name="Google Shape;1254;g3346a793586_5_217"/>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grpSp>
        <p:nvGrpSpPr>
          <p:cNvPr id="1255" name="Google Shape;1255;g3346a793586_5_217"/>
          <p:cNvGrpSpPr/>
          <p:nvPr/>
        </p:nvGrpSpPr>
        <p:grpSpPr>
          <a:xfrm>
            <a:off x="2474150" y="1637025"/>
            <a:ext cx="529200" cy="529200"/>
            <a:chOff x="2524400" y="2362863"/>
            <a:chExt cx="529200" cy="529200"/>
          </a:xfrm>
        </p:grpSpPr>
        <p:sp>
          <p:nvSpPr>
            <p:cNvPr id="1256" name="Google Shape;1256;g3346a793586_5_217"/>
            <p:cNvSpPr/>
            <p:nvPr/>
          </p:nvSpPr>
          <p:spPr>
            <a:xfrm>
              <a:off x="2524400" y="2362863"/>
              <a:ext cx="529200" cy="5292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7" name="Google Shape;1257;g3346a793586_5_217"/>
            <p:cNvPicPr preferRelativeResize="0"/>
            <p:nvPr/>
          </p:nvPicPr>
          <p:blipFill rotWithShape="1">
            <a:blip r:embed="rId6">
              <a:alphaModFix/>
            </a:blip>
            <a:srcRect/>
            <a:stretch/>
          </p:blipFill>
          <p:spPr>
            <a:xfrm>
              <a:off x="2565562" y="2491762"/>
              <a:ext cx="446875" cy="271400"/>
            </a:xfrm>
            <a:prstGeom prst="rect">
              <a:avLst/>
            </a:prstGeom>
            <a:noFill/>
            <a:ln>
              <a:noFill/>
            </a:ln>
          </p:spPr>
        </p:pic>
      </p:grpSp>
      <p:grpSp>
        <p:nvGrpSpPr>
          <p:cNvPr id="1258" name="Google Shape;1258;g3346a793586_5_217"/>
          <p:cNvGrpSpPr/>
          <p:nvPr/>
        </p:nvGrpSpPr>
        <p:grpSpPr>
          <a:xfrm>
            <a:off x="4599900" y="1691550"/>
            <a:ext cx="529200" cy="529200"/>
            <a:chOff x="4864500" y="1819213"/>
            <a:chExt cx="529200" cy="529200"/>
          </a:xfrm>
        </p:grpSpPr>
        <p:sp>
          <p:nvSpPr>
            <p:cNvPr id="1259" name="Google Shape;1259;g3346a793586_5_217"/>
            <p:cNvSpPr/>
            <p:nvPr/>
          </p:nvSpPr>
          <p:spPr>
            <a:xfrm>
              <a:off x="4864500" y="1819213"/>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0" name="Google Shape;1260;g3346a793586_5_217"/>
            <p:cNvPicPr preferRelativeResize="0"/>
            <p:nvPr/>
          </p:nvPicPr>
          <p:blipFill rotWithShape="1">
            <a:blip r:embed="rId7">
              <a:alphaModFix/>
            </a:blip>
            <a:srcRect/>
            <a:stretch/>
          </p:blipFill>
          <p:spPr>
            <a:xfrm>
              <a:off x="4945162" y="1889934"/>
              <a:ext cx="331625" cy="387766"/>
            </a:xfrm>
            <a:prstGeom prst="rect">
              <a:avLst/>
            </a:prstGeom>
            <a:noFill/>
            <a:ln>
              <a:noFill/>
            </a:ln>
          </p:spPr>
        </p:pic>
      </p:grpSp>
      <p:grpSp>
        <p:nvGrpSpPr>
          <p:cNvPr id="1261" name="Google Shape;1261;g3346a793586_5_217"/>
          <p:cNvGrpSpPr/>
          <p:nvPr/>
        </p:nvGrpSpPr>
        <p:grpSpPr>
          <a:xfrm>
            <a:off x="5649838" y="1753513"/>
            <a:ext cx="529200" cy="529200"/>
            <a:chOff x="6145500" y="1659188"/>
            <a:chExt cx="529200" cy="529200"/>
          </a:xfrm>
        </p:grpSpPr>
        <p:sp>
          <p:nvSpPr>
            <p:cNvPr id="1262" name="Google Shape;1262;g3346a793586_5_217"/>
            <p:cNvSpPr/>
            <p:nvPr/>
          </p:nvSpPr>
          <p:spPr>
            <a:xfrm>
              <a:off x="6145500" y="1659188"/>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3" name="Google Shape;1263;g3346a793586_5_217"/>
            <p:cNvPicPr preferRelativeResize="0"/>
            <p:nvPr/>
          </p:nvPicPr>
          <p:blipFill rotWithShape="1">
            <a:blip r:embed="rId8">
              <a:alphaModFix/>
            </a:blip>
            <a:srcRect/>
            <a:stretch/>
          </p:blipFill>
          <p:spPr>
            <a:xfrm>
              <a:off x="6209000" y="1796925"/>
              <a:ext cx="402200" cy="289875"/>
            </a:xfrm>
            <a:prstGeom prst="rect">
              <a:avLst/>
            </a:prstGeom>
            <a:noFill/>
            <a:ln>
              <a:noFill/>
            </a:ln>
          </p:spPr>
        </p:pic>
      </p:grpSp>
      <p:cxnSp>
        <p:nvCxnSpPr>
          <p:cNvPr id="1264" name="Google Shape;1264;g3346a793586_5_217"/>
          <p:cNvCxnSpPr/>
          <p:nvPr/>
        </p:nvCxnSpPr>
        <p:spPr>
          <a:xfrm>
            <a:off x="6951450" y="2399275"/>
            <a:ext cx="0" cy="429900"/>
          </a:xfrm>
          <a:prstGeom prst="straightConnector1">
            <a:avLst/>
          </a:prstGeom>
          <a:noFill/>
          <a:ln w="19050" cap="flat" cmpd="sng">
            <a:solidFill>
              <a:srgbClr val="0028DC"/>
            </a:solidFill>
            <a:prstDash val="dot"/>
            <a:round/>
            <a:headEnd type="none" w="sm" len="sm"/>
            <a:tailEnd type="none" w="sm" len="sm"/>
          </a:ln>
        </p:spPr>
      </p:cxnSp>
      <p:grpSp>
        <p:nvGrpSpPr>
          <p:cNvPr id="1265" name="Google Shape;1265;g3346a793586_5_217"/>
          <p:cNvGrpSpPr/>
          <p:nvPr/>
        </p:nvGrpSpPr>
        <p:grpSpPr>
          <a:xfrm>
            <a:off x="6699800" y="2102300"/>
            <a:ext cx="529200" cy="529200"/>
            <a:chOff x="7312288" y="1662175"/>
            <a:chExt cx="529200" cy="529200"/>
          </a:xfrm>
        </p:grpSpPr>
        <p:sp>
          <p:nvSpPr>
            <p:cNvPr id="1266" name="Google Shape;1266;g3346a793586_5_217"/>
            <p:cNvSpPr/>
            <p:nvPr/>
          </p:nvSpPr>
          <p:spPr>
            <a:xfrm>
              <a:off x="7312288" y="1662175"/>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7" name="Google Shape;1267;g3346a793586_5_217"/>
            <p:cNvPicPr preferRelativeResize="0"/>
            <p:nvPr/>
          </p:nvPicPr>
          <p:blipFill rotWithShape="1">
            <a:blip r:embed="rId9">
              <a:alphaModFix/>
            </a:blip>
            <a:srcRect/>
            <a:stretch/>
          </p:blipFill>
          <p:spPr>
            <a:xfrm>
              <a:off x="7402433" y="1742575"/>
              <a:ext cx="358729" cy="368400"/>
            </a:xfrm>
            <a:prstGeom prst="rect">
              <a:avLst/>
            </a:prstGeom>
            <a:noFill/>
            <a:ln>
              <a:noFill/>
            </a:ln>
          </p:spPr>
        </p:pic>
      </p:grpSp>
      <p:grpSp>
        <p:nvGrpSpPr>
          <p:cNvPr id="1268" name="Google Shape;1268;g3346a793586_5_217"/>
          <p:cNvGrpSpPr/>
          <p:nvPr/>
        </p:nvGrpSpPr>
        <p:grpSpPr>
          <a:xfrm>
            <a:off x="7729813" y="2434213"/>
            <a:ext cx="529200" cy="529200"/>
            <a:chOff x="8479100" y="2060438"/>
            <a:chExt cx="529200" cy="529200"/>
          </a:xfrm>
        </p:grpSpPr>
        <p:sp>
          <p:nvSpPr>
            <p:cNvPr id="1269" name="Google Shape;1269;g3346a793586_5_217"/>
            <p:cNvSpPr/>
            <p:nvPr/>
          </p:nvSpPr>
          <p:spPr>
            <a:xfrm>
              <a:off x="8479100" y="2060438"/>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70" name="Google Shape;1270;g3346a793586_5_217"/>
            <p:cNvPicPr preferRelativeResize="0"/>
            <p:nvPr/>
          </p:nvPicPr>
          <p:blipFill rotWithShape="1">
            <a:blip r:embed="rId10">
              <a:alphaModFix/>
            </a:blip>
            <a:srcRect/>
            <a:stretch/>
          </p:blipFill>
          <p:spPr>
            <a:xfrm>
              <a:off x="8577900" y="2152055"/>
              <a:ext cx="331625" cy="345969"/>
            </a:xfrm>
            <a:prstGeom prst="rect">
              <a:avLst/>
            </a:prstGeom>
            <a:noFill/>
            <a:ln>
              <a:noFill/>
            </a:ln>
          </p:spPr>
        </p:pic>
      </p:grpSp>
      <p:sp>
        <p:nvSpPr>
          <p:cNvPr id="1271" name="Google Shape;1271;g3346a793586_5_217"/>
          <p:cNvSpPr txBox="1"/>
          <p:nvPr/>
        </p:nvSpPr>
        <p:spPr>
          <a:xfrm>
            <a:off x="2305900" y="247636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-45 %</a:t>
            </a:r>
            <a:endParaRPr sz="1100" b="1" i="0" u="none" strike="noStrike" cap="none">
              <a:solidFill>
                <a:schemeClr val="accent6"/>
              </a:solidFill>
              <a:latin typeface="Poppins"/>
              <a:ea typeface="Poppins"/>
              <a:cs typeface="Poppins"/>
              <a:sym typeface="Poppins"/>
            </a:endParaRPr>
          </a:p>
        </p:txBody>
      </p:sp>
      <p:cxnSp>
        <p:nvCxnSpPr>
          <p:cNvPr id="1272" name="Google Shape;1272;g3346a793586_5_217"/>
          <p:cNvCxnSpPr/>
          <p:nvPr/>
        </p:nvCxnSpPr>
        <p:spPr>
          <a:xfrm>
            <a:off x="2738750" y="2065525"/>
            <a:ext cx="0" cy="414600"/>
          </a:xfrm>
          <a:prstGeom prst="straightConnector1">
            <a:avLst/>
          </a:prstGeom>
          <a:noFill/>
          <a:ln w="19050" cap="flat" cmpd="sng">
            <a:solidFill>
              <a:srgbClr val="0028DC"/>
            </a:solidFill>
            <a:prstDash val="dot"/>
            <a:round/>
            <a:headEnd type="none" w="sm" len="sm"/>
            <a:tailEnd type="none" w="sm" len="sm"/>
          </a:ln>
        </p:spPr>
      </p:cxnSp>
      <p:cxnSp>
        <p:nvCxnSpPr>
          <p:cNvPr id="1273" name="Google Shape;1273;g3346a793586_5_217"/>
          <p:cNvCxnSpPr/>
          <p:nvPr/>
        </p:nvCxnSpPr>
        <p:spPr>
          <a:xfrm>
            <a:off x="3838800" y="2136963"/>
            <a:ext cx="0" cy="429900"/>
          </a:xfrm>
          <a:prstGeom prst="straightConnector1">
            <a:avLst/>
          </a:prstGeom>
          <a:noFill/>
          <a:ln w="19050" cap="flat" cmpd="sng">
            <a:solidFill>
              <a:srgbClr val="0028DC"/>
            </a:solidFill>
            <a:prstDash val="dot"/>
            <a:round/>
            <a:headEnd type="none" w="sm" len="sm"/>
            <a:tailEnd type="none" w="sm" len="sm"/>
          </a:ln>
        </p:spPr>
      </p:cxnSp>
      <p:cxnSp>
        <p:nvCxnSpPr>
          <p:cNvPr id="1274" name="Google Shape;1274;g3346a793586_5_217"/>
          <p:cNvCxnSpPr/>
          <p:nvPr/>
        </p:nvCxnSpPr>
        <p:spPr>
          <a:xfrm>
            <a:off x="4864500" y="2236088"/>
            <a:ext cx="0" cy="429900"/>
          </a:xfrm>
          <a:prstGeom prst="straightConnector1">
            <a:avLst/>
          </a:prstGeom>
          <a:noFill/>
          <a:ln w="19050" cap="flat" cmpd="sng">
            <a:solidFill>
              <a:srgbClr val="0028DC"/>
            </a:solidFill>
            <a:prstDash val="dot"/>
            <a:round/>
            <a:headEnd type="none" w="sm" len="sm"/>
            <a:tailEnd type="none" w="sm" len="sm"/>
          </a:ln>
        </p:spPr>
      </p:cxnSp>
      <p:cxnSp>
        <p:nvCxnSpPr>
          <p:cNvPr id="1275" name="Google Shape;1275;g3346a793586_5_217"/>
          <p:cNvCxnSpPr/>
          <p:nvPr/>
        </p:nvCxnSpPr>
        <p:spPr>
          <a:xfrm>
            <a:off x="5914450" y="2339863"/>
            <a:ext cx="0" cy="429900"/>
          </a:xfrm>
          <a:prstGeom prst="straightConnector1">
            <a:avLst/>
          </a:prstGeom>
          <a:noFill/>
          <a:ln w="19050" cap="flat" cmpd="sng">
            <a:solidFill>
              <a:srgbClr val="0028DC"/>
            </a:solidFill>
            <a:prstDash val="dot"/>
            <a:round/>
            <a:headEnd type="none" w="sm" len="sm"/>
            <a:tailEnd type="none" w="sm" len="sm"/>
          </a:ln>
        </p:spPr>
      </p:cxnSp>
      <p:cxnSp>
        <p:nvCxnSpPr>
          <p:cNvPr id="1276" name="Google Shape;1276;g3346a793586_5_217"/>
          <p:cNvCxnSpPr/>
          <p:nvPr/>
        </p:nvCxnSpPr>
        <p:spPr>
          <a:xfrm>
            <a:off x="7994413" y="2665988"/>
            <a:ext cx="0" cy="578400"/>
          </a:xfrm>
          <a:prstGeom prst="straightConnector1">
            <a:avLst/>
          </a:prstGeom>
          <a:noFill/>
          <a:ln w="19050" cap="flat" cmpd="sng">
            <a:solidFill>
              <a:srgbClr val="0028DC"/>
            </a:solidFill>
            <a:prstDash val="dot"/>
            <a:round/>
            <a:headEnd type="none" w="sm" len="sm"/>
            <a:tailEnd type="none" w="sm" len="sm"/>
          </a:ln>
        </p:spPr>
      </p:cxnSp>
      <p:sp>
        <p:nvSpPr>
          <p:cNvPr id="1277" name="Google Shape;1277;g3346a793586_5_217"/>
          <p:cNvSpPr txBox="1"/>
          <p:nvPr/>
        </p:nvSpPr>
        <p:spPr>
          <a:xfrm>
            <a:off x="3364550" y="2570720"/>
            <a:ext cx="897000" cy="25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-95 %</a:t>
            </a:r>
            <a:endParaRPr sz="1100" b="1" i="0" u="none" strike="noStrike" cap="none">
              <a:solidFill>
                <a:schemeClr val="accent6"/>
              </a:solidFill>
              <a:latin typeface="Poppins"/>
              <a:ea typeface="Poppins"/>
              <a:cs typeface="Poppins"/>
              <a:sym typeface="Poppins"/>
            </a:endParaRPr>
          </a:p>
        </p:txBody>
      </p:sp>
      <p:sp>
        <p:nvSpPr>
          <p:cNvPr id="1278" name="Google Shape;1278;g3346a793586_5_217"/>
          <p:cNvSpPr txBox="1"/>
          <p:nvPr/>
        </p:nvSpPr>
        <p:spPr>
          <a:xfrm>
            <a:off x="4416000" y="268133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-65 %</a:t>
            </a:r>
            <a:endParaRPr sz="1100" b="1" i="0" u="none" strike="noStrike" cap="none">
              <a:solidFill>
                <a:schemeClr val="accent6"/>
              </a:solidFill>
              <a:latin typeface="Poppins"/>
              <a:ea typeface="Poppins"/>
              <a:cs typeface="Poppins"/>
              <a:sym typeface="Poppins"/>
            </a:endParaRPr>
          </a:p>
        </p:txBody>
      </p:sp>
      <p:sp>
        <p:nvSpPr>
          <p:cNvPr id="1279" name="Google Shape;1279;g3346a793586_5_217"/>
          <p:cNvSpPr txBox="1"/>
          <p:nvPr/>
        </p:nvSpPr>
        <p:spPr>
          <a:xfrm>
            <a:off x="5442000" y="282691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-78 %</a:t>
            </a:r>
            <a:endParaRPr sz="1100" b="1" i="0" u="none" strike="noStrike" cap="none">
              <a:solidFill>
                <a:schemeClr val="accent6"/>
              </a:solidFill>
              <a:latin typeface="Poppins"/>
              <a:ea typeface="Poppins"/>
              <a:cs typeface="Poppins"/>
              <a:sym typeface="Poppins"/>
            </a:endParaRPr>
          </a:p>
        </p:txBody>
      </p:sp>
      <p:sp>
        <p:nvSpPr>
          <p:cNvPr id="1280" name="Google Shape;1280;g3346a793586_5_217"/>
          <p:cNvSpPr txBox="1"/>
          <p:nvPr/>
        </p:nvSpPr>
        <p:spPr>
          <a:xfrm>
            <a:off x="1960900" y="1036988"/>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Construction et entretien des infrastructures</a:t>
            </a:r>
            <a:endParaRPr sz="1000" b="0" i="0" u="none" strike="noStrike" cap="none">
              <a:solidFill>
                <a:srgbClr val="000047"/>
              </a:solidFill>
              <a:latin typeface="Poppins"/>
              <a:ea typeface="Poppins"/>
              <a:cs typeface="Poppins"/>
              <a:sym typeface="Poppins"/>
            </a:endParaRPr>
          </a:p>
        </p:txBody>
      </p:sp>
      <p:sp>
        <p:nvSpPr>
          <p:cNvPr id="1281" name="Google Shape;1281;g3346a793586_5_217"/>
          <p:cNvSpPr txBox="1"/>
          <p:nvPr/>
        </p:nvSpPr>
        <p:spPr>
          <a:xfrm>
            <a:off x="3045300" y="113167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Consommation d’énergie des infrastructures</a:t>
            </a:r>
            <a:endParaRPr sz="1000" b="0" i="0" u="none" strike="noStrike" cap="none">
              <a:solidFill>
                <a:srgbClr val="000047"/>
              </a:solidFill>
              <a:latin typeface="Poppins"/>
              <a:ea typeface="Poppins"/>
              <a:cs typeface="Poppins"/>
              <a:sym typeface="Poppins"/>
            </a:endParaRPr>
          </a:p>
        </p:txBody>
      </p:sp>
      <p:sp>
        <p:nvSpPr>
          <p:cNvPr id="1282" name="Google Shape;1282;g3346a793586_5_217"/>
          <p:cNvSpPr txBox="1"/>
          <p:nvPr/>
        </p:nvSpPr>
        <p:spPr>
          <a:xfrm>
            <a:off x="4070988" y="1247313"/>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Alimentation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et boissons</a:t>
            </a:r>
            <a:endParaRPr sz="1000" b="0" i="0" u="none" strike="noStrike" cap="none">
              <a:solidFill>
                <a:srgbClr val="000047"/>
              </a:solidFill>
              <a:latin typeface="Poppins"/>
              <a:ea typeface="Poppins"/>
              <a:cs typeface="Poppins"/>
              <a:sym typeface="Poppins"/>
            </a:endParaRPr>
          </a:p>
        </p:txBody>
      </p:sp>
      <p:sp>
        <p:nvSpPr>
          <p:cNvPr id="1283" name="Google Shape;1283;g3346a793586_5_217"/>
          <p:cNvSpPr txBox="1"/>
          <p:nvPr/>
        </p:nvSpPr>
        <p:spPr>
          <a:xfrm>
            <a:off x="5120950" y="128222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Retransmission, déchets et autres</a:t>
            </a:r>
            <a:endParaRPr sz="1000" b="0" i="0" u="none" strike="noStrike" cap="none">
              <a:solidFill>
                <a:srgbClr val="000047"/>
              </a:solidFill>
              <a:latin typeface="Poppins"/>
              <a:ea typeface="Poppins"/>
              <a:cs typeface="Poppins"/>
              <a:sym typeface="Poppins"/>
            </a:endParaRPr>
          </a:p>
        </p:txBody>
      </p:sp>
      <p:sp>
        <p:nvSpPr>
          <p:cNvPr id="1284" name="Google Shape;1284;g3346a793586_5_217"/>
          <p:cNvSpPr txBox="1"/>
          <p:nvPr/>
        </p:nvSpPr>
        <p:spPr>
          <a:xfrm>
            <a:off x="6378350" y="1536313"/>
            <a:ext cx="12135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Déplacements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des équipes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et salariés</a:t>
            </a:r>
            <a:endParaRPr sz="1000" b="0" i="0" u="none" strike="noStrike" cap="none">
              <a:solidFill>
                <a:srgbClr val="000047"/>
              </a:solidFill>
              <a:latin typeface="Poppins"/>
              <a:ea typeface="Poppins"/>
              <a:cs typeface="Poppins"/>
              <a:sym typeface="Poppins"/>
            </a:endParaRPr>
          </a:p>
        </p:txBody>
      </p:sp>
      <p:sp>
        <p:nvSpPr>
          <p:cNvPr id="1285" name="Google Shape;1285;g3346a793586_5_217"/>
          <p:cNvSpPr txBox="1"/>
          <p:nvPr/>
        </p:nvSpPr>
        <p:spPr>
          <a:xfrm>
            <a:off x="7200913" y="1974713"/>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Déplacements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des spectateurs</a:t>
            </a:r>
            <a:endParaRPr sz="1000" b="0" i="0" u="none" strike="noStrike" cap="none">
              <a:solidFill>
                <a:srgbClr val="000047"/>
              </a:solidFill>
              <a:latin typeface="Poppins"/>
              <a:ea typeface="Poppins"/>
              <a:cs typeface="Poppins"/>
              <a:sym typeface="Poppins"/>
            </a:endParaRPr>
          </a:p>
        </p:txBody>
      </p:sp>
      <p:sp>
        <p:nvSpPr>
          <p:cNvPr id="1286" name="Google Shape;1286;g3346a793586_5_217"/>
          <p:cNvSpPr txBox="1"/>
          <p:nvPr/>
        </p:nvSpPr>
        <p:spPr>
          <a:xfrm>
            <a:off x="6502950" y="320653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-88 %</a:t>
            </a:r>
            <a:endParaRPr sz="1100" b="1" i="0" u="none" strike="noStrike" cap="none">
              <a:solidFill>
                <a:schemeClr val="accent6"/>
              </a:solidFill>
              <a:latin typeface="Poppins"/>
              <a:ea typeface="Poppins"/>
              <a:cs typeface="Poppins"/>
              <a:sym typeface="Poppins"/>
            </a:endParaRPr>
          </a:p>
        </p:txBody>
      </p:sp>
      <p:sp>
        <p:nvSpPr>
          <p:cNvPr id="1287" name="Google Shape;1287;g3346a793586_5_217"/>
          <p:cNvSpPr txBox="1"/>
          <p:nvPr/>
        </p:nvSpPr>
        <p:spPr>
          <a:xfrm>
            <a:off x="7545913" y="488776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-66 %</a:t>
            </a:r>
            <a:endParaRPr sz="1100" b="1" i="0" u="none" strike="noStrike" cap="none">
              <a:solidFill>
                <a:schemeClr val="accent6"/>
              </a:solidFill>
              <a:latin typeface="Poppins"/>
              <a:ea typeface="Poppins"/>
              <a:cs typeface="Poppins"/>
              <a:sym typeface="Poppins"/>
            </a:endParaRPr>
          </a:p>
        </p:txBody>
      </p:sp>
      <p:pic>
        <p:nvPicPr>
          <p:cNvPr id="1288" name="Google Shape;1288;g3346a793586_5_217"/>
          <p:cNvPicPr preferRelativeResize="0"/>
          <p:nvPr/>
        </p:nvPicPr>
        <p:blipFill rotWithShape="1">
          <a:blip r:embed="rId4">
            <a:alphaModFix/>
          </a:blip>
          <a:srcRect/>
          <a:stretch/>
        </p:blipFill>
        <p:spPr>
          <a:xfrm>
            <a:off x="10735274" y="251000"/>
            <a:ext cx="504451" cy="298425"/>
          </a:xfrm>
          <a:prstGeom prst="rect">
            <a:avLst/>
          </a:prstGeom>
          <a:noFill/>
          <a:ln>
            <a:noFill/>
          </a:ln>
        </p:spPr>
      </p:pic>
      <p:pic>
        <p:nvPicPr>
          <p:cNvPr id="1289" name="Google Shape;1289;g3346a793586_5_217"/>
          <p:cNvPicPr preferRelativeResize="0"/>
          <p:nvPr/>
        </p:nvPicPr>
        <p:blipFill rotWithShape="1">
          <a:blip r:embed="rId5">
            <a:alphaModFix amt="20000"/>
          </a:blip>
          <a:srcRect/>
          <a:stretch/>
        </p:blipFill>
        <p:spPr>
          <a:xfrm>
            <a:off x="11342950" y="229875"/>
            <a:ext cx="608586" cy="340675"/>
          </a:xfrm>
          <a:prstGeom prst="rect">
            <a:avLst/>
          </a:prstGeom>
          <a:noFill/>
          <a:ln>
            <a:noFill/>
          </a:ln>
        </p:spPr>
      </p:pic>
      <p:sp>
        <p:nvSpPr>
          <p:cNvPr id="1290" name="Google Shape;1290;g3346a793586_5_217"/>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1291" name="Google Shape;1291;g3346a793586_5_217"/>
          <p:cNvSpPr txBox="1"/>
          <p:nvPr/>
        </p:nvSpPr>
        <p:spPr>
          <a:xfrm>
            <a:off x="11135578" y="549425"/>
            <a:ext cx="9651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FCE5CD"/>
                </a:solidFill>
                <a:latin typeface="Poppins"/>
                <a:ea typeface="Poppins"/>
                <a:cs typeface="Poppins"/>
                <a:sym typeface="Poppins"/>
              </a:rPr>
              <a:t>Amateur</a:t>
            </a:r>
            <a:endParaRPr sz="1100" b="1" i="0" u="none" strike="noStrike" cap="none">
              <a:solidFill>
                <a:srgbClr val="FCE5CD"/>
              </a:solidFill>
              <a:latin typeface="Poppins"/>
              <a:ea typeface="Poppins"/>
              <a:cs typeface="Poppins"/>
              <a:sym typeface="Poppins"/>
            </a:endParaRPr>
          </a:p>
        </p:txBody>
      </p:sp>
      <p:grpSp>
        <p:nvGrpSpPr>
          <p:cNvPr id="1292" name="Google Shape;1292;g3346a793586_5_217"/>
          <p:cNvGrpSpPr/>
          <p:nvPr/>
        </p:nvGrpSpPr>
        <p:grpSpPr>
          <a:xfrm>
            <a:off x="3574200" y="1722238"/>
            <a:ext cx="529200" cy="529200"/>
            <a:chOff x="3747925" y="1764163"/>
            <a:chExt cx="529200" cy="529200"/>
          </a:xfrm>
        </p:grpSpPr>
        <p:sp>
          <p:nvSpPr>
            <p:cNvPr id="1293" name="Google Shape;1293;g3346a793586_5_217"/>
            <p:cNvSpPr/>
            <p:nvPr/>
          </p:nvSpPr>
          <p:spPr>
            <a:xfrm>
              <a:off x="3747925" y="1764163"/>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94" name="Google Shape;1294;g3346a793586_5_217"/>
            <p:cNvPicPr preferRelativeResize="0"/>
            <p:nvPr/>
          </p:nvPicPr>
          <p:blipFill rotWithShape="1">
            <a:blip r:embed="rId11">
              <a:alphaModFix/>
            </a:blip>
            <a:srcRect/>
            <a:stretch/>
          </p:blipFill>
          <p:spPr>
            <a:xfrm>
              <a:off x="3832825" y="1847250"/>
              <a:ext cx="343075" cy="351650"/>
            </a:xfrm>
            <a:prstGeom prst="rect">
              <a:avLst/>
            </a:prstGeom>
            <a:noFill/>
            <a:ln>
              <a:noFill/>
            </a:ln>
          </p:spPr>
        </p:pic>
      </p:grpSp>
      <p:sp>
        <p:nvSpPr>
          <p:cNvPr id="1295" name="Google Shape;1295;g3346a793586_5_217"/>
          <p:cNvSpPr/>
          <p:nvPr/>
        </p:nvSpPr>
        <p:spPr>
          <a:xfrm>
            <a:off x="9577725" y="4717650"/>
            <a:ext cx="1032000" cy="892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6" name="Google Shape;1296;g3346a793586_5_217"/>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grpSp>
        <p:nvGrpSpPr>
          <p:cNvPr id="1297" name="Google Shape;1297;g3346a793586_5_217"/>
          <p:cNvGrpSpPr/>
          <p:nvPr/>
        </p:nvGrpSpPr>
        <p:grpSpPr>
          <a:xfrm>
            <a:off x="3574200" y="1722225"/>
            <a:ext cx="529200" cy="529200"/>
            <a:chOff x="4168500" y="1852800"/>
            <a:chExt cx="529200" cy="529200"/>
          </a:xfrm>
        </p:grpSpPr>
        <p:sp>
          <p:nvSpPr>
            <p:cNvPr id="1298" name="Google Shape;1298;g3346a793586_5_217"/>
            <p:cNvSpPr/>
            <p:nvPr/>
          </p:nvSpPr>
          <p:spPr>
            <a:xfrm>
              <a:off x="4168500" y="18528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99" name="Google Shape;1299;g3346a793586_5_217"/>
            <p:cNvPicPr preferRelativeResize="0"/>
            <p:nvPr/>
          </p:nvPicPr>
          <p:blipFill rotWithShape="1">
            <a:blip r:embed="rId11">
              <a:alphaModFix/>
            </a:blip>
            <a:srcRect/>
            <a:stretch/>
          </p:blipFill>
          <p:spPr>
            <a:xfrm>
              <a:off x="4261562" y="1923525"/>
              <a:ext cx="343075" cy="351650"/>
            </a:xfrm>
            <a:prstGeom prst="rect">
              <a:avLst/>
            </a:prstGeom>
            <a:noFill/>
            <a:ln>
              <a:noFill/>
            </a:ln>
          </p:spPr>
        </p:pic>
      </p:grpSp>
      <p:cxnSp>
        <p:nvCxnSpPr>
          <p:cNvPr id="1300" name="Google Shape;1300;g3346a793586_5_217"/>
          <p:cNvCxnSpPr/>
          <p:nvPr/>
        </p:nvCxnSpPr>
        <p:spPr>
          <a:xfrm rot="10800000">
            <a:off x="8593775" y="4266625"/>
            <a:ext cx="1200" cy="540600"/>
          </a:xfrm>
          <a:prstGeom prst="straightConnector1">
            <a:avLst/>
          </a:prstGeom>
          <a:noFill/>
          <a:ln w="38100" cap="flat" cmpd="sng">
            <a:solidFill>
              <a:schemeClr val="accent2"/>
            </a:solidFill>
            <a:prstDash val="solid"/>
            <a:round/>
            <a:headEnd type="none" w="sm" len="sm"/>
            <a:tailEnd type="triangle" w="med" len="med"/>
          </a:ln>
        </p:spPr>
      </p:cxnSp>
      <p:cxnSp>
        <p:nvCxnSpPr>
          <p:cNvPr id="1301" name="Google Shape;1301;g3346a793586_5_217"/>
          <p:cNvCxnSpPr/>
          <p:nvPr/>
        </p:nvCxnSpPr>
        <p:spPr>
          <a:xfrm rot="10800000">
            <a:off x="9483275" y="4266625"/>
            <a:ext cx="1200" cy="540600"/>
          </a:xfrm>
          <a:prstGeom prst="straightConnector1">
            <a:avLst/>
          </a:prstGeom>
          <a:noFill/>
          <a:ln w="38100" cap="flat" cmpd="sng">
            <a:solidFill>
              <a:schemeClr val="accent2"/>
            </a:solidFill>
            <a:prstDash val="solid"/>
            <a:round/>
            <a:headEnd type="none" w="sm" len="sm"/>
            <a:tailEnd type="triangle" w="med" len="med"/>
          </a:ln>
        </p:spPr>
      </p:cxnSp>
      <p:cxnSp>
        <p:nvCxnSpPr>
          <p:cNvPr id="1302" name="Google Shape;1302;g3346a793586_5_217"/>
          <p:cNvCxnSpPr/>
          <p:nvPr/>
        </p:nvCxnSpPr>
        <p:spPr>
          <a:xfrm rot="10800000">
            <a:off x="9038525" y="4266625"/>
            <a:ext cx="1200" cy="540600"/>
          </a:xfrm>
          <a:prstGeom prst="straightConnector1">
            <a:avLst/>
          </a:prstGeom>
          <a:noFill/>
          <a:ln w="38100" cap="flat" cmpd="sng">
            <a:solidFill>
              <a:schemeClr val="accent2"/>
            </a:solidFill>
            <a:prstDash val="solid"/>
            <a:round/>
            <a:headEnd type="none" w="sm" len="sm"/>
            <a:tailEnd type="triangle" w="med" len="med"/>
          </a:ln>
        </p:spPr>
      </p:cxnSp>
      <p:sp>
        <p:nvSpPr>
          <p:cNvPr id="1303" name="Google Shape;1303;g3346a793586_5_217"/>
          <p:cNvSpPr/>
          <p:nvPr/>
        </p:nvSpPr>
        <p:spPr>
          <a:xfrm>
            <a:off x="9946350" y="4807225"/>
            <a:ext cx="2082300" cy="837000"/>
          </a:xfrm>
          <a:prstGeom prst="wedgeRoundRectCallout">
            <a:avLst>
              <a:gd name="adj1" fmla="val -69358"/>
              <a:gd name="adj2" fmla="val 24005"/>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1" i="0" u="none" strike="noStrike" cap="none">
                <a:solidFill>
                  <a:schemeClr val="dk2"/>
                </a:solidFill>
                <a:highlight>
                  <a:srgbClr val="FFFFFF"/>
                </a:highlight>
                <a:latin typeface="Poppins"/>
                <a:ea typeface="Poppins"/>
                <a:cs typeface="Poppins"/>
                <a:sym typeface="Poppins"/>
              </a:rPr>
              <a:t>Environ 50% des émissions résiduelles = kérosène des avions</a:t>
            </a:r>
            <a:endParaRPr sz="1400" b="1" i="0" u="none" strike="noStrike" cap="none">
              <a:solidFill>
                <a:srgbClr val="000000"/>
              </a:solidFill>
              <a:latin typeface="Arial"/>
              <a:ea typeface="Arial"/>
              <a:cs typeface="Arial"/>
              <a:sym typeface="Arial"/>
            </a:endParaRPr>
          </a:p>
        </p:txBody>
      </p:sp>
      <p:sp>
        <p:nvSpPr>
          <p:cNvPr id="1304" name="Google Shape;1304;g3346a793586_5_217"/>
          <p:cNvSpPr/>
          <p:nvPr/>
        </p:nvSpPr>
        <p:spPr>
          <a:xfrm>
            <a:off x="9229875" y="2681350"/>
            <a:ext cx="2530200" cy="975600"/>
          </a:xfrm>
          <a:prstGeom prst="wedgeRoundRectCallout">
            <a:avLst>
              <a:gd name="adj1" fmla="val -53529"/>
              <a:gd name="adj2" fmla="val 114958"/>
              <a:gd name="adj3" fmla="val 0"/>
            </a:avLst>
          </a:prstGeom>
          <a:solidFill>
            <a:schemeClr val="l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1" i="1" u="none" strike="noStrike" cap="none">
                <a:solidFill>
                  <a:schemeClr val="accent2"/>
                </a:solidFill>
                <a:highlight>
                  <a:srgbClr val="FFFFFF"/>
                </a:highlight>
                <a:latin typeface="Poppins"/>
                <a:ea typeface="Poppins"/>
                <a:cs typeface="Poppins"/>
                <a:sym typeface="Poppins"/>
              </a:rPr>
              <a:t>Dans le cas d’une programmation internationale qui intensifie les trajets en avion</a:t>
            </a:r>
            <a:endParaRPr sz="1400" b="1" i="1" u="none" strike="noStrike" cap="none">
              <a:solidFill>
                <a:schemeClr val="accent2"/>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pic>
        <p:nvPicPr>
          <p:cNvPr id="1310" name="Google Shape;1310;g33379d1850d_4_1151"/>
          <p:cNvPicPr preferRelativeResize="0"/>
          <p:nvPr/>
        </p:nvPicPr>
        <p:blipFill rotWithShape="1">
          <a:blip r:embed="rId3">
            <a:alphaModFix/>
          </a:blip>
          <a:srcRect b="7321"/>
          <a:stretch/>
        </p:blipFill>
        <p:spPr>
          <a:xfrm>
            <a:off x="457050" y="2136975"/>
            <a:ext cx="11277901" cy="3995999"/>
          </a:xfrm>
          <a:prstGeom prst="rect">
            <a:avLst/>
          </a:prstGeom>
          <a:noFill/>
          <a:ln>
            <a:noFill/>
          </a:ln>
        </p:spPr>
      </p:pic>
      <p:sp>
        <p:nvSpPr>
          <p:cNvPr id="1311" name="Google Shape;1311;g33379d1850d_4_1151"/>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41</a:t>
            </a:fld>
            <a:endParaRPr/>
          </a:p>
        </p:txBody>
      </p:sp>
      <p:sp>
        <p:nvSpPr>
          <p:cNvPr id="1312" name="Google Shape;1312;g33379d1850d_4_1151"/>
          <p:cNvSpPr txBox="1"/>
          <p:nvPr/>
        </p:nvSpPr>
        <p:spPr>
          <a:xfrm>
            <a:off x="1222750" y="6083050"/>
            <a:ext cx="939300" cy="34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2022</a:t>
            </a:r>
            <a:endParaRPr sz="1600" b="1" i="0" u="none" strike="noStrike" cap="none">
              <a:solidFill>
                <a:schemeClr val="dk2"/>
              </a:solidFill>
              <a:latin typeface="Poppins"/>
              <a:ea typeface="Poppins"/>
              <a:cs typeface="Poppins"/>
              <a:sym typeface="Poppins"/>
            </a:endParaRPr>
          </a:p>
        </p:txBody>
      </p:sp>
      <p:sp>
        <p:nvSpPr>
          <p:cNvPr id="1313" name="Google Shape;1313;g33379d1850d_4_1151"/>
          <p:cNvSpPr txBox="1"/>
          <p:nvPr/>
        </p:nvSpPr>
        <p:spPr>
          <a:xfrm>
            <a:off x="8515300" y="6083050"/>
            <a:ext cx="939300" cy="34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2050</a:t>
            </a:r>
            <a:endParaRPr sz="1600" b="1" i="0" u="none" strike="noStrike" cap="none">
              <a:solidFill>
                <a:schemeClr val="dk2"/>
              </a:solidFill>
              <a:latin typeface="Poppins"/>
              <a:ea typeface="Poppins"/>
              <a:cs typeface="Poppins"/>
              <a:sym typeface="Poppins"/>
            </a:endParaRPr>
          </a:p>
        </p:txBody>
      </p:sp>
      <p:sp>
        <p:nvSpPr>
          <p:cNvPr id="1314" name="Google Shape;1314;g33379d1850d_4_1151"/>
          <p:cNvSpPr txBox="1"/>
          <p:nvPr/>
        </p:nvSpPr>
        <p:spPr>
          <a:xfrm>
            <a:off x="10684100" y="5019275"/>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chemeClr val="accent2"/>
                </a:solidFill>
                <a:latin typeface="Poppins"/>
                <a:ea typeface="Poppins"/>
                <a:cs typeface="Poppins"/>
                <a:sym typeface="Poppins"/>
              </a:rPr>
              <a:t>-83 %</a:t>
            </a:r>
            <a:endParaRPr sz="1700" b="1" i="0" u="none" strike="noStrike" cap="none">
              <a:solidFill>
                <a:schemeClr val="accent2"/>
              </a:solidFill>
              <a:latin typeface="Poppins"/>
              <a:ea typeface="Poppins"/>
              <a:cs typeface="Poppins"/>
              <a:sym typeface="Poppins"/>
            </a:endParaRPr>
          </a:p>
        </p:txBody>
      </p:sp>
      <p:sp>
        <p:nvSpPr>
          <p:cNvPr id="1315" name="Google Shape;1315;g33379d1850d_4_1151"/>
          <p:cNvSpPr txBox="1"/>
          <p:nvPr/>
        </p:nvSpPr>
        <p:spPr>
          <a:xfrm>
            <a:off x="9581625" y="4887775"/>
            <a:ext cx="965100" cy="5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chemeClr val="lt1"/>
                </a:solidFill>
                <a:latin typeface="Poppins"/>
                <a:ea typeface="Poppins"/>
                <a:cs typeface="Poppins"/>
                <a:sym typeface="Poppins"/>
              </a:rPr>
              <a:t>???</a:t>
            </a:r>
            <a:endParaRPr sz="1700" b="1" i="0" u="none" strike="noStrike" cap="none">
              <a:solidFill>
                <a:schemeClr val="lt1"/>
              </a:solidFill>
              <a:latin typeface="Poppins"/>
              <a:ea typeface="Poppins"/>
              <a:cs typeface="Poppins"/>
              <a:sym typeface="Poppins"/>
            </a:endParaRPr>
          </a:p>
        </p:txBody>
      </p:sp>
      <p:sp>
        <p:nvSpPr>
          <p:cNvPr id="1316" name="Google Shape;1316;g33379d1850d_4_1151"/>
          <p:cNvSpPr txBox="1"/>
          <p:nvPr/>
        </p:nvSpPr>
        <p:spPr>
          <a:xfrm>
            <a:off x="695325" y="572625"/>
            <a:ext cx="8841900" cy="497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professionnel </a:t>
            </a:r>
            <a:r>
              <a:rPr lang="fr-FR" sz="2400" b="1" i="0" u="none" strike="noStrike" cap="none">
                <a:solidFill>
                  <a:schemeClr val="dk2"/>
                </a:solidFill>
                <a:latin typeface="Poppins"/>
                <a:ea typeface="Poppins"/>
                <a:cs typeface="Poppins"/>
                <a:sym typeface="Poppins"/>
              </a:rPr>
              <a:t>?</a:t>
            </a:r>
            <a:endParaRPr sz="2400" b="1" i="0" u="none" strike="noStrike" cap="none">
              <a:solidFill>
                <a:srgbClr val="00005A"/>
              </a:solidFill>
              <a:latin typeface="Poppins"/>
              <a:ea typeface="Poppins"/>
              <a:cs typeface="Poppins"/>
              <a:sym typeface="Poppins"/>
            </a:endParaRPr>
          </a:p>
        </p:txBody>
      </p:sp>
      <p:pic>
        <p:nvPicPr>
          <p:cNvPr id="1317" name="Google Shape;1317;g33379d1850d_4_1151"/>
          <p:cNvPicPr preferRelativeResize="0"/>
          <p:nvPr/>
        </p:nvPicPr>
        <p:blipFill rotWithShape="1">
          <a:blip r:embed="rId4">
            <a:alphaModFix/>
          </a:blip>
          <a:srcRect/>
          <a:stretch/>
        </p:blipFill>
        <p:spPr>
          <a:xfrm>
            <a:off x="10735274" y="251000"/>
            <a:ext cx="504451" cy="298425"/>
          </a:xfrm>
          <a:prstGeom prst="rect">
            <a:avLst/>
          </a:prstGeom>
          <a:noFill/>
          <a:ln>
            <a:noFill/>
          </a:ln>
        </p:spPr>
      </p:pic>
      <p:pic>
        <p:nvPicPr>
          <p:cNvPr id="1318" name="Google Shape;1318;g33379d1850d_4_1151"/>
          <p:cNvPicPr preferRelativeResize="0"/>
          <p:nvPr/>
        </p:nvPicPr>
        <p:blipFill rotWithShape="1">
          <a:blip r:embed="rId5">
            <a:alphaModFix amt="20000"/>
          </a:blip>
          <a:srcRect/>
          <a:stretch/>
        </p:blipFill>
        <p:spPr>
          <a:xfrm>
            <a:off x="11342950" y="229875"/>
            <a:ext cx="608586" cy="340675"/>
          </a:xfrm>
          <a:prstGeom prst="rect">
            <a:avLst/>
          </a:prstGeom>
          <a:noFill/>
          <a:ln>
            <a:noFill/>
          </a:ln>
        </p:spPr>
      </p:pic>
      <p:sp>
        <p:nvSpPr>
          <p:cNvPr id="1319" name="Google Shape;1319;g33379d1850d_4_1151"/>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grpSp>
        <p:nvGrpSpPr>
          <p:cNvPr id="1320" name="Google Shape;1320;g33379d1850d_4_1151"/>
          <p:cNvGrpSpPr/>
          <p:nvPr/>
        </p:nvGrpSpPr>
        <p:grpSpPr>
          <a:xfrm>
            <a:off x="2474150" y="1637025"/>
            <a:ext cx="529200" cy="529200"/>
            <a:chOff x="2524400" y="2362863"/>
            <a:chExt cx="529200" cy="529200"/>
          </a:xfrm>
        </p:grpSpPr>
        <p:sp>
          <p:nvSpPr>
            <p:cNvPr id="1321" name="Google Shape;1321;g33379d1850d_4_1151"/>
            <p:cNvSpPr/>
            <p:nvPr/>
          </p:nvSpPr>
          <p:spPr>
            <a:xfrm>
              <a:off x="2524400" y="2362863"/>
              <a:ext cx="529200" cy="5292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22" name="Google Shape;1322;g33379d1850d_4_1151"/>
            <p:cNvPicPr preferRelativeResize="0"/>
            <p:nvPr/>
          </p:nvPicPr>
          <p:blipFill rotWithShape="1">
            <a:blip r:embed="rId6">
              <a:alphaModFix/>
            </a:blip>
            <a:srcRect/>
            <a:stretch/>
          </p:blipFill>
          <p:spPr>
            <a:xfrm>
              <a:off x="2565562" y="2491762"/>
              <a:ext cx="446875" cy="271400"/>
            </a:xfrm>
            <a:prstGeom prst="rect">
              <a:avLst/>
            </a:prstGeom>
            <a:noFill/>
            <a:ln>
              <a:noFill/>
            </a:ln>
          </p:spPr>
        </p:pic>
      </p:grpSp>
      <p:grpSp>
        <p:nvGrpSpPr>
          <p:cNvPr id="1323" name="Google Shape;1323;g33379d1850d_4_1151"/>
          <p:cNvGrpSpPr/>
          <p:nvPr/>
        </p:nvGrpSpPr>
        <p:grpSpPr>
          <a:xfrm>
            <a:off x="4599900" y="1691550"/>
            <a:ext cx="529200" cy="529200"/>
            <a:chOff x="4864500" y="1819213"/>
            <a:chExt cx="529200" cy="529200"/>
          </a:xfrm>
        </p:grpSpPr>
        <p:sp>
          <p:nvSpPr>
            <p:cNvPr id="1324" name="Google Shape;1324;g33379d1850d_4_1151"/>
            <p:cNvSpPr/>
            <p:nvPr/>
          </p:nvSpPr>
          <p:spPr>
            <a:xfrm>
              <a:off x="4864500" y="1819213"/>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25" name="Google Shape;1325;g33379d1850d_4_1151"/>
            <p:cNvPicPr preferRelativeResize="0"/>
            <p:nvPr/>
          </p:nvPicPr>
          <p:blipFill rotWithShape="1">
            <a:blip r:embed="rId7">
              <a:alphaModFix/>
            </a:blip>
            <a:srcRect/>
            <a:stretch/>
          </p:blipFill>
          <p:spPr>
            <a:xfrm>
              <a:off x="4945162" y="1889934"/>
              <a:ext cx="331625" cy="387766"/>
            </a:xfrm>
            <a:prstGeom prst="rect">
              <a:avLst/>
            </a:prstGeom>
            <a:noFill/>
            <a:ln>
              <a:noFill/>
            </a:ln>
          </p:spPr>
        </p:pic>
      </p:grpSp>
      <p:grpSp>
        <p:nvGrpSpPr>
          <p:cNvPr id="1326" name="Google Shape;1326;g33379d1850d_4_1151"/>
          <p:cNvGrpSpPr/>
          <p:nvPr/>
        </p:nvGrpSpPr>
        <p:grpSpPr>
          <a:xfrm>
            <a:off x="5649838" y="1753513"/>
            <a:ext cx="529200" cy="529200"/>
            <a:chOff x="6145500" y="1659188"/>
            <a:chExt cx="529200" cy="529200"/>
          </a:xfrm>
        </p:grpSpPr>
        <p:sp>
          <p:nvSpPr>
            <p:cNvPr id="1327" name="Google Shape;1327;g33379d1850d_4_1151"/>
            <p:cNvSpPr/>
            <p:nvPr/>
          </p:nvSpPr>
          <p:spPr>
            <a:xfrm>
              <a:off x="6145500" y="1659188"/>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28" name="Google Shape;1328;g33379d1850d_4_1151"/>
            <p:cNvPicPr preferRelativeResize="0"/>
            <p:nvPr/>
          </p:nvPicPr>
          <p:blipFill rotWithShape="1">
            <a:blip r:embed="rId8">
              <a:alphaModFix/>
            </a:blip>
            <a:srcRect/>
            <a:stretch/>
          </p:blipFill>
          <p:spPr>
            <a:xfrm>
              <a:off x="6209000" y="1796925"/>
              <a:ext cx="402200" cy="289875"/>
            </a:xfrm>
            <a:prstGeom prst="rect">
              <a:avLst/>
            </a:prstGeom>
            <a:noFill/>
            <a:ln>
              <a:noFill/>
            </a:ln>
          </p:spPr>
        </p:pic>
      </p:grpSp>
      <p:cxnSp>
        <p:nvCxnSpPr>
          <p:cNvPr id="1329" name="Google Shape;1329;g33379d1850d_4_1151"/>
          <p:cNvCxnSpPr/>
          <p:nvPr/>
        </p:nvCxnSpPr>
        <p:spPr>
          <a:xfrm>
            <a:off x="6951450" y="2399275"/>
            <a:ext cx="0" cy="429900"/>
          </a:xfrm>
          <a:prstGeom prst="straightConnector1">
            <a:avLst/>
          </a:prstGeom>
          <a:noFill/>
          <a:ln w="19050" cap="flat" cmpd="sng">
            <a:solidFill>
              <a:srgbClr val="0028DC"/>
            </a:solidFill>
            <a:prstDash val="dot"/>
            <a:round/>
            <a:headEnd type="none" w="sm" len="sm"/>
            <a:tailEnd type="none" w="sm" len="sm"/>
          </a:ln>
        </p:spPr>
      </p:cxnSp>
      <p:grpSp>
        <p:nvGrpSpPr>
          <p:cNvPr id="1330" name="Google Shape;1330;g33379d1850d_4_1151"/>
          <p:cNvGrpSpPr/>
          <p:nvPr/>
        </p:nvGrpSpPr>
        <p:grpSpPr>
          <a:xfrm>
            <a:off x="6699800" y="2102300"/>
            <a:ext cx="529200" cy="529200"/>
            <a:chOff x="7312288" y="1662175"/>
            <a:chExt cx="529200" cy="529200"/>
          </a:xfrm>
        </p:grpSpPr>
        <p:sp>
          <p:nvSpPr>
            <p:cNvPr id="1331" name="Google Shape;1331;g33379d1850d_4_1151"/>
            <p:cNvSpPr/>
            <p:nvPr/>
          </p:nvSpPr>
          <p:spPr>
            <a:xfrm>
              <a:off x="7312288" y="1662175"/>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32" name="Google Shape;1332;g33379d1850d_4_1151"/>
            <p:cNvPicPr preferRelativeResize="0"/>
            <p:nvPr/>
          </p:nvPicPr>
          <p:blipFill rotWithShape="1">
            <a:blip r:embed="rId9">
              <a:alphaModFix/>
            </a:blip>
            <a:srcRect/>
            <a:stretch/>
          </p:blipFill>
          <p:spPr>
            <a:xfrm>
              <a:off x="7402433" y="1742575"/>
              <a:ext cx="358729" cy="368400"/>
            </a:xfrm>
            <a:prstGeom prst="rect">
              <a:avLst/>
            </a:prstGeom>
            <a:noFill/>
            <a:ln>
              <a:noFill/>
            </a:ln>
          </p:spPr>
        </p:pic>
      </p:grpSp>
      <p:grpSp>
        <p:nvGrpSpPr>
          <p:cNvPr id="1333" name="Google Shape;1333;g33379d1850d_4_1151"/>
          <p:cNvGrpSpPr/>
          <p:nvPr/>
        </p:nvGrpSpPr>
        <p:grpSpPr>
          <a:xfrm>
            <a:off x="7729813" y="2434213"/>
            <a:ext cx="529200" cy="529200"/>
            <a:chOff x="8479100" y="2060438"/>
            <a:chExt cx="529200" cy="529200"/>
          </a:xfrm>
        </p:grpSpPr>
        <p:sp>
          <p:nvSpPr>
            <p:cNvPr id="1334" name="Google Shape;1334;g33379d1850d_4_1151"/>
            <p:cNvSpPr/>
            <p:nvPr/>
          </p:nvSpPr>
          <p:spPr>
            <a:xfrm>
              <a:off x="8479100" y="2060438"/>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35" name="Google Shape;1335;g33379d1850d_4_1151"/>
            <p:cNvPicPr preferRelativeResize="0"/>
            <p:nvPr/>
          </p:nvPicPr>
          <p:blipFill rotWithShape="1">
            <a:blip r:embed="rId10">
              <a:alphaModFix/>
            </a:blip>
            <a:srcRect/>
            <a:stretch/>
          </p:blipFill>
          <p:spPr>
            <a:xfrm>
              <a:off x="8577900" y="2152055"/>
              <a:ext cx="331625" cy="345969"/>
            </a:xfrm>
            <a:prstGeom prst="rect">
              <a:avLst/>
            </a:prstGeom>
            <a:noFill/>
            <a:ln>
              <a:noFill/>
            </a:ln>
          </p:spPr>
        </p:pic>
      </p:grpSp>
      <p:sp>
        <p:nvSpPr>
          <p:cNvPr id="1336" name="Google Shape;1336;g33379d1850d_4_1151"/>
          <p:cNvSpPr txBox="1"/>
          <p:nvPr/>
        </p:nvSpPr>
        <p:spPr>
          <a:xfrm>
            <a:off x="2305900" y="247636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-45 %</a:t>
            </a:r>
            <a:endParaRPr sz="1100" b="1" i="0" u="none" strike="noStrike" cap="none">
              <a:solidFill>
                <a:schemeClr val="accent6"/>
              </a:solidFill>
              <a:latin typeface="Poppins"/>
              <a:ea typeface="Poppins"/>
              <a:cs typeface="Poppins"/>
              <a:sym typeface="Poppins"/>
            </a:endParaRPr>
          </a:p>
        </p:txBody>
      </p:sp>
      <p:cxnSp>
        <p:nvCxnSpPr>
          <p:cNvPr id="1337" name="Google Shape;1337;g33379d1850d_4_1151"/>
          <p:cNvCxnSpPr/>
          <p:nvPr/>
        </p:nvCxnSpPr>
        <p:spPr>
          <a:xfrm>
            <a:off x="2738750" y="2065525"/>
            <a:ext cx="0" cy="414600"/>
          </a:xfrm>
          <a:prstGeom prst="straightConnector1">
            <a:avLst/>
          </a:prstGeom>
          <a:noFill/>
          <a:ln w="19050" cap="flat" cmpd="sng">
            <a:solidFill>
              <a:srgbClr val="0028DC"/>
            </a:solidFill>
            <a:prstDash val="dot"/>
            <a:round/>
            <a:headEnd type="none" w="sm" len="sm"/>
            <a:tailEnd type="none" w="sm" len="sm"/>
          </a:ln>
        </p:spPr>
      </p:cxnSp>
      <p:cxnSp>
        <p:nvCxnSpPr>
          <p:cNvPr id="1338" name="Google Shape;1338;g33379d1850d_4_1151"/>
          <p:cNvCxnSpPr/>
          <p:nvPr/>
        </p:nvCxnSpPr>
        <p:spPr>
          <a:xfrm>
            <a:off x="3838800" y="2136963"/>
            <a:ext cx="0" cy="429900"/>
          </a:xfrm>
          <a:prstGeom prst="straightConnector1">
            <a:avLst/>
          </a:prstGeom>
          <a:noFill/>
          <a:ln w="19050" cap="flat" cmpd="sng">
            <a:solidFill>
              <a:srgbClr val="0028DC"/>
            </a:solidFill>
            <a:prstDash val="dot"/>
            <a:round/>
            <a:headEnd type="none" w="sm" len="sm"/>
            <a:tailEnd type="none" w="sm" len="sm"/>
          </a:ln>
        </p:spPr>
      </p:cxnSp>
      <p:cxnSp>
        <p:nvCxnSpPr>
          <p:cNvPr id="1339" name="Google Shape;1339;g33379d1850d_4_1151"/>
          <p:cNvCxnSpPr/>
          <p:nvPr/>
        </p:nvCxnSpPr>
        <p:spPr>
          <a:xfrm>
            <a:off x="4864500" y="2236088"/>
            <a:ext cx="0" cy="429900"/>
          </a:xfrm>
          <a:prstGeom prst="straightConnector1">
            <a:avLst/>
          </a:prstGeom>
          <a:noFill/>
          <a:ln w="19050" cap="flat" cmpd="sng">
            <a:solidFill>
              <a:srgbClr val="0028DC"/>
            </a:solidFill>
            <a:prstDash val="dot"/>
            <a:round/>
            <a:headEnd type="none" w="sm" len="sm"/>
            <a:tailEnd type="none" w="sm" len="sm"/>
          </a:ln>
        </p:spPr>
      </p:cxnSp>
      <p:cxnSp>
        <p:nvCxnSpPr>
          <p:cNvPr id="1340" name="Google Shape;1340;g33379d1850d_4_1151"/>
          <p:cNvCxnSpPr/>
          <p:nvPr/>
        </p:nvCxnSpPr>
        <p:spPr>
          <a:xfrm>
            <a:off x="5914450" y="2339863"/>
            <a:ext cx="0" cy="429900"/>
          </a:xfrm>
          <a:prstGeom prst="straightConnector1">
            <a:avLst/>
          </a:prstGeom>
          <a:noFill/>
          <a:ln w="19050" cap="flat" cmpd="sng">
            <a:solidFill>
              <a:srgbClr val="0028DC"/>
            </a:solidFill>
            <a:prstDash val="dot"/>
            <a:round/>
            <a:headEnd type="none" w="sm" len="sm"/>
            <a:tailEnd type="none" w="sm" len="sm"/>
          </a:ln>
        </p:spPr>
      </p:cxnSp>
      <p:cxnSp>
        <p:nvCxnSpPr>
          <p:cNvPr id="1341" name="Google Shape;1341;g33379d1850d_4_1151"/>
          <p:cNvCxnSpPr/>
          <p:nvPr/>
        </p:nvCxnSpPr>
        <p:spPr>
          <a:xfrm>
            <a:off x="7994413" y="2665988"/>
            <a:ext cx="0" cy="578400"/>
          </a:xfrm>
          <a:prstGeom prst="straightConnector1">
            <a:avLst/>
          </a:prstGeom>
          <a:noFill/>
          <a:ln w="19050" cap="flat" cmpd="sng">
            <a:solidFill>
              <a:srgbClr val="0028DC"/>
            </a:solidFill>
            <a:prstDash val="dot"/>
            <a:round/>
            <a:headEnd type="none" w="sm" len="sm"/>
            <a:tailEnd type="none" w="sm" len="sm"/>
          </a:ln>
        </p:spPr>
      </p:cxnSp>
      <p:sp>
        <p:nvSpPr>
          <p:cNvPr id="1342" name="Google Shape;1342;g33379d1850d_4_1151"/>
          <p:cNvSpPr txBox="1"/>
          <p:nvPr/>
        </p:nvSpPr>
        <p:spPr>
          <a:xfrm>
            <a:off x="3364550" y="2570720"/>
            <a:ext cx="897000" cy="25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-95 %</a:t>
            </a:r>
            <a:endParaRPr sz="1100" b="1" i="0" u="none" strike="noStrike" cap="none">
              <a:solidFill>
                <a:schemeClr val="accent6"/>
              </a:solidFill>
              <a:latin typeface="Poppins"/>
              <a:ea typeface="Poppins"/>
              <a:cs typeface="Poppins"/>
              <a:sym typeface="Poppins"/>
            </a:endParaRPr>
          </a:p>
        </p:txBody>
      </p:sp>
      <p:sp>
        <p:nvSpPr>
          <p:cNvPr id="1343" name="Google Shape;1343;g33379d1850d_4_1151"/>
          <p:cNvSpPr txBox="1"/>
          <p:nvPr/>
        </p:nvSpPr>
        <p:spPr>
          <a:xfrm>
            <a:off x="4416000" y="268133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-65 %</a:t>
            </a:r>
            <a:endParaRPr sz="1100" b="1" i="0" u="none" strike="noStrike" cap="none">
              <a:solidFill>
                <a:schemeClr val="accent6"/>
              </a:solidFill>
              <a:latin typeface="Poppins"/>
              <a:ea typeface="Poppins"/>
              <a:cs typeface="Poppins"/>
              <a:sym typeface="Poppins"/>
            </a:endParaRPr>
          </a:p>
        </p:txBody>
      </p:sp>
      <p:sp>
        <p:nvSpPr>
          <p:cNvPr id="1344" name="Google Shape;1344;g33379d1850d_4_1151"/>
          <p:cNvSpPr txBox="1"/>
          <p:nvPr/>
        </p:nvSpPr>
        <p:spPr>
          <a:xfrm>
            <a:off x="5442000" y="282691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-78 %</a:t>
            </a:r>
            <a:endParaRPr sz="1100" b="1" i="0" u="none" strike="noStrike" cap="none">
              <a:solidFill>
                <a:schemeClr val="accent6"/>
              </a:solidFill>
              <a:latin typeface="Poppins"/>
              <a:ea typeface="Poppins"/>
              <a:cs typeface="Poppins"/>
              <a:sym typeface="Poppins"/>
            </a:endParaRPr>
          </a:p>
        </p:txBody>
      </p:sp>
      <p:sp>
        <p:nvSpPr>
          <p:cNvPr id="1345" name="Google Shape;1345;g33379d1850d_4_1151"/>
          <p:cNvSpPr txBox="1"/>
          <p:nvPr/>
        </p:nvSpPr>
        <p:spPr>
          <a:xfrm>
            <a:off x="1960900" y="1036988"/>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Construction et entretien des infrastructures</a:t>
            </a:r>
            <a:endParaRPr sz="1000" b="0" i="0" u="none" strike="noStrike" cap="none">
              <a:solidFill>
                <a:srgbClr val="000047"/>
              </a:solidFill>
              <a:latin typeface="Poppins"/>
              <a:ea typeface="Poppins"/>
              <a:cs typeface="Poppins"/>
              <a:sym typeface="Poppins"/>
            </a:endParaRPr>
          </a:p>
        </p:txBody>
      </p:sp>
      <p:sp>
        <p:nvSpPr>
          <p:cNvPr id="1346" name="Google Shape;1346;g33379d1850d_4_1151"/>
          <p:cNvSpPr txBox="1"/>
          <p:nvPr/>
        </p:nvSpPr>
        <p:spPr>
          <a:xfrm>
            <a:off x="3045300" y="113167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Consommation d’énergie des infrastructures</a:t>
            </a:r>
            <a:endParaRPr sz="1000" b="0" i="0" u="none" strike="noStrike" cap="none">
              <a:solidFill>
                <a:srgbClr val="000047"/>
              </a:solidFill>
              <a:latin typeface="Poppins"/>
              <a:ea typeface="Poppins"/>
              <a:cs typeface="Poppins"/>
              <a:sym typeface="Poppins"/>
            </a:endParaRPr>
          </a:p>
        </p:txBody>
      </p:sp>
      <p:sp>
        <p:nvSpPr>
          <p:cNvPr id="1347" name="Google Shape;1347;g33379d1850d_4_1151"/>
          <p:cNvSpPr txBox="1"/>
          <p:nvPr/>
        </p:nvSpPr>
        <p:spPr>
          <a:xfrm>
            <a:off x="4070988" y="1247313"/>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Alimentation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et boissons</a:t>
            </a:r>
            <a:endParaRPr sz="1000" b="0" i="0" u="none" strike="noStrike" cap="none">
              <a:solidFill>
                <a:srgbClr val="000047"/>
              </a:solidFill>
              <a:latin typeface="Poppins"/>
              <a:ea typeface="Poppins"/>
              <a:cs typeface="Poppins"/>
              <a:sym typeface="Poppins"/>
            </a:endParaRPr>
          </a:p>
        </p:txBody>
      </p:sp>
      <p:sp>
        <p:nvSpPr>
          <p:cNvPr id="1348" name="Google Shape;1348;g33379d1850d_4_1151"/>
          <p:cNvSpPr txBox="1"/>
          <p:nvPr/>
        </p:nvSpPr>
        <p:spPr>
          <a:xfrm>
            <a:off x="5120950" y="128222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Retransmission, déchets et autres</a:t>
            </a:r>
            <a:endParaRPr sz="1000" b="0" i="0" u="none" strike="noStrike" cap="none">
              <a:solidFill>
                <a:srgbClr val="000047"/>
              </a:solidFill>
              <a:latin typeface="Poppins"/>
              <a:ea typeface="Poppins"/>
              <a:cs typeface="Poppins"/>
              <a:sym typeface="Poppins"/>
            </a:endParaRPr>
          </a:p>
        </p:txBody>
      </p:sp>
      <p:sp>
        <p:nvSpPr>
          <p:cNvPr id="1349" name="Google Shape;1349;g33379d1850d_4_1151"/>
          <p:cNvSpPr txBox="1"/>
          <p:nvPr/>
        </p:nvSpPr>
        <p:spPr>
          <a:xfrm>
            <a:off x="6378350" y="1536313"/>
            <a:ext cx="12135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Déplacements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des équipes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et salariés</a:t>
            </a:r>
            <a:endParaRPr sz="1000" b="0" i="0" u="none" strike="noStrike" cap="none">
              <a:solidFill>
                <a:srgbClr val="000047"/>
              </a:solidFill>
              <a:latin typeface="Poppins"/>
              <a:ea typeface="Poppins"/>
              <a:cs typeface="Poppins"/>
              <a:sym typeface="Poppins"/>
            </a:endParaRPr>
          </a:p>
        </p:txBody>
      </p:sp>
      <p:sp>
        <p:nvSpPr>
          <p:cNvPr id="1350" name="Google Shape;1350;g33379d1850d_4_1151"/>
          <p:cNvSpPr txBox="1"/>
          <p:nvPr/>
        </p:nvSpPr>
        <p:spPr>
          <a:xfrm>
            <a:off x="7200913" y="1974713"/>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Déplacements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des spectateurs</a:t>
            </a:r>
            <a:endParaRPr sz="1000" b="0" i="0" u="none" strike="noStrike" cap="none">
              <a:solidFill>
                <a:srgbClr val="000047"/>
              </a:solidFill>
              <a:latin typeface="Poppins"/>
              <a:ea typeface="Poppins"/>
              <a:cs typeface="Poppins"/>
              <a:sym typeface="Poppins"/>
            </a:endParaRPr>
          </a:p>
        </p:txBody>
      </p:sp>
      <p:sp>
        <p:nvSpPr>
          <p:cNvPr id="1351" name="Google Shape;1351;g33379d1850d_4_1151"/>
          <p:cNvSpPr txBox="1"/>
          <p:nvPr/>
        </p:nvSpPr>
        <p:spPr>
          <a:xfrm>
            <a:off x="6502950" y="320653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-88 %</a:t>
            </a:r>
            <a:endParaRPr sz="1100" b="1" i="0" u="none" strike="noStrike" cap="none">
              <a:solidFill>
                <a:schemeClr val="accent6"/>
              </a:solidFill>
              <a:latin typeface="Poppins"/>
              <a:ea typeface="Poppins"/>
              <a:cs typeface="Poppins"/>
              <a:sym typeface="Poppins"/>
            </a:endParaRPr>
          </a:p>
        </p:txBody>
      </p:sp>
      <p:sp>
        <p:nvSpPr>
          <p:cNvPr id="1352" name="Google Shape;1352;g33379d1850d_4_1151"/>
          <p:cNvSpPr txBox="1"/>
          <p:nvPr/>
        </p:nvSpPr>
        <p:spPr>
          <a:xfrm>
            <a:off x="7545913" y="488776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-66 %</a:t>
            </a:r>
            <a:endParaRPr sz="1100" b="1" i="0" u="none" strike="noStrike" cap="none">
              <a:solidFill>
                <a:schemeClr val="accent6"/>
              </a:solidFill>
              <a:latin typeface="Poppins"/>
              <a:ea typeface="Poppins"/>
              <a:cs typeface="Poppins"/>
              <a:sym typeface="Poppins"/>
            </a:endParaRPr>
          </a:p>
        </p:txBody>
      </p:sp>
      <p:pic>
        <p:nvPicPr>
          <p:cNvPr id="1353" name="Google Shape;1353;g33379d1850d_4_1151"/>
          <p:cNvPicPr preferRelativeResize="0"/>
          <p:nvPr/>
        </p:nvPicPr>
        <p:blipFill rotWithShape="1">
          <a:blip r:embed="rId4">
            <a:alphaModFix/>
          </a:blip>
          <a:srcRect/>
          <a:stretch/>
        </p:blipFill>
        <p:spPr>
          <a:xfrm>
            <a:off x="10735274" y="251000"/>
            <a:ext cx="504451" cy="298425"/>
          </a:xfrm>
          <a:prstGeom prst="rect">
            <a:avLst/>
          </a:prstGeom>
          <a:noFill/>
          <a:ln>
            <a:noFill/>
          </a:ln>
        </p:spPr>
      </p:pic>
      <p:pic>
        <p:nvPicPr>
          <p:cNvPr id="1354" name="Google Shape;1354;g33379d1850d_4_1151"/>
          <p:cNvPicPr preferRelativeResize="0"/>
          <p:nvPr/>
        </p:nvPicPr>
        <p:blipFill rotWithShape="1">
          <a:blip r:embed="rId5">
            <a:alphaModFix amt="20000"/>
          </a:blip>
          <a:srcRect/>
          <a:stretch/>
        </p:blipFill>
        <p:spPr>
          <a:xfrm>
            <a:off x="11342950" y="229875"/>
            <a:ext cx="608586" cy="340675"/>
          </a:xfrm>
          <a:prstGeom prst="rect">
            <a:avLst/>
          </a:prstGeom>
          <a:noFill/>
          <a:ln>
            <a:noFill/>
          </a:ln>
        </p:spPr>
      </p:pic>
      <p:sp>
        <p:nvSpPr>
          <p:cNvPr id="1355" name="Google Shape;1355;g33379d1850d_4_1151"/>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1356" name="Google Shape;1356;g33379d1850d_4_1151"/>
          <p:cNvSpPr txBox="1"/>
          <p:nvPr/>
        </p:nvSpPr>
        <p:spPr>
          <a:xfrm>
            <a:off x="11135578" y="549425"/>
            <a:ext cx="9651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FCE5CD"/>
                </a:solidFill>
                <a:latin typeface="Poppins"/>
                <a:ea typeface="Poppins"/>
                <a:cs typeface="Poppins"/>
                <a:sym typeface="Poppins"/>
              </a:rPr>
              <a:t>Amateur</a:t>
            </a:r>
            <a:endParaRPr sz="1100" b="1" i="0" u="none" strike="noStrike" cap="none">
              <a:solidFill>
                <a:srgbClr val="FCE5CD"/>
              </a:solidFill>
              <a:latin typeface="Poppins"/>
              <a:ea typeface="Poppins"/>
              <a:cs typeface="Poppins"/>
              <a:sym typeface="Poppins"/>
            </a:endParaRPr>
          </a:p>
        </p:txBody>
      </p:sp>
      <p:grpSp>
        <p:nvGrpSpPr>
          <p:cNvPr id="1357" name="Google Shape;1357;g33379d1850d_4_1151"/>
          <p:cNvGrpSpPr/>
          <p:nvPr/>
        </p:nvGrpSpPr>
        <p:grpSpPr>
          <a:xfrm>
            <a:off x="3574200" y="1722238"/>
            <a:ext cx="529200" cy="529200"/>
            <a:chOff x="3747925" y="1764163"/>
            <a:chExt cx="529200" cy="529200"/>
          </a:xfrm>
        </p:grpSpPr>
        <p:sp>
          <p:nvSpPr>
            <p:cNvPr id="1358" name="Google Shape;1358;g33379d1850d_4_1151"/>
            <p:cNvSpPr/>
            <p:nvPr/>
          </p:nvSpPr>
          <p:spPr>
            <a:xfrm>
              <a:off x="3747925" y="1764163"/>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59" name="Google Shape;1359;g33379d1850d_4_1151"/>
            <p:cNvPicPr preferRelativeResize="0"/>
            <p:nvPr/>
          </p:nvPicPr>
          <p:blipFill rotWithShape="1">
            <a:blip r:embed="rId11">
              <a:alphaModFix/>
            </a:blip>
            <a:srcRect/>
            <a:stretch/>
          </p:blipFill>
          <p:spPr>
            <a:xfrm>
              <a:off x="3832825" y="1847250"/>
              <a:ext cx="343075" cy="351650"/>
            </a:xfrm>
            <a:prstGeom prst="rect">
              <a:avLst/>
            </a:prstGeom>
            <a:noFill/>
            <a:ln>
              <a:noFill/>
            </a:ln>
          </p:spPr>
        </p:pic>
      </p:grpSp>
      <p:sp>
        <p:nvSpPr>
          <p:cNvPr id="1360" name="Google Shape;1360;g33379d1850d_4_1151"/>
          <p:cNvSpPr txBox="1"/>
          <p:nvPr/>
        </p:nvSpPr>
        <p:spPr>
          <a:xfrm>
            <a:off x="10662950" y="6083050"/>
            <a:ext cx="939300" cy="34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2050</a:t>
            </a:r>
            <a:endParaRPr sz="1600" b="1" i="0" u="none" strike="noStrike" cap="none">
              <a:solidFill>
                <a:schemeClr val="dk2"/>
              </a:solidFill>
              <a:latin typeface="Poppins"/>
              <a:ea typeface="Poppins"/>
              <a:cs typeface="Poppins"/>
              <a:sym typeface="Poppins"/>
            </a:endParaRPr>
          </a:p>
        </p:txBody>
      </p:sp>
      <p:sp>
        <p:nvSpPr>
          <p:cNvPr id="1361" name="Google Shape;1361;g33379d1850d_4_1151"/>
          <p:cNvSpPr txBox="1"/>
          <p:nvPr/>
        </p:nvSpPr>
        <p:spPr>
          <a:xfrm>
            <a:off x="8557600" y="4400725"/>
            <a:ext cx="9393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chemeClr val="accent2"/>
                </a:solidFill>
                <a:latin typeface="Poppins"/>
                <a:ea typeface="Poppins"/>
                <a:cs typeface="Poppins"/>
                <a:sym typeface="Poppins"/>
              </a:rPr>
              <a:t>-68 %</a:t>
            </a:r>
            <a:endParaRPr sz="1700" b="1" i="0" u="none" strike="noStrike" cap="none">
              <a:solidFill>
                <a:schemeClr val="accent2"/>
              </a:solidFill>
              <a:latin typeface="Poppins"/>
              <a:ea typeface="Poppins"/>
              <a:cs typeface="Poppins"/>
              <a:sym typeface="Poppins"/>
            </a:endParaRPr>
          </a:p>
        </p:txBody>
      </p:sp>
      <p:sp>
        <p:nvSpPr>
          <p:cNvPr id="1362" name="Google Shape;1362;g33379d1850d_4_1151"/>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grpSp>
        <p:nvGrpSpPr>
          <p:cNvPr id="1363" name="Google Shape;1363;g33379d1850d_4_1151"/>
          <p:cNvGrpSpPr/>
          <p:nvPr/>
        </p:nvGrpSpPr>
        <p:grpSpPr>
          <a:xfrm>
            <a:off x="3574200" y="1722225"/>
            <a:ext cx="529200" cy="529200"/>
            <a:chOff x="4168500" y="1852800"/>
            <a:chExt cx="529200" cy="529200"/>
          </a:xfrm>
        </p:grpSpPr>
        <p:sp>
          <p:nvSpPr>
            <p:cNvPr id="1364" name="Google Shape;1364;g33379d1850d_4_1151"/>
            <p:cNvSpPr/>
            <p:nvPr/>
          </p:nvSpPr>
          <p:spPr>
            <a:xfrm>
              <a:off x="4168500" y="18528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65" name="Google Shape;1365;g33379d1850d_4_1151"/>
            <p:cNvPicPr preferRelativeResize="0"/>
            <p:nvPr/>
          </p:nvPicPr>
          <p:blipFill rotWithShape="1">
            <a:blip r:embed="rId11">
              <a:alphaModFix/>
            </a:blip>
            <a:srcRect/>
            <a:stretch/>
          </p:blipFill>
          <p:spPr>
            <a:xfrm>
              <a:off x="4261562" y="1923525"/>
              <a:ext cx="343075" cy="351650"/>
            </a:xfrm>
            <a:prstGeom prst="rect">
              <a:avLst/>
            </a:prstGeom>
            <a:noFill/>
            <a:ln>
              <a:noFill/>
            </a:ln>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Google Shape;1371;g2af6bb0de6a_0_381"/>
          <p:cNvSpPr txBox="1"/>
          <p:nvPr/>
        </p:nvSpPr>
        <p:spPr>
          <a:xfrm>
            <a:off x="695325" y="572625"/>
            <a:ext cx="9914400" cy="497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accent2"/>
                </a:solidFill>
                <a:latin typeface="Poppins"/>
                <a:ea typeface="Poppins"/>
                <a:cs typeface="Poppins"/>
                <a:sym typeface="Poppins"/>
              </a:rPr>
              <a:t>Rapprocher</a:t>
            </a:r>
            <a:r>
              <a:rPr lang="fr-FR" sz="2400" b="1" i="0" u="none" strike="noStrike" cap="none">
                <a:solidFill>
                  <a:schemeClr val="dk2"/>
                </a:solidFill>
                <a:latin typeface="Poppins"/>
                <a:ea typeface="Poppins"/>
                <a:cs typeface="Poppins"/>
                <a:sym typeface="Poppins"/>
              </a:rPr>
              <a:t> et </a:t>
            </a:r>
            <a:r>
              <a:rPr lang="fr-FR" sz="2400" b="1" i="0" u="none" strike="noStrike" cap="none">
                <a:solidFill>
                  <a:schemeClr val="accent2"/>
                </a:solidFill>
                <a:latin typeface="Poppins"/>
                <a:ea typeface="Poppins"/>
                <a:cs typeface="Poppins"/>
                <a:sym typeface="Poppins"/>
              </a:rPr>
              <a:t>modérer</a:t>
            </a:r>
            <a:r>
              <a:rPr lang="fr-FR" sz="2400" b="1" i="0" u="none" strike="noStrike" cap="none">
                <a:solidFill>
                  <a:schemeClr val="dk2"/>
                </a:solidFill>
                <a:latin typeface="Poppins"/>
                <a:ea typeface="Poppins"/>
                <a:cs typeface="Poppins"/>
                <a:sym typeface="Poppins"/>
              </a:rPr>
              <a:t> : deux leviers clés pour décarboner les rencontres internationales</a:t>
            </a:r>
            <a:endParaRPr sz="2400" b="1" i="0" u="none" strike="noStrike" cap="none">
              <a:solidFill>
                <a:srgbClr val="00005A"/>
              </a:solidFill>
              <a:latin typeface="Poppins"/>
              <a:ea typeface="Poppins"/>
              <a:cs typeface="Poppins"/>
              <a:sym typeface="Poppins"/>
            </a:endParaRPr>
          </a:p>
        </p:txBody>
      </p:sp>
      <p:sp>
        <p:nvSpPr>
          <p:cNvPr id="1372" name="Google Shape;1372;g2af6bb0de6a_0_381"/>
          <p:cNvSpPr/>
          <p:nvPr/>
        </p:nvSpPr>
        <p:spPr>
          <a:xfrm>
            <a:off x="2060525" y="1729125"/>
            <a:ext cx="2381400" cy="7875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chemeClr val="dk2"/>
                </a:solidFill>
                <a:latin typeface="Poppins"/>
                <a:ea typeface="Poppins"/>
                <a:cs typeface="Poppins"/>
                <a:sym typeface="Poppins"/>
              </a:rPr>
              <a:t>Rapprocher</a:t>
            </a:r>
            <a:endParaRPr sz="1800" b="1" i="0" u="none" strike="noStrike" cap="none">
              <a:solidFill>
                <a:schemeClr val="dk2"/>
              </a:solidFill>
              <a:latin typeface="Poppins"/>
              <a:ea typeface="Poppins"/>
              <a:cs typeface="Poppins"/>
              <a:sym typeface="Poppins"/>
            </a:endParaRPr>
          </a:p>
        </p:txBody>
      </p:sp>
      <p:sp>
        <p:nvSpPr>
          <p:cNvPr id="1373" name="Google Shape;1373;g2af6bb0de6a_0_381"/>
          <p:cNvSpPr/>
          <p:nvPr/>
        </p:nvSpPr>
        <p:spPr>
          <a:xfrm>
            <a:off x="7936625" y="1729125"/>
            <a:ext cx="2381400" cy="7875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chemeClr val="dk2"/>
                </a:solidFill>
                <a:latin typeface="Poppins"/>
                <a:ea typeface="Poppins"/>
                <a:cs typeface="Poppins"/>
                <a:sym typeface="Poppins"/>
              </a:rPr>
              <a:t>Modérer</a:t>
            </a:r>
            <a:endParaRPr sz="1800" b="1" i="0" u="none" strike="noStrike" cap="none">
              <a:solidFill>
                <a:schemeClr val="dk2"/>
              </a:solidFill>
              <a:latin typeface="Poppins"/>
              <a:ea typeface="Poppins"/>
              <a:cs typeface="Poppins"/>
              <a:sym typeface="Poppins"/>
            </a:endParaRPr>
          </a:p>
        </p:txBody>
      </p:sp>
      <p:sp>
        <p:nvSpPr>
          <p:cNvPr id="1374" name="Google Shape;1374;g2af6bb0de6a_0_381"/>
          <p:cNvSpPr/>
          <p:nvPr/>
        </p:nvSpPr>
        <p:spPr>
          <a:xfrm>
            <a:off x="491375" y="2945325"/>
            <a:ext cx="5519700" cy="3217200"/>
          </a:xfrm>
          <a:prstGeom prst="roundRect">
            <a:avLst>
              <a:gd name="adj" fmla="val 16667"/>
            </a:avLst>
          </a:prstGeom>
          <a:solidFill>
            <a:schemeClr val="lt2"/>
          </a:solidFill>
          <a:ln w="19050"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457200" marR="0" lvl="0" indent="-323850" algn="just" rtl="0">
              <a:lnSpc>
                <a:spcPct val="115000"/>
              </a:lnSpc>
              <a:spcBef>
                <a:spcPts val="0"/>
              </a:spcBef>
              <a:spcAft>
                <a:spcPts val="0"/>
              </a:spcAft>
              <a:buClr>
                <a:schemeClr val="dk2"/>
              </a:buClr>
              <a:buSzPts val="1500"/>
              <a:buFont typeface="Poppins"/>
              <a:buAutoNum type="arabicPeriod"/>
            </a:pPr>
            <a:r>
              <a:rPr lang="fr-FR" sz="1500" b="1" i="0" u="none" strike="noStrike" cap="none">
                <a:solidFill>
                  <a:schemeClr val="accent2"/>
                </a:solidFill>
                <a:latin typeface="Poppins"/>
                <a:ea typeface="Poppins"/>
                <a:cs typeface="Poppins"/>
                <a:sym typeface="Poppins"/>
              </a:rPr>
              <a:t>Rapprocher</a:t>
            </a:r>
            <a:r>
              <a:rPr lang="fr-FR" sz="1500" b="1" i="0" u="none" strike="noStrike" cap="none">
                <a:solidFill>
                  <a:schemeClr val="dk2"/>
                </a:solidFill>
                <a:latin typeface="Poppins"/>
                <a:ea typeface="Poppins"/>
                <a:cs typeface="Poppins"/>
                <a:sym typeface="Poppins"/>
              </a:rPr>
              <a:t>, en renforçant la proximité géographique entre les équipes </a:t>
            </a:r>
            <a:endParaRPr sz="1500" b="1" i="0" u="none" strike="noStrike" cap="none">
              <a:solidFill>
                <a:schemeClr val="dk2"/>
              </a:solidFill>
              <a:latin typeface="Poppins"/>
              <a:ea typeface="Poppins"/>
              <a:cs typeface="Poppins"/>
              <a:sym typeface="Poppins"/>
            </a:endParaRPr>
          </a:p>
          <a:p>
            <a:pPr marL="0" marR="0" lvl="0" indent="0" algn="just" rtl="0">
              <a:lnSpc>
                <a:spcPct val="115000"/>
              </a:lnSpc>
              <a:spcBef>
                <a:spcPts val="600"/>
              </a:spcBef>
              <a:spcAft>
                <a:spcPts val="0"/>
              </a:spcAft>
              <a:buClr>
                <a:schemeClr val="dk1"/>
              </a:buClr>
              <a:buSzPts val="1100"/>
              <a:buFont typeface="Arial"/>
              <a:buNone/>
            </a:pPr>
            <a:r>
              <a:rPr lang="fr-FR" sz="1400" b="0" i="1" u="none" strike="noStrike" cap="none">
                <a:solidFill>
                  <a:schemeClr val="dk2"/>
                </a:solidFill>
                <a:latin typeface="Poppins"/>
                <a:ea typeface="Poppins"/>
                <a:cs typeface="Poppins"/>
                <a:sym typeface="Poppins"/>
              </a:rPr>
              <a:t>Structurer les compétitions par zones géographiques, en favorisant les rencontres régionales et en limitant les déplacements longue distance</a:t>
            </a:r>
            <a:endParaRPr sz="1400" b="0" i="0" u="none" strike="noStrike" cap="none">
              <a:solidFill>
                <a:schemeClr val="dk2"/>
              </a:solidFill>
              <a:latin typeface="Poppins"/>
              <a:ea typeface="Poppins"/>
              <a:cs typeface="Poppins"/>
              <a:sym typeface="Poppins"/>
            </a:endParaRPr>
          </a:p>
          <a:p>
            <a:pPr marL="457200" marR="0" lvl="0" indent="-323850" algn="just" rtl="0">
              <a:lnSpc>
                <a:spcPct val="115000"/>
              </a:lnSpc>
              <a:spcBef>
                <a:spcPts val="1600"/>
              </a:spcBef>
              <a:spcAft>
                <a:spcPts val="0"/>
              </a:spcAft>
              <a:buClr>
                <a:schemeClr val="dk2"/>
              </a:buClr>
              <a:buSzPts val="1500"/>
              <a:buFont typeface="Poppins"/>
              <a:buAutoNum type="arabicPeriod"/>
            </a:pPr>
            <a:r>
              <a:rPr lang="fr-FR" sz="1500" b="1" i="0" u="none" strike="noStrike" cap="none">
                <a:solidFill>
                  <a:schemeClr val="accent2"/>
                </a:solidFill>
                <a:latin typeface="Poppins"/>
                <a:ea typeface="Poppins"/>
                <a:cs typeface="Poppins"/>
                <a:sym typeface="Poppins"/>
              </a:rPr>
              <a:t>Rapprocher</a:t>
            </a:r>
            <a:r>
              <a:rPr lang="fr-FR" sz="1500" b="1" i="0" u="none" strike="noStrike" cap="none">
                <a:solidFill>
                  <a:schemeClr val="dk2"/>
                </a:solidFill>
                <a:latin typeface="Poppins"/>
                <a:ea typeface="Poppins"/>
                <a:cs typeface="Poppins"/>
                <a:sym typeface="Poppins"/>
              </a:rPr>
              <a:t>, en priorisant l'accès aux matchs pour les spectateurs locaux </a:t>
            </a:r>
            <a:endParaRPr sz="1500" b="0" i="0" u="none" strike="noStrike" cap="none">
              <a:solidFill>
                <a:schemeClr val="dk2"/>
              </a:solidFill>
              <a:latin typeface="Poppins"/>
              <a:ea typeface="Poppins"/>
              <a:cs typeface="Poppins"/>
              <a:sym typeface="Poppins"/>
            </a:endParaRPr>
          </a:p>
          <a:p>
            <a:pPr marL="0" marR="0" lvl="0" indent="0" algn="just" rtl="0">
              <a:lnSpc>
                <a:spcPct val="115000"/>
              </a:lnSpc>
              <a:spcBef>
                <a:spcPts val="600"/>
              </a:spcBef>
              <a:spcAft>
                <a:spcPts val="0"/>
              </a:spcAft>
              <a:buClr>
                <a:srgbClr val="000000"/>
              </a:buClr>
              <a:buSzPts val="1400"/>
              <a:buFont typeface="Arial"/>
              <a:buNone/>
            </a:pPr>
            <a:r>
              <a:rPr lang="fr-FR" sz="1400" b="0" i="1" u="none" strike="noStrike" cap="none">
                <a:solidFill>
                  <a:schemeClr val="dk2"/>
                </a:solidFill>
                <a:latin typeface="Poppins"/>
                <a:ea typeface="Poppins"/>
                <a:cs typeface="Poppins"/>
                <a:sym typeface="Poppins"/>
              </a:rPr>
              <a:t>Billetterie sélective en fonction de l’emplacement géographique, incitations pour les résidents du territoire (réductions sur la billetterie, la buvette, etc.), </a:t>
            </a:r>
            <a:endParaRPr sz="1400" b="0" i="0" u="none" strike="noStrike" cap="none">
              <a:solidFill>
                <a:srgbClr val="000000"/>
              </a:solidFill>
              <a:latin typeface="Arial"/>
              <a:ea typeface="Arial"/>
              <a:cs typeface="Arial"/>
              <a:sym typeface="Arial"/>
            </a:endParaRPr>
          </a:p>
        </p:txBody>
      </p:sp>
      <p:cxnSp>
        <p:nvCxnSpPr>
          <p:cNvPr id="1375" name="Google Shape;1375;g2af6bb0de6a_0_381"/>
          <p:cNvCxnSpPr>
            <a:stCxn id="1372" idx="2"/>
            <a:endCxn id="1374" idx="0"/>
          </p:cNvCxnSpPr>
          <p:nvPr/>
        </p:nvCxnSpPr>
        <p:spPr>
          <a:xfrm>
            <a:off x="3251225" y="2516625"/>
            <a:ext cx="0" cy="428700"/>
          </a:xfrm>
          <a:prstGeom prst="straightConnector1">
            <a:avLst/>
          </a:prstGeom>
          <a:noFill/>
          <a:ln w="19050" cap="flat" cmpd="sng">
            <a:solidFill>
              <a:schemeClr val="dk2"/>
            </a:solidFill>
            <a:prstDash val="dot"/>
            <a:round/>
            <a:headEnd type="none" w="sm" len="sm"/>
            <a:tailEnd type="none" w="sm" len="sm"/>
          </a:ln>
        </p:spPr>
      </p:cxnSp>
      <p:sp>
        <p:nvSpPr>
          <p:cNvPr id="1376" name="Google Shape;1376;g2af6bb0de6a_0_381"/>
          <p:cNvSpPr/>
          <p:nvPr/>
        </p:nvSpPr>
        <p:spPr>
          <a:xfrm>
            <a:off x="6488225" y="2945325"/>
            <a:ext cx="5278200" cy="1870500"/>
          </a:xfrm>
          <a:prstGeom prst="roundRect">
            <a:avLst>
              <a:gd name="adj" fmla="val 16667"/>
            </a:avLst>
          </a:prstGeom>
          <a:solidFill>
            <a:schemeClr val="lt2"/>
          </a:solidFill>
          <a:ln w="19050"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450000" marR="0" lvl="0" indent="-360000" algn="l" rtl="0">
              <a:lnSpc>
                <a:spcPct val="115000"/>
              </a:lnSpc>
              <a:spcBef>
                <a:spcPts val="0"/>
              </a:spcBef>
              <a:spcAft>
                <a:spcPts val="0"/>
              </a:spcAft>
              <a:buClr>
                <a:schemeClr val="dk1"/>
              </a:buClr>
              <a:buSzPts val="1100"/>
              <a:buFont typeface="Arial"/>
              <a:buNone/>
            </a:pPr>
            <a:r>
              <a:rPr lang="fr-FR" sz="1500" b="1" i="0" u="none" strike="noStrike" cap="none">
                <a:solidFill>
                  <a:schemeClr val="dk2"/>
                </a:solidFill>
                <a:latin typeface="Poppins"/>
                <a:ea typeface="Poppins"/>
                <a:cs typeface="Poppins"/>
                <a:sym typeface="Poppins"/>
              </a:rPr>
              <a:t>3.     </a:t>
            </a:r>
            <a:r>
              <a:rPr lang="fr-FR" sz="1500" b="1" i="0" u="none" strike="noStrike" cap="none">
                <a:solidFill>
                  <a:schemeClr val="accent2"/>
                </a:solidFill>
                <a:latin typeface="Poppins"/>
                <a:ea typeface="Poppins"/>
                <a:cs typeface="Poppins"/>
                <a:sym typeface="Poppins"/>
              </a:rPr>
              <a:t>Modérer</a:t>
            </a:r>
            <a:r>
              <a:rPr lang="fr-FR" sz="1500" b="1" i="0" u="none" strike="noStrike" cap="none">
                <a:solidFill>
                  <a:schemeClr val="dk2"/>
                </a:solidFill>
                <a:latin typeface="Poppins"/>
                <a:ea typeface="Poppins"/>
                <a:cs typeface="Poppins"/>
                <a:sym typeface="Poppins"/>
              </a:rPr>
              <a:t>, le nombre de matchs</a:t>
            </a:r>
            <a:r>
              <a:rPr lang="fr-FR" sz="1500" b="0" i="0" u="none" strike="noStrike" cap="none">
                <a:solidFill>
                  <a:schemeClr val="dk2"/>
                </a:solidFill>
                <a:latin typeface="Poppins"/>
                <a:ea typeface="Poppins"/>
                <a:cs typeface="Poppins"/>
                <a:sym typeface="Poppins"/>
              </a:rPr>
              <a:t> et/ou de </a:t>
            </a:r>
            <a:r>
              <a:rPr lang="fr-FR" sz="1500" b="1" i="0" u="none" strike="noStrike" cap="none">
                <a:solidFill>
                  <a:schemeClr val="dk2"/>
                </a:solidFill>
                <a:latin typeface="Poppins"/>
                <a:ea typeface="Poppins"/>
                <a:cs typeface="Poppins"/>
                <a:sym typeface="Poppins"/>
              </a:rPr>
              <a:t>spectateurs internationaux</a:t>
            </a:r>
            <a:endParaRPr sz="1500" b="0" i="0" u="none" strike="noStrike" cap="none">
              <a:solidFill>
                <a:schemeClr val="dk2"/>
              </a:solidFill>
              <a:latin typeface="Poppins"/>
              <a:ea typeface="Poppins"/>
              <a:cs typeface="Poppins"/>
              <a:sym typeface="Poppins"/>
            </a:endParaRPr>
          </a:p>
          <a:p>
            <a:pPr marL="0" marR="0" lvl="0" indent="0" algn="just" rtl="0">
              <a:lnSpc>
                <a:spcPct val="115000"/>
              </a:lnSpc>
              <a:spcBef>
                <a:spcPts val="600"/>
              </a:spcBef>
              <a:spcAft>
                <a:spcPts val="0"/>
              </a:spcAft>
              <a:buClr>
                <a:srgbClr val="000000"/>
              </a:buClr>
              <a:buSzPts val="1400"/>
              <a:buFont typeface="Arial"/>
              <a:buNone/>
            </a:pPr>
            <a:r>
              <a:rPr lang="fr-FR" sz="1400" b="0" i="1" u="none" strike="noStrike" cap="none">
                <a:solidFill>
                  <a:schemeClr val="dk2"/>
                </a:solidFill>
                <a:latin typeface="Poppins"/>
                <a:ea typeface="Poppins"/>
                <a:cs typeface="Poppins"/>
                <a:sym typeface="Poppins"/>
              </a:rPr>
              <a:t>Limiter le nombre d’équipes par championnat, le nombre de spectateurs extérieurs/visiteurs dans le stade, la fréquence de certaines rencontres ou championnats, etc.</a:t>
            </a:r>
            <a:endParaRPr sz="1500" b="1" i="0" u="none" strike="noStrike" cap="none">
              <a:solidFill>
                <a:schemeClr val="accent2"/>
              </a:solidFill>
              <a:latin typeface="Poppins"/>
              <a:ea typeface="Poppins"/>
              <a:cs typeface="Poppins"/>
              <a:sym typeface="Poppins"/>
            </a:endParaRPr>
          </a:p>
        </p:txBody>
      </p:sp>
      <p:cxnSp>
        <p:nvCxnSpPr>
          <p:cNvPr id="1377" name="Google Shape;1377;g2af6bb0de6a_0_381"/>
          <p:cNvCxnSpPr>
            <a:stCxn id="1373" idx="2"/>
            <a:endCxn id="1376" idx="0"/>
          </p:cNvCxnSpPr>
          <p:nvPr/>
        </p:nvCxnSpPr>
        <p:spPr>
          <a:xfrm>
            <a:off x="9127325" y="2516625"/>
            <a:ext cx="0" cy="428700"/>
          </a:xfrm>
          <a:prstGeom prst="straightConnector1">
            <a:avLst/>
          </a:prstGeom>
          <a:noFill/>
          <a:ln w="19050" cap="flat" cmpd="sng">
            <a:solidFill>
              <a:schemeClr val="dk2"/>
            </a:solidFill>
            <a:prstDash val="dot"/>
            <a:round/>
            <a:headEnd type="none" w="sm" len="sm"/>
            <a:tailEnd type="none" w="sm" len="sm"/>
          </a:ln>
        </p:spPr>
      </p:cxnSp>
      <p:cxnSp>
        <p:nvCxnSpPr>
          <p:cNvPr id="1378" name="Google Shape;1378;g2af6bb0de6a_0_381"/>
          <p:cNvCxnSpPr>
            <a:stCxn id="1372" idx="3"/>
            <a:endCxn id="1373" idx="1"/>
          </p:cNvCxnSpPr>
          <p:nvPr/>
        </p:nvCxnSpPr>
        <p:spPr>
          <a:xfrm>
            <a:off x="4441925" y="2122875"/>
            <a:ext cx="3494700" cy="0"/>
          </a:xfrm>
          <a:prstGeom prst="straightConnector1">
            <a:avLst/>
          </a:prstGeom>
          <a:noFill/>
          <a:ln w="9525" cap="flat" cmpd="sng">
            <a:solidFill>
              <a:schemeClr val="dk2"/>
            </a:solidFill>
            <a:prstDash val="solid"/>
            <a:round/>
            <a:headEnd type="none" w="sm" len="sm"/>
            <a:tailEnd type="none" w="sm" len="sm"/>
          </a:ln>
        </p:spPr>
      </p:cxnSp>
      <p:pic>
        <p:nvPicPr>
          <p:cNvPr id="1379" name="Google Shape;1379;g2af6bb0de6a_0_381"/>
          <p:cNvPicPr preferRelativeResize="0"/>
          <p:nvPr/>
        </p:nvPicPr>
        <p:blipFill rotWithShape="1">
          <a:blip r:embed="rId3">
            <a:alphaModFix/>
          </a:blip>
          <a:srcRect/>
          <a:stretch/>
        </p:blipFill>
        <p:spPr>
          <a:xfrm>
            <a:off x="10735274" y="251000"/>
            <a:ext cx="504451" cy="298425"/>
          </a:xfrm>
          <a:prstGeom prst="rect">
            <a:avLst/>
          </a:prstGeom>
          <a:noFill/>
          <a:ln>
            <a:noFill/>
          </a:ln>
        </p:spPr>
      </p:pic>
      <p:pic>
        <p:nvPicPr>
          <p:cNvPr id="1380" name="Google Shape;1380;g2af6bb0de6a_0_381"/>
          <p:cNvPicPr preferRelativeResize="0"/>
          <p:nvPr/>
        </p:nvPicPr>
        <p:blipFill rotWithShape="1">
          <a:blip r:embed="rId4">
            <a:alphaModFix amt="20000"/>
          </a:blip>
          <a:srcRect/>
          <a:stretch/>
        </p:blipFill>
        <p:spPr>
          <a:xfrm>
            <a:off x="11342950" y="229875"/>
            <a:ext cx="608586" cy="340675"/>
          </a:xfrm>
          <a:prstGeom prst="rect">
            <a:avLst/>
          </a:prstGeom>
          <a:noFill/>
          <a:ln>
            <a:noFill/>
          </a:ln>
        </p:spPr>
      </p:pic>
      <p:sp>
        <p:nvSpPr>
          <p:cNvPr id="1381" name="Google Shape;1381;g2af6bb0de6a_0_381"/>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1382" name="Google Shape;1382;g2af6bb0de6a_0_381"/>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42</a:t>
            </a:fld>
            <a:endParaRPr/>
          </a:p>
        </p:txBody>
      </p:sp>
      <p:grpSp>
        <p:nvGrpSpPr>
          <p:cNvPr id="1383" name="Google Shape;1383;g2af6bb0de6a_0_381"/>
          <p:cNvGrpSpPr/>
          <p:nvPr/>
        </p:nvGrpSpPr>
        <p:grpSpPr>
          <a:xfrm>
            <a:off x="5783592" y="1729132"/>
            <a:ext cx="811369" cy="787503"/>
            <a:chOff x="5924675" y="1593675"/>
            <a:chExt cx="529200" cy="529200"/>
          </a:xfrm>
        </p:grpSpPr>
        <p:sp>
          <p:nvSpPr>
            <p:cNvPr id="1384" name="Google Shape;1384;g2af6bb0de6a_0_381"/>
            <p:cNvSpPr/>
            <p:nvPr/>
          </p:nvSpPr>
          <p:spPr>
            <a:xfrm>
              <a:off x="5924675" y="1593675"/>
              <a:ext cx="529200" cy="5292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85" name="Google Shape;1385;g2af6bb0de6a_0_381"/>
            <p:cNvPicPr preferRelativeResize="0"/>
            <p:nvPr/>
          </p:nvPicPr>
          <p:blipFill rotWithShape="1">
            <a:blip r:embed="rId5">
              <a:alphaModFix/>
            </a:blip>
            <a:srcRect/>
            <a:stretch/>
          </p:blipFill>
          <p:spPr>
            <a:xfrm>
              <a:off x="6002875" y="1703075"/>
              <a:ext cx="372800" cy="310396"/>
            </a:xfrm>
            <a:prstGeom prst="rect">
              <a:avLst/>
            </a:prstGeom>
            <a:noFill/>
            <a:ln>
              <a:noFill/>
            </a:ln>
          </p:spPr>
        </p:pic>
      </p:grpSp>
      <p:pic>
        <p:nvPicPr>
          <p:cNvPr id="1386" name="Google Shape;1386;g2af6bb0de6a_0_381"/>
          <p:cNvPicPr preferRelativeResize="0"/>
          <p:nvPr/>
        </p:nvPicPr>
        <p:blipFill rotWithShape="1">
          <a:blip r:embed="rId3">
            <a:alphaModFix/>
          </a:blip>
          <a:srcRect/>
          <a:stretch/>
        </p:blipFill>
        <p:spPr>
          <a:xfrm>
            <a:off x="10735274" y="251000"/>
            <a:ext cx="504451" cy="298425"/>
          </a:xfrm>
          <a:prstGeom prst="rect">
            <a:avLst/>
          </a:prstGeom>
          <a:noFill/>
          <a:ln>
            <a:noFill/>
          </a:ln>
        </p:spPr>
      </p:pic>
      <p:pic>
        <p:nvPicPr>
          <p:cNvPr id="1387" name="Google Shape;1387;g2af6bb0de6a_0_381"/>
          <p:cNvPicPr preferRelativeResize="0"/>
          <p:nvPr/>
        </p:nvPicPr>
        <p:blipFill rotWithShape="1">
          <a:blip r:embed="rId4">
            <a:alphaModFix amt="20000"/>
          </a:blip>
          <a:srcRect/>
          <a:stretch/>
        </p:blipFill>
        <p:spPr>
          <a:xfrm>
            <a:off x="11342950" y="229875"/>
            <a:ext cx="608586" cy="340675"/>
          </a:xfrm>
          <a:prstGeom prst="rect">
            <a:avLst/>
          </a:prstGeom>
          <a:noFill/>
          <a:ln>
            <a:noFill/>
          </a:ln>
        </p:spPr>
      </p:pic>
      <p:sp>
        <p:nvSpPr>
          <p:cNvPr id="1388" name="Google Shape;1388;g2af6bb0de6a_0_381"/>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1389" name="Google Shape;1389;g2af6bb0de6a_0_381"/>
          <p:cNvSpPr txBox="1"/>
          <p:nvPr/>
        </p:nvSpPr>
        <p:spPr>
          <a:xfrm>
            <a:off x="11135578" y="549425"/>
            <a:ext cx="9651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FCE5CD"/>
                </a:solidFill>
                <a:latin typeface="Poppins"/>
                <a:ea typeface="Poppins"/>
                <a:cs typeface="Poppins"/>
                <a:sym typeface="Poppins"/>
              </a:rPr>
              <a:t>Amateur</a:t>
            </a:r>
            <a:endParaRPr sz="1100" b="1" i="0" u="none" strike="noStrike" cap="none">
              <a:solidFill>
                <a:srgbClr val="FCE5CD"/>
              </a:solidFill>
              <a:latin typeface="Poppins"/>
              <a:ea typeface="Poppins"/>
              <a:cs typeface="Poppins"/>
              <a:sym typeface="Poppins"/>
            </a:endParaRPr>
          </a:p>
        </p:txBody>
      </p:sp>
      <p:sp>
        <p:nvSpPr>
          <p:cNvPr id="1390" name="Google Shape;1390;g2af6bb0de6a_0_381"/>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pic>
        <p:nvPicPr>
          <p:cNvPr id="1396" name="Google Shape;1396;g2af6bb0de6a_0_638"/>
          <p:cNvPicPr preferRelativeResize="0"/>
          <p:nvPr/>
        </p:nvPicPr>
        <p:blipFill rotWithShape="1">
          <a:blip r:embed="rId3">
            <a:alphaModFix/>
          </a:blip>
          <a:srcRect b="8011"/>
          <a:stretch/>
        </p:blipFill>
        <p:spPr>
          <a:xfrm>
            <a:off x="445600" y="2250175"/>
            <a:ext cx="11300797" cy="3852625"/>
          </a:xfrm>
          <a:prstGeom prst="rect">
            <a:avLst/>
          </a:prstGeom>
          <a:noFill/>
          <a:ln>
            <a:noFill/>
          </a:ln>
        </p:spPr>
      </p:pic>
      <p:sp>
        <p:nvSpPr>
          <p:cNvPr id="1397" name="Google Shape;1397;g2af6bb0de6a_0_638"/>
          <p:cNvSpPr txBox="1"/>
          <p:nvPr/>
        </p:nvSpPr>
        <p:spPr>
          <a:xfrm>
            <a:off x="695325" y="572625"/>
            <a:ext cx="8841900" cy="497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professionnel </a:t>
            </a:r>
            <a:r>
              <a:rPr lang="fr-FR" sz="2400" b="1" i="0" u="none" strike="noStrike" cap="none">
                <a:solidFill>
                  <a:schemeClr val="dk2"/>
                </a:solidFill>
                <a:latin typeface="Poppins"/>
                <a:ea typeface="Poppins"/>
                <a:cs typeface="Poppins"/>
                <a:sym typeface="Poppins"/>
              </a:rPr>
              <a:t>?</a:t>
            </a:r>
            <a:endParaRPr sz="2400" b="1" i="0" u="none" strike="noStrike" cap="none">
              <a:solidFill>
                <a:srgbClr val="00005A"/>
              </a:solidFill>
              <a:latin typeface="Poppins"/>
              <a:ea typeface="Poppins"/>
              <a:cs typeface="Poppins"/>
              <a:sym typeface="Poppins"/>
            </a:endParaRPr>
          </a:p>
        </p:txBody>
      </p:sp>
      <p:sp>
        <p:nvSpPr>
          <p:cNvPr id="1398" name="Google Shape;1398;g2af6bb0de6a_0_638"/>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43</a:t>
            </a:fld>
            <a:endParaRPr/>
          </a:p>
        </p:txBody>
      </p:sp>
      <p:sp>
        <p:nvSpPr>
          <p:cNvPr id="1399" name="Google Shape;1399;g2af6bb0de6a_0_638"/>
          <p:cNvSpPr txBox="1"/>
          <p:nvPr/>
        </p:nvSpPr>
        <p:spPr>
          <a:xfrm>
            <a:off x="10609650" y="4914925"/>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chemeClr val="accent2"/>
                </a:solidFill>
                <a:latin typeface="Poppins"/>
                <a:ea typeface="Poppins"/>
                <a:cs typeface="Poppins"/>
                <a:sym typeface="Poppins"/>
              </a:rPr>
              <a:t>-83 %</a:t>
            </a:r>
            <a:endParaRPr sz="1700" b="1" i="0" u="none" strike="noStrike" cap="none">
              <a:solidFill>
                <a:schemeClr val="accent2"/>
              </a:solidFill>
              <a:latin typeface="Poppins"/>
              <a:ea typeface="Poppins"/>
              <a:cs typeface="Poppins"/>
              <a:sym typeface="Poppins"/>
            </a:endParaRPr>
          </a:p>
        </p:txBody>
      </p:sp>
      <p:sp>
        <p:nvSpPr>
          <p:cNvPr id="1400" name="Google Shape;1400;g2af6bb0de6a_0_638"/>
          <p:cNvSpPr/>
          <p:nvPr/>
        </p:nvSpPr>
        <p:spPr>
          <a:xfrm>
            <a:off x="2655925" y="1642050"/>
            <a:ext cx="529200" cy="5292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1" name="Google Shape;1401;g2af6bb0de6a_0_638"/>
          <p:cNvSpPr/>
          <p:nvPr/>
        </p:nvSpPr>
        <p:spPr>
          <a:xfrm>
            <a:off x="6145500" y="19833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2" name="Google Shape;1402;g2af6bb0de6a_0_638"/>
          <p:cNvSpPr/>
          <p:nvPr/>
        </p:nvSpPr>
        <p:spPr>
          <a:xfrm>
            <a:off x="7312288" y="1986288"/>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g2af6bb0de6a_0_638"/>
          <p:cNvSpPr/>
          <p:nvPr/>
        </p:nvSpPr>
        <p:spPr>
          <a:xfrm>
            <a:off x="8479100" y="238455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04" name="Google Shape;1404;g2af6bb0de6a_0_638"/>
          <p:cNvPicPr preferRelativeResize="0"/>
          <p:nvPr/>
        </p:nvPicPr>
        <p:blipFill rotWithShape="1">
          <a:blip r:embed="rId4">
            <a:alphaModFix/>
          </a:blip>
          <a:srcRect/>
          <a:stretch/>
        </p:blipFill>
        <p:spPr>
          <a:xfrm>
            <a:off x="2697087" y="1770950"/>
            <a:ext cx="446875" cy="271400"/>
          </a:xfrm>
          <a:prstGeom prst="rect">
            <a:avLst/>
          </a:prstGeom>
          <a:noFill/>
          <a:ln>
            <a:noFill/>
          </a:ln>
        </p:spPr>
      </p:pic>
      <p:grpSp>
        <p:nvGrpSpPr>
          <p:cNvPr id="1405" name="Google Shape;1405;g2af6bb0de6a_0_638"/>
          <p:cNvGrpSpPr/>
          <p:nvPr/>
        </p:nvGrpSpPr>
        <p:grpSpPr>
          <a:xfrm>
            <a:off x="5000100" y="1756850"/>
            <a:ext cx="529200" cy="529200"/>
            <a:chOff x="5000100" y="1756850"/>
            <a:chExt cx="529200" cy="529200"/>
          </a:xfrm>
        </p:grpSpPr>
        <p:sp>
          <p:nvSpPr>
            <p:cNvPr id="1406" name="Google Shape;1406;g2af6bb0de6a_0_638"/>
            <p:cNvSpPr/>
            <p:nvPr/>
          </p:nvSpPr>
          <p:spPr>
            <a:xfrm>
              <a:off x="5000100" y="175685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07" name="Google Shape;1407;g2af6bb0de6a_0_638"/>
            <p:cNvPicPr preferRelativeResize="0"/>
            <p:nvPr/>
          </p:nvPicPr>
          <p:blipFill rotWithShape="1">
            <a:blip r:embed="rId5">
              <a:alphaModFix/>
            </a:blip>
            <a:srcRect/>
            <a:stretch/>
          </p:blipFill>
          <p:spPr>
            <a:xfrm>
              <a:off x="5080762" y="1827572"/>
              <a:ext cx="331625" cy="387766"/>
            </a:xfrm>
            <a:prstGeom prst="rect">
              <a:avLst/>
            </a:prstGeom>
            <a:noFill/>
            <a:ln>
              <a:noFill/>
            </a:ln>
          </p:spPr>
        </p:pic>
      </p:grpSp>
      <p:pic>
        <p:nvPicPr>
          <p:cNvPr id="1408" name="Google Shape;1408;g2af6bb0de6a_0_638"/>
          <p:cNvPicPr preferRelativeResize="0"/>
          <p:nvPr/>
        </p:nvPicPr>
        <p:blipFill rotWithShape="1">
          <a:blip r:embed="rId6">
            <a:alphaModFix/>
          </a:blip>
          <a:srcRect/>
          <a:stretch/>
        </p:blipFill>
        <p:spPr>
          <a:xfrm>
            <a:off x="6209000" y="2121038"/>
            <a:ext cx="402200" cy="289875"/>
          </a:xfrm>
          <a:prstGeom prst="rect">
            <a:avLst/>
          </a:prstGeom>
          <a:noFill/>
          <a:ln>
            <a:noFill/>
          </a:ln>
        </p:spPr>
      </p:pic>
      <p:pic>
        <p:nvPicPr>
          <p:cNvPr id="1409" name="Google Shape;1409;g2af6bb0de6a_0_638"/>
          <p:cNvPicPr preferRelativeResize="0"/>
          <p:nvPr/>
        </p:nvPicPr>
        <p:blipFill rotWithShape="1">
          <a:blip r:embed="rId7">
            <a:alphaModFix/>
          </a:blip>
          <a:srcRect/>
          <a:stretch/>
        </p:blipFill>
        <p:spPr>
          <a:xfrm>
            <a:off x="7402433" y="2066687"/>
            <a:ext cx="358729" cy="368400"/>
          </a:xfrm>
          <a:prstGeom prst="rect">
            <a:avLst/>
          </a:prstGeom>
          <a:noFill/>
          <a:ln>
            <a:noFill/>
          </a:ln>
        </p:spPr>
      </p:pic>
      <p:pic>
        <p:nvPicPr>
          <p:cNvPr id="1410" name="Google Shape;1410;g2af6bb0de6a_0_638"/>
          <p:cNvPicPr preferRelativeResize="0"/>
          <p:nvPr/>
        </p:nvPicPr>
        <p:blipFill rotWithShape="1">
          <a:blip r:embed="rId8">
            <a:alphaModFix/>
          </a:blip>
          <a:srcRect/>
          <a:stretch/>
        </p:blipFill>
        <p:spPr>
          <a:xfrm>
            <a:off x="8577900" y="2476168"/>
            <a:ext cx="331625" cy="345969"/>
          </a:xfrm>
          <a:prstGeom prst="rect">
            <a:avLst/>
          </a:prstGeom>
          <a:noFill/>
          <a:ln>
            <a:noFill/>
          </a:ln>
        </p:spPr>
      </p:pic>
      <p:sp>
        <p:nvSpPr>
          <p:cNvPr id="1411" name="Google Shape;1411;g2af6bb0de6a_0_638"/>
          <p:cNvSpPr txBox="1"/>
          <p:nvPr/>
        </p:nvSpPr>
        <p:spPr>
          <a:xfrm>
            <a:off x="2472025" y="2645425"/>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-45 %</a:t>
            </a:r>
            <a:endParaRPr sz="1100" b="1" i="0" u="none" strike="noStrike" cap="none">
              <a:solidFill>
                <a:schemeClr val="accent6"/>
              </a:solidFill>
              <a:latin typeface="Poppins"/>
              <a:ea typeface="Poppins"/>
              <a:cs typeface="Poppins"/>
              <a:sym typeface="Poppins"/>
            </a:endParaRPr>
          </a:p>
        </p:txBody>
      </p:sp>
      <p:cxnSp>
        <p:nvCxnSpPr>
          <p:cNvPr id="1412" name="Google Shape;1412;g2af6bb0de6a_0_638"/>
          <p:cNvCxnSpPr>
            <a:stCxn id="1400" idx="4"/>
          </p:cNvCxnSpPr>
          <p:nvPr/>
        </p:nvCxnSpPr>
        <p:spPr>
          <a:xfrm flipH="1">
            <a:off x="2916925" y="2171250"/>
            <a:ext cx="3600" cy="284100"/>
          </a:xfrm>
          <a:prstGeom prst="straightConnector1">
            <a:avLst/>
          </a:prstGeom>
          <a:noFill/>
          <a:ln w="19050" cap="flat" cmpd="sng">
            <a:solidFill>
              <a:srgbClr val="0028DC"/>
            </a:solidFill>
            <a:prstDash val="dot"/>
            <a:round/>
            <a:headEnd type="none" w="sm" len="sm"/>
            <a:tailEnd type="none" w="sm" len="sm"/>
          </a:ln>
        </p:spPr>
      </p:cxnSp>
      <p:cxnSp>
        <p:nvCxnSpPr>
          <p:cNvPr id="1413" name="Google Shape;1413;g2af6bb0de6a_0_638"/>
          <p:cNvCxnSpPr/>
          <p:nvPr/>
        </p:nvCxnSpPr>
        <p:spPr>
          <a:xfrm>
            <a:off x="4130750" y="2215525"/>
            <a:ext cx="0" cy="429900"/>
          </a:xfrm>
          <a:prstGeom prst="straightConnector1">
            <a:avLst/>
          </a:prstGeom>
          <a:noFill/>
          <a:ln w="19050" cap="flat" cmpd="sng">
            <a:solidFill>
              <a:srgbClr val="0028DC"/>
            </a:solidFill>
            <a:prstDash val="dot"/>
            <a:round/>
            <a:headEnd type="none" w="sm" len="sm"/>
            <a:tailEnd type="none" w="sm" len="sm"/>
          </a:ln>
        </p:spPr>
      </p:cxnSp>
      <p:cxnSp>
        <p:nvCxnSpPr>
          <p:cNvPr id="1414" name="Google Shape;1414;g2af6bb0de6a_0_638"/>
          <p:cNvCxnSpPr/>
          <p:nvPr/>
        </p:nvCxnSpPr>
        <p:spPr>
          <a:xfrm>
            <a:off x="5264700" y="2291525"/>
            <a:ext cx="0" cy="429900"/>
          </a:xfrm>
          <a:prstGeom prst="straightConnector1">
            <a:avLst/>
          </a:prstGeom>
          <a:noFill/>
          <a:ln w="19050" cap="flat" cmpd="sng">
            <a:solidFill>
              <a:srgbClr val="0028DC"/>
            </a:solidFill>
            <a:prstDash val="dot"/>
            <a:round/>
            <a:headEnd type="none" w="sm" len="sm"/>
            <a:tailEnd type="none" w="sm" len="sm"/>
          </a:ln>
        </p:spPr>
      </p:cxnSp>
      <p:cxnSp>
        <p:nvCxnSpPr>
          <p:cNvPr id="1415" name="Google Shape;1415;g2af6bb0de6a_0_638"/>
          <p:cNvCxnSpPr/>
          <p:nvPr/>
        </p:nvCxnSpPr>
        <p:spPr>
          <a:xfrm>
            <a:off x="6410100" y="2410925"/>
            <a:ext cx="0" cy="429900"/>
          </a:xfrm>
          <a:prstGeom prst="straightConnector1">
            <a:avLst/>
          </a:prstGeom>
          <a:noFill/>
          <a:ln w="19050" cap="flat" cmpd="sng">
            <a:solidFill>
              <a:srgbClr val="0028DC"/>
            </a:solidFill>
            <a:prstDash val="dot"/>
            <a:round/>
            <a:headEnd type="none" w="sm" len="sm"/>
            <a:tailEnd type="none" w="sm" len="sm"/>
          </a:ln>
        </p:spPr>
      </p:cxnSp>
      <p:cxnSp>
        <p:nvCxnSpPr>
          <p:cNvPr id="1416" name="Google Shape;1416;g2af6bb0de6a_0_638"/>
          <p:cNvCxnSpPr/>
          <p:nvPr/>
        </p:nvCxnSpPr>
        <p:spPr>
          <a:xfrm>
            <a:off x="7576888" y="2465838"/>
            <a:ext cx="0" cy="429900"/>
          </a:xfrm>
          <a:prstGeom prst="straightConnector1">
            <a:avLst/>
          </a:prstGeom>
          <a:noFill/>
          <a:ln w="19050" cap="flat" cmpd="sng">
            <a:solidFill>
              <a:srgbClr val="0028DC"/>
            </a:solidFill>
            <a:prstDash val="dot"/>
            <a:round/>
            <a:headEnd type="none" w="sm" len="sm"/>
            <a:tailEnd type="none" w="sm" len="sm"/>
          </a:ln>
        </p:spPr>
      </p:cxnSp>
      <p:cxnSp>
        <p:nvCxnSpPr>
          <p:cNvPr id="1417" name="Google Shape;1417;g2af6bb0de6a_0_638"/>
          <p:cNvCxnSpPr/>
          <p:nvPr/>
        </p:nvCxnSpPr>
        <p:spPr>
          <a:xfrm>
            <a:off x="8753463" y="2785325"/>
            <a:ext cx="0" cy="578400"/>
          </a:xfrm>
          <a:prstGeom prst="straightConnector1">
            <a:avLst/>
          </a:prstGeom>
          <a:noFill/>
          <a:ln w="19050" cap="flat" cmpd="sng">
            <a:solidFill>
              <a:srgbClr val="0028DC"/>
            </a:solidFill>
            <a:prstDash val="dot"/>
            <a:round/>
            <a:headEnd type="none" w="sm" len="sm"/>
            <a:tailEnd type="none" w="sm" len="sm"/>
          </a:ln>
        </p:spPr>
      </p:cxnSp>
      <p:sp>
        <p:nvSpPr>
          <p:cNvPr id="1418" name="Google Shape;1418;g2af6bb0de6a_0_638"/>
          <p:cNvSpPr txBox="1"/>
          <p:nvPr/>
        </p:nvSpPr>
        <p:spPr>
          <a:xfrm>
            <a:off x="3678925" y="2713925"/>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-95 %</a:t>
            </a:r>
            <a:endParaRPr sz="1100" b="1" i="0" u="none" strike="noStrike" cap="none">
              <a:solidFill>
                <a:schemeClr val="accent6"/>
              </a:solidFill>
              <a:latin typeface="Poppins"/>
              <a:ea typeface="Poppins"/>
              <a:cs typeface="Poppins"/>
              <a:sym typeface="Poppins"/>
            </a:endParaRPr>
          </a:p>
        </p:txBody>
      </p:sp>
      <p:sp>
        <p:nvSpPr>
          <p:cNvPr id="1419" name="Google Shape;1419;g2af6bb0de6a_0_638"/>
          <p:cNvSpPr txBox="1"/>
          <p:nvPr/>
        </p:nvSpPr>
        <p:spPr>
          <a:xfrm>
            <a:off x="4797725" y="2785325"/>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-65 %</a:t>
            </a:r>
            <a:endParaRPr sz="1100" b="1" i="0" u="none" strike="noStrike" cap="none">
              <a:solidFill>
                <a:schemeClr val="accent6"/>
              </a:solidFill>
              <a:latin typeface="Poppins"/>
              <a:ea typeface="Poppins"/>
              <a:cs typeface="Poppins"/>
              <a:sym typeface="Poppins"/>
            </a:endParaRPr>
          </a:p>
        </p:txBody>
      </p:sp>
      <p:sp>
        <p:nvSpPr>
          <p:cNvPr id="1420" name="Google Shape;1420;g2af6bb0de6a_0_638"/>
          <p:cNvSpPr txBox="1"/>
          <p:nvPr/>
        </p:nvSpPr>
        <p:spPr>
          <a:xfrm>
            <a:off x="5997125" y="2918825"/>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-78 %</a:t>
            </a:r>
            <a:endParaRPr sz="1100" b="1" i="0" u="none" strike="noStrike" cap="none">
              <a:solidFill>
                <a:schemeClr val="accent6"/>
              </a:solidFill>
              <a:latin typeface="Poppins"/>
              <a:ea typeface="Poppins"/>
              <a:cs typeface="Poppins"/>
              <a:sym typeface="Poppins"/>
            </a:endParaRPr>
          </a:p>
        </p:txBody>
      </p:sp>
      <p:sp>
        <p:nvSpPr>
          <p:cNvPr id="1421" name="Google Shape;1421;g2af6bb0de6a_0_638"/>
          <p:cNvSpPr txBox="1"/>
          <p:nvPr/>
        </p:nvSpPr>
        <p:spPr>
          <a:xfrm>
            <a:off x="8024950" y="3182075"/>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-88 %</a:t>
            </a:r>
            <a:endParaRPr sz="1100" b="1" i="0" u="none" strike="noStrike" cap="none">
              <a:solidFill>
                <a:schemeClr val="accent6"/>
              </a:solidFill>
              <a:latin typeface="Poppins"/>
              <a:ea typeface="Poppins"/>
              <a:cs typeface="Poppins"/>
              <a:sym typeface="Poppins"/>
            </a:endParaRPr>
          </a:p>
        </p:txBody>
      </p:sp>
      <p:sp>
        <p:nvSpPr>
          <p:cNvPr id="1422" name="Google Shape;1422;g2af6bb0de6a_0_638"/>
          <p:cNvSpPr txBox="1"/>
          <p:nvPr/>
        </p:nvSpPr>
        <p:spPr>
          <a:xfrm>
            <a:off x="2127025" y="99412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Construction et entretien des infrastructures</a:t>
            </a:r>
            <a:endParaRPr sz="1000" b="0" i="0" u="none" strike="noStrike" cap="none">
              <a:solidFill>
                <a:srgbClr val="000047"/>
              </a:solidFill>
              <a:latin typeface="Poppins"/>
              <a:ea typeface="Poppins"/>
              <a:cs typeface="Poppins"/>
              <a:sym typeface="Poppins"/>
            </a:endParaRPr>
          </a:p>
        </p:txBody>
      </p:sp>
      <p:sp>
        <p:nvSpPr>
          <p:cNvPr id="1423" name="Google Shape;1423;g2af6bb0de6a_0_638"/>
          <p:cNvSpPr txBox="1"/>
          <p:nvPr/>
        </p:nvSpPr>
        <p:spPr>
          <a:xfrm>
            <a:off x="3333925" y="112557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Consommation d’énergie des infrastructures</a:t>
            </a:r>
            <a:endParaRPr sz="1000" b="0" i="0" u="none" strike="noStrike" cap="none">
              <a:solidFill>
                <a:srgbClr val="000047"/>
              </a:solidFill>
              <a:latin typeface="Poppins"/>
              <a:ea typeface="Poppins"/>
              <a:cs typeface="Poppins"/>
              <a:sym typeface="Poppins"/>
            </a:endParaRPr>
          </a:p>
        </p:txBody>
      </p:sp>
      <p:sp>
        <p:nvSpPr>
          <p:cNvPr id="1424" name="Google Shape;1424;g2af6bb0de6a_0_638"/>
          <p:cNvSpPr txBox="1"/>
          <p:nvPr/>
        </p:nvSpPr>
        <p:spPr>
          <a:xfrm>
            <a:off x="4471188" y="126352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Alimentation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et boissons</a:t>
            </a:r>
            <a:endParaRPr sz="1000" b="0" i="0" u="none" strike="noStrike" cap="none">
              <a:solidFill>
                <a:srgbClr val="000047"/>
              </a:solidFill>
              <a:latin typeface="Poppins"/>
              <a:ea typeface="Poppins"/>
              <a:cs typeface="Poppins"/>
              <a:sym typeface="Poppins"/>
            </a:endParaRPr>
          </a:p>
        </p:txBody>
      </p:sp>
      <p:sp>
        <p:nvSpPr>
          <p:cNvPr id="1425" name="Google Shape;1425;g2af6bb0de6a_0_638"/>
          <p:cNvSpPr txBox="1"/>
          <p:nvPr/>
        </p:nvSpPr>
        <p:spPr>
          <a:xfrm>
            <a:off x="5616600" y="1454100"/>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Retransmission, déchets et autres</a:t>
            </a:r>
            <a:endParaRPr sz="1000" b="0" i="0" u="none" strike="noStrike" cap="none">
              <a:solidFill>
                <a:srgbClr val="000047"/>
              </a:solidFill>
              <a:latin typeface="Poppins"/>
              <a:ea typeface="Poppins"/>
              <a:cs typeface="Poppins"/>
              <a:sym typeface="Poppins"/>
            </a:endParaRPr>
          </a:p>
        </p:txBody>
      </p:sp>
      <p:sp>
        <p:nvSpPr>
          <p:cNvPr id="1426" name="Google Shape;1426;g2af6bb0de6a_0_638"/>
          <p:cNvSpPr txBox="1"/>
          <p:nvPr/>
        </p:nvSpPr>
        <p:spPr>
          <a:xfrm>
            <a:off x="6975050" y="1331438"/>
            <a:ext cx="12135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Déplacements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des équipes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et salariés</a:t>
            </a:r>
            <a:endParaRPr sz="1000" b="0" i="0" u="none" strike="noStrike" cap="none">
              <a:solidFill>
                <a:srgbClr val="000047"/>
              </a:solidFill>
              <a:latin typeface="Poppins"/>
              <a:ea typeface="Poppins"/>
              <a:cs typeface="Poppins"/>
              <a:sym typeface="Poppins"/>
            </a:endParaRPr>
          </a:p>
        </p:txBody>
      </p:sp>
      <p:sp>
        <p:nvSpPr>
          <p:cNvPr id="1427" name="Google Shape;1427;g2af6bb0de6a_0_638"/>
          <p:cNvSpPr txBox="1"/>
          <p:nvPr/>
        </p:nvSpPr>
        <p:spPr>
          <a:xfrm>
            <a:off x="7950188" y="1852988"/>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Déplacements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des spectateurs</a:t>
            </a:r>
            <a:endParaRPr sz="1000" b="0" i="0" u="none" strike="noStrike" cap="none">
              <a:solidFill>
                <a:srgbClr val="000047"/>
              </a:solidFill>
              <a:latin typeface="Poppins"/>
              <a:ea typeface="Poppins"/>
              <a:cs typeface="Poppins"/>
              <a:sym typeface="Poppins"/>
            </a:endParaRPr>
          </a:p>
        </p:txBody>
      </p:sp>
      <p:cxnSp>
        <p:nvCxnSpPr>
          <p:cNvPr id="1428" name="Google Shape;1428;g2af6bb0de6a_0_638"/>
          <p:cNvCxnSpPr/>
          <p:nvPr/>
        </p:nvCxnSpPr>
        <p:spPr>
          <a:xfrm>
            <a:off x="9911163" y="4334200"/>
            <a:ext cx="0" cy="578400"/>
          </a:xfrm>
          <a:prstGeom prst="straightConnector1">
            <a:avLst/>
          </a:prstGeom>
          <a:noFill/>
          <a:ln w="19050" cap="flat" cmpd="sng">
            <a:solidFill>
              <a:schemeClr val="accent1"/>
            </a:solidFill>
            <a:prstDash val="dot"/>
            <a:round/>
            <a:headEnd type="none" w="sm" len="sm"/>
            <a:tailEnd type="none" w="sm" len="sm"/>
          </a:ln>
        </p:spPr>
      </p:cxnSp>
      <p:sp>
        <p:nvSpPr>
          <p:cNvPr id="1429" name="Google Shape;1429;g2af6bb0de6a_0_638"/>
          <p:cNvSpPr txBox="1"/>
          <p:nvPr/>
        </p:nvSpPr>
        <p:spPr>
          <a:xfrm>
            <a:off x="9117663" y="3182063"/>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Rapprocher</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Modérer</a:t>
            </a:r>
            <a:endParaRPr sz="1000" b="0" i="0" u="none" strike="noStrike" cap="none">
              <a:solidFill>
                <a:srgbClr val="000047"/>
              </a:solidFill>
              <a:latin typeface="Poppins"/>
              <a:ea typeface="Poppins"/>
              <a:cs typeface="Poppins"/>
              <a:sym typeface="Poppins"/>
            </a:endParaRPr>
          </a:p>
        </p:txBody>
      </p:sp>
      <p:sp>
        <p:nvSpPr>
          <p:cNvPr id="1430" name="Google Shape;1430;g2af6bb0de6a_0_638"/>
          <p:cNvSpPr/>
          <p:nvPr/>
        </p:nvSpPr>
        <p:spPr>
          <a:xfrm>
            <a:off x="9646575" y="3700775"/>
            <a:ext cx="529200" cy="5292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1" name="Google Shape;1431;g2af6bb0de6a_0_638"/>
          <p:cNvSpPr txBox="1"/>
          <p:nvPr/>
        </p:nvSpPr>
        <p:spPr>
          <a:xfrm>
            <a:off x="1290775" y="6069650"/>
            <a:ext cx="939300" cy="34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2022</a:t>
            </a:r>
            <a:endParaRPr sz="1600" b="1" i="0" u="none" strike="noStrike" cap="none">
              <a:solidFill>
                <a:schemeClr val="dk2"/>
              </a:solidFill>
              <a:latin typeface="Poppins"/>
              <a:ea typeface="Poppins"/>
              <a:cs typeface="Poppins"/>
              <a:sym typeface="Poppins"/>
            </a:endParaRPr>
          </a:p>
        </p:txBody>
      </p:sp>
      <p:sp>
        <p:nvSpPr>
          <p:cNvPr id="1432" name="Google Shape;1432;g2af6bb0de6a_0_638"/>
          <p:cNvSpPr txBox="1"/>
          <p:nvPr/>
        </p:nvSpPr>
        <p:spPr>
          <a:xfrm>
            <a:off x="7133300" y="3287525"/>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-88 %</a:t>
            </a:r>
            <a:endParaRPr sz="1100" b="1" i="0" u="none" strike="noStrike" cap="none">
              <a:solidFill>
                <a:schemeClr val="accent6"/>
              </a:solidFill>
              <a:latin typeface="Poppins"/>
              <a:ea typeface="Poppins"/>
              <a:cs typeface="Poppins"/>
              <a:sym typeface="Poppins"/>
            </a:endParaRPr>
          </a:p>
        </p:txBody>
      </p:sp>
      <p:sp>
        <p:nvSpPr>
          <p:cNvPr id="1433" name="Google Shape;1433;g2af6bb0de6a_0_638"/>
          <p:cNvSpPr txBox="1"/>
          <p:nvPr/>
        </p:nvSpPr>
        <p:spPr>
          <a:xfrm>
            <a:off x="8295213" y="4914925"/>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-66 %</a:t>
            </a:r>
            <a:endParaRPr sz="1100" b="1" i="0" u="none" strike="noStrike" cap="none">
              <a:solidFill>
                <a:schemeClr val="accent6"/>
              </a:solidFill>
              <a:latin typeface="Poppins"/>
              <a:ea typeface="Poppins"/>
              <a:cs typeface="Poppins"/>
              <a:sym typeface="Poppins"/>
            </a:endParaRPr>
          </a:p>
        </p:txBody>
      </p:sp>
      <p:sp>
        <p:nvSpPr>
          <p:cNvPr id="1434" name="Google Shape;1434;g2af6bb0de6a_0_638"/>
          <p:cNvSpPr txBox="1"/>
          <p:nvPr/>
        </p:nvSpPr>
        <p:spPr>
          <a:xfrm>
            <a:off x="10588500" y="6069650"/>
            <a:ext cx="939300" cy="34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2050</a:t>
            </a:r>
            <a:endParaRPr sz="1600" b="1" i="0" u="none" strike="noStrike" cap="none">
              <a:solidFill>
                <a:schemeClr val="dk2"/>
              </a:solidFill>
              <a:latin typeface="Poppins"/>
              <a:ea typeface="Poppins"/>
              <a:cs typeface="Poppins"/>
              <a:sym typeface="Poppins"/>
            </a:endParaRPr>
          </a:p>
        </p:txBody>
      </p:sp>
      <p:pic>
        <p:nvPicPr>
          <p:cNvPr id="1435" name="Google Shape;1435;g2af6bb0de6a_0_638"/>
          <p:cNvPicPr preferRelativeResize="0"/>
          <p:nvPr/>
        </p:nvPicPr>
        <p:blipFill rotWithShape="1">
          <a:blip r:embed="rId9">
            <a:alphaModFix/>
          </a:blip>
          <a:srcRect/>
          <a:stretch/>
        </p:blipFill>
        <p:spPr>
          <a:xfrm>
            <a:off x="9724775" y="3810175"/>
            <a:ext cx="372800" cy="310396"/>
          </a:xfrm>
          <a:prstGeom prst="rect">
            <a:avLst/>
          </a:prstGeom>
          <a:noFill/>
          <a:ln>
            <a:noFill/>
          </a:ln>
        </p:spPr>
      </p:pic>
      <p:cxnSp>
        <p:nvCxnSpPr>
          <p:cNvPr id="1436" name="Google Shape;1436;g2af6bb0de6a_0_638"/>
          <p:cNvCxnSpPr/>
          <p:nvPr/>
        </p:nvCxnSpPr>
        <p:spPr>
          <a:xfrm>
            <a:off x="11026725" y="2465838"/>
            <a:ext cx="0" cy="2419500"/>
          </a:xfrm>
          <a:prstGeom prst="straightConnector1">
            <a:avLst/>
          </a:prstGeom>
          <a:noFill/>
          <a:ln w="38100" cap="flat" cmpd="sng">
            <a:solidFill>
              <a:schemeClr val="accent2"/>
            </a:solidFill>
            <a:prstDash val="solid"/>
            <a:round/>
            <a:headEnd type="none" w="sm" len="sm"/>
            <a:tailEnd type="triangle" w="med" len="med"/>
          </a:ln>
        </p:spPr>
      </p:cxnSp>
      <p:pic>
        <p:nvPicPr>
          <p:cNvPr id="1437" name="Google Shape;1437;g2af6bb0de6a_0_638"/>
          <p:cNvPicPr preferRelativeResize="0"/>
          <p:nvPr/>
        </p:nvPicPr>
        <p:blipFill rotWithShape="1">
          <a:blip r:embed="rId10">
            <a:alphaModFix/>
          </a:blip>
          <a:srcRect/>
          <a:stretch/>
        </p:blipFill>
        <p:spPr>
          <a:xfrm>
            <a:off x="10735274" y="251000"/>
            <a:ext cx="504451" cy="298425"/>
          </a:xfrm>
          <a:prstGeom prst="rect">
            <a:avLst/>
          </a:prstGeom>
          <a:noFill/>
          <a:ln>
            <a:noFill/>
          </a:ln>
        </p:spPr>
      </p:pic>
      <p:pic>
        <p:nvPicPr>
          <p:cNvPr id="1438" name="Google Shape;1438;g2af6bb0de6a_0_638"/>
          <p:cNvPicPr preferRelativeResize="0"/>
          <p:nvPr/>
        </p:nvPicPr>
        <p:blipFill rotWithShape="1">
          <a:blip r:embed="rId11">
            <a:alphaModFix amt="20000"/>
          </a:blip>
          <a:srcRect/>
          <a:stretch/>
        </p:blipFill>
        <p:spPr>
          <a:xfrm>
            <a:off x="11342950" y="229875"/>
            <a:ext cx="608586" cy="340675"/>
          </a:xfrm>
          <a:prstGeom prst="rect">
            <a:avLst/>
          </a:prstGeom>
          <a:noFill/>
          <a:ln>
            <a:noFill/>
          </a:ln>
        </p:spPr>
      </p:pic>
      <p:sp>
        <p:nvSpPr>
          <p:cNvPr id="1439" name="Google Shape;1439;g2af6bb0de6a_0_638"/>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1440" name="Google Shape;1440;g2af6bb0de6a_0_638"/>
          <p:cNvSpPr txBox="1"/>
          <p:nvPr/>
        </p:nvSpPr>
        <p:spPr>
          <a:xfrm>
            <a:off x="11135578" y="549425"/>
            <a:ext cx="9651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FCE5CD"/>
                </a:solidFill>
                <a:latin typeface="Poppins"/>
                <a:ea typeface="Poppins"/>
                <a:cs typeface="Poppins"/>
                <a:sym typeface="Poppins"/>
              </a:rPr>
              <a:t>Amateur</a:t>
            </a:r>
            <a:endParaRPr sz="1100" b="1" i="0" u="none" strike="noStrike" cap="none">
              <a:solidFill>
                <a:srgbClr val="FCE5CD"/>
              </a:solidFill>
              <a:latin typeface="Poppins"/>
              <a:ea typeface="Poppins"/>
              <a:cs typeface="Poppins"/>
              <a:sym typeface="Poppins"/>
            </a:endParaRPr>
          </a:p>
        </p:txBody>
      </p:sp>
      <p:pic>
        <p:nvPicPr>
          <p:cNvPr id="1441" name="Google Shape;1441;g2af6bb0de6a_0_638"/>
          <p:cNvPicPr preferRelativeResize="0"/>
          <p:nvPr/>
        </p:nvPicPr>
        <p:blipFill rotWithShape="1">
          <a:blip r:embed="rId11">
            <a:alphaModFix amt="20000"/>
          </a:blip>
          <a:srcRect/>
          <a:stretch/>
        </p:blipFill>
        <p:spPr>
          <a:xfrm>
            <a:off x="11342950" y="229875"/>
            <a:ext cx="608586" cy="340675"/>
          </a:xfrm>
          <a:prstGeom prst="rect">
            <a:avLst/>
          </a:prstGeom>
          <a:noFill/>
          <a:ln>
            <a:noFill/>
          </a:ln>
        </p:spPr>
      </p:pic>
      <p:sp>
        <p:nvSpPr>
          <p:cNvPr id="1442" name="Google Shape;1442;g2af6bb0de6a_0_638"/>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grpSp>
        <p:nvGrpSpPr>
          <p:cNvPr id="1443" name="Google Shape;1443;g2af6bb0de6a_0_638"/>
          <p:cNvGrpSpPr/>
          <p:nvPr/>
        </p:nvGrpSpPr>
        <p:grpSpPr>
          <a:xfrm>
            <a:off x="3862825" y="1853000"/>
            <a:ext cx="529200" cy="529200"/>
            <a:chOff x="3862825" y="1853000"/>
            <a:chExt cx="529200" cy="529200"/>
          </a:xfrm>
        </p:grpSpPr>
        <p:sp>
          <p:nvSpPr>
            <p:cNvPr id="1444" name="Google Shape;1444;g2af6bb0de6a_0_638"/>
            <p:cNvSpPr/>
            <p:nvPr/>
          </p:nvSpPr>
          <p:spPr>
            <a:xfrm>
              <a:off x="3862825" y="18530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45" name="Google Shape;1445;g2af6bb0de6a_0_638"/>
            <p:cNvPicPr preferRelativeResize="0"/>
            <p:nvPr/>
          </p:nvPicPr>
          <p:blipFill rotWithShape="1">
            <a:blip r:embed="rId12">
              <a:alphaModFix/>
            </a:blip>
            <a:srcRect/>
            <a:stretch/>
          </p:blipFill>
          <p:spPr>
            <a:xfrm>
              <a:off x="3955887" y="1941775"/>
              <a:ext cx="343075" cy="351650"/>
            </a:xfrm>
            <a:prstGeom prst="rect">
              <a:avLst/>
            </a:prstGeom>
            <a:noFill/>
            <a:ln>
              <a:noFill/>
            </a:ln>
          </p:spPr>
        </p:pic>
      </p:grpSp>
      <p:pic>
        <p:nvPicPr>
          <p:cNvPr id="1446" name="Google Shape;1446;g2af6bb0de6a_0_638"/>
          <p:cNvPicPr preferRelativeResize="0"/>
          <p:nvPr/>
        </p:nvPicPr>
        <p:blipFill rotWithShape="1">
          <a:blip r:embed="rId10">
            <a:alphaModFix/>
          </a:blip>
          <a:srcRect/>
          <a:stretch/>
        </p:blipFill>
        <p:spPr>
          <a:xfrm>
            <a:off x="10735274" y="251000"/>
            <a:ext cx="504451" cy="298425"/>
          </a:xfrm>
          <a:prstGeom prst="rect">
            <a:avLst/>
          </a:prstGeom>
          <a:noFill/>
          <a:ln>
            <a:noFill/>
          </a:ln>
        </p:spPr>
      </p:pic>
      <p:sp>
        <p:nvSpPr>
          <p:cNvPr id="1447" name="Google Shape;1447;g2af6bb0de6a_0_638"/>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grpSp>
        <p:nvGrpSpPr>
          <p:cNvPr id="1448" name="Google Shape;1448;g2af6bb0de6a_0_638"/>
          <p:cNvGrpSpPr/>
          <p:nvPr/>
        </p:nvGrpSpPr>
        <p:grpSpPr>
          <a:xfrm>
            <a:off x="3866138" y="1853000"/>
            <a:ext cx="529200" cy="529200"/>
            <a:chOff x="4168500" y="1852800"/>
            <a:chExt cx="529200" cy="529200"/>
          </a:xfrm>
        </p:grpSpPr>
        <p:sp>
          <p:nvSpPr>
            <p:cNvPr id="1449" name="Google Shape;1449;g2af6bb0de6a_0_638"/>
            <p:cNvSpPr/>
            <p:nvPr/>
          </p:nvSpPr>
          <p:spPr>
            <a:xfrm>
              <a:off x="4168500" y="18528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50" name="Google Shape;1450;g2af6bb0de6a_0_638"/>
            <p:cNvPicPr preferRelativeResize="0"/>
            <p:nvPr/>
          </p:nvPicPr>
          <p:blipFill rotWithShape="1">
            <a:blip r:embed="rId12">
              <a:alphaModFix/>
            </a:blip>
            <a:srcRect/>
            <a:stretch/>
          </p:blipFill>
          <p:spPr>
            <a:xfrm>
              <a:off x="4261562" y="1923525"/>
              <a:ext cx="343075" cy="351650"/>
            </a:xfrm>
            <a:prstGeom prst="rect">
              <a:avLst/>
            </a:prstGeom>
            <a:noFill/>
            <a:ln>
              <a:noFill/>
            </a:ln>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g32fb834e976_1_228"/>
          <p:cNvSpPr txBox="1"/>
          <p:nvPr/>
        </p:nvSpPr>
        <p:spPr>
          <a:xfrm>
            <a:off x="695325" y="572625"/>
            <a:ext cx="10331400" cy="497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amateur </a:t>
            </a:r>
            <a:r>
              <a:rPr lang="fr-FR" sz="2400" b="1" i="0" u="none" strike="noStrike" cap="none">
                <a:solidFill>
                  <a:schemeClr val="dk2"/>
                </a:solidFill>
                <a:latin typeface="Poppins"/>
                <a:ea typeface="Poppins"/>
                <a:cs typeface="Poppins"/>
                <a:sym typeface="Poppins"/>
              </a:rPr>
              <a:t>?</a:t>
            </a:r>
            <a:endParaRPr sz="2400" b="1" i="0"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2500"/>
              <a:buFont typeface="Arial"/>
              <a:buNone/>
            </a:pPr>
            <a:r>
              <a:rPr lang="fr-FR" sz="2100" b="0" i="1" u="none" strike="noStrike" cap="none">
                <a:solidFill>
                  <a:schemeClr val="dk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Des leviers à adapter aux spécificités de </a:t>
            </a:r>
            <a:r>
              <a:rPr lang="fr-FR" sz="2100" b="1" i="1" u="none" strike="noStrike" cap="none">
                <a:solidFill>
                  <a:schemeClr val="dk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chaque territoire</a:t>
            </a:r>
            <a:endParaRPr sz="2100" b="1" i="1" u="none" strike="noStrike" cap="none">
              <a:solidFill>
                <a:schemeClr val="dk2"/>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2500"/>
              <a:buFont typeface="Arial"/>
              <a:buNone/>
            </a:pPr>
            <a:endParaRPr sz="2400" b="1" i="0" u="none" strike="noStrike" cap="none">
              <a:solidFill>
                <a:schemeClr val="dk2"/>
              </a:solidFill>
              <a:latin typeface="Poppins"/>
              <a:ea typeface="Poppins"/>
              <a:cs typeface="Poppins"/>
              <a:sym typeface="Poppins"/>
            </a:endParaRPr>
          </a:p>
        </p:txBody>
      </p:sp>
      <p:pic>
        <p:nvPicPr>
          <p:cNvPr id="1457" name="Google Shape;1457;g32fb834e976_1_228"/>
          <p:cNvPicPr preferRelativeResize="0"/>
          <p:nvPr/>
        </p:nvPicPr>
        <p:blipFill rotWithShape="1">
          <a:blip r:embed="rId3">
            <a:alphaModFix amt="20000"/>
          </a:blip>
          <a:srcRect/>
          <a:stretch/>
        </p:blipFill>
        <p:spPr>
          <a:xfrm>
            <a:off x="10735274" y="251000"/>
            <a:ext cx="504451" cy="298425"/>
          </a:xfrm>
          <a:prstGeom prst="rect">
            <a:avLst/>
          </a:prstGeom>
          <a:noFill/>
          <a:ln>
            <a:noFill/>
          </a:ln>
        </p:spPr>
      </p:pic>
      <p:pic>
        <p:nvPicPr>
          <p:cNvPr id="1458" name="Google Shape;1458;g32fb834e976_1_228"/>
          <p:cNvPicPr preferRelativeResize="0"/>
          <p:nvPr/>
        </p:nvPicPr>
        <p:blipFill rotWithShape="1">
          <a:blip r:embed="rId4">
            <a:alphaModFix/>
          </a:blip>
          <a:srcRect/>
          <a:stretch/>
        </p:blipFill>
        <p:spPr>
          <a:xfrm>
            <a:off x="11342950" y="229875"/>
            <a:ext cx="608586" cy="340675"/>
          </a:xfrm>
          <a:prstGeom prst="rect">
            <a:avLst/>
          </a:prstGeom>
          <a:noFill/>
          <a:ln>
            <a:noFill/>
          </a:ln>
        </p:spPr>
      </p:pic>
      <p:sp>
        <p:nvSpPr>
          <p:cNvPr id="1459" name="Google Shape;1459;g32fb834e976_1_228"/>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D0E0E3"/>
                </a:solidFill>
                <a:latin typeface="Poppins"/>
                <a:ea typeface="Poppins"/>
                <a:cs typeface="Poppins"/>
                <a:sym typeface="Poppins"/>
              </a:rPr>
              <a:t>Pro</a:t>
            </a:r>
            <a:endParaRPr sz="1100" b="1" i="0" u="none" strike="noStrike" cap="none">
              <a:solidFill>
                <a:srgbClr val="D0E0E3"/>
              </a:solidFill>
              <a:latin typeface="Poppins"/>
              <a:ea typeface="Poppins"/>
              <a:cs typeface="Poppins"/>
              <a:sym typeface="Poppins"/>
            </a:endParaRPr>
          </a:p>
        </p:txBody>
      </p:sp>
      <p:sp>
        <p:nvSpPr>
          <p:cNvPr id="1460" name="Google Shape;1460;g32fb834e976_1_228"/>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44</a:t>
            </a:fld>
            <a:endParaRPr/>
          </a:p>
        </p:txBody>
      </p:sp>
      <p:sp>
        <p:nvSpPr>
          <p:cNvPr id="1461" name="Google Shape;1461;g32fb834e976_1_228"/>
          <p:cNvSpPr txBox="1"/>
          <p:nvPr/>
        </p:nvSpPr>
        <p:spPr>
          <a:xfrm>
            <a:off x="11185991" y="549425"/>
            <a:ext cx="9225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2"/>
                </a:solidFill>
                <a:latin typeface="Poppins"/>
                <a:ea typeface="Poppins"/>
                <a:cs typeface="Poppins"/>
                <a:sym typeface="Poppins"/>
              </a:rPr>
              <a:t>Amateur</a:t>
            </a:r>
            <a:endParaRPr sz="1100" b="1" i="0" u="none" strike="noStrike" cap="none">
              <a:solidFill>
                <a:schemeClr val="accent2"/>
              </a:solidFill>
              <a:latin typeface="Poppins"/>
              <a:ea typeface="Poppins"/>
              <a:cs typeface="Poppins"/>
              <a:sym typeface="Poppins"/>
            </a:endParaRPr>
          </a:p>
        </p:txBody>
      </p:sp>
      <p:sp>
        <p:nvSpPr>
          <p:cNvPr id="1462" name="Google Shape;1462;g32fb834e976_1_228"/>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1468" name="Google Shape;1468;g33379d1850d_3_25"/>
          <p:cNvSpPr/>
          <p:nvPr/>
        </p:nvSpPr>
        <p:spPr>
          <a:xfrm>
            <a:off x="6167650" y="2471900"/>
            <a:ext cx="5175300" cy="2911500"/>
          </a:xfrm>
          <a:prstGeom prst="wedgeRoundRectCallout">
            <a:avLst>
              <a:gd name="adj1" fmla="val -76025"/>
              <a:gd name="adj2" fmla="val -37318"/>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500"/>
              <a:buFont typeface="Arial"/>
              <a:buNone/>
            </a:pPr>
            <a:r>
              <a:rPr lang="fr-FR" sz="1500" b="1" i="0" u="none" strike="noStrike" cap="none">
                <a:solidFill>
                  <a:schemeClr val="dk2"/>
                </a:solidFill>
                <a:latin typeface="Poppins"/>
                <a:ea typeface="Poppins"/>
                <a:cs typeface="Poppins"/>
                <a:sym typeface="Poppins"/>
              </a:rPr>
              <a:t>Construction et entretien des infrastructures </a:t>
            </a:r>
            <a:endParaRPr sz="1500" b="1" i="0" u="none" strike="noStrike" cap="none">
              <a:solidFill>
                <a:schemeClr val="dk2"/>
              </a:solidFill>
              <a:latin typeface="Poppins"/>
              <a:ea typeface="Poppins"/>
              <a:cs typeface="Poppins"/>
              <a:sym typeface="Poppins"/>
            </a:endParaRPr>
          </a:p>
          <a:p>
            <a:pPr marL="457200" marR="0" lvl="0" indent="-311150" algn="l" rtl="0">
              <a:lnSpc>
                <a:spcPct val="115000"/>
              </a:lnSpc>
              <a:spcBef>
                <a:spcPts val="600"/>
              </a:spcBef>
              <a:spcAft>
                <a:spcPts val="0"/>
              </a:spcAft>
              <a:buClr>
                <a:schemeClr val="dk2"/>
              </a:buClr>
              <a:buSzPts val="1300"/>
              <a:buFont typeface="Poppins"/>
              <a:buChar char="●"/>
            </a:pPr>
            <a:r>
              <a:rPr lang="fr-FR" sz="1300" b="1" i="0" u="none" strike="noStrike" cap="none">
                <a:solidFill>
                  <a:schemeClr val="dk2"/>
                </a:solidFill>
                <a:latin typeface="Poppins"/>
                <a:ea typeface="Poppins"/>
                <a:cs typeface="Poppins"/>
                <a:sym typeface="Poppins"/>
              </a:rPr>
              <a:t>Privilégier la rénovation </a:t>
            </a:r>
            <a:r>
              <a:rPr lang="fr-FR" sz="1300" b="0" i="0" u="none" strike="noStrike" cap="none">
                <a:solidFill>
                  <a:schemeClr val="dk2"/>
                </a:solidFill>
                <a:latin typeface="Poppins"/>
                <a:ea typeface="Poppins"/>
                <a:cs typeface="Poppins"/>
                <a:sym typeface="Poppins"/>
              </a:rPr>
              <a:t>à la construction</a:t>
            </a:r>
            <a:endParaRPr sz="1300" b="0" i="0" u="none" strike="noStrike" cap="none">
              <a:solidFill>
                <a:schemeClr val="dk2"/>
              </a:solidFill>
              <a:latin typeface="Poppins"/>
              <a:ea typeface="Poppins"/>
              <a:cs typeface="Poppins"/>
              <a:sym typeface="Poppins"/>
            </a:endParaRPr>
          </a:p>
          <a:p>
            <a:pPr marL="457200" marR="0" lvl="0" indent="-311150" algn="l" rtl="0">
              <a:lnSpc>
                <a:spcPct val="115000"/>
              </a:lnSpc>
              <a:spcBef>
                <a:spcPts val="600"/>
              </a:spcBef>
              <a:spcAft>
                <a:spcPts val="0"/>
              </a:spcAft>
              <a:buClr>
                <a:schemeClr val="dk2"/>
              </a:buClr>
              <a:buSzPts val="1300"/>
              <a:buFont typeface="Poppins"/>
              <a:buChar char="●"/>
            </a:pPr>
            <a:r>
              <a:rPr lang="fr-FR" sz="1300" b="0" i="0" u="none" strike="noStrike" cap="none">
                <a:solidFill>
                  <a:schemeClr val="dk2"/>
                </a:solidFill>
                <a:latin typeface="Poppins"/>
                <a:ea typeface="Poppins"/>
                <a:cs typeface="Poppins"/>
                <a:sym typeface="Poppins"/>
              </a:rPr>
              <a:t>Sélectionner des </a:t>
            </a:r>
            <a:r>
              <a:rPr lang="fr-FR" sz="1300" b="1" i="0" u="none" strike="noStrike" cap="none">
                <a:solidFill>
                  <a:schemeClr val="dk2"/>
                </a:solidFill>
                <a:latin typeface="Poppins"/>
                <a:ea typeface="Poppins"/>
                <a:cs typeface="Poppins"/>
                <a:sym typeface="Poppins"/>
              </a:rPr>
              <a:t>matériaux bas carbone</a:t>
            </a:r>
            <a:r>
              <a:rPr lang="fr-FR" sz="1300" b="0" i="0" u="none" strike="noStrike" cap="none">
                <a:solidFill>
                  <a:schemeClr val="dk2"/>
                </a:solidFill>
                <a:latin typeface="Poppins"/>
                <a:ea typeface="Poppins"/>
                <a:cs typeface="Poppins"/>
                <a:sym typeface="Poppins"/>
              </a:rPr>
              <a:t> (bois, béton-bas carbone etc.)</a:t>
            </a:r>
            <a:endParaRPr sz="1300" b="0" i="0" u="none" strike="noStrike" cap="none">
              <a:solidFill>
                <a:schemeClr val="dk2"/>
              </a:solidFill>
              <a:latin typeface="Poppins"/>
              <a:ea typeface="Poppins"/>
              <a:cs typeface="Poppins"/>
              <a:sym typeface="Poppins"/>
            </a:endParaRPr>
          </a:p>
          <a:p>
            <a:pPr marL="457200" marR="0" lvl="0" indent="-311150" algn="l" rtl="0">
              <a:lnSpc>
                <a:spcPct val="115000"/>
              </a:lnSpc>
              <a:spcBef>
                <a:spcPts val="600"/>
              </a:spcBef>
              <a:spcAft>
                <a:spcPts val="0"/>
              </a:spcAft>
              <a:buClr>
                <a:schemeClr val="dk2"/>
              </a:buClr>
              <a:buSzPts val="1300"/>
              <a:buFont typeface="Poppins"/>
              <a:buChar char="●"/>
            </a:pPr>
            <a:r>
              <a:rPr lang="fr-FR" sz="1300" b="1" i="0" u="none" strike="noStrike" cap="none">
                <a:solidFill>
                  <a:schemeClr val="dk2"/>
                </a:solidFill>
                <a:latin typeface="Poppins"/>
                <a:ea typeface="Poppins"/>
                <a:cs typeface="Poppins"/>
                <a:sym typeface="Poppins"/>
              </a:rPr>
              <a:t>Isoler</a:t>
            </a:r>
            <a:r>
              <a:rPr lang="fr-FR" sz="1300" b="0" i="0" u="none" strike="noStrike" cap="none">
                <a:solidFill>
                  <a:schemeClr val="dk2"/>
                </a:solidFill>
                <a:latin typeface="Poppins"/>
                <a:ea typeface="Poppins"/>
                <a:cs typeface="Poppins"/>
                <a:sym typeface="Poppins"/>
              </a:rPr>
              <a:t> thermiquement les bâtiments </a:t>
            </a:r>
            <a:endParaRPr sz="700" b="0" i="0" u="none" strike="noStrike" cap="none">
              <a:solidFill>
                <a:schemeClr val="dk2"/>
              </a:solidFill>
              <a:latin typeface="Poppins"/>
              <a:ea typeface="Poppins"/>
              <a:cs typeface="Poppins"/>
              <a:sym typeface="Poppins"/>
            </a:endParaRPr>
          </a:p>
          <a:p>
            <a:pPr marL="0" marR="0" lvl="0" indent="0" algn="l" rtl="0">
              <a:lnSpc>
                <a:spcPct val="115000"/>
              </a:lnSpc>
              <a:spcBef>
                <a:spcPts val="1200"/>
              </a:spcBef>
              <a:spcAft>
                <a:spcPts val="0"/>
              </a:spcAft>
              <a:buClr>
                <a:srgbClr val="000000"/>
              </a:buClr>
              <a:buSzPts val="1500"/>
              <a:buFont typeface="Arial"/>
              <a:buNone/>
            </a:pPr>
            <a:r>
              <a:rPr lang="fr-FR" sz="1500" b="1" i="0" u="none" strike="noStrike" cap="none">
                <a:solidFill>
                  <a:schemeClr val="dk2"/>
                </a:solidFill>
                <a:latin typeface="Poppins"/>
                <a:ea typeface="Poppins"/>
                <a:cs typeface="Poppins"/>
                <a:sym typeface="Poppins"/>
              </a:rPr>
              <a:t>Consommation d’énergie des infrastructures</a:t>
            </a:r>
            <a:endParaRPr sz="1500" b="1" i="0" u="none" strike="noStrike" cap="none">
              <a:solidFill>
                <a:schemeClr val="dk2"/>
              </a:solidFill>
              <a:latin typeface="Poppins"/>
              <a:ea typeface="Poppins"/>
              <a:cs typeface="Poppins"/>
              <a:sym typeface="Poppins"/>
            </a:endParaRPr>
          </a:p>
          <a:p>
            <a:pPr marL="457200" marR="0" lvl="0" indent="-311150" algn="l" rtl="0">
              <a:lnSpc>
                <a:spcPct val="115000"/>
              </a:lnSpc>
              <a:spcBef>
                <a:spcPts val="600"/>
              </a:spcBef>
              <a:spcAft>
                <a:spcPts val="0"/>
              </a:spcAft>
              <a:buClr>
                <a:schemeClr val="dk2"/>
              </a:buClr>
              <a:buSzPts val="1300"/>
              <a:buFont typeface="Poppins"/>
              <a:buChar char="●"/>
            </a:pPr>
            <a:r>
              <a:rPr lang="fr-FR" sz="1300" b="0" i="0" u="none" strike="noStrike" cap="none">
                <a:solidFill>
                  <a:schemeClr val="dk2"/>
                </a:solidFill>
                <a:latin typeface="Poppins"/>
                <a:ea typeface="Poppins"/>
                <a:cs typeface="Poppins"/>
                <a:sym typeface="Poppins"/>
              </a:rPr>
              <a:t>Accélérer la fin des chaudières au fioul et au gaz</a:t>
            </a:r>
            <a:endParaRPr sz="1300" b="0" i="0" u="none" strike="noStrike" cap="none">
              <a:solidFill>
                <a:schemeClr val="dk2"/>
              </a:solidFill>
              <a:latin typeface="Poppins"/>
              <a:ea typeface="Poppins"/>
              <a:cs typeface="Poppins"/>
              <a:sym typeface="Poppins"/>
            </a:endParaRPr>
          </a:p>
          <a:p>
            <a:pPr marL="457200" marR="0" lvl="0" indent="-311150" algn="l" rtl="0">
              <a:lnSpc>
                <a:spcPct val="115000"/>
              </a:lnSpc>
              <a:spcBef>
                <a:spcPts val="600"/>
              </a:spcBef>
              <a:spcAft>
                <a:spcPts val="0"/>
              </a:spcAft>
              <a:buClr>
                <a:schemeClr val="dk2"/>
              </a:buClr>
              <a:buSzPts val="1300"/>
              <a:buFont typeface="Poppins"/>
              <a:buChar char="●"/>
            </a:pPr>
            <a:r>
              <a:rPr lang="fr-FR" sz="1300" b="0" i="0" u="none" strike="noStrike" cap="none">
                <a:solidFill>
                  <a:schemeClr val="dk2"/>
                </a:solidFill>
                <a:latin typeface="Poppins"/>
                <a:ea typeface="Poppins"/>
                <a:cs typeface="Poppins"/>
                <a:sym typeface="Poppins"/>
              </a:rPr>
              <a:t>Faire de la sobriété énergétique une habitude</a:t>
            </a:r>
            <a:endParaRPr sz="1600" b="1" i="0" u="none" strike="noStrike" cap="none">
              <a:solidFill>
                <a:schemeClr val="dk2"/>
              </a:solidFill>
              <a:latin typeface="Poppins"/>
              <a:ea typeface="Poppins"/>
              <a:cs typeface="Poppins"/>
              <a:sym typeface="Poppins"/>
            </a:endParaRPr>
          </a:p>
        </p:txBody>
      </p:sp>
      <p:sp>
        <p:nvSpPr>
          <p:cNvPr id="1469" name="Google Shape;1469;g33379d1850d_3_25"/>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45</a:t>
            </a:fld>
            <a:endParaRPr/>
          </a:p>
        </p:txBody>
      </p:sp>
      <p:sp>
        <p:nvSpPr>
          <p:cNvPr id="1470" name="Google Shape;1470;g33379d1850d_3_25"/>
          <p:cNvSpPr txBox="1"/>
          <p:nvPr/>
        </p:nvSpPr>
        <p:spPr>
          <a:xfrm>
            <a:off x="695325" y="572625"/>
            <a:ext cx="9471600" cy="497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amateur </a:t>
            </a:r>
            <a:r>
              <a:rPr lang="fr-FR" sz="2400" b="1" i="0" u="none" strike="noStrike" cap="none">
                <a:solidFill>
                  <a:schemeClr val="dk2"/>
                </a:solidFill>
                <a:latin typeface="Poppins"/>
                <a:ea typeface="Poppins"/>
                <a:cs typeface="Poppins"/>
                <a:sym typeface="Poppins"/>
              </a:rPr>
              <a:t>?</a:t>
            </a:r>
            <a:endParaRPr sz="2400" b="1" i="0" u="none" strike="noStrike" cap="none">
              <a:solidFill>
                <a:srgbClr val="00005A"/>
              </a:solidFill>
              <a:latin typeface="Poppins"/>
              <a:ea typeface="Poppins"/>
              <a:cs typeface="Poppins"/>
              <a:sym typeface="Poppins"/>
            </a:endParaRPr>
          </a:p>
        </p:txBody>
      </p:sp>
      <p:pic>
        <p:nvPicPr>
          <p:cNvPr id="1471" name="Google Shape;1471;g33379d1850d_3_25"/>
          <p:cNvPicPr preferRelativeResize="0"/>
          <p:nvPr/>
        </p:nvPicPr>
        <p:blipFill rotWithShape="1">
          <a:blip r:embed="rId3">
            <a:alphaModFix amt="20000"/>
          </a:blip>
          <a:srcRect/>
          <a:stretch/>
        </p:blipFill>
        <p:spPr>
          <a:xfrm>
            <a:off x="10735274" y="251000"/>
            <a:ext cx="504451" cy="298425"/>
          </a:xfrm>
          <a:prstGeom prst="rect">
            <a:avLst/>
          </a:prstGeom>
          <a:noFill/>
          <a:ln>
            <a:noFill/>
          </a:ln>
        </p:spPr>
      </p:pic>
      <p:pic>
        <p:nvPicPr>
          <p:cNvPr id="1472" name="Google Shape;1472;g33379d1850d_3_25"/>
          <p:cNvPicPr preferRelativeResize="0"/>
          <p:nvPr/>
        </p:nvPicPr>
        <p:blipFill rotWithShape="1">
          <a:blip r:embed="rId4">
            <a:alphaModFix/>
          </a:blip>
          <a:srcRect/>
          <a:stretch/>
        </p:blipFill>
        <p:spPr>
          <a:xfrm>
            <a:off x="11342950" y="229875"/>
            <a:ext cx="608586" cy="340675"/>
          </a:xfrm>
          <a:prstGeom prst="rect">
            <a:avLst/>
          </a:prstGeom>
          <a:noFill/>
          <a:ln>
            <a:noFill/>
          </a:ln>
        </p:spPr>
      </p:pic>
      <p:sp>
        <p:nvSpPr>
          <p:cNvPr id="1473" name="Google Shape;1473;g33379d1850d_3_25"/>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D0E0E3"/>
                </a:solidFill>
                <a:latin typeface="Poppins"/>
                <a:ea typeface="Poppins"/>
                <a:cs typeface="Poppins"/>
                <a:sym typeface="Poppins"/>
              </a:rPr>
              <a:t>Pro</a:t>
            </a:r>
            <a:endParaRPr sz="1100" b="1" i="0" u="none" strike="noStrike" cap="none">
              <a:solidFill>
                <a:srgbClr val="D0E0E3"/>
              </a:solidFill>
              <a:latin typeface="Poppins"/>
              <a:ea typeface="Poppins"/>
              <a:cs typeface="Poppins"/>
              <a:sym typeface="Poppins"/>
            </a:endParaRPr>
          </a:p>
        </p:txBody>
      </p:sp>
      <p:sp>
        <p:nvSpPr>
          <p:cNvPr id="1474" name="Google Shape;1474;g33379d1850d_3_25"/>
          <p:cNvSpPr txBox="1"/>
          <p:nvPr/>
        </p:nvSpPr>
        <p:spPr>
          <a:xfrm>
            <a:off x="11185991" y="549425"/>
            <a:ext cx="9225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2"/>
                </a:solidFill>
                <a:latin typeface="Poppins"/>
                <a:ea typeface="Poppins"/>
                <a:cs typeface="Poppins"/>
                <a:sym typeface="Poppins"/>
              </a:rPr>
              <a:t>Amateur</a:t>
            </a:r>
            <a:endParaRPr sz="1100" b="1" i="0" u="none" strike="noStrike" cap="none">
              <a:solidFill>
                <a:schemeClr val="accent2"/>
              </a:solidFill>
              <a:latin typeface="Poppins"/>
              <a:ea typeface="Poppins"/>
              <a:cs typeface="Poppins"/>
              <a:sym typeface="Poppins"/>
            </a:endParaRPr>
          </a:p>
        </p:txBody>
      </p:sp>
      <p:pic>
        <p:nvPicPr>
          <p:cNvPr id="1475" name="Google Shape;1475;g33379d1850d_3_25"/>
          <p:cNvPicPr preferRelativeResize="0"/>
          <p:nvPr/>
        </p:nvPicPr>
        <p:blipFill rotWithShape="1">
          <a:blip r:embed="rId5">
            <a:alphaModFix/>
          </a:blip>
          <a:srcRect r="62514" b="7748"/>
          <a:stretch/>
        </p:blipFill>
        <p:spPr>
          <a:xfrm>
            <a:off x="455000" y="2200150"/>
            <a:ext cx="4278825" cy="3753551"/>
          </a:xfrm>
          <a:prstGeom prst="rect">
            <a:avLst/>
          </a:prstGeom>
          <a:noFill/>
          <a:ln>
            <a:noFill/>
          </a:ln>
        </p:spPr>
      </p:pic>
      <p:sp>
        <p:nvSpPr>
          <p:cNvPr id="1476" name="Google Shape;1476;g33379d1850d_3_25"/>
          <p:cNvSpPr txBox="1"/>
          <p:nvPr/>
        </p:nvSpPr>
        <p:spPr>
          <a:xfrm>
            <a:off x="1343325" y="6025125"/>
            <a:ext cx="939300" cy="34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2022</a:t>
            </a:r>
            <a:endParaRPr sz="1600" b="1" i="0" u="none" strike="noStrike" cap="none">
              <a:solidFill>
                <a:schemeClr val="dk2"/>
              </a:solidFill>
              <a:latin typeface="Poppins"/>
              <a:ea typeface="Poppins"/>
              <a:cs typeface="Poppins"/>
              <a:sym typeface="Poppins"/>
            </a:endParaRPr>
          </a:p>
        </p:txBody>
      </p:sp>
      <p:sp>
        <p:nvSpPr>
          <p:cNvPr id="1477" name="Google Shape;1477;g33379d1850d_3_25"/>
          <p:cNvSpPr txBox="1"/>
          <p:nvPr/>
        </p:nvSpPr>
        <p:spPr>
          <a:xfrm>
            <a:off x="2216675" y="1070313"/>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0047"/>
                </a:solidFill>
                <a:latin typeface="Poppins"/>
                <a:ea typeface="Poppins"/>
                <a:cs typeface="Poppins"/>
                <a:sym typeface="Poppins"/>
              </a:rPr>
              <a:t>Construction et entretien des infrastructures</a:t>
            </a:r>
            <a:endParaRPr sz="1000" b="1" i="0" u="none" strike="noStrike" cap="none">
              <a:solidFill>
                <a:srgbClr val="000047"/>
              </a:solidFill>
              <a:latin typeface="Poppins"/>
              <a:ea typeface="Poppins"/>
              <a:cs typeface="Poppins"/>
              <a:sym typeface="Poppins"/>
            </a:endParaRPr>
          </a:p>
        </p:txBody>
      </p:sp>
      <p:sp>
        <p:nvSpPr>
          <p:cNvPr id="1478" name="Google Shape;1478;g33379d1850d_3_25"/>
          <p:cNvSpPr txBox="1"/>
          <p:nvPr/>
        </p:nvSpPr>
        <p:spPr>
          <a:xfrm>
            <a:off x="3377525" y="137062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0047"/>
                </a:solidFill>
                <a:latin typeface="Poppins"/>
                <a:ea typeface="Poppins"/>
                <a:cs typeface="Poppins"/>
                <a:sym typeface="Poppins"/>
              </a:rPr>
              <a:t>Consommation d’énergie des infrastructures</a:t>
            </a:r>
            <a:endParaRPr sz="1000" b="1" i="0" u="none" strike="noStrike" cap="none">
              <a:solidFill>
                <a:srgbClr val="000047"/>
              </a:solidFill>
              <a:latin typeface="Poppins"/>
              <a:ea typeface="Poppins"/>
              <a:cs typeface="Poppins"/>
              <a:sym typeface="Poppins"/>
            </a:endParaRPr>
          </a:p>
        </p:txBody>
      </p:sp>
      <p:sp>
        <p:nvSpPr>
          <p:cNvPr id="1479" name="Google Shape;1479;g33379d1850d_3_25"/>
          <p:cNvSpPr txBox="1"/>
          <p:nvPr/>
        </p:nvSpPr>
        <p:spPr>
          <a:xfrm>
            <a:off x="2561675" y="275598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-45 %</a:t>
            </a:r>
            <a:endParaRPr sz="1100" b="1" i="0" u="none" strike="noStrike" cap="none">
              <a:solidFill>
                <a:schemeClr val="accent6"/>
              </a:solidFill>
              <a:latin typeface="Poppins"/>
              <a:ea typeface="Poppins"/>
              <a:cs typeface="Poppins"/>
              <a:sym typeface="Poppins"/>
            </a:endParaRPr>
          </a:p>
        </p:txBody>
      </p:sp>
      <p:sp>
        <p:nvSpPr>
          <p:cNvPr id="1480" name="Google Shape;1480;g33379d1850d_3_25"/>
          <p:cNvSpPr txBox="1"/>
          <p:nvPr/>
        </p:nvSpPr>
        <p:spPr>
          <a:xfrm>
            <a:off x="3722525" y="295591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-97 %</a:t>
            </a:r>
            <a:endParaRPr sz="1100" b="1" i="0" u="none" strike="noStrike" cap="none">
              <a:solidFill>
                <a:schemeClr val="accent6"/>
              </a:solidFill>
              <a:latin typeface="Poppins"/>
              <a:ea typeface="Poppins"/>
              <a:cs typeface="Poppins"/>
              <a:sym typeface="Poppins"/>
            </a:endParaRPr>
          </a:p>
        </p:txBody>
      </p:sp>
      <p:grpSp>
        <p:nvGrpSpPr>
          <p:cNvPr id="1481" name="Google Shape;1481;g33379d1850d_3_25"/>
          <p:cNvGrpSpPr/>
          <p:nvPr/>
        </p:nvGrpSpPr>
        <p:grpSpPr>
          <a:xfrm>
            <a:off x="2745575" y="1737900"/>
            <a:ext cx="529200" cy="529200"/>
            <a:chOff x="2655925" y="1642050"/>
            <a:chExt cx="529200" cy="529200"/>
          </a:xfrm>
        </p:grpSpPr>
        <p:sp>
          <p:nvSpPr>
            <p:cNvPr id="1482" name="Google Shape;1482;g33379d1850d_3_25"/>
            <p:cNvSpPr/>
            <p:nvPr/>
          </p:nvSpPr>
          <p:spPr>
            <a:xfrm>
              <a:off x="2655925" y="1642050"/>
              <a:ext cx="529200" cy="5292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3" name="Google Shape;1483;g33379d1850d_3_25"/>
            <p:cNvPicPr preferRelativeResize="0"/>
            <p:nvPr/>
          </p:nvPicPr>
          <p:blipFill rotWithShape="1">
            <a:blip r:embed="rId6">
              <a:alphaModFix/>
            </a:blip>
            <a:srcRect/>
            <a:stretch/>
          </p:blipFill>
          <p:spPr>
            <a:xfrm>
              <a:off x="2697087" y="1770950"/>
              <a:ext cx="446875" cy="271400"/>
            </a:xfrm>
            <a:prstGeom prst="rect">
              <a:avLst/>
            </a:prstGeom>
            <a:noFill/>
            <a:ln>
              <a:noFill/>
            </a:ln>
          </p:spPr>
        </p:pic>
      </p:grpSp>
      <p:cxnSp>
        <p:nvCxnSpPr>
          <p:cNvPr id="1484" name="Google Shape;1484;g33379d1850d_3_25"/>
          <p:cNvCxnSpPr/>
          <p:nvPr/>
        </p:nvCxnSpPr>
        <p:spPr>
          <a:xfrm flipH="1">
            <a:off x="3008375" y="2200150"/>
            <a:ext cx="3600" cy="284100"/>
          </a:xfrm>
          <a:prstGeom prst="straightConnector1">
            <a:avLst/>
          </a:prstGeom>
          <a:noFill/>
          <a:ln w="19050" cap="flat" cmpd="sng">
            <a:solidFill>
              <a:srgbClr val="0028DC"/>
            </a:solidFill>
            <a:prstDash val="dot"/>
            <a:round/>
            <a:headEnd type="none" w="sm" len="sm"/>
            <a:tailEnd type="none" w="sm" len="sm"/>
          </a:ln>
        </p:spPr>
      </p:cxnSp>
      <p:grpSp>
        <p:nvGrpSpPr>
          <p:cNvPr id="1485" name="Google Shape;1485;g33379d1850d_3_25"/>
          <p:cNvGrpSpPr/>
          <p:nvPr/>
        </p:nvGrpSpPr>
        <p:grpSpPr>
          <a:xfrm>
            <a:off x="3906425" y="2035300"/>
            <a:ext cx="529200" cy="529200"/>
            <a:chOff x="3862825" y="1853000"/>
            <a:chExt cx="529200" cy="529200"/>
          </a:xfrm>
        </p:grpSpPr>
        <p:sp>
          <p:nvSpPr>
            <p:cNvPr id="1486" name="Google Shape;1486;g33379d1850d_3_25"/>
            <p:cNvSpPr/>
            <p:nvPr/>
          </p:nvSpPr>
          <p:spPr>
            <a:xfrm>
              <a:off x="3862825" y="18530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7" name="Google Shape;1487;g33379d1850d_3_25"/>
            <p:cNvPicPr preferRelativeResize="0"/>
            <p:nvPr/>
          </p:nvPicPr>
          <p:blipFill rotWithShape="1">
            <a:blip r:embed="rId7">
              <a:alphaModFix/>
            </a:blip>
            <a:srcRect/>
            <a:stretch/>
          </p:blipFill>
          <p:spPr>
            <a:xfrm>
              <a:off x="3955887" y="1941775"/>
              <a:ext cx="343075" cy="351650"/>
            </a:xfrm>
            <a:prstGeom prst="rect">
              <a:avLst/>
            </a:prstGeom>
            <a:noFill/>
            <a:ln>
              <a:noFill/>
            </a:ln>
          </p:spPr>
        </p:pic>
      </p:grpSp>
      <p:cxnSp>
        <p:nvCxnSpPr>
          <p:cNvPr id="1488" name="Google Shape;1488;g33379d1850d_3_25"/>
          <p:cNvCxnSpPr/>
          <p:nvPr/>
        </p:nvCxnSpPr>
        <p:spPr>
          <a:xfrm flipH="1">
            <a:off x="4169225" y="2471900"/>
            <a:ext cx="3600" cy="284100"/>
          </a:xfrm>
          <a:prstGeom prst="straightConnector1">
            <a:avLst/>
          </a:prstGeom>
          <a:noFill/>
          <a:ln w="19050" cap="flat" cmpd="sng">
            <a:solidFill>
              <a:srgbClr val="0028DC"/>
            </a:solidFill>
            <a:prstDash val="dot"/>
            <a:round/>
            <a:headEnd type="none" w="sm" len="sm"/>
            <a:tailEnd type="none" w="sm" len="sm"/>
          </a:ln>
        </p:spPr>
      </p:cxnSp>
      <p:sp>
        <p:nvSpPr>
          <p:cNvPr id="1489" name="Google Shape;1489;g33379d1850d_3_25"/>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94"/>
        <p:cNvGrpSpPr/>
        <p:nvPr/>
      </p:nvGrpSpPr>
      <p:grpSpPr>
        <a:xfrm>
          <a:off x="0" y="0"/>
          <a:ext cx="0" cy="0"/>
          <a:chOff x="0" y="0"/>
          <a:chExt cx="0" cy="0"/>
        </a:xfrm>
      </p:grpSpPr>
      <p:sp>
        <p:nvSpPr>
          <p:cNvPr id="1495" name="Google Shape;1495;g33379d1850d_3_18"/>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46</a:t>
            </a:fld>
            <a:endParaRPr/>
          </a:p>
        </p:txBody>
      </p:sp>
      <p:sp>
        <p:nvSpPr>
          <p:cNvPr id="1496" name="Google Shape;1496;g33379d1850d_3_18"/>
          <p:cNvSpPr txBox="1"/>
          <p:nvPr/>
        </p:nvSpPr>
        <p:spPr>
          <a:xfrm>
            <a:off x="695325" y="572625"/>
            <a:ext cx="9471600" cy="497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amateur </a:t>
            </a:r>
            <a:r>
              <a:rPr lang="fr-FR" sz="2400" b="1" i="0" u="none" strike="noStrike" cap="none">
                <a:solidFill>
                  <a:schemeClr val="dk2"/>
                </a:solidFill>
                <a:latin typeface="Poppins"/>
                <a:ea typeface="Poppins"/>
                <a:cs typeface="Poppins"/>
                <a:sym typeface="Poppins"/>
              </a:rPr>
              <a:t>?</a:t>
            </a:r>
            <a:endParaRPr sz="2400" b="1" i="0" u="none" strike="noStrike" cap="none">
              <a:solidFill>
                <a:srgbClr val="00005A"/>
              </a:solidFill>
              <a:latin typeface="Poppins"/>
              <a:ea typeface="Poppins"/>
              <a:cs typeface="Poppins"/>
              <a:sym typeface="Poppins"/>
            </a:endParaRPr>
          </a:p>
        </p:txBody>
      </p:sp>
      <p:pic>
        <p:nvPicPr>
          <p:cNvPr id="1497" name="Google Shape;1497;g33379d1850d_3_18"/>
          <p:cNvPicPr preferRelativeResize="0"/>
          <p:nvPr/>
        </p:nvPicPr>
        <p:blipFill rotWithShape="1">
          <a:blip r:embed="rId3">
            <a:alphaModFix amt="20000"/>
          </a:blip>
          <a:srcRect/>
          <a:stretch/>
        </p:blipFill>
        <p:spPr>
          <a:xfrm>
            <a:off x="10735274" y="251000"/>
            <a:ext cx="504451" cy="298425"/>
          </a:xfrm>
          <a:prstGeom prst="rect">
            <a:avLst/>
          </a:prstGeom>
          <a:noFill/>
          <a:ln>
            <a:noFill/>
          </a:ln>
        </p:spPr>
      </p:pic>
      <p:pic>
        <p:nvPicPr>
          <p:cNvPr id="1498" name="Google Shape;1498;g33379d1850d_3_18"/>
          <p:cNvPicPr preferRelativeResize="0"/>
          <p:nvPr/>
        </p:nvPicPr>
        <p:blipFill rotWithShape="1">
          <a:blip r:embed="rId4">
            <a:alphaModFix/>
          </a:blip>
          <a:srcRect/>
          <a:stretch/>
        </p:blipFill>
        <p:spPr>
          <a:xfrm>
            <a:off x="11342950" y="229875"/>
            <a:ext cx="608586" cy="340675"/>
          </a:xfrm>
          <a:prstGeom prst="rect">
            <a:avLst/>
          </a:prstGeom>
          <a:noFill/>
          <a:ln>
            <a:noFill/>
          </a:ln>
        </p:spPr>
      </p:pic>
      <p:sp>
        <p:nvSpPr>
          <p:cNvPr id="1499" name="Google Shape;1499;g33379d1850d_3_18"/>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D0E0E3"/>
                </a:solidFill>
                <a:latin typeface="Poppins"/>
                <a:ea typeface="Poppins"/>
                <a:cs typeface="Poppins"/>
                <a:sym typeface="Poppins"/>
              </a:rPr>
              <a:t>Pro</a:t>
            </a:r>
            <a:endParaRPr sz="1100" b="1" i="0" u="none" strike="noStrike" cap="none">
              <a:solidFill>
                <a:srgbClr val="D0E0E3"/>
              </a:solidFill>
              <a:latin typeface="Poppins"/>
              <a:ea typeface="Poppins"/>
              <a:cs typeface="Poppins"/>
              <a:sym typeface="Poppins"/>
            </a:endParaRPr>
          </a:p>
        </p:txBody>
      </p:sp>
      <p:sp>
        <p:nvSpPr>
          <p:cNvPr id="1500" name="Google Shape;1500;g33379d1850d_3_18"/>
          <p:cNvSpPr txBox="1"/>
          <p:nvPr/>
        </p:nvSpPr>
        <p:spPr>
          <a:xfrm>
            <a:off x="11185991" y="549425"/>
            <a:ext cx="9225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2"/>
                </a:solidFill>
                <a:latin typeface="Poppins"/>
                <a:ea typeface="Poppins"/>
                <a:cs typeface="Poppins"/>
                <a:sym typeface="Poppins"/>
              </a:rPr>
              <a:t>Amateur</a:t>
            </a:r>
            <a:endParaRPr sz="1100" b="1" i="0" u="none" strike="noStrike" cap="none">
              <a:solidFill>
                <a:schemeClr val="accent2"/>
              </a:solidFill>
              <a:latin typeface="Poppins"/>
              <a:ea typeface="Poppins"/>
              <a:cs typeface="Poppins"/>
              <a:sym typeface="Poppins"/>
            </a:endParaRPr>
          </a:p>
        </p:txBody>
      </p:sp>
      <p:pic>
        <p:nvPicPr>
          <p:cNvPr id="1501" name="Google Shape;1501;g33379d1850d_3_18"/>
          <p:cNvPicPr preferRelativeResize="0"/>
          <p:nvPr/>
        </p:nvPicPr>
        <p:blipFill rotWithShape="1">
          <a:blip r:embed="rId5">
            <a:alphaModFix/>
          </a:blip>
          <a:srcRect r="51804" b="7748"/>
          <a:stretch/>
        </p:blipFill>
        <p:spPr>
          <a:xfrm>
            <a:off x="455002" y="2200150"/>
            <a:ext cx="5501276" cy="3753551"/>
          </a:xfrm>
          <a:prstGeom prst="rect">
            <a:avLst/>
          </a:prstGeom>
          <a:noFill/>
          <a:ln>
            <a:noFill/>
          </a:ln>
        </p:spPr>
      </p:pic>
      <p:sp>
        <p:nvSpPr>
          <p:cNvPr id="1502" name="Google Shape;1502;g33379d1850d_3_18"/>
          <p:cNvSpPr txBox="1"/>
          <p:nvPr/>
        </p:nvSpPr>
        <p:spPr>
          <a:xfrm>
            <a:off x="1343325" y="6025125"/>
            <a:ext cx="939300" cy="34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2022</a:t>
            </a:r>
            <a:endParaRPr sz="1600" b="1" i="0" u="none" strike="noStrike" cap="none">
              <a:solidFill>
                <a:schemeClr val="dk2"/>
              </a:solidFill>
              <a:latin typeface="Poppins"/>
              <a:ea typeface="Poppins"/>
              <a:cs typeface="Poppins"/>
              <a:sym typeface="Poppins"/>
            </a:endParaRPr>
          </a:p>
        </p:txBody>
      </p:sp>
      <p:sp>
        <p:nvSpPr>
          <p:cNvPr id="1503" name="Google Shape;1503;g33379d1850d_3_18"/>
          <p:cNvSpPr txBox="1"/>
          <p:nvPr/>
        </p:nvSpPr>
        <p:spPr>
          <a:xfrm>
            <a:off x="2216675" y="1070313"/>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Construction et entretien des infrastructures</a:t>
            </a:r>
            <a:endParaRPr sz="1000" b="0" i="0" u="none" strike="noStrike" cap="none">
              <a:solidFill>
                <a:srgbClr val="000047"/>
              </a:solidFill>
              <a:latin typeface="Poppins"/>
              <a:ea typeface="Poppins"/>
              <a:cs typeface="Poppins"/>
              <a:sym typeface="Poppins"/>
            </a:endParaRPr>
          </a:p>
        </p:txBody>
      </p:sp>
      <p:sp>
        <p:nvSpPr>
          <p:cNvPr id="1504" name="Google Shape;1504;g33379d1850d_3_18"/>
          <p:cNvSpPr txBox="1"/>
          <p:nvPr/>
        </p:nvSpPr>
        <p:spPr>
          <a:xfrm>
            <a:off x="3377525" y="137062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Consommation d’énergie des infrastructures</a:t>
            </a:r>
            <a:endParaRPr sz="1000" b="0" i="0" u="none" strike="noStrike" cap="none">
              <a:solidFill>
                <a:srgbClr val="000047"/>
              </a:solidFill>
              <a:latin typeface="Poppins"/>
              <a:ea typeface="Poppins"/>
              <a:cs typeface="Poppins"/>
              <a:sym typeface="Poppins"/>
            </a:endParaRPr>
          </a:p>
        </p:txBody>
      </p:sp>
      <p:sp>
        <p:nvSpPr>
          <p:cNvPr id="1505" name="Google Shape;1505;g33379d1850d_3_18"/>
          <p:cNvSpPr txBox="1"/>
          <p:nvPr/>
        </p:nvSpPr>
        <p:spPr>
          <a:xfrm>
            <a:off x="4688350" y="1821400"/>
            <a:ext cx="1322400" cy="25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0047"/>
                </a:solidFill>
                <a:latin typeface="Poppins"/>
                <a:ea typeface="Poppins"/>
                <a:cs typeface="Poppins"/>
                <a:sym typeface="Poppins"/>
              </a:rPr>
              <a:t>Articles de sport</a:t>
            </a:r>
            <a:endParaRPr sz="1000" b="1" i="0" u="none" strike="noStrike" cap="none">
              <a:solidFill>
                <a:srgbClr val="000047"/>
              </a:solidFill>
              <a:latin typeface="Poppins"/>
              <a:ea typeface="Poppins"/>
              <a:cs typeface="Poppins"/>
              <a:sym typeface="Poppins"/>
            </a:endParaRPr>
          </a:p>
        </p:txBody>
      </p:sp>
      <p:sp>
        <p:nvSpPr>
          <p:cNvPr id="1506" name="Google Shape;1506;g33379d1850d_3_18"/>
          <p:cNvSpPr txBox="1"/>
          <p:nvPr/>
        </p:nvSpPr>
        <p:spPr>
          <a:xfrm>
            <a:off x="2561675" y="275598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-45 %</a:t>
            </a:r>
            <a:endParaRPr sz="1100" b="1" i="0" u="none" strike="noStrike" cap="none">
              <a:solidFill>
                <a:schemeClr val="accent6"/>
              </a:solidFill>
              <a:latin typeface="Poppins"/>
              <a:ea typeface="Poppins"/>
              <a:cs typeface="Poppins"/>
              <a:sym typeface="Poppins"/>
            </a:endParaRPr>
          </a:p>
        </p:txBody>
      </p:sp>
      <p:sp>
        <p:nvSpPr>
          <p:cNvPr id="1507" name="Google Shape;1507;g33379d1850d_3_18"/>
          <p:cNvSpPr txBox="1"/>
          <p:nvPr/>
        </p:nvSpPr>
        <p:spPr>
          <a:xfrm>
            <a:off x="3722525" y="295591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-97 %</a:t>
            </a:r>
            <a:endParaRPr sz="1100" b="1" i="0" u="none" strike="noStrike" cap="none">
              <a:solidFill>
                <a:schemeClr val="accent6"/>
              </a:solidFill>
              <a:latin typeface="Poppins"/>
              <a:ea typeface="Poppins"/>
              <a:cs typeface="Poppins"/>
              <a:sym typeface="Poppins"/>
            </a:endParaRPr>
          </a:p>
        </p:txBody>
      </p:sp>
      <p:sp>
        <p:nvSpPr>
          <p:cNvPr id="1508" name="Google Shape;1508;g33379d1850d_3_18"/>
          <p:cNvSpPr txBox="1"/>
          <p:nvPr/>
        </p:nvSpPr>
        <p:spPr>
          <a:xfrm>
            <a:off x="4901050" y="355641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-80 %</a:t>
            </a:r>
            <a:endParaRPr sz="1100" b="1" i="0" u="none" strike="noStrike" cap="none">
              <a:solidFill>
                <a:schemeClr val="accent6"/>
              </a:solidFill>
              <a:latin typeface="Poppins"/>
              <a:ea typeface="Poppins"/>
              <a:cs typeface="Poppins"/>
              <a:sym typeface="Poppins"/>
            </a:endParaRPr>
          </a:p>
        </p:txBody>
      </p:sp>
      <p:grpSp>
        <p:nvGrpSpPr>
          <p:cNvPr id="1509" name="Google Shape;1509;g33379d1850d_3_18"/>
          <p:cNvGrpSpPr/>
          <p:nvPr/>
        </p:nvGrpSpPr>
        <p:grpSpPr>
          <a:xfrm>
            <a:off x="2745575" y="1737900"/>
            <a:ext cx="529200" cy="529200"/>
            <a:chOff x="2655925" y="1642050"/>
            <a:chExt cx="529200" cy="529200"/>
          </a:xfrm>
        </p:grpSpPr>
        <p:sp>
          <p:nvSpPr>
            <p:cNvPr id="1510" name="Google Shape;1510;g33379d1850d_3_18"/>
            <p:cNvSpPr/>
            <p:nvPr/>
          </p:nvSpPr>
          <p:spPr>
            <a:xfrm>
              <a:off x="2655925" y="1642050"/>
              <a:ext cx="529200" cy="5292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11" name="Google Shape;1511;g33379d1850d_3_18"/>
            <p:cNvPicPr preferRelativeResize="0"/>
            <p:nvPr/>
          </p:nvPicPr>
          <p:blipFill rotWithShape="1">
            <a:blip r:embed="rId6">
              <a:alphaModFix/>
            </a:blip>
            <a:srcRect/>
            <a:stretch/>
          </p:blipFill>
          <p:spPr>
            <a:xfrm>
              <a:off x="2697087" y="1770950"/>
              <a:ext cx="446875" cy="271400"/>
            </a:xfrm>
            <a:prstGeom prst="rect">
              <a:avLst/>
            </a:prstGeom>
            <a:noFill/>
            <a:ln>
              <a:noFill/>
            </a:ln>
          </p:spPr>
        </p:pic>
      </p:grpSp>
      <p:cxnSp>
        <p:nvCxnSpPr>
          <p:cNvPr id="1512" name="Google Shape;1512;g33379d1850d_3_18"/>
          <p:cNvCxnSpPr/>
          <p:nvPr/>
        </p:nvCxnSpPr>
        <p:spPr>
          <a:xfrm flipH="1">
            <a:off x="3008375" y="2200150"/>
            <a:ext cx="3600" cy="284100"/>
          </a:xfrm>
          <a:prstGeom prst="straightConnector1">
            <a:avLst/>
          </a:prstGeom>
          <a:noFill/>
          <a:ln w="19050" cap="flat" cmpd="sng">
            <a:solidFill>
              <a:srgbClr val="0028DC"/>
            </a:solidFill>
            <a:prstDash val="dot"/>
            <a:round/>
            <a:headEnd type="none" w="sm" len="sm"/>
            <a:tailEnd type="none" w="sm" len="sm"/>
          </a:ln>
        </p:spPr>
      </p:cxnSp>
      <p:grpSp>
        <p:nvGrpSpPr>
          <p:cNvPr id="1513" name="Google Shape;1513;g33379d1850d_3_18"/>
          <p:cNvGrpSpPr/>
          <p:nvPr/>
        </p:nvGrpSpPr>
        <p:grpSpPr>
          <a:xfrm>
            <a:off x="3906425" y="2035300"/>
            <a:ext cx="529200" cy="529200"/>
            <a:chOff x="3862825" y="1853000"/>
            <a:chExt cx="529200" cy="529200"/>
          </a:xfrm>
        </p:grpSpPr>
        <p:sp>
          <p:nvSpPr>
            <p:cNvPr id="1514" name="Google Shape;1514;g33379d1850d_3_18"/>
            <p:cNvSpPr/>
            <p:nvPr/>
          </p:nvSpPr>
          <p:spPr>
            <a:xfrm>
              <a:off x="3862825" y="18530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15" name="Google Shape;1515;g33379d1850d_3_18"/>
            <p:cNvPicPr preferRelativeResize="0"/>
            <p:nvPr/>
          </p:nvPicPr>
          <p:blipFill rotWithShape="1">
            <a:blip r:embed="rId7">
              <a:alphaModFix/>
            </a:blip>
            <a:srcRect/>
            <a:stretch/>
          </p:blipFill>
          <p:spPr>
            <a:xfrm>
              <a:off x="3955887" y="1941775"/>
              <a:ext cx="343075" cy="351650"/>
            </a:xfrm>
            <a:prstGeom prst="rect">
              <a:avLst/>
            </a:prstGeom>
            <a:noFill/>
            <a:ln>
              <a:noFill/>
            </a:ln>
          </p:spPr>
        </p:pic>
      </p:grpSp>
      <p:cxnSp>
        <p:nvCxnSpPr>
          <p:cNvPr id="1516" name="Google Shape;1516;g33379d1850d_3_18"/>
          <p:cNvCxnSpPr/>
          <p:nvPr/>
        </p:nvCxnSpPr>
        <p:spPr>
          <a:xfrm flipH="1">
            <a:off x="4169225" y="2471900"/>
            <a:ext cx="3600" cy="284100"/>
          </a:xfrm>
          <a:prstGeom prst="straightConnector1">
            <a:avLst/>
          </a:prstGeom>
          <a:noFill/>
          <a:ln w="19050" cap="flat" cmpd="sng">
            <a:solidFill>
              <a:srgbClr val="0028DC"/>
            </a:solidFill>
            <a:prstDash val="dot"/>
            <a:round/>
            <a:headEnd type="none" w="sm" len="sm"/>
            <a:tailEnd type="none" w="sm" len="sm"/>
          </a:ln>
        </p:spPr>
      </p:cxnSp>
      <p:cxnSp>
        <p:nvCxnSpPr>
          <p:cNvPr id="1517" name="Google Shape;1517;g33379d1850d_3_18"/>
          <p:cNvCxnSpPr/>
          <p:nvPr/>
        </p:nvCxnSpPr>
        <p:spPr>
          <a:xfrm flipH="1">
            <a:off x="5347750" y="2654125"/>
            <a:ext cx="3600" cy="284100"/>
          </a:xfrm>
          <a:prstGeom prst="straightConnector1">
            <a:avLst/>
          </a:prstGeom>
          <a:noFill/>
          <a:ln w="19050" cap="flat" cmpd="sng">
            <a:solidFill>
              <a:srgbClr val="0028DC"/>
            </a:solidFill>
            <a:prstDash val="dot"/>
            <a:round/>
            <a:headEnd type="none" w="sm" len="sm"/>
            <a:tailEnd type="none" w="sm" len="sm"/>
          </a:ln>
        </p:spPr>
      </p:cxnSp>
      <p:sp>
        <p:nvSpPr>
          <p:cNvPr id="1518" name="Google Shape;1518;g33379d1850d_3_18"/>
          <p:cNvSpPr/>
          <p:nvPr/>
        </p:nvSpPr>
        <p:spPr>
          <a:xfrm>
            <a:off x="5090925" y="2124925"/>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19" name="Google Shape;1519;g33379d1850d_3_18"/>
          <p:cNvPicPr preferRelativeResize="0"/>
          <p:nvPr/>
        </p:nvPicPr>
        <p:blipFill rotWithShape="1">
          <a:blip r:embed="rId8">
            <a:alphaModFix/>
          </a:blip>
          <a:srcRect/>
          <a:stretch/>
        </p:blipFill>
        <p:spPr>
          <a:xfrm>
            <a:off x="5186951" y="2195413"/>
            <a:ext cx="325200" cy="388225"/>
          </a:xfrm>
          <a:prstGeom prst="rect">
            <a:avLst/>
          </a:prstGeom>
          <a:noFill/>
          <a:ln>
            <a:noFill/>
          </a:ln>
        </p:spPr>
      </p:pic>
      <p:sp>
        <p:nvSpPr>
          <p:cNvPr id="1520" name="Google Shape;1520;g33379d1850d_3_18"/>
          <p:cNvSpPr/>
          <p:nvPr/>
        </p:nvSpPr>
        <p:spPr>
          <a:xfrm>
            <a:off x="6312725" y="3556425"/>
            <a:ext cx="5289300" cy="2084400"/>
          </a:xfrm>
          <a:prstGeom prst="wedgeRoundRectCallout">
            <a:avLst>
              <a:gd name="adj1" fmla="val -57686"/>
              <a:gd name="adj2" fmla="val -48184"/>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fr-FR" sz="1600" b="1" i="0" u="none" strike="noStrike" cap="none">
                <a:solidFill>
                  <a:schemeClr val="dk2"/>
                </a:solidFill>
                <a:latin typeface="Poppins"/>
                <a:ea typeface="Poppins"/>
                <a:cs typeface="Poppins"/>
                <a:sym typeface="Poppins"/>
              </a:rPr>
              <a:t>Les articles de sport : un levier accessible pour les clubs sportifs</a:t>
            </a:r>
            <a:endParaRPr sz="1600" b="1" i="0" u="none" strike="noStrike" cap="none">
              <a:solidFill>
                <a:schemeClr val="dk2"/>
              </a:solidFill>
              <a:latin typeface="Poppins"/>
              <a:ea typeface="Poppins"/>
              <a:cs typeface="Poppins"/>
              <a:sym typeface="Poppins"/>
            </a:endParaRPr>
          </a:p>
          <a:p>
            <a:pPr marL="457200" marR="0" lvl="0" indent="-323850" algn="l" rtl="0">
              <a:lnSpc>
                <a:spcPct val="115000"/>
              </a:lnSpc>
              <a:spcBef>
                <a:spcPts val="600"/>
              </a:spcBef>
              <a:spcAft>
                <a:spcPts val="0"/>
              </a:spcAft>
              <a:buClr>
                <a:schemeClr val="dk2"/>
              </a:buClr>
              <a:buSzPts val="1500"/>
              <a:buFont typeface="Poppins"/>
              <a:buChar char="●"/>
            </a:pPr>
            <a:r>
              <a:rPr lang="fr-FR" sz="1500" b="0" i="0" u="none" strike="noStrike" cap="none">
                <a:solidFill>
                  <a:schemeClr val="dk2"/>
                </a:solidFill>
                <a:latin typeface="Poppins"/>
                <a:ea typeface="Poppins"/>
                <a:cs typeface="Poppins"/>
                <a:sym typeface="Poppins"/>
              </a:rPr>
              <a:t>Allonger la durée de vie : </a:t>
            </a:r>
            <a:r>
              <a:rPr lang="fr-FR" sz="1500" b="1" i="0" u="none" strike="noStrike" cap="none">
                <a:solidFill>
                  <a:schemeClr val="dk2"/>
                </a:solidFill>
                <a:latin typeface="Poppins"/>
                <a:ea typeface="Poppins"/>
                <a:cs typeface="Poppins"/>
                <a:sym typeface="Poppins"/>
              </a:rPr>
              <a:t>réparation</a:t>
            </a:r>
            <a:r>
              <a:rPr lang="fr-FR" sz="1500" b="0" i="0" u="none" strike="noStrike" cap="none">
                <a:solidFill>
                  <a:schemeClr val="dk2"/>
                </a:solidFill>
                <a:latin typeface="Poppins"/>
                <a:ea typeface="Poppins"/>
                <a:cs typeface="Poppins"/>
                <a:sym typeface="Poppins"/>
              </a:rPr>
              <a:t>, </a:t>
            </a:r>
            <a:r>
              <a:rPr lang="fr-FR" sz="1500" b="1" i="0" u="none" strike="noStrike" cap="none">
                <a:solidFill>
                  <a:schemeClr val="dk2"/>
                </a:solidFill>
                <a:latin typeface="Poppins"/>
                <a:ea typeface="Poppins"/>
                <a:cs typeface="Poppins"/>
                <a:sym typeface="Poppins"/>
              </a:rPr>
              <a:t>réemploi</a:t>
            </a:r>
            <a:r>
              <a:rPr lang="fr-FR" sz="1500" b="0" i="0" u="none" strike="noStrike" cap="none">
                <a:solidFill>
                  <a:schemeClr val="dk2"/>
                </a:solidFill>
                <a:latin typeface="Poppins"/>
                <a:ea typeface="Poppins"/>
                <a:cs typeface="Poppins"/>
                <a:sym typeface="Poppins"/>
              </a:rPr>
              <a:t> et </a:t>
            </a:r>
            <a:r>
              <a:rPr lang="fr-FR" sz="1500" b="1" i="0" u="none" strike="noStrike" cap="none">
                <a:solidFill>
                  <a:schemeClr val="dk2"/>
                </a:solidFill>
                <a:latin typeface="Poppins"/>
                <a:ea typeface="Poppins"/>
                <a:cs typeface="Poppins"/>
                <a:sym typeface="Poppins"/>
              </a:rPr>
              <a:t>sobriété</a:t>
            </a:r>
            <a:endParaRPr sz="1500" b="1" i="0" u="none" strike="noStrike" cap="none">
              <a:solidFill>
                <a:schemeClr val="dk2"/>
              </a:solidFill>
              <a:latin typeface="Poppins"/>
              <a:ea typeface="Poppins"/>
              <a:cs typeface="Poppins"/>
              <a:sym typeface="Poppins"/>
            </a:endParaRPr>
          </a:p>
          <a:p>
            <a:pPr marL="457200" marR="0" lvl="0" indent="-323850" algn="l" rtl="0">
              <a:lnSpc>
                <a:spcPct val="115000"/>
              </a:lnSpc>
              <a:spcBef>
                <a:spcPts val="600"/>
              </a:spcBef>
              <a:spcAft>
                <a:spcPts val="0"/>
              </a:spcAft>
              <a:buClr>
                <a:schemeClr val="dk2"/>
              </a:buClr>
              <a:buSzPts val="1500"/>
              <a:buFont typeface="Poppins"/>
              <a:buChar char="●"/>
            </a:pPr>
            <a:r>
              <a:rPr lang="fr-FR" sz="1500" b="0" i="0" u="none" strike="noStrike" cap="none">
                <a:solidFill>
                  <a:schemeClr val="dk2"/>
                </a:solidFill>
                <a:latin typeface="Poppins"/>
                <a:ea typeface="Poppins"/>
                <a:cs typeface="Poppins"/>
                <a:sym typeface="Poppins"/>
              </a:rPr>
              <a:t>Décarbonation de la phase de production en amont </a:t>
            </a:r>
            <a:endParaRPr sz="1400" b="0" i="0" u="none" strike="noStrike" cap="none">
              <a:solidFill>
                <a:srgbClr val="000000"/>
              </a:solidFill>
              <a:latin typeface="Arial"/>
              <a:ea typeface="Arial"/>
              <a:cs typeface="Arial"/>
              <a:sym typeface="Arial"/>
            </a:endParaRPr>
          </a:p>
        </p:txBody>
      </p:sp>
      <p:sp>
        <p:nvSpPr>
          <p:cNvPr id="1521" name="Google Shape;1521;g33379d1850d_3_18"/>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g33379d1850d_3_32"/>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47</a:t>
            </a:fld>
            <a:endParaRPr/>
          </a:p>
        </p:txBody>
      </p:sp>
      <p:sp>
        <p:nvSpPr>
          <p:cNvPr id="1528" name="Google Shape;1528;g33379d1850d_3_32"/>
          <p:cNvSpPr txBox="1"/>
          <p:nvPr/>
        </p:nvSpPr>
        <p:spPr>
          <a:xfrm>
            <a:off x="695325" y="572625"/>
            <a:ext cx="9471600" cy="497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amateur </a:t>
            </a:r>
            <a:r>
              <a:rPr lang="fr-FR" sz="2400" b="1" i="0" u="none" strike="noStrike" cap="none">
                <a:solidFill>
                  <a:schemeClr val="dk2"/>
                </a:solidFill>
                <a:latin typeface="Poppins"/>
                <a:ea typeface="Poppins"/>
                <a:cs typeface="Poppins"/>
                <a:sym typeface="Poppins"/>
              </a:rPr>
              <a:t>?</a:t>
            </a:r>
            <a:endParaRPr sz="2400" b="1" i="0" u="none" strike="noStrike" cap="none">
              <a:solidFill>
                <a:srgbClr val="00005A"/>
              </a:solidFill>
              <a:latin typeface="Poppins"/>
              <a:ea typeface="Poppins"/>
              <a:cs typeface="Poppins"/>
              <a:sym typeface="Poppins"/>
            </a:endParaRPr>
          </a:p>
        </p:txBody>
      </p:sp>
      <p:pic>
        <p:nvPicPr>
          <p:cNvPr id="1529" name="Google Shape;1529;g33379d1850d_3_32"/>
          <p:cNvPicPr preferRelativeResize="0"/>
          <p:nvPr/>
        </p:nvPicPr>
        <p:blipFill rotWithShape="1">
          <a:blip r:embed="rId3">
            <a:alphaModFix amt="20000"/>
          </a:blip>
          <a:srcRect/>
          <a:stretch/>
        </p:blipFill>
        <p:spPr>
          <a:xfrm>
            <a:off x="10735274" y="251000"/>
            <a:ext cx="504451" cy="298425"/>
          </a:xfrm>
          <a:prstGeom prst="rect">
            <a:avLst/>
          </a:prstGeom>
          <a:noFill/>
          <a:ln>
            <a:noFill/>
          </a:ln>
        </p:spPr>
      </p:pic>
      <p:pic>
        <p:nvPicPr>
          <p:cNvPr id="1530" name="Google Shape;1530;g33379d1850d_3_32"/>
          <p:cNvPicPr preferRelativeResize="0"/>
          <p:nvPr/>
        </p:nvPicPr>
        <p:blipFill rotWithShape="1">
          <a:blip r:embed="rId4">
            <a:alphaModFix/>
          </a:blip>
          <a:srcRect/>
          <a:stretch/>
        </p:blipFill>
        <p:spPr>
          <a:xfrm>
            <a:off x="11342950" y="229875"/>
            <a:ext cx="608586" cy="340675"/>
          </a:xfrm>
          <a:prstGeom prst="rect">
            <a:avLst/>
          </a:prstGeom>
          <a:noFill/>
          <a:ln>
            <a:noFill/>
          </a:ln>
        </p:spPr>
      </p:pic>
      <p:sp>
        <p:nvSpPr>
          <p:cNvPr id="1531" name="Google Shape;1531;g33379d1850d_3_32"/>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D0E0E3"/>
                </a:solidFill>
                <a:latin typeface="Poppins"/>
                <a:ea typeface="Poppins"/>
                <a:cs typeface="Poppins"/>
                <a:sym typeface="Poppins"/>
              </a:rPr>
              <a:t>Pro</a:t>
            </a:r>
            <a:endParaRPr sz="1100" b="1" i="0" u="none" strike="noStrike" cap="none">
              <a:solidFill>
                <a:srgbClr val="D0E0E3"/>
              </a:solidFill>
              <a:latin typeface="Poppins"/>
              <a:ea typeface="Poppins"/>
              <a:cs typeface="Poppins"/>
              <a:sym typeface="Poppins"/>
            </a:endParaRPr>
          </a:p>
        </p:txBody>
      </p:sp>
      <p:sp>
        <p:nvSpPr>
          <p:cNvPr id="1532" name="Google Shape;1532;g33379d1850d_3_32"/>
          <p:cNvSpPr txBox="1"/>
          <p:nvPr/>
        </p:nvSpPr>
        <p:spPr>
          <a:xfrm>
            <a:off x="11185991" y="549425"/>
            <a:ext cx="9225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2"/>
                </a:solidFill>
                <a:latin typeface="Poppins"/>
                <a:ea typeface="Poppins"/>
                <a:cs typeface="Poppins"/>
                <a:sym typeface="Poppins"/>
              </a:rPr>
              <a:t>Amateur</a:t>
            </a:r>
            <a:endParaRPr sz="1100" b="1" i="0" u="none" strike="noStrike" cap="none">
              <a:solidFill>
                <a:schemeClr val="accent2"/>
              </a:solidFill>
              <a:latin typeface="Poppins"/>
              <a:ea typeface="Poppins"/>
              <a:cs typeface="Poppins"/>
              <a:sym typeface="Poppins"/>
            </a:endParaRPr>
          </a:p>
        </p:txBody>
      </p:sp>
      <p:pic>
        <p:nvPicPr>
          <p:cNvPr id="1533" name="Google Shape;1533;g33379d1850d_3_32"/>
          <p:cNvPicPr preferRelativeResize="0"/>
          <p:nvPr/>
        </p:nvPicPr>
        <p:blipFill rotWithShape="1">
          <a:blip r:embed="rId5">
            <a:alphaModFix/>
          </a:blip>
          <a:srcRect r="42099" b="7748"/>
          <a:stretch/>
        </p:blipFill>
        <p:spPr>
          <a:xfrm>
            <a:off x="455001" y="2200150"/>
            <a:ext cx="6609275" cy="3753551"/>
          </a:xfrm>
          <a:prstGeom prst="rect">
            <a:avLst/>
          </a:prstGeom>
          <a:noFill/>
          <a:ln>
            <a:noFill/>
          </a:ln>
        </p:spPr>
      </p:pic>
      <p:sp>
        <p:nvSpPr>
          <p:cNvPr id="1534" name="Google Shape;1534;g33379d1850d_3_32"/>
          <p:cNvSpPr txBox="1"/>
          <p:nvPr/>
        </p:nvSpPr>
        <p:spPr>
          <a:xfrm>
            <a:off x="1343325" y="6025125"/>
            <a:ext cx="939300" cy="34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2022</a:t>
            </a:r>
            <a:endParaRPr sz="1600" b="1" i="0" u="none" strike="noStrike" cap="none">
              <a:solidFill>
                <a:schemeClr val="dk2"/>
              </a:solidFill>
              <a:latin typeface="Poppins"/>
              <a:ea typeface="Poppins"/>
              <a:cs typeface="Poppins"/>
              <a:sym typeface="Poppins"/>
            </a:endParaRPr>
          </a:p>
        </p:txBody>
      </p:sp>
      <p:sp>
        <p:nvSpPr>
          <p:cNvPr id="1535" name="Google Shape;1535;g33379d1850d_3_32"/>
          <p:cNvSpPr txBox="1"/>
          <p:nvPr/>
        </p:nvSpPr>
        <p:spPr>
          <a:xfrm>
            <a:off x="2216675" y="1070313"/>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Construction et entretien des infrastructures</a:t>
            </a:r>
            <a:endParaRPr sz="1000" b="0" i="0" u="none" strike="noStrike" cap="none">
              <a:solidFill>
                <a:srgbClr val="000047"/>
              </a:solidFill>
              <a:latin typeface="Poppins"/>
              <a:ea typeface="Poppins"/>
              <a:cs typeface="Poppins"/>
              <a:sym typeface="Poppins"/>
            </a:endParaRPr>
          </a:p>
        </p:txBody>
      </p:sp>
      <p:cxnSp>
        <p:nvCxnSpPr>
          <p:cNvPr id="1536" name="Google Shape;1536;g33379d1850d_3_32"/>
          <p:cNvCxnSpPr/>
          <p:nvPr/>
        </p:nvCxnSpPr>
        <p:spPr>
          <a:xfrm>
            <a:off x="6510275" y="3110513"/>
            <a:ext cx="0" cy="429900"/>
          </a:xfrm>
          <a:prstGeom prst="straightConnector1">
            <a:avLst/>
          </a:prstGeom>
          <a:noFill/>
          <a:ln w="19050" cap="flat" cmpd="sng">
            <a:solidFill>
              <a:srgbClr val="0028DC"/>
            </a:solidFill>
            <a:prstDash val="dot"/>
            <a:round/>
            <a:headEnd type="none" w="sm" len="sm"/>
            <a:tailEnd type="none" w="sm" len="sm"/>
          </a:ln>
        </p:spPr>
      </p:cxnSp>
      <p:sp>
        <p:nvSpPr>
          <p:cNvPr id="1537" name="Google Shape;1537;g33379d1850d_3_32"/>
          <p:cNvSpPr txBox="1"/>
          <p:nvPr/>
        </p:nvSpPr>
        <p:spPr>
          <a:xfrm>
            <a:off x="3377525" y="137062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Consommation d’énergie des infrastructures</a:t>
            </a:r>
            <a:endParaRPr sz="1000" b="0" i="0" u="none" strike="noStrike" cap="none">
              <a:solidFill>
                <a:srgbClr val="000047"/>
              </a:solidFill>
              <a:latin typeface="Poppins"/>
              <a:ea typeface="Poppins"/>
              <a:cs typeface="Poppins"/>
              <a:sym typeface="Poppins"/>
            </a:endParaRPr>
          </a:p>
        </p:txBody>
      </p:sp>
      <p:sp>
        <p:nvSpPr>
          <p:cNvPr id="1538" name="Google Shape;1538;g33379d1850d_3_32"/>
          <p:cNvSpPr txBox="1"/>
          <p:nvPr/>
        </p:nvSpPr>
        <p:spPr>
          <a:xfrm>
            <a:off x="4688350" y="1821400"/>
            <a:ext cx="1322400" cy="25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Articles de sport</a:t>
            </a:r>
            <a:endParaRPr sz="1000" b="0" i="0" u="none" strike="noStrike" cap="none">
              <a:solidFill>
                <a:srgbClr val="000047"/>
              </a:solidFill>
              <a:latin typeface="Poppins"/>
              <a:ea typeface="Poppins"/>
              <a:cs typeface="Poppins"/>
              <a:sym typeface="Poppins"/>
            </a:endParaRPr>
          </a:p>
        </p:txBody>
      </p:sp>
      <p:sp>
        <p:nvSpPr>
          <p:cNvPr id="1539" name="Google Shape;1539;g33379d1850d_3_32"/>
          <p:cNvSpPr txBox="1"/>
          <p:nvPr/>
        </p:nvSpPr>
        <p:spPr>
          <a:xfrm>
            <a:off x="5716775" y="2077600"/>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0047"/>
                </a:solidFill>
                <a:latin typeface="Poppins"/>
                <a:ea typeface="Poppins"/>
                <a:cs typeface="Poppins"/>
                <a:sym typeface="Poppins"/>
              </a:rPr>
              <a:t>Alimentation et boissons</a:t>
            </a:r>
            <a:endParaRPr sz="1000" b="1" i="0" u="none" strike="noStrike" cap="none">
              <a:solidFill>
                <a:srgbClr val="000047"/>
              </a:solidFill>
              <a:latin typeface="Poppins"/>
              <a:ea typeface="Poppins"/>
              <a:cs typeface="Poppins"/>
              <a:sym typeface="Poppins"/>
            </a:endParaRPr>
          </a:p>
        </p:txBody>
      </p:sp>
      <p:sp>
        <p:nvSpPr>
          <p:cNvPr id="1540" name="Google Shape;1540;g33379d1850d_3_32"/>
          <p:cNvSpPr txBox="1"/>
          <p:nvPr/>
        </p:nvSpPr>
        <p:spPr>
          <a:xfrm>
            <a:off x="2561675" y="275598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-45 %</a:t>
            </a:r>
            <a:endParaRPr sz="1100" b="1" i="0" u="none" strike="noStrike" cap="none">
              <a:solidFill>
                <a:schemeClr val="accent6"/>
              </a:solidFill>
              <a:latin typeface="Poppins"/>
              <a:ea typeface="Poppins"/>
              <a:cs typeface="Poppins"/>
              <a:sym typeface="Poppins"/>
            </a:endParaRPr>
          </a:p>
        </p:txBody>
      </p:sp>
      <p:sp>
        <p:nvSpPr>
          <p:cNvPr id="1541" name="Google Shape;1541;g33379d1850d_3_32"/>
          <p:cNvSpPr txBox="1"/>
          <p:nvPr/>
        </p:nvSpPr>
        <p:spPr>
          <a:xfrm>
            <a:off x="3722525" y="295591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-97 %</a:t>
            </a:r>
            <a:endParaRPr sz="1100" b="1" i="0" u="none" strike="noStrike" cap="none">
              <a:solidFill>
                <a:schemeClr val="accent6"/>
              </a:solidFill>
              <a:latin typeface="Poppins"/>
              <a:ea typeface="Poppins"/>
              <a:cs typeface="Poppins"/>
              <a:sym typeface="Poppins"/>
            </a:endParaRPr>
          </a:p>
        </p:txBody>
      </p:sp>
      <p:sp>
        <p:nvSpPr>
          <p:cNvPr id="1542" name="Google Shape;1542;g33379d1850d_3_32"/>
          <p:cNvSpPr txBox="1"/>
          <p:nvPr/>
        </p:nvSpPr>
        <p:spPr>
          <a:xfrm>
            <a:off x="4901050" y="355641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-80 %</a:t>
            </a:r>
            <a:endParaRPr sz="1100" b="1" i="0" u="none" strike="noStrike" cap="none">
              <a:solidFill>
                <a:schemeClr val="accent6"/>
              </a:solidFill>
              <a:latin typeface="Poppins"/>
              <a:ea typeface="Poppins"/>
              <a:cs typeface="Poppins"/>
              <a:sym typeface="Poppins"/>
            </a:endParaRPr>
          </a:p>
        </p:txBody>
      </p:sp>
      <p:sp>
        <p:nvSpPr>
          <p:cNvPr id="1543" name="Google Shape;1543;g33379d1850d_3_32"/>
          <p:cNvSpPr txBox="1"/>
          <p:nvPr/>
        </p:nvSpPr>
        <p:spPr>
          <a:xfrm>
            <a:off x="6061775" y="378553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-52 %</a:t>
            </a:r>
            <a:endParaRPr sz="1100" b="1" i="0" u="none" strike="noStrike" cap="none">
              <a:solidFill>
                <a:schemeClr val="accent6"/>
              </a:solidFill>
              <a:latin typeface="Poppins"/>
              <a:ea typeface="Poppins"/>
              <a:cs typeface="Poppins"/>
              <a:sym typeface="Poppins"/>
            </a:endParaRPr>
          </a:p>
        </p:txBody>
      </p:sp>
      <p:grpSp>
        <p:nvGrpSpPr>
          <p:cNvPr id="1544" name="Google Shape;1544;g33379d1850d_3_32"/>
          <p:cNvGrpSpPr/>
          <p:nvPr/>
        </p:nvGrpSpPr>
        <p:grpSpPr>
          <a:xfrm>
            <a:off x="2745575" y="1737900"/>
            <a:ext cx="529200" cy="529200"/>
            <a:chOff x="2655925" y="1642050"/>
            <a:chExt cx="529200" cy="529200"/>
          </a:xfrm>
        </p:grpSpPr>
        <p:sp>
          <p:nvSpPr>
            <p:cNvPr id="1545" name="Google Shape;1545;g33379d1850d_3_32"/>
            <p:cNvSpPr/>
            <p:nvPr/>
          </p:nvSpPr>
          <p:spPr>
            <a:xfrm>
              <a:off x="2655925" y="1642050"/>
              <a:ext cx="529200" cy="5292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46" name="Google Shape;1546;g33379d1850d_3_32"/>
            <p:cNvPicPr preferRelativeResize="0"/>
            <p:nvPr/>
          </p:nvPicPr>
          <p:blipFill rotWithShape="1">
            <a:blip r:embed="rId6">
              <a:alphaModFix/>
            </a:blip>
            <a:srcRect/>
            <a:stretch/>
          </p:blipFill>
          <p:spPr>
            <a:xfrm>
              <a:off x="2697087" y="1770950"/>
              <a:ext cx="446875" cy="271400"/>
            </a:xfrm>
            <a:prstGeom prst="rect">
              <a:avLst/>
            </a:prstGeom>
            <a:noFill/>
            <a:ln>
              <a:noFill/>
            </a:ln>
          </p:spPr>
        </p:pic>
      </p:grpSp>
      <p:cxnSp>
        <p:nvCxnSpPr>
          <p:cNvPr id="1547" name="Google Shape;1547;g33379d1850d_3_32"/>
          <p:cNvCxnSpPr/>
          <p:nvPr/>
        </p:nvCxnSpPr>
        <p:spPr>
          <a:xfrm flipH="1">
            <a:off x="3008375" y="2200150"/>
            <a:ext cx="3600" cy="284100"/>
          </a:xfrm>
          <a:prstGeom prst="straightConnector1">
            <a:avLst/>
          </a:prstGeom>
          <a:noFill/>
          <a:ln w="19050" cap="flat" cmpd="sng">
            <a:solidFill>
              <a:srgbClr val="0028DC"/>
            </a:solidFill>
            <a:prstDash val="dot"/>
            <a:round/>
            <a:headEnd type="none" w="sm" len="sm"/>
            <a:tailEnd type="none" w="sm" len="sm"/>
          </a:ln>
        </p:spPr>
      </p:cxnSp>
      <p:grpSp>
        <p:nvGrpSpPr>
          <p:cNvPr id="1548" name="Google Shape;1548;g33379d1850d_3_32"/>
          <p:cNvGrpSpPr/>
          <p:nvPr/>
        </p:nvGrpSpPr>
        <p:grpSpPr>
          <a:xfrm>
            <a:off x="3906425" y="2035300"/>
            <a:ext cx="529200" cy="529200"/>
            <a:chOff x="3862825" y="1853000"/>
            <a:chExt cx="529200" cy="529200"/>
          </a:xfrm>
        </p:grpSpPr>
        <p:sp>
          <p:nvSpPr>
            <p:cNvPr id="1549" name="Google Shape;1549;g33379d1850d_3_32"/>
            <p:cNvSpPr/>
            <p:nvPr/>
          </p:nvSpPr>
          <p:spPr>
            <a:xfrm>
              <a:off x="3862825" y="18530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50" name="Google Shape;1550;g33379d1850d_3_32"/>
            <p:cNvPicPr preferRelativeResize="0"/>
            <p:nvPr/>
          </p:nvPicPr>
          <p:blipFill rotWithShape="1">
            <a:blip r:embed="rId7">
              <a:alphaModFix/>
            </a:blip>
            <a:srcRect/>
            <a:stretch/>
          </p:blipFill>
          <p:spPr>
            <a:xfrm>
              <a:off x="3955887" y="1941775"/>
              <a:ext cx="343075" cy="351650"/>
            </a:xfrm>
            <a:prstGeom prst="rect">
              <a:avLst/>
            </a:prstGeom>
            <a:noFill/>
            <a:ln>
              <a:noFill/>
            </a:ln>
          </p:spPr>
        </p:pic>
      </p:grpSp>
      <p:cxnSp>
        <p:nvCxnSpPr>
          <p:cNvPr id="1551" name="Google Shape;1551;g33379d1850d_3_32"/>
          <p:cNvCxnSpPr/>
          <p:nvPr/>
        </p:nvCxnSpPr>
        <p:spPr>
          <a:xfrm flipH="1">
            <a:off x="4169225" y="2471900"/>
            <a:ext cx="3600" cy="284100"/>
          </a:xfrm>
          <a:prstGeom prst="straightConnector1">
            <a:avLst/>
          </a:prstGeom>
          <a:noFill/>
          <a:ln w="19050" cap="flat" cmpd="sng">
            <a:solidFill>
              <a:srgbClr val="0028DC"/>
            </a:solidFill>
            <a:prstDash val="dot"/>
            <a:round/>
            <a:headEnd type="none" w="sm" len="sm"/>
            <a:tailEnd type="none" w="sm" len="sm"/>
          </a:ln>
        </p:spPr>
      </p:cxnSp>
      <p:cxnSp>
        <p:nvCxnSpPr>
          <p:cNvPr id="1552" name="Google Shape;1552;g33379d1850d_3_32"/>
          <p:cNvCxnSpPr/>
          <p:nvPr/>
        </p:nvCxnSpPr>
        <p:spPr>
          <a:xfrm flipH="1">
            <a:off x="5347750" y="2654125"/>
            <a:ext cx="3600" cy="284100"/>
          </a:xfrm>
          <a:prstGeom prst="straightConnector1">
            <a:avLst/>
          </a:prstGeom>
          <a:noFill/>
          <a:ln w="19050" cap="flat" cmpd="sng">
            <a:solidFill>
              <a:srgbClr val="0028DC"/>
            </a:solidFill>
            <a:prstDash val="dot"/>
            <a:round/>
            <a:headEnd type="none" w="sm" len="sm"/>
            <a:tailEnd type="none" w="sm" len="sm"/>
          </a:ln>
        </p:spPr>
      </p:cxnSp>
      <p:grpSp>
        <p:nvGrpSpPr>
          <p:cNvPr id="1553" name="Google Shape;1553;g33379d1850d_3_32"/>
          <p:cNvGrpSpPr/>
          <p:nvPr/>
        </p:nvGrpSpPr>
        <p:grpSpPr>
          <a:xfrm>
            <a:off x="6245675" y="2555813"/>
            <a:ext cx="529200" cy="529200"/>
            <a:chOff x="5000100" y="1756850"/>
            <a:chExt cx="529200" cy="529200"/>
          </a:xfrm>
        </p:grpSpPr>
        <p:sp>
          <p:nvSpPr>
            <p:cNvPr id="1554" name="Google Shape;1554;g33379d1850d_3_32"/>
            <p:cNvSpPr/>
            <p:nvPr/>
          </p:nvSpPr>
          <p:spPr>
            <a:xfrm>
              <a:off x="5000100" y="175685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55" name="Google Shape;1555;g33379d1850d_3_32"/>
            <p:cNvPicPr preferRelativeResize="0"/>
            <p:nvPr/>
          </p:nvPicPr>
          <p:blipFill rotWithShape="1">
            <a:blip r:embed="rId8">
              <a:alphaModFix/>
            </a:blip>
            <a:srcRect/>
            <a:stretch/>
          </p:blipFill>
          <p:spPr>
            <a:xfrm>
              <a:off x="5080762" y="1827572"/>
              <a:ext cx="331625" cy="387766"/>
            </a:xfrm>
            <a:prstGeom prst="rect">
              <a:avLst/>
            </a:prstGeom>
            <a:noFill/>
            <a:ln>
              <a:noFill/>
            </a:ln>
          </p:spPr>
        </p:pic>
      </p:grpSp>
      <p:sp>
        <p:nvSpPr>
          <p:cNvPr id="1556" name="Google Shape;1556;g33379d1850d_3_32"/>
          <p:cNvSpPr/>
          <p:nvPr/>
        </p:nvSpPr>
        <p:spPr>
          <a:xfrm>
            <a:off x="5090925" y="2124925"/>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57" name="Google Shape;1557;g33379d1850d_3_32"/>
          <p:cNvPicPr preferRelativeResize="0"/>
          <p:nvPr/>
        </p:nvPicPr>
        <p:blipFill rotWithShape="1">
          <a:blip r:embed="rId9">
            <a:alphaModFix/>
          </a:blip>
          <a:srcRect/>
          <a:stretch/>
        </p:blipFill>
        <p:spPr>
          <a:xfrm>
            <a:off x="5186951" y="2195413"/>
            <a:ext cx="325200" cy="388225"/>
          </a:xfrm>
          <a:prstGeom prst="rect">
            <a:avLst/>
          </a:prstGeom>
          <a:noFill/>
          <a:ln>
            <a:noFill/>
          </a:ln>
        </p:spPr>
      </p:pic>
      <p:sp>
        <p:nvSpPr>
          <p:cNvPr id="1558" name="Google Shape;1558;g33379d1850d_3_32"/>
          <p:cNvSpPr/>
          <p:nvPr/>
        </p:nvSpPr>
        <p:spPr>
          <a:xfrm>
            <a:off x="7984450" y="3400825"/>
            <a:ext cx="3712800" cy="1928100"/>
          </a:xfrm>
          <a:prstGeom prst="wedgeRoundRectCallout">
            <a:avLst>
              <a:gd name="adj1" fmla="val -73460"/>
              <a:gd name="adj2" fmla="val -3537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fr-FR" sz="1500" b="1" i="0" u="none" strike="noStrike" cap="none">
                <a:solidFill>
                  <a:schemeClr val="dk2"/>
                </a:solidFill>
                <a:latin typeface="Poppins"/>
                <a:ea typeface="Poppins"/>
                <a:cs typeface="Poppins"/>
                <a:sym typeface="Poppins"/>
              </a:rPr>
              <a:t>Alimentation et boissons</a:t>
            </a:r>
            <a:endParaRPr sz="1500" b="1" i="0" u="none" strike="noStrike" cap="none">
              <a:solidFill>
                <a:schemeClr val="dk2"/>
              </a:solidFill>
              <a:latin typeface="Poppins"/>
              <a:ea typeface="Poppins"/>
              <a:cs typeface="Poppins"/>
              <a:sym typeface="Poppins"/>
            </a:endParaRPr>
          </a:p>
          <a:p>
            <a:pPr marL="457200" marR="0" lvl="0" indent="-311150" algn="l" rtl="0">
              <a:lnSpc>
                <a:spcPct val="115000"/>
              </a:lnSpc>
              <a:spcBef>
                <a:spcPts val="600"/>
              </a:spcBef>
              <a:spcAft>
                <a:spcPts val="0"/>
              </a:spcAft>
              <a:buClr>
                <a:schemeClr val="dk2"/>
              </a:buClr>
              <a:buSzPts val="1300"/>
              <a:buFont typeface="Poppins"/>
              <a:buChar char="●"/>
            </a:pPr>
            <a:r>
              <a:rPr lang="fr-FR" sz="1300" b="1" i="0" u="none" strike="noStrike" cap="none">
                <a:solidFill>
                  <a:schemeClr val="dk2"/>
                </a:solidFill>
                <a:latin typeface="Poppins"/>
                <a:ea typeface="Poppins"/>
                <a:cs typeface="Poppins"/>
                <a:sym typeface="Poppins"/>
              </a:rPr>
              <a:t>Végétaliser</a:t>
            </a:r>
            <a:r>
              <a:rPr lang="fr-FR" sz="1300" b="0" i="0" u="none" strike="noStrike" cap="none">
                <a:solidFill>
                  <a:schemeClr val="dk2"/>
                </a:solidFill>
                <a:latin typeface="Poppins"/>
                <a:ea typeface="Poppins"/>
                <a:cs typeface="Poppins"/>
                <a:sym typeface="Poppins"/>
              </a:rPr>
              <a:t> la composition des snacks et plats consommés</a:t>
            </a:r>
            <a:endParaRPr sz="1300" b="0" i="0" u="none" strike="noStrike" cap="none">
              <a:solidFill>
                <a:schemeClr val="dk2"/>
              </a:solidFill>
              <a:latin typeface="Poppins"/>
              <a:ea typeface="Poppins"/>
              <a:cs typeface="Poppins"/>
              <a:sym typeface="Poppins"/>
            </a:endParaRPr>
          </a:p>
          <a:p>
            <a:pPr marL="457200" marR="0" lvl="0" indent="-311150" algn="l" rtl="0">
              <a:lnSpc>
                <a:spcPct val="115000"/>
              </a:lnSpc>
              <a:spcBef>
                <a:spcPts val="600"/>
              </a:spcBef>
              <a:spcAft>
                <a:spcPts val="0"/>
              </a:spcAft>
              <a:buClr>
                <a:schemeClr val="dk2"/>
              </a:buClr>
              <a:buSzPts val="1300"/>
              <a:buFont typeface="Poppins"/>
              <a:buChar char="●"/>
            </a:pPr>
            <a:r>
              <a:rPr lang="fr-FR" sz="1300" b="0" i="0" u="none" strike="noStrike" cap="none">
                <a:solidFill>
                  <a:schemeClr val="dk2"/>
                </a:solidFill>
                <a:latin typeface="Poppins"/>
                <a:ea typeface="Poppins"/>
                <a:cs typeface="Poppins"/>
                <a:sym typeface="Poppins"/>
              </a:rPr>
              <a:t>Proposer des offres </a:t>
            </a:r>
            <a:r>
              <a:rPr lang="fr-FR" sz="1300" b="1" i="0" u="none" strike="noStrike" cap="none">
                <a:solidFill>
                  <a:schemeClr val="dk2"/>
                </a:solidFill>
                <a:latin typeface="Poppins"/>
                <a:ea typeface="Poppins"/>
                <a:cs typeface="Poppins"/>
                <a:sym typeface="Poppins"/>
              </a:rPr>
              <a:t>saisonnières</a:t>
            </a:r>
            <a:r>
              <a:rPr lang="fr-FR" sz="1300" b="0" i="0" u="none" strike="noStrike" cap="none">
                <a:solidFill>
                  <a:schemeClr val="dk2"/>
                </a:solidFill>
                <a:latin typeface="Poppins"/>
                <a:ea typeface="Poppins"/>
                <a:cs typeface="Poppins"/>
                <a:sym typeface="Poppins"/>
              </a:rPr>
              <a:t> et </a:t>
            </a:r>
            <a:r>
              <a:rPr lang="fr-FR" sz="1300" b="1" i="0" u="none" strike="noStrike" cap="none">
                <a:solidFill>
                  <a:schemeClr val="dk2"/>
                </a:solidFill>
                <a:latin typeface="Poppins"/>
                <a:ea typeface="Poppins"/>
                <a:cs typeface="Poppins"/>
                <a:sym typeface="Poppins"/>
              </a:rPr>
              <a:t>locales</a:t>
            </a:r>
            <a:endParaRPr sz="1500" b="0" i="0" u="none" strike="noStrike" cap="none">
              <a:solidFill>
                <a:schemeClr val="dk2"/>
              </a:solidFill>
              <a:latin typeface="Poppins"/>
              <a:ea typeface="Poppins"/>
              <a:cs typeface="Poppins"/>
              <a:sym typeface="Poppins"/>
            </a:endParaRPr>
          </a:p>
        </p:txBody>
      </p:sp>
      <p:sp>
        <p:nvSpPr>
          <p:cNvPr id="1559" name="Google Shape;1559;g33379d1850d_3_32"/>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sp>
        <p:nvSpPr>
          <p:cNvPr id="1565" name="Google Shape;1565;g333be5d61f2_2_735"/>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48</a:t>
            </a:fld>
            <a:endParaRPr/>
          </a:p>
        </p:txBody>
      </p:sp>
      <p:sp>
        <p:nvSpPr>
          <p:cNvPr id="1566" name="Google Shape;1566;g333be5d61f2_2_735"/>
          <p:cNvSpPr txBox="1"/>
          <p:nvPr/>
        </p:nvSpPr>
        <p:spPr>
          <a:xfrm>
            <a:off x="695325" y="572625"/>
            <a:ext cx="9471600" cy="497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amateur </a:t>
            </a:r>
            <a:r>
              <a:rPr lang="fr-FR" sz="2400" b="1" i="0" u="none" strike="noStrike" cap="none">
                <a:solidFill>
                  <a:schemeClr val="dk2"/>
                </a:solidFill>
                <a:latin typeface="Poppins"/>
                <a:ea typeface="Poppins"/>
                <a:cs typeface="Poppins"/>
                <a:sym typeface="Poppins"/>
              </a:rPr>
              <a:t>?</a:t>
            </a:r>
            <a:endParaRPr sz="2400" b="1" i="0" u="none" strike="noStrike" cap="none">
              <a:solidFill>
                <a:srgbClr val="00005A"/>
              </a:solidFill>
              <a:latin typeface="Poppins"/>
              <a:ea typeface="Poppins"/>
              <a:cs typeface="Poppins"/>
              <a:sym typeface="Poppins"/>
            </a:endParaRPr>
          </a:p>
        </p:txBody>
      </p:sp>
      <p:pic>
        <p:nvPicPr>
          <p:cNvPr id="1567" name="Google Shape;1567;g333be5d61f2_2_735"/>
          <p:cNvPicPr preferRelativeResize="0"/>
          <p:nvPr/>
        </p:nvPicPr>
        <p:blipFill rotWithShape="1">
          <a:blip r:embed="rId3">
            <a:alphaModFix amt="20000"/>
          </a:blip>
          <a:srcRect/>
          <a:stretch/>
        </p:blipFill>
        <p:spPr>
          <a:xfrm>
            <a:off x="10735274" y="251000"/>
            <a:ext cx="504451" cy="298425"/>
          </a:xfrm>
          <a:prstGeom prst="rect">
            <a:avLst/>
          </a:prstGeom>
          <a:noFill/>
          <a:ln>
            <a:noFill/>
          </a:ln>
        </p:spPr>
      </p:pic>
      <p:pic>
        <p:nvPicPr>
          <p:cNvPr id="1568" name="Google Shape;1568;g333be5d61f2_2_735"/>
          <p:cNvPicPr preferRelativeResize="0"/>
          <p:nvPr/>
        </p:nvPicPr>
        <p:blipFill rotWithShape="1">
          <a:blip r:embed="rId4">
            <a:alphaModFix/>
          </a:blip>
          <a:srcRect/>
          <a:stretch/>
        </p:blipFill>
        <p:spPr>
          <a:xfrm>
            <a:off x="11342950" y="229875"/>
            <a:ext cx="608586" cy="340675"/>
          </a:xfrm>
          <a:prstGeom prst="rect">
            <a:avLst/>
          </a:prstGeom>
          <a:noFill/>
          <a:ln>
            <a:noFill/>
          </a:ln>
        </p:spPr>
      </p:pic>
      <p:sp>
        <p:nvSpPr>
          <p:cNvPr id="1569" name="Google Shape;1569;g333be5d61f2_2_735"/>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D0E0E3"/>
                </a:solidFill>
                <a:latin typeface="Poppins"/>
                <a:ea typeface="Poppins"/>
                <a:cs typeface="Poppins"/>
                <a:sym typeface="Poppins"/>
              </a:rPr>
              <a:t>Pro</a:t>
            </a:r>
            <a:endParaRPr sz="1100" b="1" i="0" u="none" strike="noStrike" cap="none">
              <a:solidFill>
                <a:srgbClr val="D0E0E3"/>
              </a:solidFill>
              <a:latin typeface="Poppins"/>
              <a:ea typeface="Poppins"/>
              <a:cs typeface="Poppins"/>
              <a:sym typeface="Poppins"/>
            </a:endParaRPr>
          </a:p>
        </p:txBody>
      </p:sp>
      <p:sp>
        <p:nvSpPr>
          <p:cNvPr id="1570" name="Google Shape;1570;g333be5d61f2_2_735"/>
          <p:cNvSpPr txBox="1"/>
          <p:nvPr/>
        </p:nvSpPr>
        <p:spPr>
          <a:xfrm>
            <a:off x="11185991" y="549425"/>
            <a:ext cx="9225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2"/>
                </a:solidFill>
                <a:latin typeface="Poppins"/>
                <a:ea typeface="Poppins"/>
                <a:cs typeface="Poppins"/>
                <a:sym typeface="Poppins"/>
              </a:rPr>
              <a:t>Amateur</a:t>
            </a:r>
            <a:endParaRPr sz="1100" b="1" i="0" u="none" strike="noStrike" cap="none">
              <a:solidFill>
                <a:schemeClr val="accent2"/>
              </a:solidFill>
              <a:latin typeface="Poppins"/>
              <a:ea typeface="Poppins"/>
              <a:cs typeface="Poppins"/>
              <a:sym typeface="Poppins"/>
            </a:endParaRPr>
          </a:p>
        </p:txBody>
      </p:sp>
      <p:pic>
        <p:nvPicPr>
          <p:cNvPr id="1571" name="Google Shape;1571;g333be5d61f2_2_735"/>
          <p:cNvPicPr preferRelativeResize="0"/>
          <p:nvPr/>
        </p:nvPicPr>
        <p:blipFill rotWithShape="1">
          <a:blip r:embed="rId5">
            <a:alphaModFix/>
          </a:blip>
          <a:srcRect r="31468" b="7748"/>
          <a:stretch/>
        </p:blipFill>
        <p:spPr>
          <a:xfrm>
            <a:off x="455001" y="2200150"/>
            <a:ext cx="7822776" cy="3753551"/>
          </a:xfrm>
          <a:prstGeom prst="rect">
            <a:avLst/>
          </a:prstGeom>
          <a:noFill/>
          <a:ln>
            <a:noFill/>
          </a:ln>
        </p:spPr>
      </p:pic>
      <p:sp>
        <p:nvSpPr>
          <p:cNvPr id="1572" name="Google Shape;1572;g333be5d61f2_2_735"/>
          <p:cNvSpPr txBox="1"/>
          <p:nvPr/>
        </p:nvSpPr>
        <p:spPr>
          <a:xfrm>
            <a:off x="1343325" y="6025125"/>
            <a:ext cx="939300" cy="34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2022</a:t>
            </a:r>
            <a:endParaRPr sz="1600" b="1" i="0" u="none" strike="noStrike" cap="none">
              <a:solidFill>
                <a:schemeClr val="dk2"/>
              </a:solidFill>
              <a:latin typeface="Poppins"/>
              <a:ea typeface="Poppins"/>
              <a:cs typeface="Poppins"/>
              <a:sym typeface="Poppins"/>
            </a:endParaRPr>
          </a:p>
        </p:txBody>
      </p:sp>
      <p:sp>
        <p:nvSpPr>
          <p:cNvPr id="1573" name="Google Shape;1573;g333be5d61f2_2_735"/>
          <p:cNvSpPr txBox="1"/>
          <p:nvPr/>
        </p:nvSpPr>
        <p:spPr>
          <a:xfrm>
            <a:off x="2216675" y="1070313"/>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Construction et entretien des infrastructures</a:t>
            </a:r>
            <a:endParaRPr sz="1000" b="0" i="0" u="none" strike="noStrike" cap="none">
              <a:solidFill>
                <a:srgbClr val="000047"/>
              </a:solidFill>
              <a:latin typeface="Poppins"/>
              <a:ea typeface="Poppins"/>
              <a:cs typeface="Poppins"/>
              <a:sym typeface="Poppins"/>
            </a:endParaRPr>
          </a:p>
        </p:txBody>
      </p:sp>
      <p:cxnSp>
        <p:nvCxnSpPr>
          <p:cNvPr id="1574" name="Google Shape;1574;g333be5d61f2_2_735"/>
          <p:cNvCxnSpPr/>
          <p:nvPr/>
        </p:nvCxnSpPr>
        <p:spPr>
          <a:xfrm>
            <a:off x="6510275" y="3110513"/>
            <a:ext cx="0" cy="429900"/>
          </a:xfrm>
          <a:prstGeom prst="straightConnector1">
            <a:avLst/>
          </a:prstGeom>
          <a:noFill/>
          <a:ln w="19050" cap="flat" cmpd="sng">
            <a:solidFill>
              <a:srgbClr val="0028DC"/>
            </a:solidFill>
            <a:prstDash val="dot"/>
            <a:round/>
            <a:headEnd type="none" w="sm" len="sm"/>
            <a:tailEnd type="none" w="sm" len="sm"/>
          </a:ln>
        </p:spPr>
      </p:cxnSp>
      <p:sp>
        <p:nvSpPr>
          <p:cNvPr id="1575" name="Google Shape;1575;g333be5d61f2_2_735"/>
          <p:cNvSpPr txBox="1"/>
          <p:nvPr/>
        </p:nvSpPr>
        <p:spPr>
          <a:xfrm>
            <a:off x="3377525" y="137062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Consommation d’énergie des infrastructures</a:t>
            </a:r>
            <a:endParaRPr sz="1000" b="0" i="0" u="none" strike="noStrike" cap="none">
              <a:solidFill>
                <a:srgbClr val="000047"/>
              </a:solidFill>
              <a:latin typeface="Poppins"/>
              <a:ea typeface="Poppins"/>
              <a:cs typeface="Poppins"/>
              <a:sym typeface="Poppins"/>
            </a:endParaRPr>
          </a:p>
        </p:txBody>
      </p:sp>
      <p:sp>
        <p:nvSpPr>
          <p:cNvPr id="1576" name="Google Shape;1576;g333be5d61f2_2_735"/>
          <p:cNvSpPr txBox="1"/>
          <p:nvPr/>
        </p:nvSpPr>
        <p:spPr>
          <a:xfrm>
            <a:off x="4688350" y="1821400"/>
            <a:ext cx="1322400" cy="25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Articles de sport</a:t>
            </a:r>
            <a:endParaRPr sz="1000" b="0" i="0" u="none" strike="noStrike" cap="none">
              <a:solidFill>
                <a:srgbClr val="000047"/>
              </a:solidFill>
              <a:latin typeface="Poppins"/>
              <a:ea typeface="Poppins"/>
              <a:cs typeface="Poppins"/>
              <a:sym typeface="Poppins"/>
            </a:endParaRPr>
          </a:p>
        </p:txBody>
      </p:sp>
      <p:sp>
        <p:nvSpPr>
          <p:cNvPr id="1577" name="Google Shape;1577;g333be5d61f2_2_735"/>
          <p:cNvSpPr txBox="1"/>
          <p:nvPr/>
        </p:nvSpPr>
        <p:spPr>
          <a:xfrm>
            <a:off x="5716775" y="2077600"/>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Alimentation et boissons</a:t>
            </a:r>
            <a:endParaRPr sz="1000" b="0" i="0" u="none" strike="noStrike" cap="none">
              <a:solidFill>
                <a:srgbClr val="000047"/>
              </a:solidFill>
              <a:latin typeface="Poppins"/>
              <a:ea typeface="Poppins"/>
              <a:cs typeface="Poppins"/>
              <a:sym typeface="Poppins"/>
            </a:endParaRPr>
          </a:p>
        </p:txBody>
      </p:sp>
      <p:sp>
        <p:nvSpPr>
          <p:cNvPr id="1578" name="Google Shape;1578;g333be5d61f2_2_735"/>
          <p:cNvSpPr txBox="1"/>
          <p:nvPr/>
        </p:nvSpPr>
        <p:spPr>
          <a:xfrm>
            <a:off x="7064275" y="2226788"/>
            <a:ext cx="12135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0047"/>
                </a:solidFill>
                <a:latin typeface="Poppins"/>
                <a:ea typeface="Poppins"/>
                <a:cs typeface="Poppins"/>
                <a:sym typeface="Poppins"/>
              </a:rPr>
              <a:t>Déchets</a:t>
            </a:r>
            <a:endParaRPr sz="1000" b="1" i="0" u="none" strike="noStrike" cap="none">
              <a:solidFill>
                <a:srgbClr val="000047"/>
              </a:solidFill>
              <a:latin typeface="Poppins"/>
              <a:ea typeface="Poppins"/>
              <a:cs typeface="Poppins"/>
              <a:sym typeface="Poppins"/>
            </a:endParaRPr>
          </a:p>
        </p:txBody>
      </p:sp>
      <p:sp>
        <p:nvSpPr>
          <p:cNvPr id="1579" name="Google Shape;1579;g333be5d61f2_2_735"/>
          <p:cNvSpPr txBox="1"/>
          <p:nvPr/>
        </p:nvSpPr>
        <p:spPr>
          <a:xfrm>
            <a:off x="2561675" y="275598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-45 %</a:t>
            </a:r>
            <a:endParaRPr sz="1100" b="1" i="0" u="none" strike="noStrike" cap="none">
              <a:solidFill>
                <a:schemeClr val="accent6"/>
              </a:solidFill>
              <a:latin typeface="Poppins"/>
              <a:ea typeface="Poppins"/>
              <a:cs typeface="Poppins"/>
              <a:sym typeface="Poppins"/>
            </a:endParaRPr>
          </a:p>
        </p:txBody>
      </p:sp>
      <p:sp>
        <p:nvSpPr>
          <p:cNvPr id="1580" name="Google Shape;1580;g333be5d61f2_2_735"/>
          <p:cNvSpPr txBox="1"/>
          <p:nvPr/>
        </p:nvSpPr>
        <p:spPr>
          <a:xfrm>
            <a:off x="3722525" y="295591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-97 %</a:t>
            </a:r>
            <a:endParaRPr sz="1100" b="1" i="0" u="none" strike="noStrike" cap="none">
              <a:solidFill>
                <a:schemeClr val="accent6"/>
              </a:solidFill>
              <a:latin typeface="Poppins"/>
              <a:ea typeface="Poppins"/>
              <a:cs typeface="Poppins"/>
              <a:sym typeface="Poppins"/>
            </a:endParaRPr>
          </a:p>
        </p:txBody>
      </p:sp>
      <p:sp>
        <p:nvSpPr>
          <p:cNvPr id="1581" name="Google Shape;1581;g333be5d61f2_2_735"/>
          <p:cNvSpPr txBox="1"/>
          <p:nvPr/>
        </p:nvSpPr>
        <p:spPr>
          <a:xfrm>
            <a:off x="4901050" y="355641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-80 %</a:t>
            </a:r>
            <a:endParaRPr sz="1100" b="1" i="0" u="none" strike="noStrike" cap="none">
              <a:solidFill>
                <a:schemeClr val="accent6"/>
              </a:solidFill>
              <a:latin typeface="Poppins"/>
              <a:ea typeface="Poppins"/>
              <a:cs typeface="Poppins"/>
              <a:sym typeface="Poppins"/>
            </a:endParaRPr>
          </a:p>
        </p:txBody>
      </p:sp>
      <p:sp>
        <p:nvSpPr>
          <p:cNvPr id="1582" name="Google Shape;1582;g333be5d61f2_2_735"/>
          <p:cNvSpPr txBox="1"/>
          <p:nvPr/>
        </p:nvSpPr>
        <p:spPr>
          <a:xfrm>
            <a:off x="6061775" y="378553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-52 %</a:t>
            </a:r>
            <a:endParaRPr sz="1100" b="1" i="0" u="none" strike="noStrike" cap="none">
              <a:solidFill>
                <a:schemeClr val="accent6"/>
              </a:solidFill>
              <a:latin typeface="Poppins"/>
              <a:ea typeface="Poppins"/>
              <a:cs typeface="Poppins"/>
              <a:sym typeface="Poppins"/>
            </a:endParaRPr>
          </a:p>
        </p:txBody>
      </p:sp>
      <p:sp>
        <p:nvSpPr>
          <p:cNvPr id="1583" name="Google Shape;1583;g333be5d61f2_2_735"/>
          <p:cNvSpPr txBox="1"/>
          <p:nvPr/>
        </p:nvSpPr>
        <p:spPr>
          <a:xfrm>
            <a:off x="7222525" y="382056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-59 %</a:t>
            </a:r>
            <a:endParaRPr sz="1100" b="1" i="0" u="none" strike="noStrike" cap="none">
              <a:solidFill>
                <a:schemeClr val="accent6"/>
              </a:solidFill>
              <a:latin typeface="Poppins"/>
              <a:ea typeface="Poppins"/>
              <a:cs typeface="Poppins"/>
              <a:sym typeface="Poppins"/>
            </a:endParaRPr>
          </a:p>
        </p:txBody>
      </p:sp>
      <p:grpSp>
        <p:nvGrpSpPr>
          <p:cNvPr id="1584" name="Google Shape;1584;g333be5d61f2_2_735"/>
          <p:cNvGrpSpPr/>
          <p:nvPr/>
        </p:nvGrpSpPr>
        <p:grpSpPr>
          <a:xfrm>
            <a:off x="2745575" y="1737900"/>
            <a:ext cx="529200" cy="529200"/>
            <a:chOff x="2655925" y="1642050"/>
            <a:chExt cx="529200" cy="529200"/>
          </a:xfrm>
        </p:grpSpPr>
        <p:sp>
          <p:nvSpPr>
            <p:cNvPr id="1585" name="Google Shape;1585;g333be5d61f2_2_735"/>
            <p:cNvSpPr/>
            <p:nvPr/>
          </p:nvSpPr>
          <p:spPr>
            <a:xfrm>
              <a:off x="2655925" y="1642050"/>
              <a:ext cx="529200" cy="5292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86" name="Google Shape;1586;g333be5d61f2_2_735"/>
            <p:cNvPicPr preferRelativeResize="0"/>
            <p:nvPr/>
          </p:nvPicPr>
          <p:blipFill rotWithShape="1">
            <a:blip r:embed="rId6">
              <a:alphaModFix/>
            </a:blip>
            <a:srcRect/>
            <a:stretch/>
          </p:blipFill>
          <p:spPr>
            <a:xfrm>
              <a:off x="2697087" y="1770950"/>
              <a:ext cx="446875" cy="271400"/>
            </a:xfrm>
            <a:prstGeom prst="rect">
              <a:avLst/>
            </a:prstGeom>
            <a:noFill/>
            <a:ln>
              <a:noFill/>
            </a:ln>
          </p:spPr>
        </p:pic>
      </p:grpSp>
      <p:cxnSp>
        <p:nvCxnSpPr>
          <p:cNvPr id="1587" name="Google Shape;1587;g333be5d61f2_2_735"/>
          <p:cNvCxnSpPr/>
          <p:nvPr/>
        </p:nvCxnSpPr>
        <p:spPr>
          <a:xfrm flipH="1">
            <a:off x="3008375" y="2200150"/>
            <a:ext cx="3600" cy="284100"/>
          </a:xfrm>
          <a:prstGeom prst="straightConnector1">
            <a:avLst/>
          </a:prstGeom>
          <a:noFill/>
          <a:ln w="19050" cap="flat" cmpd="sng">
            <a:solidFill>
              <a:srgbClr val="0028DC"/>
            </a:solidFill>
            <a:prstDash val="dot"/>
            <a:round/>
            <a:headEnd type="none" w="sm" len="sm"/>
            <a:tailEnd type="none" w="sm" len="sm"/>
          </a:ln>
        </p:spPr>
      </p:cxnSp>
      <p:grpSp>
        <p:nvGrpSpPr>
          <p:cNvPr id="1588" name="Google Shape;1588;g333be5d61f2_2_735"/>
          <p:cNvGrpSpPr/>
          <p:nvPr/>
        </p:nvGrpSpPr>
        <p:grpSpPr>
          <a:xfrm>
            <a:off x="3906425" y="2035300"/>
            <a:ext cx="529200" cy="529200"/>
            <a:chOff x="3862825" y="1853000"/>
            <a:chExt cx="529200" cy="529200"/>
          </a:xfrm>
        </p:grpSpPr>
        <p:sp>
          <p:nvSpPr>
            <p:cNvPr id="1589" name="Google Shape;1589;g333be5d61f2_2_735"/>
            <p:cNvSpPr/>
            <p:nvPr/>
          </p:nvSpPr>
          <p:spPr>
            <a:xfrm>
              <a:off x="3862825" y="18530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90" name="Google Shape;1590;g333be5d61f2_2_735"/>
            <p:cNvPicPr preferRelativeResize="0"/>
            <p:nvPr/>
          </p:nvPicPr>
          <p:blipFill rotWithShape="1">
            <a:blip r:embed="rId7">
              <a:alphaModFix/>
            </a:blip>
            <a:srcRect/>
            <a:stretch/>
          </p:blipFill>
          <p:spPr>
            <a:xfrm>
              <a:off x="3955887" y="1941775"/>
              <a:ext cx="343075" cy="351650"/>
            </a:xfrm>
            <a:prstGeom prst="rect">
              <a:avLst/>
            </a:prstGeom>
            <a:noFill/>
            <a:ln>
              <a:noFill/>
            </a:ln>
          </p:spPr>
        </p:pic>
      </p:grpSp>
      <p:cxnSp>
        <p:nvCxnSpPr>
          <p:cNvPr id="1591" name="Google Shape;1591;g333be5d61f2_2_735"/>
          <p:cNvCxnSpPr/>
          <p:nvPr/>
        </p:nvCxnSpPr>
        <p:spPr>
          <a:xfrm flipH="1">
            <a:off x="4169225" y="2471900"/>
            <a:ext cx="3600" cy="284100"/>
          </a:xfrm>
          <a:prstGeom prst="straightConnector1">
            <a:avLst/>
          </a:prstGeom>
          <a:noFill/>
          <a:ln w="19050" cap="flat" cmpd="sng">
            <a:solidFill>
              <a:srgbClr val="0028DC"/>
            </a:solidFill>
            <a:prstDash val="dot"/>
            <a:round/>
            <a:headEnd type="none" w="sm" len="sm"/>
            <a:tailEnd type="none" w="sm" len="sm"/>
          </a:ln>
        </p:spPr>
      </p:cxnSp>
      <p:cxnSp>
        <p:nvCxnSpPr>
          <p:cNvPr id="1592" name="Google Shape;1592;g333be5d61f2_2_735"/>
          <p:cNvCxnSpPr/>
          <p:nvPr/>
        </p:nvCxnSpPr>
        <p:spPr>
          <a:xfrm flipH="1">
            <a:off x="5347750" y="2654125"/>
            <a:ext cx="3600" cy="284100"/>
          </a:xfrm>
          <a:prstGeom prst="straightConnector1">
            <a:avLst/>
          </a:prstGeom>
          <a:noFill/>
          <a:ln w="19050" cap="flat" cmpd="sng">
            <a:solidFill>
              <a:srgbClr val="0028DC"/>
            </a:solidFill>
            <a:prstDash val="dot"/>
            <a:round/>
            <a:headEnd type="none" w="sm" len="sm"/>
            <a:tailEnd type="none" w="sm" len="sm"/>
          </a:ln>
        </p:spPr>
      </p:cxnSp>
      <p:grpSp>
        <p:nvGrpSpPr>
          <p:cNvPr id="1593" name="Google Shape;1593;g333be5d61f2_2_735"/>
          <p:cNvGrpSpPr/>
          <p:nvPr/>
        </p:nvGrpSpPr>
        <p:grpSpPr>
          <a:xfrm>
            <a:off x="6245675" y="2555813"/>
            <a:ext cx="529200" cy="529200"/>
            <a:chOff x="5000100" y="1756850"/>
            <a:chExt cx="529200" cy="529200"/>
          </a:xfrm>
        </p:grpSpPr>
        <p:sp>
          <p:nvSpPr>
            <p:cNvPr id="1594" name="Google Shape;1594;g333be5d61f2_2_735"/>
            <p:cNvSpPr/>
            <p:nvPr/>
          </p:nvSpPr>
          <p:spPr>
            <a:xfrm>
              <a:off x="5000100" y="175685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95" name="Google Shape;1595;g333be5d61f2_2_735"/>
            <p:cNvPicPr preferRelativeResize="0"/>
            <p:nvPr/>
          </p:nvPicPr>
          <p:blipFill rotWithShape="1">
            <a:blip r:embed="rId8">
              <a:alphaModFix/>
            </a:blip>
            <a:srcRect/>
            <a:stretch/>
          </p:blipFill>
          <p:spPr>
            <a:xfrm>
              <a:off x="5080762" y="1827572"/>
              <a:ext cx="331625" cy="387766"/>
            </a:xfrm>
            <a:prstGeom prst="rect">
              <a:avLst/>
            </a:prstGeom>
            <a:noFill/>
            <a:ln>
              <a:noFill/>
            </a:ln>
          </p:spPr>
        </p:pic>
      </p:grpSp>
      <p:cxnSp>
        <p:nvCxnSpPr>
          <p:cNvPr id="1596" name="Google Shape;1596;g333be5d61f2_2_735"/>
          <p:cNvCxnSpPr/>
          <p:nvPr/>
        </p:nvCxnSpPr>
        <p:spPr>
          <a:xfrm flipH="1">
            <a:off x="7671050" y="2862925"/>
            <a:ext cx="9600" cy="883800"/>
          </a:xfrm>
          <a:prstGeom prst="straightConnector1">
            <a:avLst/>
          </a:prstGeom>
          <a:noFill/>
          <a:ln w="19050" cap="flat" cmpd="sng">
            <a:solidFill>
              <a:srgbClr val="0028DC"/>
            </a:solidFill>
            <a:prstDash val="dot"/>
            <a:round/>
            <a:headEnd type="none" w="sm" len="sm"/>
            <a:tailEnd type="none" w="sm" len="sm"/>
          </a:ln>
        </p:spPr>
      </p:cxnSp>
      <p:grpSp>
        <p:nvGrpSpPr>
          <p:cNvPr id="1597" name="Google Shape;1597;g333be5d61f2_2_735"/>
          <p:cNvGrpSpPr/>
          <p:nvPr/>
        </p:nvGrpSpPr>
        <p:grpSpPr>
          <a:xfrm>
            <a:off x="7406425" y="2531563"/>
            <a:ext cx="529200" cy="529200"/>
            <a:chOff x="7406425" y="2531563"/>
            <a:chExt cx="529200" cy="529200"/>
          </a:xfrm>
        </p:grpSpPr>
        <p:sp>
          <p:nvSpPr>
            <p:cNvPr id="1598" name="Google Shape;1598;g333be5d61f2_2_735"/>
            <p:cNvSpPr/>
            <p:nvPr/>
          </p:nvSpPr>
          <p:spPr>
            <a:xfrm>
              <a:off x="7406425" y="2531563"/>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99" name="Google Shape;1599;g333be5d61f2_2_735"/>
            <p:cNvPicPr preferRelativeResize="0"/>
            <p:nvPr/>
          </p:nvPicPr>
          <p:blipFill rotWithShape="1">
            <a:blip r:embed="rId9">
              <a:alphaModFix/>
            </a:blip>
            <a:srcRect/>
            <a:stretch/>
          </p:blipFill>
          <p:spPr>
            <a:xfrm>
              <a:off x="7553602" y="2605550"/>
              <a:ext cx="243287" cy="368400"/>
            </a:xfrm>
            <a:prstGeom prst="rect">
              <a:avLst/>
            </a:prstGeom>
            <a:noFill/>
            <a:ln>
              <a:noFill/>
            </a:ln>
          </p:spPr>
        </p:pic>
      </p:grpSp>
      <p:sp>
        <p:nvSpPr>
          <p:cNvPr id="1600" name="Google Shape;1600;g333be5d61f2_2_735"/>
          <p:cNvSpPr/>
          <p:nvPr/>
        </p:nvSpPr>
        <p:spPr>
          <a:xfrm>
            <a:off x="5090925" y="2124925"/>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01" name="Google Shape;1601;g333be5d61f2_2_735"/>
          <p:cNvPicPr preferRelativeResize="0"/>
          <p:nvPr/>
        </p:nvPicPr>
        <p:blipFill rotWithShape="1">
          <a:blip r:embed="rId10">
            <a:alphaModFix/>
          </a:blip>
          <a:srcRect/>
          <a:stretch/>
        </p:blipFill>
        <p:spPr>
          <a:xfrm>
            <a:off x="5186951" y="2195413"/>
            <a:ext cx="325200" cy="388225"/>
          </a:xfrm>
          <a:prstGeom prst="rect">
            <a:avLst/>
          </a:prstGeom>
          <a:noFill/>
          <a:ln>
            <a:noFill/>
          </a:ln>
        </p:spPr>
      </p:pic>
      <p:sp>
        <p:nvSpPr>
          <p:cNvPr id="1602" name="Google Shape;1602;g333be5d61f2_2_735"/>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607"/>
        <p:cNvGrpSpPr/>
        <p:nvPr/>
      </p:nvGrpSpPr>
      <p:grpSpPr>
        <a:xfrm>
          <a:off x="0" y="0"/>
          <a:ext cx="0" cy="0"/>
          <a:chOff x="0" y="0"/>
          <a:chExt cx="0" cy="0"/>
        </a:xfrm>
      </p:grpSpPr>
      <p:sp>
        <p:nvSpPr>
          <p:cNvPr id="1608" name="Google Shape;1608;g33379d1850d_3_0"/>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49</a:t>
            </a:fld>
            <a:endParaRPr/>
          </a:p>
        </p:txBody>
      </p:sp>
      <p:sp>
        <p:nvSpPr>
          <p:cNvPr id="1609" name="Google Shape;1609;g33379d1850d_3_0"/>
          <p:cNvSpPr txBox="1"/>
          <p:nvPr/>
        </p:nvSpPr>
        <p:spPr>
          <a:xfrm>
            <a:off x="695325" y="572625"/>
            <a:ext cx="9471600" cy="497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amateur </a:t>
            </a:r>
            <a:r>
              <a:rPr lang="fr-FR" sz="2400" b="1" i="0" u="none" strike="noStrike" cap="none">
                <a:solidFill>
                  <a:schemeClr val="dk2"/>
                </a:solidFill>
                <a:latin typeface="Poppins"/>
                <a:ea typeface="Poppins"/>
                <a:cs typeface="Poppins"/>
                <a:sym typeface="Poppins"/>
              </a:rPr>
              <a:t>?</a:t>
            </a:r>
            <a:endParaRPr sz="2400" b="1" i="0" u="none" strike="noStrike" cap="none">
              <a:solidFill>
                <a:srgbClr val="00005A"/>
              </a:solidFill>
              <a:latin typeface="Poppins"/>
              <a:ea typeface="Poppins"/>
              <a:cs typeface="Poppins"/>
              <a:sym typeface="Poppins"/>
            </a:endParaRPr>
          </a:p>
        </p:txBody>
      </p:sp>
      <p:pic>
        <p:nvPicPr>
          <p:cNvPr id="1610" name="Google Shape;1610;g33379d1850d_3_0"/>
          <p:cNvPicPr preferRelativeResize="0"/>
          <p:nvPr/>
        </p:nvPicPr>
        <p:blipFill rotWithShape="1">
          <a:blip r:embed="rId3">
            <a:alphaModFix amt="20000"/>
          </a:blip>
          <a:srcRect/>
          <a:stretch/>
        </p:blipFill>
        <p:spPr>
          <a:xfrm>
            <a:off x="10735274" y="251000"/>
            <a:ext cx="504451" cy="298425"/>
          </a:xfrm>
          <a:prstGeom prst="rect">
            <a:avLst/>
          </a:prstGeom>
          <a:noFill/>
          <a:ln>
            <a:noFill/>
          </a:ln>
        </p:spPr>
      </p:pic>
      <p:pic>
        <p:nvPicPr>
          <p:cNvPr id="1611" name="Google Shape;1611;g33379d1850d_3_0"/>
          <p:cNvPicPr preferRelativeResize="0"/>
          <p:nvPr/>
        </p:nvPicPr>
        <p:blipFill rotWithShape="1">
          <a:blip r:embed="rId4">
            <a:alphaModFix/>
          </a:blip>
          <a:srcRect/>
          <a:stretch/>
        </p:blipFill>
        <p:spPr>
          <a:xfrm>
            <a:off x="11342950" y="229875"/>
            <a:ext cx="608586" cy="340675"/>
          </a:xfrm>
          <a:prstGeom prst="rect">
            <a:avLst/>
          </a:prstGeom>
          <a:noFill/>
          <a:ln>
            <a:noFill/>
          </a:ln>
        </p:spPr>
      </p:pic>
      <p:sp>
        <p:nvSpPr>
          <p:cNvPr id="1612" name="Google Shape;1612;g33379d1850d_3_0"/>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D0E0E3"/>
                </a:solidFill>
                <a:latin typeface="Poppins"/>
                <a:ea typeface="Poppins"/>
                <a:cs typeface="Poppins"/>
                <a:sym typeface="Poppins"/>
              </a:rPr>
              <a:t>Pro</a:t>
            </a:r>
            <a:endParaRPr sz="1100" b="1" i="0" u="none" strike="noStrike" cap="none">
              <a:solidFill>
                <a:srgbClr val="D0E0E3"/>
              </a:solidFill>
              <a:latin typeface="Poppins"/>
              <a:ea typeface="Poppins"/>
              <a:cs typeface="Poppins"/>
              <a:sym typeface="Poppins"/>
            </a:endParaRPr>
          </a:p>
        </p:txBody>
      </p:sp>
      <p:sp>
        <p:nvSpPr>
          <p:cNvPr id="1613" name="Google Shape;1613;g33379d1850d_3_0"/>
          <p:cNvSpPr txBox="1"/>
          <p:nvPr/>
        </p:nvSpPr>
        <p:spPr>
          <a:xfrm>
            <a:off x="11185991" y="549425"/>
            <a:ext cx="9225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2"/>
                </a:solidFill>
                <a:latin typeface="Poppins"/>
                <a:ea typeface="Poppins"/>
                <a:cs typeface="Poppins"/>
                <a:sym typeface="Poppins"/>
              </a:rPr>
              <a:t>Amateur</a:t>
            </a:r>
            <a:endParaRPr sz="1100" b="1" i="0" u="none" strike="noStrike" cap="none">
              <a:solidFill>
                <a:schemeClr val="accent2"/>
              </a:solidFill>
              <a:latin typeface="Poppins"/>
              <a:ea typeface="Poppins"/>
              <a:cs typeface="Poppins"/>
              <a:sym typeface="Poppins"/>
            </a:endParaRPr>
          </a:p>
        </p:txBody>
      </p:sp>
      <p:pic>
        <p:nvPicPr>
          <p:cNvPr id="1614" name="Google Shape;1614;g33379d1850d_3_0"/>
          <p:cNvPicPr preferRelativeResize="0"/>
          <p:nvPr/>
        </p:nvPicPr>
        <p:blipFill rotWithShape="1">
          <a:blip r:embed="rId5">
            <a:alphaModFix/>
          </a:blip>
          <a:srcRect r="19067" b="7748"/>
          <a:stretch/>
        </p:blipFill>
        <p:spPr>
          <a:xfrm>
            <a:off x="455000" y="2200150"/>
            <a:ext cx="9238451" cy="3753551"/>
          </a:xfrm>
          <a:prstGeom prst="rect">
            <a:avLst/>
          </a:prstGeom>
          <a:noFill/>
          <a:ln>
            <a:noFill/>
          </a:ln>
        </p:spPr>
      </p:pic>
      <p:sp>
        <p:nvSpPr>
          <p:cNvPr id="1615" name="Google Shape;1615;g33379d1850d_3_0"/>
          <p:cNvSpPr txBox="1"/>
          <p:nvPr/>
        </p:nvSpPr>
        <p:spPr>
          <a:xfrm>
            <a:off x="1343325" y="6025125"/>
            <a:ext cx="939300" cy="34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2022</a:t>
            </a:r>
            <a:endParaRPr sz="1600" b="1" i="0" u="none" strike="noStrike" cap="none">
              <a:solidFill>
                <a:schemeClr val="dk2"/>
              </a:solidFill>
              <a:latin typeface="Poppins"/>
              <a:ea typeface="Poppins"/>
              <a:cs typeface="Poppins"/>
              <a:sym typeface="Poppins"/>
            </a:endParaRPr>
          </a:p>
        </p:txBody>
      </p:sp>
      <p:sp>
        <p:nvSpPr>
          <p:cNvPr id="1616" name="Google Shape;1616;g33379d1850d_3_0"/>
          <p:cNvSpPr txBox="1"/>
          <p:nvPr/>
        </p:nvSpPr>
        <p:spPr>
          <a:xfrm>
            <a:off x="2216675" y="1070313"/>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Construction et entretien des infrastructures</a:t>
            </a:r>
            <a:endParaRPr sz="1000" b="0" i="0" u="none" strike="noStrike" cap="none">
              <a:solidFill>
                <a:srgbClr val="000047"/>
              </a:solidFill>
              <a:latin typeface="Poppins"/>
              <a:ea typeface="Poppins"/>
              <a:cs typeface="Poppins"/>
              <a:sym typeface="Poppins"/>
            </a:endParaRPr>
          </a:p>
        </p:txBody>
      </p:sp>
      <p:cxnSp>
        <p:nvCxnSpPr>
          <p:cNvPr id="1617" name="Google Shape;1617;g33379d1850d_3_0"/>
          <p:cNvCxnSpPr/>
          <p:nvPr/>
        </p:nvCxnSpPr>
        <p:spPr>
          <a:xfrm>
            <a:off x="6510275" y="3110513"/>
            <a:ext cx="0" cy="429900"/>
          </a:xfrm>
          <a:prstGeom prst="straightConnector1">
            <a:avLst/>
          </a:prstGeom>
          <a:noFill/>
          <a:ln w="19050" cap="flat" cmpd="sng">
            <a:solidFill>
              <a:srgbClr val="0028DC"/>
            </a:solidFill>
            <a:prstDash val="dot"/>
            <a:round/>
            <a:headEnd type="none" w="sm" len="sm"/>
            <a:tailEnd type="none" w="sm" len="sm"/>
          </a:ln>
        </p:spPr>
      </p:cxnSp>
      <p:sp>
        <p:nvSpPr>
          <p:cNvPr id="1618" name="Google Shape;1618;g33379d1850d_3_0"/>
          <p:cNvSpPr txBox="1"/>
          <p:nvPr/>
        </p:nvSpPr>
        <p:spPr>
          <a:xfrm>
            <a:off x="3377525" y="137062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Consommation d’énergie des infrastructures</a:t>
            </a:r>
            <a:endParaRPr sz="1000" b="0" i="0" u="none" strike="noStrike" cap="none">
              <a:solidFill>
                <a:srgbClr val="000047"/>
              </a:solidFill>
              <a:latin typeface="Poppins"/>
              <a:ea typeface="Poppins"/>
              <a:cs typeface="Poppins"/>
              <a:sym typeface="Poppins"/>
            </a:endParaRPr>
          </a:p>
        </p:txBody>
      </p:sp>
      <p:sp>
        <p:nvSpPr>
          <p:cNvPr id="1619" name="Google Shape;1619;g33379d1850d_3_0"/>
          <p:cNvSpPr txBox="1"/>
          <p:nvPr/>
        </p:nvSpPr>
        <p:spPr>
          <a:xfrm>
            <a:off x="4688350" y="1821400"/>
            <a:ext cx="1322400" cy="25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Articles de sport</a:t>
            </a:r>
            <a:endParaRPr sz="1000" b="0" i="0" u="none" strike="noStrike" cap="none">
              <a:solidFill>
                <a:srgbClr val="000047"/>
              </a:solidFill>
              <a:latin typeface="Poppins"/>
              <a:ea typeface="Poppins"/>
              <a:cs typeface="Poppins"/>
              <a:sym typeface="Poppins"/>
            </a:endParaRPr>
          </a:p>
        </p:txBody>
      </p:sp>
      <p:grpSp>
        <p:nvGrpSpPr>
          <p:cNvPr id="1620" name="Google Shape;1620;g33379d1850d_3_0"/>
          <p:cNvGrpSpPr/>
          <p:nvPr/>
        </p:nvGrpSpPr>
        <p:grpSpPr>
          <a:xfrm>
            <a:off x="8567163" y="2826438"/>
            <a:ext cx="529200" cy="529200"/>
            <a:chOff x="8479100" y="2060438"/>
            <a:chExt cx="529200" cy="529200"/>
          </a:xfrm>
        </p:grpSpPr>
        <p:sp>
          <p:nvSpPr>
            <p:cNvPr id="1621" name="Google Shape;1621;g33379d1850d_3_0"/>
            <p:cNvSpPr/>
            <p:nvPr/>
          </p:nvSpPr>
          <p:spPr>
            <a:xfrm>
              <a:off x="8479100" y="2060438"/>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22" name="Google Shape;1622;g33379d1850d_3_0"/>
            <p:cNvPicPr preferRelativeResize="0"/>
            <p:nvPr/>
          </p:nvPicPr>
          <p:blipFill rotWithShape="1">
            <a:blip r:embed="rId6">
              <a:alphaModFix/>
            </a:blip>
            <a:srcRect/>
            <a:stretch/>
          </p:blipFill>
          <p:spPr>
            <a:xfrm>
              <a:off x="8577900" y="2152055"/>
              <a:ext cx="331625" cy="345969"/>
            </a:xfrm>
            <a:prstGeom prst="rect">
              <a:avLst/>
            </a:prstGeom>
            <a:noFill/>
            <a:ln>
              <a:noFill/>
            </a:ln>
          </p:spPr>
        </p:pic>
      </p:grpSp>
      <p:sp>
        <p:nvSpPr>
          <p:cNvPr id="1623" name="Google Shape;1623;g33379d1850d_3_0"/>
          <p:cNvSpPr txBox="1"/>
          <p:nvPr/>
        </p:nvSpPr>
        <p:spPr>
          <a:xfrm>
            <a:off x="5716775" y="2077600"/>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Alimentation et boissons</a:t>
            </a:r>
            <a:endParaRPr sz="1000" b="0" i="0" u="none" strike="noStrike" cap="none">
              <a:solidFill>
                <a:srgbClr val="000047"/>
              </a:solidFill>
              <a:latin typeface="Poppins"/>
              <a:ea typeface="Poppins"/>
              <a:cs typeface="Poppins"/>
              <a:sym typeface="Poppins"/>
            </a:endParaRPr>
          </a:p>
        </p:txBody>
      </p:sp>
      <p:sp>
        <p:nvSpPr>
          <p:cNvPr id="1624" name="Google Shape;1624;g33379d1850d_3_0"/>
          <p:cNvSpPr txBox="1"/>
          <p:nvPr/>
        </p:nvSpPr>
        <p:spPr>
          <a:xfrm>
            <a:off x="7064275" y="2226788"/>
            <a:ext cx="12135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Déchets</a:t>
            </a:r>
            <a:endParaRPr sz="1000" b="0" i="0" u="none" strike="noStrike" cap="none">
              <a:solidFill>
                <a:srgbClr val="000047"/>
              </a:solidFill>
              <a:latin typeface="Poppins"/>
              <a:ea typeface="Poppins"/>
              <a:cs typeface="Poppins"/>
              <a:sym typeface="Poppins"/>
            </a:endParaRPr>
          </a:p>
        </p:txBody>
      </p:sp>
      <p:sp>
        <p:nvSpPr>
          <p:cNvPr id="1625" name="Google Shape;1625;g33379d1850d_3_0"/>
          <p:cNvSpPr txBox="1"/>
          <p:nvPr/>
        </p:nvSpPr>
        <p:spPr>
          <a:xfrm>
            <a:off x="2561675" y="275598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-45 %</a:t>
            </a:r>
            <a:endParaRPr sz="1100" b="1" i="0" u="none" strike="noStrike" cap="none">
              <a:solidFill>
                <a:schemeClr val="accent6"/>
              </a:solidFill>
              <a:latin typeface="Poppins"/>
              <a:ea typeface="Poppins"/>
              <a:cs typeface="Poppins"/>
              <a:sym typeface="Poppins"/>
            </a:endParaRPr>
          </a:p>
        </p:txBody>
      </p:sp>
      <p:sp>
        <p:nvSpPr>
          <p:cNvPr id="1626" name="Google Shape;1626;g33379d1850d_3_0"/>
          <p:cNvSpPr txBox="1"/>
          <p:nvPr/>
        </p:nvSpPr>
        <p:spPr>
          <a:xfrm>
            <a:off x="3722525" y="295591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-97 %</a:t>
            </a:r>
            <a:endParaRPr sz="1100" b="1" i="0" u="none" strike="noStrike" cap="none">
              <a:solidFill>
                <a:schemeClr val="accent6"/>
              </a:solidFill>
              <a:latin typeface="Poppins"/>
              <a:ea typeface="Poppins"/>
              <a:cs typeface="Poppins"/>
              <a:sym typeface="Poppins"/>
            </a:endParaRPr>
          </a:p>
        </p:txBody>
      </p:sp>
      <p:sp>
        <p:nvSpPr>
          <p:cNvPr id="1627" name="Google Shape;1627;g33379d1850d_3_0"/>
          <p:cNvSpPr txBox="1"/>
          <p:nvPr/>
        </p:nvSpPr>
        <p:spPr>
          <a:xfrm>
            <a:off x="4901050" y="355641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-80 %</a:t>
            </a:r>
            <a:endParaRPr sz="1100" b="1" i="0" u="none" strike="noStrike" cap="none">
              <a:solidFill>
                <a:schemeClr val="accent6"/>
              </a:solidFill>
              <a:latin typeface="Poppins"/>
              <a:ea typeface="Poppins"/>
              <a:cs typeface="Poppins"/>
              <a:sym typeface="Poppins"/>
            </a:endParaRPr>
          </a:p>
        </p:txBody>
      </p:sp>
      <p:sp>
        <p:nvSpPr>
          <p:cNvPr id="1628" name="Google Shape;1628;g33379d1850d_3_0"/>
          <p:cNvSpPr txBox="1"/>
          <p:nvPr/>
        </p:nvSpPr>
        <p:spPr>
          <a:xfrm>
            <a:off x="6061775" y="378553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-52 %</a:t>
            </a:r>
            <a:endParaRPr sz="1100" b="1" i="0" u="none" strike="noStrike" cap="none">
              <a:solidFill>
                <a:schemeClr val="accent6"/>
              </a:solidFill>
              <a:latin typeface="Poppins"/>
              <a:ea typeface="Poppins"/>
              <a:cs typeface="Poppins"/>
              <a:sym typeface="Poppins"/>
            </a:endParaRPr>
          </a:p>
        </p:txBody>
      </p:sp>
      <p:sp>
        <p:nvSpPr>
          <p:cNvPr id="1629" name="Google Shape;1629;g33379d1850d_3_0"/>
          <p:cNvSpPr txBox="1"/>
          <p:nvPr/>
        </p:nvSpPr>
        <p:spPr>
          <a:xfrm>
            <a:off x="7867600" y="2349350"/>
            <a:ext cx="19479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0047"/>
                </a:solidFill>
                <a:latin typeface="Poppins"/>
                <a:ea typeface="Poppins"/>
                <a:cs typeface="Poppins"/>
                <a:sym typeface="Poppins"/>
              </a:rPr>
              <a:t>Déplacements </a:t>
            </a:r>
            <a:endParaRPr sz="1000" b="1"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0047"/>
                </a:solidFill>
                <a:latin typeface="Poppins"/>
                <a:ea typeface="Poppins"/>
                <a:cs typeface="Poppins"/>
                <a:sym typeface="Poppins"/>
              </a:rPr>
              <a:t>matchs et entraînements</a:t>
            </a:r>
            <a:endParaRPr sz="1000" b="1" i="0" u="none" strike="noStrike" cap="none">
              <a:solidFill>
                <a:srgbClr val="000047"/>
              </a:solidFill>
              <a:latin typeface="Poppins"/>
              <a:ea typeface="Poppins"/>
              <a:cs typeface="Poppins"/>
              <a:sym typeface="Poppins"/>
            </a:endParaRPr>
          </a:p>
        </p:txBody>
      </p:sp>
      <p:sp>
        <p:nvSpPr>
          <p:cNvPr id="1630" name="Google Shape;1630;g33379d1850d_3_0"/>
          <p:cNvSpPr txBox="1"/>
          <p:nvPr/>
        </p:nvSpPr>
        <p:spPr>
          <a:xfrm>
            <a:off x="7222525" y="382056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-59 %</a:t>
            </a:r>
            <a:endParaRPr sz="1100" b="1" i="0" u="none" strike="noStrike" cap="none">
              <a:solidFill>
                <a:schemeClr val="accent6"/>
              </a:solidFill>
              <a:latin typeface="Poppins"/>
              <a:ea typeface="Poppins"/>
              <a:cs typeface="Poppins"/>
              <a:sym typeface="Poppins"/>
            </a:endParaRPr>
          </a:p>
        </p:txBody>
      </p:sp>
      <p:grpSp>
        <p:nvGrpSpPr>
          <p:cNvPr id="1631" name="Google Shape;1631;g33379d1850d_3_0"/>
          <p:cNvGrpSpPr/>
          <p:nvPr/>
        </p:nvGrpSpPr>
        <p:grpSpPr>
          <a:xfrm>
            <a:off x="2745575" y="1737900"/>
            <a:ext cx="529200" cy="529200"/>
            <a:chOff x="2655925" y="1642050"/>
            <a:chExt cx="529200" cy="529200"/>
          </a:xfrm>
        </p:grpSpPr>
        <p:sp>
          <p:nvSpPr>
            <p:cNvPr id="1632" name="Google Shape;1632;g33379d1850d_3_0"/>
            <p:cNvSpPr/>
            <p:nvPr/>
          </p:nvSpPr>
          <p:spPr>
            <a:xfrm>
              <a:off x="2655925" y="1642050"/>
              <a:ext cx="529200" cy="5292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33" name="Google Shape;1633;g33379d1850d_3_0"/>
            <p:cNvPicPr preferRelativeResize="0"/>
            <p:nvPr/>
          </p:nvPicPr>
          <p:blipFill rotWithShape="1">
            <a:blip r:embed="rId7">
              <a:alphaModFix/>
            </a:blip>
            <a:srcRect/>
            <a:stretch/>
          </p:blipFill>
          <p:spPr>
            <a:xfrm>
              <a:off x="2697087" y="1770950"/>
              <a:ext cx="446875" cy="271400"/>
            </a:xfrm>
            <a:prstGeom prst="rect">
              <a:avLst/>
            </a:prstGeom>
            <a:noFill/>
            <a:ln>
              <a:noFill/>
            </a:ln>
          </p:spPr>
        </p:pic>
      </p:grpSp>
      <p:cxnSp>
        <p:nvCxnSpPr>
          <p:cNvPr id="1634" name="Google Shape;1634;g33379d1850d_3_0"/>
          <p:cNvCxnSpPr/>
          <p:nvPr/>
        </p:nvCxnSpPr>
        <p:spPr>
          <a:xfrm flipH="1">
            <a:off x="3008375" y="2200150"/>
            <a:ext cx="3600" cy="284100"/>
          </a:xfrm>
          <a:prstGeom prst="straightConnector1">
            <a:avLst/>
          </a:prstGeom>
          <a:noFill/>
          <a:ln w="19050" cap="flat" cmpd="sng">
            <a:solidFill>
              <a:srgbClr val="0028DC"/>
            </a:solidFill>
            <a:prstDash val="dot"/>
            <a:round/>
            <a:headEnd type="none" w="sm" len="sm"/>
            <a:tailEnd type="none" w="sm" len="sm"/>
          </a:ln>
        </p:spPr>
      </p:cxnSp>
      <p:grpSp>
        <p:nvGrpSpPr>
          <p:cNvPr id="1635" name="Google Shape;1635;g33379d1850d_3_0"/>
          <p:cNvGrpSpPr/>
          <p:nvPr/>
        </p:nvGrpSpPr>
        <p:grpSpPr>
          <a:xfrm>
            <a:off x="3906425" y="2035300"/>
            <a:ext cx="529200" cy="529200"/>
            <a:chOff x="3862825" y="1853000"/>
            <a:chExt cx="529200" cy="529200"/>
          </a:xfrm>
        </p:grpSpPr>
        <p:sp>
          <p:nvSpPr>
            <p:cNvPr id="1636" name="Google Shape;1636;g33379d1850d_3_0"/>
            <p:cNvSpPr/>
            <p:nvPr/>
          </p:nvSpPr>
          <p:spPr>
            <a:xfrm>
              <a:off x="3862825" y="18530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37" name="Google Shape;1637;g33379d1850d_3_0"/>
            <p:cNvPicPr preferRelativeResize="0"/>
            <p:nvPr/>
          </p:nvPicPr>
          <p:blipFill rotWithShape="1">
            <a:blip r:embed="rId8">
              <a:alphaModFix/>
            </a:blip>
            <a:srcRect/>
            <a:stretch/>
          </p:blipFill>
          <p:spPr>
            <a:xfrm>
              <a:off x="3955887" y="1941775"/>
              <a:ext cx="343075" cy="351650"/>
            </a:xfrm>
            <a:prstGeom prst="rect">
              <a:avLst/>
            </a:prstGeom>
            <a:noFill/>
            <a:ln>
              <a:noFill/>
            </a:ln>
          </p:spPr>
        </p:pic>
      </p:grpSp>
      <p:cxnSp>
        <p:nvCxnSpPr>
          <p:cNvPr id="1638" name="Google Shape;1638;g33379d1850d_3_0"/>
          <p:cNvCxnSpPr/>
          <p:nvPr/>
        </p:nvCxnSpPr>
        <p:spPr>
          <a:xfrm flipH="1">
            <a:off x="4169225" y="2471900"/>
            <a:ext cx="3600" cy="284100"/>
          </a:xfrm>
          <a:prstGeom prst="straightConnector1">
            <a:avLst/>
          </a:prstGeom>
          <a:noFill/>
          <a:ln w="19050" cap="flat" cmpd="sng">
            <a:solidFill>
              <a:srgbClr val="0028DC"/>
            </a:solidFill>
            <a:prstDash val="dot"/>
            <a:round/>
            <a:headEnd type="none" w="sm" len="sm"/>
            <a:tailEnd type="none" w="sm" len="sm"/>
          </a:ln>
        </p:spPr>
      </p:cxnSp>
      <p:sp>
        <p:nvSpPr>
          <p:cNvPr id="1639" name="Google Shape;1639;g33379d1850d_3_0"/>
          <p:cNvSpPr txBox="1"/>
          <p:nvPr/>
        </p:nvSpPr>
        <p:spPr>
          <a:xfrm>
            <a:off x="8422825" y="497188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-81 %</a:t>
            </a:r>
            <a:endParaRPr sz="1100" b="1" i="0" u="none" strike="noStrike" cap="none">
              <a:solidFill>
                <a:schemeClr val="accent6"/>
              </a:solidFill>
              <a:latin typeface="Poppins"/>
              <a:ea typeface="Poppins"/>
              <a:cs typeface="Poppins"/>
              <a:sym typeface="Poppins"/>
            </a:endParaRPr>
          </a:p>
        </p:txBody>
      </p:sp>
      <p:cxnSp>
        <p:nvCxnSpPr>
          <p:cNvPr id="1640" name="Google Shape;1640;g33379d1850d_3_0"/>
          <p:cNvCxnSpPr/>
          <p:nvPr/>
        </p:nvCxnSpPr>
        <p:spPr>
          <a:xfrm flipH="1">
            <a:off x="5347750" y="2654125"/>
            <a:ext cx="3600" cy="284100"/>
          </a:xfrm>
          <a:prstGeom prst="straightConnector1">
            <a:avLst/>
          </a:prstGeom>
          <a:noFill/>
          <a:ln w="19050" cap="flat" cmpd="sng">
            <a:solidFill>
              <a:srgbClr val="0028DC"/>
            </a:solidFill>
            <a:prstDash val="dot"/>
            <a:round/>
            <a:headEnd type="none" w="sm" len="sm"/>
            <a:tailEnd type="none" w="sm" len="sm"/>
          </a:ln>
        </p:spPr>
      </p:cxnSp>
      <p:grpSp>
        <p:nvGrpSpPr>
          <p:cNvPr id="1641" name="Google Shape;1641;g33379d1850d_3_0"/>
          <p:cNvGrpSpPr/>
          <p:nvPr/>
        </p:nvGrpSpPr>
        <p:grpSpPr>
          <a:xfrm>
            <a:off x="6245675" y="2555813"/>
            <a:ext cx="529200" cy="529200"/>
            <a:chOff x="5000100" y="1756850"/>
            <a:chExt cx="529200" cy="529200"/>
          </a:xfrm>
        </p:grpSpPr>
        <p:sp>
          <p:nvSpPr>
            <p:cNvPr id="1642" name="Google Shape;1642;g33379d1850d_3_0"/>
            <p:cNvSpPr/>
            <p:nvPr/>
          </p:nvSpPr>
          <p:spPr>
            <a:xfrm>
              <a:off x="5000100" y="175685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43" name="Google Shape;1643;g33379d1850d_3_0"/>
            <p:cNvPicPr preferRelativeResize="0"/>
            <p:nvPr/>
          </p:nvPicPr>
          <p:blipFill rotWithShape="1">
            <a:blip r:embed="rId9">
              <a:alphaModFix/>
            </a:blip>
            <a:srcRect/>
            <a:stretch/>
          </p:blipFill>
          <p:spPr>
            <a:xfrm>
              <a:off x="5080762" y="1827572"/>
              <a:ext cx="331625" cy="387766"/>
            </a:xfrm>
            <a:prstGeom prst="rect">
              <a:avLst/>
            </a:prstGeom>
            <a:noFill/>
            <a:ln>
              <a:noFill/>
            </a:ln>
          </p:spPr>
        </p:pic>
      </p:grpSp>
      <p:cxnSp>
        <p:nvCxnSpPr>
          <p:cNvPr id="1644" name="Google Shape;1644;g33379d1850d_3_0"/>
          <p:cNvCxnSpPr/>
          <p:nvPr/>
        </p:nvCxnSpPr>
        <p:spPr>
          <a:xfrm flipH="1">
            <a:off x="7671050" y="2862925"/>
            <a:ext cx="9600" cy="883800"/>
          </a:xfrm>
          <a:prstGeom prst="straightConnector1">
            <a:avLst/>
          </a:prstGeom>
          <a:noFill/>
          <a:ln w="19050" cap="flat" cmpd="sng">
            <a:solidFill>
              <a:srgbClr val="0028DC"/>
            </a:solidFill>
            <a:prstDash val="dot"/>
            <a:round/>
            <a:headEnd type="none" w="sm" len="sm"/>
            <a:tailEnd type="none" w="sm" len="sm"/>
          </a:ln>
        </p:spPr>
      </p:cxnSp>
      <p:grpSp>
        <p:nvGrpSpPr>
          <p:cNvPr id="1645" name="Google Shape;1645;g33379d1850d_3_0"/>
          <p:cNvGrpSpPr/>
          <p:nvPr/>
        </p:nvGrpSpPr>
        <p:grpSpPr>
          <a:xfrm>
            <a:off x="7406425" y="2531563"/>
            <a:ext cx="529200" cy="529200"/>
            <a:chOff x="7406425" y="2531563"/>
            <a:chExt cx="529200" cy="529200"/>
          </a:xfrm>
        </p:grpSpPr>
        <p:sp>
          <p:nvSpPr>
            <p:cNvPr id="1646" name="Google Shape;1646;g33379d1850d_3_0"/>
            <p:cNvSpPr/>
            <p:nvPr/>
          </p:nvSpPr>
          <p:spPr>
            <a:xfrm>
              <a:off x="7406425" y="2531563"/>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47" name="Google Shape;1647;g33379d1850d_3_0"/>
            <p:cNvPicPr preferRelativeResize="0"/>
            <p:nvPr/>
          </p:nvPicPr>
          <p:blipFill rotWithShape="1">
            <a:blip r:embed="rId10">
              <a:alphaModFix/>
            </a:blip>
            <a:srcRect/>
            <a:stretch/>
          </p:blipFill>
          <p:spPr>
            <a:xfrm>
              <a:off x="7553602" y="2605550"/>
              <a:ext cx="243287" cy="368400"/>
            </a:xfrm>
            <a:prstGeom prst="rect">
              <a:avLst/>
            </a:prstGeom>
            <a:noFill/>
            <a:ln>
              <a:noFill/>
            </a:ln>
          </p:spPr>
        </p:pic>
      </p:grpSp>
      <p:sp>
        <p:nvSpPr>
          <p:cNvPr id="1648" name="Google Shape;1648;g33379d1850d_3_0"/>
          <p:cNvSpPr/>
          <p:nvPr/>
        </p:nvSpPr>
        <p:spPr>
          <a:xfrm>
            <a:off x="5090925" y="2124925"/>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49" name="Google Shape;1649;g33379d1850d_3_0"/>
          <p:cNvPicPr preferRelativeResize="0"/>
          <p:nvPr/>
        </p:nvPicPr>
        <p:blipFill rotWithShape="1">
          <a:blip r:embed="rId11">
            <a:alphaModFix/>
          </a:blip>
          <a:srcRect/>
          <a:stretch/>
        </p:blipFill>
        <p:spPr>
          <a:xfrm>
            <a:off x="5186951" y="2195413"/>
            <a:ext cx="325200" cy="388225"/>
          </a:xfrm>
          <a:prstGeom prst="rect">
            <a:avLst/>
          </a:prstGeom>
          <a:noFill/>
          <a:ln>
            <a:noFill/>
          </a:ln>
        </p:spPr>
      </p:pic>
      <p:cxnSp>
        <p:nvCxnSpPr>
          <p:cNvPr id="1650" name="Google Shape;1650;g33379d1850d_3_0"/>
          <p:cNvCxnSpPr/>
          <p:nvPr/>
        </p:nvCxnSpPr>
        <p:spPr>
          <a:xfrm>
            <a:off x="8841550" y="3355650"/>
            <a:ext cx="0" cy="429900"/>
          </a:xfrm>
          <a:prstGeom prst="straightConnector1">
            <a:avLst/>
          </a:prstGeom>
          <a:noFill/>
          <a:ln w="19050" cap="flat" cmpd="sng">
            <a:solidFill>
              <a:srgbClr val="0028DC"/>
            </a:solidFill>
            <a:prstDash val="dot"/>
            <a:round/>
            <a:headEnd type="none" w="sm" len="sm"/>
            <a:tailEnd type="none" w="sm" len="sm"/>
          </a:ln>
        </p:spPr>
      </p:cxnSp>
      <p:sp>
        <p:nvSpPr>
          <p:cNvPr id="1651" name="Google Shape;1651;g33379d1850d_3_0"/>
          <p:cNvSpPr/>
          <p:nvPr/>
        </p:nvSpPr>
        <p:spPr>
          <a:xfrm>
            <a:off x="9471050" y="4834200"/>
            <a:ext cx="504600" cy="5826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2" name="Google Shape;1652;g33379d1850d_3_0"/>
          <p:cNvSpPr/>
          <p:nvPr/>
        </p:nvSpPr>
        <p:spPr>
          <a:xfrm>
            <a:off x="2719475" y="4339325"/>
            <a:ext cx="5266500" cy="1751700"/>
          </a:xfrm>
          <a:prstGeom prst="wedgeRoundRectCallout">
            <a:avLst>
              <a:gd name="adj1" fmla="val 55724"/>
              <a:gd name="adj2" fmla="val -2867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fr-FR" sz="1400" b="1" i="0" u="none" strike="noStrike" cap="none">
                <a:solidFill>
                  <a:schemeClr val="dk2"/>
                </a:solidFill>
                <a:latin typeface="Poppins"/>
                <a:ea typeface="Poppins"/>
                <a:cs typeface="Poppins"/>
                <a:sym typeface="Poppins"/>
              </a:rPr>
              <a:t>Des leviers communs pour les entraînements et les matchs</a:t>
            </a:r>
            <a:endParaRPr sz="1400" b="1" i="0" u="none" strike="noStrike" cap="none">
              <a:solidFill>
                <a:schemeClr val="dk2"/>
              </a:solidFill>
              <a:latin typeface="Poppins"/>
              <a:ea typeface="Poppins"/>
              <a:cs typeface="Poppins"/>
              <a:sym typeface="Poppins"/>
            </a:endParaRPr>
          </a:p>
          <a:p>
            <a:pPr marL="457200" marR="0" lvl="0" indent="-311150" algn="l" rtl="0">
              <a:lnSpc>
                <a:spcPct val="115000"/>
              </a:lnSpc>
              <a:spcBef>
                <a:spcPts val="400"/>
              </a:spcBef>
              <a:spcAft>
                <a:spcPts val="0"/>
              </a:spcAft>
              <a:buClr>
                <a:schemeClr val="dk2"/>
              </a:buClr>
              <a:buSzPts val="1300"/>
              <a:buFont typeface="Poppins"/>
              <a:buChar char="●"/>
            </a:pPr>
            <a:r>
              <a:rPr lang="fr-FR" sz="1300" b="1" i="0" u="none" strike="noStrike" cap="none">
                <a:solidFill>
                  <a:schemeClr val="dk2"/>
                </a:solidFill>
                <a:latin typeface="Poppins"/>
                <a:ea typeface="Poppins"/>
                <a:cs typeface="Poppins"/>
                <a:sym typeface="Poppins"/>
              </a:rPr>
              <a:t>Faciliter le covoiturage</a:t>
            </a:r>
            <a:endParaRPr sz="1300" b="1" i="0" u="none" strike="noStrike" cap="none">
              <a:solidFill>
                <a:schemeClr val="dk2"/>
              </a:solidFill>
              <a:latin typeface="Poppins"/>
              <a:ea typeface="Poppins"/>
              <a:cs typeface="Poppins"/>
              <a:sym typeface="Poppins"/>
            </a:endParaRPr>
          </a:p>
          <a:p>
            <a:pPr marL="457200" marR="0" lvl="0" indent="-311150" algn="l" rtl="0">
              <a:lnSpc>
                <a:spcPct val="115000"/>
              </a:lnSpc>
              <a:spcBef>
                <a:spcPts val="400"/>
              </a:spcBef>
              <a:spcAft>
                <a:spcPts val="0"/>
              </a:spcAft>
              <a:buClr>
                <a:schemeClr val="dk2"/>
              </a:buClr>
              <a:buSzPts val="1300"/>
              <a:buFont typeface="Poppins"/>
              <a:buChar char="●"/>
            </a:pPr>
            <a:r>
              <a:rPr lang="fr-FR" sz="1300" b="1" i="0" u="none" strike="noStrike" cap="none">
                <a:solidFill>
                  <a:schemeClr val="dk2"/>
                </a:solidFill>
                <a:latin typeface="Poppins"/>
                <a:ea typeface="Poppins"/>
                <a:cs typeface="Poppins"/>
                <a:sym typeface="Poppins"/>
              </a:rPr>
              <a:t>Organiser le report modal </a:t>
            </a:r>
            <a:r>
              <a:rPr lang="fr-FR" sz="1300" b="0" i="0" u="none" strike="noStrike" cap="none">
                <a:solidFill>
                  <a:schemeClr val="dk2"/>
                </a:solidFill>
                <a:latin typeface="Poppins"/>
                <a:ea typeface="Poppins"/>
                <a:cs typeface="Poppins"/>
                <a:sym typeface="Poppins"/>
              </a:rPr>
              <a:t>vers les transports en commun et les mobilités actives</a:t>
            </a:r>
            <a:endParaRPr sz="1300" b="0" i="0" u="none" strike="noStrike" cap="none">
              <a:solidFill>
                <a:schemeClr val="dk2"/>
              </a:solidFill>
              <a:latin typeface="Poppins"/>
              <a:ea typeface="Poppins"/>
              <a:cs typeface="Poppins"/>
              <a:sym typeface="Poppins"/>
            </a:endParaRPr>
          </a:p>
          <a:p>
            <a:pPr marL="457200" marR="0" lvl="0" indent="-311150" algn="l" rtl="0">
              <a:lnSpc>
                <a:spcPct val="115000"/>
              </a:lnSpc>
              <a:spcBef>
                <a:spcPts val="400"/>
              </a:spcBef>
              <a:spcAft>
                <a:spcPts val="0"/>
              </a:spcAft>
              <a:buClr>
                <a:schemeClr val="dk2"/>
              </a:buClr>
              <a:buSzPts val="1300"/>
              <a:buFont typeface="Poppins"/>
              <a:buChar char="●"/>
            </a:pPr>
            <a:r>
              <a:rPr lang="fr-FR" sz="1300" b="1" i="0" u="none" strike="noStrike" cap="none">
                <a:solidFill>
                  <a:schemeClr val="dk2"/>
                </a:solidFill>
                <a:latin typeface="Poppins"/>
                <a:ea typeface="Poppins"/>
                <a:cs typeface="Poppins"/>
                <a:sym typeface="Poppins"/>
              </a:rPr>
              <a:t>Electrification </a:t>
            </a:r>
            <a:r>
              <a:rPr lang="fr-FR" sz="1300" b="0" i="0" u="none" strike="noStrike" cap="none">
                <a:solidFill>
                  <a:schemeClr val="dk2"/>
                </a:solidFill>
                <a:latin typeface="Poppins"/>
                <a:ea typeface="Poppins"/>
                <a:cs typeface="Poppins"/>
                <a:sym typeface="Poppins"/>
              </a:rPr>
              <a:t>des véhicules </a:t>
            </a:r>
            <a:endParaRPr sz="1200" b="0" i="0" u="none" strike="noStrike" cap="none">
              <a:solidFill>
                <a:srgbClr val="000000"/>
              </a:solidFill>
              <a:latin typeface="Arial"/>
              <a:ea typeface="Arial"/>
              <a:cs typeface="Arial"/>
              <a:sym typeface="Arial"/>
            </a:endParaRPr>
          </a:p>
        </p:txBody>
      </p:sp>
      <p:sp>
        <p:nvSpPr>
          <p:cNvPr id="1653" name="Google Shape;1653;g33379d1850d_3_0"/>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33379d1850d_4_772"/>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fr-FR"/>
              <a:t>5</a:t>
            </a:fld>
            <a:endParaRPr/>
          </a:p>
        </p:txBody>
      </p:sp>
      <p:sp>
        <p:nvSpPr>
          <p:cNvPr id="296" name="Google Shape;296;g33379d1850d_4_772"/>
          <p:cNvSpPr txBox="1"/>
          <p:nvPr/>
        </p:nvSpPr>
        <p:spPr>
          <a:xfrm>
            <a:off x="8911814" y="2261952"/>
            <a:ext cx="2454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fr-FR" sz="3600" b="1" i="0" u="none" strike="noStrike" cap="none">
                <a:solidFill>
                  <a:srgbClr val="0028DC"/>
                </a:solidFill>
                <a:latin typeface="Poppins"/>
                <a:ea typeface="Poppins"/>
                <a:cs typeface="Poppins"/>
                <a:sym typeface="Poppins"/>
              </a:rPr>
              <a:t>ÉNERGIE</a:t>
            </a:r>
            <a:endParaRPr sz="1800" b="0" i="0" u="none" strike="noStrike" cap="none">
              <a:solidFill>
                <a:schemeClr val="dk1"/>
              </a:solidFill>
              <a:latin typeface="Poppins"/>
              <a:ea typeface="Poppins"/>
              <a:cs typeface="Poppins"/>
              <a:sym typeface="Poppins"/>
            </a:endParaRPr>
          </a:p>
        </p:txBody>
      </p:sp>
      <p:cxnSp>
        <p:nvCxnSpPr>
          <p:cNvPr id="297" name="Google Shape;297;g33379d1850d_4_772"/>
          <p:cNvCxnSpPr/>
          <p:nvPr/>
        </p:nvCxnSpPr>
        <p:spPr>
          <a:xfrm rot="10800000">
            <a:off x="7459849" y="1805102"/>
            <a:ext cx="1340100" cy="806100"/>
          </a:xfrm>
          <a:prstGeom prst="bentConnector3">
            <a:avLst>
              <a:gd name="adj1" fmla="val 49998"/>
            </a:avLst>
          </a:prstGeom>
          <a:noFill/>
          <a:ln w="9525" cap="flat" cmpd="sng">
            <a:solidFill>
              <a:schemeClr val="accent1"/>
            </a:solidFill>
            <a:prstDash val="solid"/>
            <a:miter lim="800000"/>
            <a:headEnd type="none" w="sm" len="sm"/>
            <a:tailEnd type="none" w="sm" len="sm"/>
          </a:ln>
        </p:spPr>
      </p:cxnSp>
      <p:sp>
        <p:nvSpPr>
          <p:cNvPr id="298" name="Google Shape;298;g33379d1850d_4_772"/>
          <p:cNvSpPr txBox="1"/>
          <p:nvPr/>
        </p:nvSpPr>
        <p:spPr>
          <a:xfrm>
            <a:off x="7625249" y="3364450"/>
            <a:ext cx="4261800" cy="221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a:solidFill>
                  <a:schemeClr val="accent1"/>
                </a:solidFill>
                <a:latin typeface="Arial"/>
                <a:ea typeface="Arial"/>
                <a:cs typeface="Arial"/>
                <a:sym typeface="Arial"/>
              </a:rPr>
              <a:t>De l’autre, l’inéluctable baisse de la disponibilité des énergies fossiles nécessite de l’anticiper, donc de </a:t>
            </a:r>
            <a:r>
              <a:rPr lang="fr-FR" sz="2000" b="1" i="0" u="none" strike="noStrike" cap="none">
                <a:solidFill>
                  <a:schemeClr val="accent1"/>
                </a:solidFill>
                <a:latin typeface="Arial"/>
                <a:ea typeface="Arial"/>
                <a:cs typeface="Arial"/>
                <a:sym typeface="Arial"/>
              </a:rPr>
              <a:t>réduire la consommation de pétrole et gaz </a:t>
            </a:r>
            <a:r>
              <a:rPr lang="fr-FR" sz="2000" b="0" i="0" u="none" strike="noStrike" cap="none">
                <a:solidFill>
                  <a:schemeClr val="accent1"/>
                </a:solidFill>
                <a:latin typeface="Arial"/>
                <a:ea typeface="Arial"/>
                <a:cs typeface="Arial"/>
                <a:sym typeface="Arial"/>
              </a:rPr>
              <a:t>avant qu’elle ne diminue de force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99" name="Google Shape;299;g33379d1850d_4_772"/>
          <p:cNvPicPr preferRelativeResize="0"/>
          <p:nvPr/>
        </p:nvPicPr>
        <p:blipFill rotWithShape="1">
          <a:blip r:embed="rId3">
            <a:alphaModFix/>
          </a:blip>
          <a:srcRect l="1222" t="10999" r="1016" b="7341"/>
          <a:stretch/>
        </p:blipFill>
        <p:spPr>
          <a:xfrm>
            <a:off x="406150" y="1604100"/>
            <a:ext cx="6876775" cy="3760399"/>
          </a:xfrm>
          <a:prstGeom prst="rect">
            <a:avLst/>
          </a:prstGeom>
          <a:noFill/>
          <a:ln>
            <a:noFill/>
          </a:ln>
        </p:spPr>
      </p:pic>
      <p:sp>
        <p:nvSpPr>
          <p:cNvPr id="300" name="Google Shape;300;g33379d1850d_4_772"/>
          <p:cNvSpPr txBox="1"/>
          <p:nvPr/>
        </p:nvSpPr>
        <p:spPr>
          <a:xfrm>
            <a:off x="648500" y="5501175"/>
            <a:ext cx="118140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600"/>
              </a:spcBef>
              <a:spcAft>
                <a:spcPts val="0"/>
              </a:spcAft>
              <a:buClr>
                <a:schemeClr val="dk1"/>
              </a:buClr>
              <a:buSzPts val="1100"/>
              <a:buFont typeface="Arial"/>
              <a:buNone/>
            </a:pPr>
            <a:r>
              <a:rPr lang="fr-FR" sz="1300" b="1" i="1" u="none" strike="noStrike" cap="none">
                <a:solidFill>
                  <a:srgbClr val="00005A"/>
                </a:solidFill>
                <a:highlight>
                  <a:srgbClr val="FFFFFF"/>
                </a:highlight>
                <a:latin typeface="Arial"/>
                <a:ea typeface="Arial"/>
                <a:cs typeface="Arial"/>
                <a:sym typeface="Arial"/>
              </a:rPr>
              <a:t>Production de pétrole brut des 16 principaux pays fournisseurs de l’UE (projections post-2020)</a:t>
            </a:r>
            <a:br>
              <a:rPr lang="fr-FR" sz="1200" b="1" i="1" u="none" strike="noStrike" cap="none">
                <a:solidFill>
                  <a:srgbClr val="00005A"/>
                </a:solidFill>
                <a:highlight>
                  <a:srgbClr val="FFFFFF"/>
                </a:highlight>
                <a:latin typeface="Arial"/>
                <a:ea typeface="Arial"/>
                <a:cs typeface="Arial"/>
                <a:sym typeface="Arial"/>
              </a:rPr>
            </a:br>
            <a:r>
              <a:rPr lang="fr-FR" sz="1200" b="0" i="1" u="none" strike="noStrike" cap="none">
                <a:solidFill>
                  <a:srgbClr val="00005A"/>
                </a:solidFill>
                <a:highlight>
                  <a:srgbClr val="FFFFFF"/>
                </a:highlight>
                <a:latin typeface="Arial"/>
                <a:ea typeface="Arial"/>
                <a:cs typeface="Arial"/>
                <a:sym typeface="Arial"/>
              </a:rPr>
              <a:t>Source : The Shift Project 2021, données Rystad Energy</a:t>
            </a:r>
            <a:endParaRPr sz="1200" b="0" i="1" u="none" strike="noStrike" cap="none">
              <a:solidFill>
                <a:srgbClr val="00005A"/>
              </a:solidFill>
              <a:highlight>
                <a:srgbClr val="FFFFFF"/>
              </a:highlight>
              <a:latin typeface="Arial"/>
              <a:ea typeface="Arial"/>
              <a:cs typeface="Arial"/>
              <a:sym typeface="Arial"/>
            </a:endParaRPr>
          </a:p>
          <a:p>
            <a:pPr marL="0" marR="0" lvl="0" indent="0" algn="l" rtl="0">
              <a:lnSpc>
                <a:spcPct val="100000"/>
              </a:lnSpc>
              <a:spcBef>
                <a:spcPts val="60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01" name="Google Shape;301;g33379d1850d_4_772"/>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
        <p:nvSpPr>
          <p:cNvPr id="302" name="Google Shape;302;g33379d1850d_4_772"/>
          <p:cNvSpPr txBox="1"/>
          <p:nvPr/>
        </p:nvSpPr>
        <p:spPr>
          <a:xfrm>
            <a:off x="847725" y="546125"/>
            <a:ext cx="9956700" cy="572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800"/>
              <a:buFont typeface="Arial"/>
              <a:buNone/>
            </a:pPr>
            <a:r>
              <a:rPr lang="fr-FR" sz="2800" b="1" i="0" u="none" strike="noStrike" cap="none">
                <a:solidFill>
                  <a:schemeClr val="dk2"/>
                </a:solidFill>
                <a:latin typeface="Poppins"/>
                <a:ea typeface="Poppins"/>
                <a:cs typeface="Poppins"/>
                <a:sym typeface="Poppins"/>
              </a:rPr>
              <a:t>La double contrainte carbone</a:t>
            </a:r>
            <a:endParaRPr sz="2800" b="1" i="0" u="none" strike="noStrike" cap="none">
              <a:solidFill>
                <a:schemeClr val="dk2"/>
              </a:solidFill>
              <a:latin typeface="Poppins"/>
              <a:ea typeface="Poppins"/>
              <a:cs typeface="Poppins"/>
              <a:sym typeface="Poppi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59" name="Google Shape;1659;g33379d1850d_3_44"/>
          <p:cNvSpPr txBox="1"/>
          <p:nvPr/>
        </p:nvSpPr>
        <p:spPr>
          <a:xfrm>
            <a:off x="695325" y="572625"/>
            <a:ext cx="9471600" cy="497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amateur </a:t>
            </a:r>
            <a:r>
              <a:rPr lang="fr-FR" sz="2400" b="1" i="0" u="none" strike="noStrike" cap="none">
                <a:solidFill>
                  <a:schemeClr val="dk2"/>
                </a:solidFill>
                <a:latin typeface="Poppins"/>
                <a:ea typeface="Poppins"/>
                <a:cs typeface="Poppins"/>
                <a:sym typeface="Poppins"/>
              </a:rPr>
              <a:t>?</a:t>
            </a:r>
            <a:endParaRPr sz="2400" b="1" i="0" u="none" strike="noStrike" cap="none">
              <a:solidFill>
                <a:srgbClr val="00005A"/>
              </a:solidFill>
              <a:latin typeface="Poppins"/>
              <a:ea typeface="Poppins"/>
              <a:cs typeface="Poppins"/>
              <a:sym typeface="Poppins"/>
            </a:endParaRPr>
          </a:p>
        </p:txBody>
      </p:sp>
      <p:sp>
        <p:nvSpPr>
          <p:cNvPr id="1660" name="Google Shape;1660;g33379d1850d_3_44"/>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50</a:t>
            </a:fld>
            <a:endParaRPr/>
          </a:p>
        </p:txBody>
      </p:sp>
      <p:pic>
        <p:nvPicPr>
          <p:cNvPr id="1661" name="Google Shape;1661;g33379d1850d_3_44"/>
          <p:cNvPicPr preferRelativeResize="0"/>
          <p:nvPr/>
        </p:nvPicPr>
        <p:blipFill rotWithShape="1">
          <a:blip r:embed="rId3">
            <a:alphaModFix amt="20000"/>
          </a:blip>
          <a:srcRect/>
          <a:stretch/>
        </p:blipFill>
        <p:spPr>
          <a:xfrm>
            <a:off x="10735274" y="251000"/>
            <a:ext cx="504451" cy="298425"/>
          </a:xfrm>
          <a:prstGeom prst="rect">
            <a:avLst/>
          </a:prstGeom>
          <a:noFill/>
          <a:ln>
            <a:noFill/>
          </a:ln>
        </p:spPr>
      </p:pic>
      <p:pic>
        <p:nvPicPr>
          <p:cNvPr id="1662" name="Google Shape;1662;g33379d1850d_3_44"/>
          <p:cNvPicPr preferRelativeResize="0"/>
          <p:nvPr/>
        </p:nvPicPr>
        <p:blipFill rotWithShape="1">
          <a:blip r:embed="rId4">
            <a:alphaModFix/>
          </a:blip>
          <a:srcRect/>
          <a:stretch/>
        </p:blipFill>
        <p:spPr>
          <a:xfrm>
            <a:off x="11342950" y="229875"/>
            <a:ext cx="608586" cy="340675"/>
          </a:xfrm>
          <a:prstGeom prst="rect">
            <a:avLst/>
          </a:prstGeom>
          <a:noFill/>
          <a:ln>
            <a:noFill/>
          </a:ln>
        </p:spPr>
      </p:pic>
      <p:sp>
        <p:nvSpPr>
          <p:cNvPr id="1663" name="Google Shape;1663;g33379d1850d_3_44"/>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D0E0E3"/>
                </a:solidFill>
                <a:latin typeface="Poppins"/>
                <a:ea typeface="Poppins"/>
                <a:cs typeface="Poppins"/>
                <a:sym typeface="Poppins"/>
              </a:rPr>
              <a:t>Pro</a:t>
            </a:r>
            <a:endParaRPr sz="1100" b="1" i="0" u="none" strike="noStrike" cap="none">
              <a:solidFill>
                <a:srgbClr val="D0E0E3"/>
              </a:solidFill>
              <a:latin typeface="Poppins"/>
              <a:ea typeface="Poppins"/>
              <a:cs typeface="Poppins"/>
              <a:sym typeface="Poppins"/>
            </a:endParaRPr>
          </a:p>
        </p:txBody>
      </p:sp>
      <p:sp>
        <p:nvSpPr>
          <p:cNvPr id="1664" name="Google Shape;1664;g33379d1850d_3_44"/>
          <p:cNvSpPr txBox="1"/>
          <p:nvPr/>
        </p:nvSpPr>
        <p:spPr>
          <a:xfrm>
            <a:off x="11185991" y="549425"/>
            <a:ext cx="9225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2"/>
                </a:solidFill>
                <a:latin typeface="Poppins"/>
                <a:ea typeface="Poppins"/>
                <a:cs typeface="Poppins"/>
                <a:sym typeface="Poppins"/>
              </a:rPr>
              <a:t>Amateur</a:t>
            </a:r>
            <a:endParaRPr sz="1100" b="1" i="0" u="none" strike="noStrike" cap="none">
              <a:solidFill>
                <a:schemeClr val="accent2"/>
              </a:solidFill>
              <a:latin typeface="Poppins"/>
              <a:ea typeface="Poppins"/>
              <a:cs typeface="Poppins"/>
              <a:sym typeface="Poppins"/>
            </a:endParaRPr>
          </a:p>
        </p:txBody>
      </p:sp>
      <p:pic>
        <p:nvPicPr>
          <p:cNvPr id="1665" name="Google Shape;1665;g33379d1850d_3_44"/>
          <p:cNvPicPr preferRelativeResize="0"/>
          <p:nvPr/>
        </p:nvPicPr>
        <p:blipFill rotWithShape="1">
          <a:blip r:embed="rId5">
            <a:alphaModFix/>
          </a:blip>
          <a:srcRect r="11038" b="7748"/>
          <a:stretch/>
        </p:blipFill>
        <p:spPr>
          <a:xfrm>
            <a:off x="455000" y="2200150"/>
            <a:ext cx="10154650" cy="3753551"/>
          </a:xfrm>
          <a:prstGeom prst="rect">
            <a:avLst/>
          </a:prstGeom>
          <a:noFill/>
          <a:ln>
            <a:noFill/>
          </a:ln>
        </p:spPr>
      </p:pic>
      <p:sp>
        <p:nvSpPr>
          <p:cNvPr id="1666" name="Google Shape;1666;g33379d1850d_3_44"/>
          <p:cNvSpPr txBox="1"/>
          <p:nvPr/>
        </p:nvSpPr>
        <p:spPr>
          <a:xfrm>
            <a:off x="1343325" y="6025125"/>
            <a:ext cx="939300" cy="34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2022</a:t>
            </a:r>
            <a:endParaRPr sz="1600" b="1" i="0" u="none" strike="noStrike" cap="none">
              <a:solidFill>
                <a:schemeClr val="dk2"/>
              </a:solidFill>
              <a:latin typeface="Poppins"/>
              <a:ea typeface="Poppins"/>
              <a:cs typeface="Poppins"/>
              <a:sym typeface="Poppins"/>
            </a:endParaRPr>
          </a:p>
        </p:txBody>
      </p:sp>
      <p:grpSp>
        <p:nvGrpSpPr>
          <p:cNvPr id="1667" name="Google Shape;1667;g33379d1850d_3_44"/>
          <p:cNvGrpSpPr/>
          <p:nvPr/>
        </p:nvGrpSpPr>
        <p:grpSpPr>
          <a:xfrm>
            <a:off x="8567163" y="2826438"/>
            <a:ext cx="529200" cy="529200"/>
            <a:chOff x="8479100" y="2060438"/>
            <a:chExt cx="529200" cy="529200"/>
          </a:xfrm>
        </p:grpSpPr>
        <p:sp>
          <p:nvSpPr>
            <p:cNvPr id="1668" name="Google Shape;1668;g33379d1850d_3_44"/>
            <p:cNvSpPr/>
            <p:nvPr/>
          </p:nvSpPr>
          <p:spPr>
            <a:xfrm>
              <a:off x="8479100" y="2060438"/>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69" name="Google Shape;1669;g33379d1850d_3_44"/>
            <p:cNvPicPr preferRelativeResize="0"/>
            <p:nvPr/>
          </p:nvPicPr>
          <p:blipFill rotWithShape="1">
            <a:blip r:embed="rId6">
              <a:alphaModFix/>
            </a:blip>
            <a:srcRect/>
            <a:stretch/>
          </p:blipFill>
          <p:spPr>
            <a:xfrm>
              <a:off x="8577900" y="2152055"/>
              <a:ext cx="331625" cy="345969"/>
            </a:xfrm>
            <a:prstGeom prst="rect">
              <a:avLst/>
            </a:prstGeom>
            <a:noFill/>
            <a:ln>
              <a:noFill/>
            </a:ln>
          </p:spPr>
        </p:pic>
      </p:grpSp>
      <p:sp>
        <p:nvSpPr>
          <p:cNvPr id="1670" name="Google Shape;1670;g33379d1850d_3_44"/>
          <p:cNvSpPr txBox="1"/>
          <p:nvPr/>
        </p:nvSpPr>
        <p:spPr>
          <a:xfrm>
            <a:off x="2216675" y="1070313"/>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Construction et entretien des infrastructures</a:t>
            </a:r>
            <a:endParaRPr sz="1000" b="0" i="0" u="none" strike="noStrike" cap="none">
              <a:solidFill>
                <a:srgbClr val="000047"/>
              </a:solidFill>
              <a:latin typeface="Poppins"/>
              <a:ea typeface="Poppins"/>
              <a:cs typeface="Poppins"/>
              <a:sym typeface="Poppins"/>
            </a:endParaRPr>
          </a:p>
        </p:txBody>
      </p:sp>
      <p:cxnSp>
        <p:nvCxnSpPr>
          <p:cNvPr id="1671" name="Google Shape;1671;g33379d1850d_3_44"/>
          <p:cNvCxnSpPr/>
          <p:nvPr/>
        </p:nvCxnSpPr>
        <p:spPr>
          <a:xfrm>
            <a:off x="6510275" y="3110513"/>
            <a:ext cx="0" cy="429900"/>
          </a:xfrm>
          <a:prstGeom prst="straightConnector1">
            <a:avLst/>
          </a:prstGeom>
          <a:noFill/>
          <a:ln w="19050" cap="flat" cmpd="sng">
            <a:solidFill>
              <a:srgbClr val="0028DC"/>
            </a:solidFill>
            <a:prstDash val="dot"/>
            <a:round/>
            <a:headEnd type="none" w="sm" len="sm"/>
            <a:tailEnd type="none" w="sm" len="sm"/>
          </a:ln>
        </p:spPr>
      </p:cxnSp>
      <p:sp>
        <p:nvSpPr>
          <p:cNvPr id="1672" name="Google Shape;1672;g33379d1850d_3_44"/>
          <p:cNvSpPr txBox="1"/>
          <p:nvPr/>
        </p:nvSpPr>
        <p:spPr>
          <a:xfrm>
            <a:off x="3377525" y="137062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Consommation d’énergie des infrastructures</a:t>
            </a:r>
            <a:endParaRPr sz="1000" b="0" i="0" u="none" strike="noStrike" cap="none">
              <a:solidFill>
                <a:srgbClr val="000047"/>
              </a:solidFill>
              <a:latin typeface="Poppins"/>
              <a:ea typeface="Poppins"/>
              <a:cs typeface="Poppins"/>
              <a:sym typeface="Poppins"/>
            </a:endParaRPr>
          </a:p>
        </p:txBody>
      </p:sp>
      <p:sp>
        <p:nvSpPr>
          <p:cNvPr id="1673" name="Google Shape;1673;g33379d1850d_3_44"/>
          <p:cNvSpPr txBox="1"/>
          <p:nvPr/>
        </p:nvSpPr>
        <p:spPr>
          <a:xfrm>
            <a:off x="4688350" y="1821400"/>
            <a:ext cx="1322400" cy="25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Articles de sport</a:t>
            </a:r>
            <a:endParaRPr sz="1000" b="0" i="0" u="none" strike="noStrike" cap="none">
              <a:solidFill>
                <a:srgbClr val="000047"/>
              </a:solidFill>
              <a:latin typeface="Poppins"/>
              <a:ea typeface="Poppins"/>
              <a:cs typeface="Poppins"/>
              <a:sym typeface="Poppins"/>
            </a:endParaRPr>
          </a:p>
        </p:txBody>
      </p:sp>
      <p:sp>
        <p:nvSpPr>
          <p:cNvPr id="1674" name="Google Shape;1674;g33379d1850d_3_44"/>
          <p:cNvSpPr txBox="1"/>
          <p:nvPr/>
        </p:nvSpPr>
        <p:spPr>
          <a:xfrm>
            <a:off x="5716775" y="2077600"/>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Alimentation et boissons</a:t>
            </a:r>
            <a:endParaRPr sz="1000" b="0" i="0" u="none" strike="noStrike" cap="none">
              <a:solidFill>
                <a:srgbClr val="000047"/>
              </a:solidFill>
              <a:latin typeface="Poppins"/>
              <a:ea typeface="Poppins"/>
              <a:cs typeface="Poppins"/>
              <a:sym typeface="Poppins"/>
            </a:endParaRPr>
          </a:p>
        </p:txBody>
      </p:sp>
      <p:sp>
        <p:nvSpPr>
          <p:cNvPr id="1675" name="Google Shape;1675;g33379d1850d_3_44"/>
          <p:cNvSpPr txBox="1"/>
          <p:nvPr/>
        </p:nvSpPr>
        <p:spPr>
          <a:xfrm>
            <a:off x="7064275" y="2226788"/>
            <a:ext cx="12135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Déchets</a:t>
            </a:r>
            <a:endParaRPr sz="1000" b="0" i="0" u="none" strike="noStrike" cap="none">
              <a:solidFill>
                <a:srgbClr val="000047"/>
              </a:solidFill>
              <a:latin typeface="Poppins"/>
              <a:ea typeface="Poppins"/>
              <a:cs typeface="Poppins"/>
              <a:sym typeface="Poppins"/>
            </a:endParaRPr>
          </a:p>
        </p:txBody>
      </p:sp>
      <p:sp>
        <p:nvSpPr>
          <p:cNvPr id="1676" name="Google Shape;1676;g33379d1850d_3_44"/>
          <p:cNvSpPr txBox="1"/>
          <p:nvPr/>
        </p:nvSpPr>
        <p:spPr>
          <a:xfrm>
            <a:off x="7867600" y="2349350"/>
            <a:ext cx="19479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Déplacements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matchs et entraînements</a:t>
            </a:r>
            <a:endParaRPr sz="1000" b="0" i="0" u="none" strike="noStrike" cap="none">
              <a:solidFill>
                <a:srgbClr val="000047"/>
              </a:solidFill>
              <a:latin typeface="Poppins"/>
              <a:ea typeface="Poppins"/>
              <a:cs typeface="Poppins"/>
              <a:sym typeface="Poppins"/>
            </a:endParaRPr>
          </a:p>
        </p:txBody>
      </p:sp>
      <p:sp>
        <p:nvSpPr>
          <p:cNvPr id="1677" name="Google Shape;1677;g33379d1850d_3_44"/>
          <p:cNvSpPr txBox="1"/>
          <p:nvPr/>
        </p:nvSpPr>
        <p:spPr>
          <a:xfrm>
            <a:off x="9071025" y="3295425"/>
            <a:ext cx="19479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0047"/>
                </a:solidFill>
                <a:latin typeface="Poppins"/>
                <a:ea typeface="Poppins"/>
                <a:cs typeface="Poppins"/>
                <a:sym typeface="Poppins"/>
              </a:rPr>
              <a:t>Optimiser les </a:t>
            </a:r>
            <a:endParaRPr sz="1000" b="1"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0047"/>
                </a:solidFill>
                <a:latin typeface="Poppins"/>
                <a:ea typeface="Poppins"/>
                <a:cs typeface="Poppins"/>
                <a:sym typeface="Poppins"/>
              </a:rPr>
              <a:t>schémas </a:t>
            </a:r>
            <a:endParaRPr sz="1000" b="1"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0047"/>
                </a:solidFill>
                <a:latin typeface="Poppins"/>
                <a:ea typeface="Poppins"/>
                <a:cs typeface="Poppins"/>
                <a:sym typeface="Poppins"/>
              </a:rPr>
              <a:t>de compétitions</a:t>
            </a:r>
            <a:endParaRPr sz="1000" b="1" i="0" u="none" strike="noStrike" cap="none">
              <a:solidFill>
                <a:srgbClr val="000047"/>
              </a:solidFill>
              <a:latin typeface="Poppins"/>
              <a:ea typeface="Poppins"/>
              <a:cs typeface="Poppins"/>
              <a:sym typeface="Poppins"/>
            </a:endParaRPr>
          </a:p>
        </p:txBody>
      </p:sp>
      <p:sp>
        <p:nvSpPr>
          <p:cNvPr id="1678" name="Google Shape;1678;g33379d1850d_3_44"/>
          <p:cNvSpPr txBox="1"/>
          <p:nvPr/>
        </p:nvSpPr>
        <p:spPr>
          <a:xfrm>
            <a:off x="2561675" y="275598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-45 %</a:t>
            </a:r>
            <a:endParaRPr sz="1100" b="1" i="0" u="none" strike="noStrike" cap="none">
              <a:solidFill>
                <a:schemeClr val="accent6"/>
              </a:solidFill>
              <a:latin typeface="Poppins"/>
              <a:ea typeface="Poppins"/>
              <a:cs typeface="Poppins"/>
              <a:sym typeface="Poppins"/>
            </a:endParaRPr>
          </a:p>
        </p:txBody>
      </p:sp>
      <p:sp>
        <p:nvSpPr>
          <p:cNvPr id="1679" name="Google Shape;1679;g33379d1850d_3_44"/>
          <p:cNvSpPr txBox="1"/>
          <p:nvPr/>
        </p:nvSpPr>
        <p:spPr>
          <a:xfrm>
            <a:off x="3722525" y="295591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-97 %</a:t>
            </a:r>
            <a:endParaRPr sz="1100" b="1" i="0" u="none" strike="noStrike" cap="none">
              <a:solidFill>
                <a:schemeClr val="accent6"/>
              </a:solidFill>
              <a:latin typeface="Poppins"/>
              <a:ea typeface="Poppins"/>
              <a:cs typeface="Poppins"/>
              <a:sym typeface="Poppins"/>
            </a:endParaRPr>
          </a:p>
        </p:txBody>
      </p:sp>
      <p:sp>
        <p:nvSpPr>
          <p:cNvPr id="1680" name="Google Shape;1680;g33379d1850d_3_44"/>
          <p:cNvSpPr txBox="1"/>
          <p:nvPr/>
        </p:nvSpPr>
        <p:spPr>
          <a:xfrm>
            <a:off x="4901050" y="355641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-80 %</a:t>
            </a:r>
            <a:endParaRPr sz="1100" b="1" i="0" u="none" strike="noStrike" cap="none">
              <a:solidFill>
                <a:schemeClr val="accent6"/>
              </a:solidFill>
              <a:latin typeface="Poppins"/>
              <a:ea typeface="Poppins"/>
              <a:cs typeface="Poppins"/>
              <a:sym typeface="Poppins"/>
            </a:endParaRPr>
          </a:p>
        </p:txBody>
      </p:sp>
      <p:sp>
        <p:nvSpPr>
          <p:cNvPr id="1681" name="Google Shape;1681;g33379d1850d_3_44"/>
          <p:cNvSpPr txBox="1"/>
          <p:nvPr/>
        </p:nvSpPr>
        <p:spPr>
          <a:xfrm>
            <a:off x="6061775" y="378553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-52 %</a:t>
            </a:r>
            <a:endParaRPr sz="1100" b="1" i="0" u="none" strike="noStrike" cap="none">
              <a:solidFill>
                <a:schemeClr val="accent6"/>
              </a:solidFill>
              <a:latin typeface="Poppins"/>
              <a:ea typeface="Poppins"/>
              <a:cs typeface="Poppins"/>
              <a:sym typeface="Poppins"/>
            </a:endParaRPr>
          </a:p>
        </p:txBody>
      </p:sp>
      <p:sp>
        <p:nvSpPr>
          <p:cNvPr id="1682" name="Google Shape;1682;g33379d1850d_3_44"/>
          <p:cNvSpPr txBox="1"/>
          <p:nvPr/>
        </p:nvSpPr>
        <p:spPr>
          <a:xfrm>
            <a:off x="7222525" y="382056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-59 %</a:t>
            </a:r>
            <a:endParaRPr sz="1100" b="1" i="0" u="none" strike="noStrike" cap="none">
              <a:solidFill>
                <a:schemeClr val="accent6"/>
              </a:solidFill>
              <a:latin typeface="Poppins"/>
              <a:ea typeface="Poppins"/>
              <a:cs typeface="Poppins"/>
              <a:sym typeface="Poppins"/>
            </a:endParaRPr>
          </a:p>
        </p:txBody>
      </p:sp>
      <p:sp>
        <p:nvSpPr>
          <p:cNvPr id="1683" name="Google Shape;1683;g33379d1850d_3_44"/>
          <p:cNvSpPr txBox="1"/>
          <p:nvPr/>
        </p:nvSpPr>
        <p:spPr>
          <a:xfrm>
            <a:off x="8422825" y="497188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-81 %</a:t>
            </a:r>
            <a:endParaRPr sz="1100" b="1" i="0" u="none" strike="noStrike" cap="none">
              <a:solidFill>
                <a:schemeClr val="accent6"/>
              </a:solidFill>
              <a:latin typeface="Poppins"/>
              <a:ea typeface="Poppins"/>
              <a:cs typeface="Poppins"/>
              <a:sym typeface="Poppins"/>
            </a:endParaRPr>
          </a:p>
        </p:txBody>
      </p:sp>
      <p:grpSp>
        <p:nvGrpSpPr>
          <p:cNvPr id="1684" name="Google Shape;1684;g33379d1850d_3_44"/>
          <p:cNvGrpSpPr/>
          <p:nvPr/>
        </p:nvGrpSpPr>
        <p:grpSpPr>
          <a:xfrm>
            <a:off x="9780363" y="3955238"/>
            <a:ext cx="529200" cy="529200"/>
            <a:chOff x="9815488" y="1429888"/>
            <a:chExt cx="529200" cy="529200"/>
          </a:xfrm>
        </p:grpSpPr>
        <p:sp>
          <p:nvSpPr>
            <p:cNvPr id="1685" name="Google Shape;1685;g33379d1850d_3_44"/>
            <p:cNvSpPr/>
            <p:nvPr/>
          </p:nvSpPr>
          <p:spPr>
            <a:xfrm>
              <a:off x="9815488" y="1429888"/>
              <a:ext cx="529200" cy="5292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86" name="Google Shape;1686;g33379d1850d_3_44"/>
            <p:cNvPicPr preferRelativeResize="0"/>
            <p:nvPr/>
          </p:nvPicPr>
          <p:blipFill rotWithShape="1">
            <a:blip r:embed="rId7">
              <a:alphaModFix/>
            </a:blip>
            <a:srcRect l="20067" t="20366" r="17670" b="9736"/>
            <a:stretch/>
          </p:blipFill>
          <p:spPr>
            <a:xfrm>
              <a:off x="9905525" y="1523838"/>
              <a:ext cx="349150" cy="321375"/>
            </a:xfrm>
            <a:prstGeom prst="rect">
              <a:avLst/>
            </a:prstGeom>
            <a:noFill/>
            <a:ln>
              <a:noFill/>
            </a:ln>
          </p:spPr>
        </p:pic>
      </p:grpSp>
      <p:grpSp>
        <p:nvGrpSpPr>
          <p:cNvPr id="1687" name="Google Shape;1687;g33379d1850d_3_44"/>
          <p:cNvGrpSpPr/>
          <p:nvPr/>
        </p:nvGrpSpPr>
        <p:grpSpPr>
          <a:xfrm>
            <a:off x="2745575" y="1737900"/>
            <a:ext cx="529200" cy="529200"/>
            <a:chOff x="2655925" y="1642050"/>
            <a:chExt cx="529200" cy="529200"/>
          </a:xfrm>
        </p:grpSpPr>
        <p:sp>
          <p:nvSpPr>
            <p:cNvPr id="1688" name="Google Shape;1688;g33379d1850d_3_44"/>
            <p:cNvSpPr/>
            <p:nvPr/>
          </p:nvSpPr>
          <p:spPr>
            <a:xfrm>
              <a:off x="2655925" y="1642050"/>
              <a:ext cx="529200" cy="5292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89" name="Google Shape;1689;g33379d1850d_3_44"/>
            <p:cNvPicPr preferRelativeResize="0"/>
            <p:nvPr/>
          </p:nvPicPr>
          <p:blipFill rotWithShape="1">
            <a:blip r:embed="rId8">
              <a:alphaModFix/>
            </a:blip>
            <a:srcRect/>
            <a:stretch/>
          </p:blipFill>
          <p:spPr>
            <a:xfrm>
              <a:off x="2697087" y="1770950"/>
              <a:ext cx="446875" cy="271400"/>
            </a:xfrm>
            <a:prstGeom prst="rect">
              <a:avLst/>
            </a:prstGeom>
            <a:noFill/>
            <a:ln>
              <a:noFill/>
            </a:ln>
          </p:spPr>
        </p:pic>
      </p:grpSp>
      <p:cxnSp>
        <p:nvCxnSpPr>
          <p:cNvPr id="1690" name="Google Shape;1690;g33379d1850d_3_44"/>
          <p:cNvCxnSpPr/>
          <p:nvPr/>
        </p:nvCxnSpPr>
        <p:spPr>
          <a:xfrm flipH="1">
            <a:off x="3008375" y="2200150"/>
            <a:ext cx="3600" cy="284100"/>
          </a:xfrm>
          <a:prstGeom prst="straightConnector1">
            <a:avLst/>
          </a:prstGeom>
          <a:noFill/>
          <a:ln w="19050" cap="flat" cmpd="sng">
            <a:solidFill>
              <a:srgbClr val="0028DC"/>
            </a:solidFill>
            <a:prstDash val="dot"/>
            <a:round/>
            <a:headEnd type="none" w="sm" len="sm"/>
            <a:tailEnd type="none" w="sm" len="sm"/>
          </a:ln>
        </p:spPr>
      </p:cxnSp>
      <p:grpSp>
        <p:nvGrpSpPr>
          <p:cNvPr id="1691" name="Google Shape;1691;g33379d1850d_3_44"/>
          <p:cNvGrpSpPr/>
          <p:nvPr/>
        </p:nvGrpSpPr>
        <p:grpSpPr>
          <a:xfrm>
            <a:off x="3906425" y="2035300"/>
            <a:ext cx="529200" cy="529200"/>
            <a:chOff x="3862825" y="1853000"/>
            <a:chExt cx="529200" cy="529200"/>
          </a:xfrm>
        </p:grpSpPr>
        <p:sp>
          <p:nvSpPr>
            <p:cNvPr id="1692" name="Google Shape;1692;g33379d1850d_3_44"/>
            <p:cNvSpPr/>
            <p:nvPr/>
          </p:nvSpPr>
          <p:spPr>
            <a:xfrm>
              <a:off x="3862825" y="18530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93" name="Google Shape;1693;g33379d1850d_3_44"/>
            <p:cNvPicPr preferRelativeResize="0"/>
            <p:nvPr/>
          </p:nvPicPr>
          <p:blipFill rotWithShape="1">
            <a:blip r:embed="rId9">
              <a:alphaModFix/>
            </a:blip>
            <a:srcRect/>
            <a:stretch/>
          </p:blipFill>
          <p:spPr>
            <a:xfrm>
              <a:off x="3955887" y="1941775"/>
              <a:ext cx="343075" cy="351650"/>
            </a:xfrm>
            <a:prstGeom prst="rect">
              <a:avLst/>
            </a:prstGeom>
            <a:noFill/>
            <a:ln>
              <a:noFill/>
            </a:ln>
          </p:spPr>
        </p:pic>
      </p:grpSp>
      <p:cxnSp>
        <p:nvCxnSpPr>
          <p:cNvPr id="1694" name="Google Shape;1694;g33379d1850d_3_44"/>
          <p:cNvCxnSpPr/>
          <p:nvPr/>
        </p:nvCxnSpPr>
        <p:spPr>
          <a:xfrm flipH="1">
            <a:off x="4169225" y="2471900"/>
            <a:ext cx="3600" cy="284100"/>
          </a:xfrm>
          <a:prstGeom prst="straightConnector1">
            <a:avLst/>
          </a:prstGeom>
          <a:noFill/>
          <a:ln w="19050" cap="flat" cmpd="sng">
            <a:solidFill>
              <a:srgbClr val="0028DC"/>
            </a:solidFill>
            <a:prstDash val="dot"/>
            <a:round/>
            <a:headEnd type="none" w="sm" len="sm"/>
            <a:tailEnd type="none" w="sm" len="sm"/>
          </a:ln>
        </p:spPr>
      </p:cxnSp>
      <p:cxnSp>
        <p:nvCxnSpPr>
          <p:cNvPr id="1695" name="Google Shape;1695;g33379d1850d_3_44"/>
          <p:cNvCxnSpPr/>
          <p:nvPr/>
        </p:nvCxnSpPr>
        <p:spPr>
          <a:xfrm flipH="1">
            <a:off x="5347750" y="2654125"/>
            <a:ext cx="3600" cy="284100"/>
          </a:xfrm>
          <a:prstGeom prst="straightConnector1">
            <a:avLst/>
          </a:prstGeom>
          <a:noFill/>
          <a:ln w="19050" cap="flat" cmpd="sng">
            <a:solidFill>
              <a:srgbClr val="0028DC"/>
            </a:solidFill>
            <a:prstDash val="dot"/>
            <a:round/>
            <a:headEnd type="none" w="sm" len="sm"/>
            <a:tailEnd type="none" w="sm" len="sm"/>
          </a:ln>
        </p:spPr>
      </p:cxnSp>
      <p:grpSp>
        <p:nvGrpSpPr>
          <p:cNvPr id="1696" name="Google Shape;1696;g33379d1850d_3_44"/>
          <p:cNvGrpSpPr/>
          <p:nvPr/>
        </p:nvGrpSpPr>
        <p:grpSpPr>
          <a:xfrm>
            <a:off x="6245675" y="2555813"/>
            <a:ext cx="529200" cy="529200"/>
            <a:chOff x="5000100" y="1756850"/>
            <a:chExt cx="529200" cy="529200"/>
          </a:xfrm>
        </p:grpSpPr>
        <p:sp>
          <p:nvSpPr>
            <p:cNvPr id="1697" name="Google Shape;1697;g33379d1850d_3_44"/>
            <p:cNvSpPr/>
            <p:nvPr/>
          </p:nvSpPr>
          <p:spPr>
            <a:xfrm>
              <a:off x="5000100" y="175685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98" name="Google Shape;1698;g33379d1850d_3_44"/>
            <p:cNvPicPr preferRelativeResize="0"/>
            <p:nvPr/>
          </p:nvPicPr>
          <p:blipFill rotWithShape="1">
            <a:blip r:embed="rId10">
              <a:alphaModFix/>
            </a:blip>
            <a:srcRect/>
            <a:stretch/>
          </p:blipFill>
          <p:spPr>
            <a:xfrm>
              <a:off x="5080762" y="1827572"/>
              <a:ext cx="331625" cy="387766"/>
            </a:xfrm>
            <a:prstGeom prst="rect">
              <a:avLst/>
            </a:prstGeom>
            <a:noFill/>
            <a:ln>
              <a:noFill/>
            </a:ln>
          </p:spPr>
        </p:pic>
      </p:grpSp>
      <p:cxnSp>
        <p:nvCxnSpPr>
          <p:cNvPr id="1699" name="Google Shape;1699;g33379d1850d_3_44"/>
          <p:cNvCxnSpPr/>
          <p:nvPr/>
        </p:nvCxnSpPr>
        <p:spPr>
          <a:xfrm flipH="1">
            <a:off x="7671050" y="2862925"/>
            <a:ext cx="9600" cy="883800"/>
          </a:xfrm>
          <a:prstGeom prst="straightConnector1">
            <a:avLst/>
          </a:prstGeom>
          <a:noFill/>
          <a:ln w="19050" cap="flat" cmpd="sng">
            <a:solidFill>
              <a:srgbClr val="0028DC"/>
            </a:solidFill>
            <a:prstDash val="dot"/>
            <a:round/>
            <a:headEnd type="none" w="sm" len="sm"/>
            <a:tailEnd type="none" w="sm" len="sm"/>
          </a:ln>
        </p:spPr>
      </p:cxnSp>
      <p:cxnSp>
        <p:nvCxnSpPr>
          <p:cNvPr id="1700" name="Google Shape;1700;g33379d1850d_3_44"/>
          <p:cNvCxnSpPr/>
          <p:nvPr/>
        </p:nvCxnSpPr>
        <p:spPr>
          <a:xfrm>
            <a:off x="8841550" y="3355650"/>
            <a:ext cx="0" cy="429900"/>
          </a:xfrm>
          <a:prstGeom prst="straightConnector1">
            <a:avLst/>
          </a:prstGeom>
          <a:noFill/>
          <a:ln w="19050" cap="flat" cmpd="sng">
            <a:solidFill>
              <a:srgbClr val="0028DC"/>
            </a:solidFill>
            <a:prstDash val="dot"/>
            <a:round/>
            <a:headEnd type="none" w="sm" len="sm"/>
            <a:tailEnd type="none" w="sm" len="sm"/>
          </a:ln>
        </p:spPr>
      </p:cxnSp>
      <p:cxnSp>
        <p:nvCxnSpPr>
          <p:cNvPr id="1701" name="Google Shape;1701;g33379d1850d_3_44"/>
          <p:cNvCxnSpPr/>
          <p:nvPr/>
        </p:nvCxnSpPr>
        <p:spPr>
          <a:xfrm>
            <a:off x="10044975" y="4502750"/>
            <a:ext cx="0" cy="429900"/>
          </a:xfrm>
          <a:prstGeom prst="straightConnector1">
            <a:avLst/>
          </a:prstGeom>
          <a:noFill/>
          <a:ln w="19050" cap="flat" cmpd="sng">
            <a:solidFill>
              <a:schemeClr val="accent1"/>
            </a:solidFill>
            <a:prstDash val="dot"/>
            <a:round/>
            <a:headEnd type="none" w="sm" len="sm"/>
            <a:tailEnd type="none" w="sm" len="sm"/>
          </a:ln>
        </p:spPr>
      </p:cxnSp>
      <p:grpSp>
        <p:nvGrpSpPr>
          <p:cNvPr id="1702" name="Google Shape;1702;g33379d1850d_3_44"/>
          <p:cNvGrpSpPr/>
          <p:nvPr/>
        </p:nvGrpSpPr>
        <p:grpSpPr>
          <a:xfrm>
            <a:off x="7406425" y="2531563"/>
            <a:ext cx="529200" cy="529200"/>
            <a:chOff x="7406425" y="2531563"/>
            <a:chExt cx="529200" cy="529200"/>
          </a:xfrm>
        </p:grpSpPr>
        <p:sp>
          <p:nvSpPr>
            <p:cNvPr id="1703" name="Google Shape;1703;g33379d1850d_3_44"/>
            <p:cNvSpPr/>
            <p:nvPr/>
          </p:nvSpPr>
          <p:spPr>
            <a:xfrm>
              <a:off x="7406425" y="2531563"/>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04" name="Google Shape;1704;g33379d1850d_3_44"/>
            <p:cNvPicPr preferRelativeResize="0"/>
            <p:nvPr/>
          </p:nvPicPr>
          <p:blipFill rotWithShape="1">
            <a:blip r:embed="rId11">
              <a:alphaModFix/>
            </a:blip>
            <a:srcRect/>
            <a:stretch/>
          </p:blipFill>
          <p:spPr>
            <a:xfrm>
              <a:off x="7553602" y="2605550"/>
              <a:ext cx="243287" cy="368400"/>
            </a:xfrm>
            <a:prstGeom prst="rect">
              <a:avLst/>
            </a:prstGeom>
            <a:noFill/>
            <a:ln>
              <a:noFill/>
            </a:ln>
          </p:spPr>
        </p:pic>
      </p:grpSp>
      <p:sp>
        <p:nvSpPr>
          <p:cNvPr id="1705" name="Google Shape;1705;g33379d1850d_3_44"/>
          <p:cNvSpPr/>
          <p:nvPr/>
        </p:nvSpPr>
        <p:spPr>
          <a:xfrm>
            <a:off x="5090925" y="2124925"/>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06" name="Google Shape;1706;g33379d1850d_3_44"/>
          <p:cNvPicPr preferRelativeResize="0"/>
          <p:nvPr/>
        </p:nvPicPr>
        <p:blipFill rotWithShape="1">
          <a:blip r:embed="rId12">
            <a:alphaModFix/>
          </a:blip>
          <a:srcRect/>
          <a:stretch/>
        </p:blipFill>
        <p:spPr>
          <a:xfrm>
            <a:off x="5186951" y="2195413"/>
            <a:ext cx="325200" cy="388225"/>
          </a:xfrm>
          <a:prstGeom prst="rect">
            <a:avLst/>
          </a:prstGeom>
          <a:noFill/>
          <a:ln>
            <a:noFill/>
          </a:ln>
        </p:spPr>
      </p:pic>
      <p:sp>
        <p:nvSpPr>
          <p:cNvPr id="1707" name="Google Shape;1707;g33379d1850d_3_44"/>
          <p:cNvSpPr/>
          <p:nvPr/>
        </p:nvSpPr>
        <p:spPr>
          <a:xfrm>
            <a:off x="8501175" y="1325525"/>
            <a:ext cx="3450300" cy="941700"/>
          </a:xfrm>
          <a:prstGeom prst="wedgeRoundRectCallout">
            <a:avLst>
              <a:gd name="adj1" fmla="val 3512"/>
              <a:gd name="adj2" fmla="val 159167"/>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100"/>
              <a:buFont typeface="Arial"/>
              <a:buNone/>
            </a:pPr>
            <a:r>
              <a:rPr lang="fr-FR" sz="1400" b="1" i="0" u="none" strike="noStrike" cap="none">
                <a:solidFill>
                  <a:schemeClr val="dk2"/>
                </a:solidFill>
                <a:latin typeface="Poppins"/>
                <a:ea typeface="Poppins"/>
                <a:cs typeface="Poppins"/>
                <a:sym typeface="Poppins"/>
              </a:rPr>
              <a:t>Optimiser les calendriers sportifs : </a:t>
            </a:r>
            <a:r>
              <a:rPr lang="fr-FR" sz="1400" b="0" i="0" u="none" strike="noStrike" cap="none">
                <a:solidFill>
                  <a:schemeClr val="dk2"/>
                </a:solidFill>
                <a:latin typeface="Poppins"/>
                <a:ea typeface="Poppins"/>
                <a:cs typeface="Poppins"/>
                <a:sym typeface="Poppins"/>
              </a:rPr>
              <a:t>un levier complémentaire pour agir sur les distances parcourues</a:t>
            </a:r>
            <a:endParaRPr sz="1300" b="0" i="0" u="none" strike="noStrike" cap="none">
              <a:solidFill>
                <a:schemeClr val="dk2"/>
              </a:solidFill>
              <a:latin typeface="Poppins"/>
              <a:ea typeface="Poppins"/>
              <a:cs typeface="Poppins"/>
              <a:sym typeface="Poppins"/>
            </a:endParaRPr>
          </a:p>
        </p:txBody>
      </p:sp>
      <p:sp>
        <p:nvSpPr>
          <p:cNvPr id="1708" name="Google Shape;1708;g33379d1850d_3_44"/>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713"/>
        <p:cNvGrpSpPr/>
        <p:nvPr/>
      </p:nvGrpSpPr>
      <p:grpSpPr>
        <a:xfrm>
          <a:off x="0" y="0"/>
          <a:ext cx="0" cy="0"/>
          <a:chOff x="0" y="0"/>
          <a:chExt cx="0" cy="0"/>
        </a:xfrm>
      </p:grpSpPr>
      <p:pic>
        <p:nvPicPr>
          <p:cNvPr id="1714" name="Google Shape;1714;g333be5d61f2_4_380"/>
          <p:cNvPicPr preferRelativeResize="0"/>
          <p:nvPr/>
        </p:nvPicPr>
        <p:blipFill rotWithShape="1">
          <a:blip r:embed="rId3">
            <a:alphaModFix/>
          </a:blip>
          <a:srcRect b="7748"/>
          <a:stretch/>
        </p:blipFill>
        <p:spPr>
          <a:xfrm>
            <a:off x="441104" y="2200175"/>
            <a:ext cx="11414774" cy="3753551"/>
          </a:xfrm>
          <a:prstGeom prst="rect">
            <a:avLst/>
          </a:prstGeom>
          <a:noFill/>
          <a:ln>
            <a:noFill/>
          </a:ln>
        </p:spPr>
      </p:pic>
      <p:sp>
        <p:nvSpPr>
          <p:cNvPr id="1715" name="Google Shape;1715;g333be5d61f2_4_380"/>
          <p:cNvSpPr txBox="1"/>
          <p:nvPr/>
        </p:nvSpPr>
        <p:spPr>
          <a:xfrm>
            <a:off x="695325" y="572625"/>
            <a:ext cx="6308700" cy="497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Quels leviers pour le </a:t>
            </a:r>
            <a:r>
              <a:rPr lang="fr-FR" sz="2400" b="1" i="0" u="none" strike="noStrike" cap="none">
                <a:solidFill>
                  <a:schemeClr val="accent2"/>
                </a:solidFill>
                <a:latin typeface="Poppins"/>
                <a:ea typeface="Poppins"/>
                <a:cs typeface="Poppins"/>
                <a:sym typeface="Poppins"/>
              </a:rPr>
              <a:t>milieu amateur </a:t>
            </a:r>
            <a:r>
              <a:rPr lang="fr-FR" sz="2400" b="1" i="0" u="none" strike="noStrike" cap="none">
                <a:solidFill>
                  <a:schemeClr val="dk2"/>
                </a:solidFill>
                <a:latin typeface="Poppins"/>
                <a:ea typeface="Poppins"/>
                <a:cs typeface="Poppins"/>
                <a:sym typeface="Poppins"/>
              </a:rPr>
              <a:t>?</a:t>
            </a:r>
            <a:endParaRPr sz="2400" b="1" i="0" u="none" strike="noStrike" cap="none">
              <a:solidFill>
                <a:srgbClr val="00005A"/>
              </a:solidFill>
              <a:latin typeface="Poppins"/>
              <a:ea typeface="Poppins"/>
              <a:cs typeface="Poppins"/>
              <a:sym typeface="Poppins"/>
            </a:endParaRPr>
          </a:p>
        </p:txBody>
      </p:sp>
      <p:sp>
        <p:nvSpPr>
          <p:cNvPr id="1716" name="Google Shape;1716;g333be5d61f2_4_380"/>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51</a:t>
            </a:fld>
            <a:endParaRPr/>
          </a:p>
        </p:txBody>
      </p:sp>
      <p:pic>
        <p:nvPicPr>
          <p:cNvPr id="1717" name="Google Shape;1717;g333be5d61f2_4_380"/>
          <p:cNvPicPr preferRelativeResize="0"/>
          <p:nvPr/>
        </p:nvPicPr>
        <p:blipFill rotWithShape="1">
          <a:blip r:embed="rId4">
            <a:alphaModFix amt="20000"/>
          </a:blip>
          <a:srcRect/>
          <a:stretch/>
        </p:blipFill>
        <p:spPr>
          <a:xfrm>
            <a:off x="10735274" y="251000"/>
            <a:ext cx="504451" cy="298425"/>
          </a:xfrm>
          <a:prstGeom prst="rect">
            <a:avLst/>
          </a:prstGeom>
          <a:noFill/>
          <a:ln>
            <a:noFill/>
          </a:ln>
        </p:spPr>
      </p:pic>
      <p:pic>
        <p:nvPicPr>
          <p:cNvPr id="1718" name="Google Shape;1718;g333be5d61f2_4_380"/>
          <p:cNvPicPr preferRelativeResize="0"/>
          <p:nvPr/>
        </p:nvPicPr>
        <p:blipFill rotWithShape="1">
          <a:blip r:embed="rId5">
            <a:alphaModFix/>
          </a:blip>
          <a:srcRect/>
          <a:stretch/>
        </p:blipFill>
        <p:spPr>
          <a:xfrm>
            <a:off x="11342950" y="229875"/>
            <a:ext cx="608586" cy="340675"/>
          </a:xfrm>
          <a:prstGeom prst="rect">
            <a:avLst/>
          </a:prstGeom>
          <a:noFill/>
          <a:ln>
            <a:noFill/>
          </a:ln>
        </p:spPr>
      </p:pic>
      <p:sp>
        <p:nvSpPr>
          <p:cNvPr id="1719" name="Google Shape;1719;g333be5d61f2_4_380"/>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rgbClr val="D0E0E3"/>
                </a:solidFill>
                <a:latin typeface="Poppins"/>
                <a:ea typeface="Poppins"/>
                <a:cs typeface="Poppins"/>
                <a:sym typeface="Poppins"/>
              </a:rPr>
              <a:t>Pro</a:t>
            </a:r>
            <a:endParaRPr sz="1100" b="1" i="0" u="none" strike="noStrike" cap="none">
              <a:solidFill>
                <a:srgbClr val="D0E0E3"/>
              </a:solidFill>
              <a:latin typeface="Poppins"/>
              <a:ea typeface="Poppins"/>
              <a:cs typeface="Poppins"/>
              <a:sym typeface="Poppins"/>
            </a:endParaRPr>
          </a:p>
        </p:txBody>
      </p:sp>
      <p:sp>
        <p:nvSpPr>
          <p:cNvPr id="1720" name="Google Shape;1720;g333be5d61f2_4_380"/>
          <p:cNvSpPr txBox="1"/>
          <p:nvPr/>
        </p:nvSpPr>
        <p:spPr>
          <a:xfrm>
            <a:off x="11185991" y="549425"/>
            <a:ext cx="9225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2"/>
                </a:solidFill>
                <a:latin typeface="Poppins"/>
                <a:ea typeface="Poppins"/>
                <a:cs typeface="Poppins"/>
                <a:sym typeface="Poppins"/>
              </a:rPr>
              <a:t>Amateur</a:t>
            </a:r>
            <a:endParaRPr sz="1100" b="1" i="0" u="none" strike="noStrike" cap="none">
              <a:solidFill>
                <a:schemeClr val="accent2"/>
              </a:solidFill>
              <a:latin typeface="Poppins"/>
              <a:ea typeface="Poppins"/>
              <a:cs typeface="Poppins"/>
              <a:sym typeface="Poppins"/>
            </a:endParaRPr>
          </a:p>
        </p:txBody>
      </p:sp>
      <p:sp>
        <p:nvSpPr>
          <p:cNvPr id="1721" name="Google Shape;1721;g333be5d61f2_4_380"/>
          <p:cNvSpPr txBox="1"/>
          <p:nvPr/>
        </p:nvSpPr>
        <p:spPr>
          <a:xfrm>
            <a:off x="1343325" y="6025125"/>
            <a:ext cx="939300" cy="34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2022</a:t>
            </a:r>
            <a:endParaRPr sz="1600" b="1" i="0" u="none" strike="noStrike" cap="none">
              <a:solidFill>
                <a:schemeClr val="dk2"/>
              </a:solidFill>
              <a:latin typeface="Poppins"/>
              <a:ea typeface="Poppins"/>
              <a:cs typeface="Poppins"/>
              <a:sym typeface="Poppins"/>
            </a:endParaRPr>
          </a:p>
        </p:txBody>
      </p:sp>
      <p:sp>
        <p:nvSpPr>
          <p:cNvPr id="1722" name="Google Shape;1722;g333be5d61f2_4_380"/>
          <p:cNvSpPr txBox="1"/>
          <p:nvPr/>
        </p:nvSpPr>
        <p:spPr>
          <a:xfrm>
            <a:off x="10714125" y="6049713"/>
            <a:ext cx="939300" cy="34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chemeClr val="dk2"/>
                </a:solidFill>
                <a:latin typeface="Poppins"/>
                <a:ea typeface="Poppins"/>
                <a:cs typeface="Poppins"/>
                <a:sym typeface="Poppins"/>
              </a:rPr>
              <a:t>2050</a:t>
            </a:r>
            <a:endParaRPr sz="1600" b="1" i="0" u="none" strike="noStrike" cap="none">
              <a:solidFill>
                <a:schemeClr val="dk2"/>
              </a:solidFill>
              <a:latin typeface="Poppins"/>
              <a:ea typeface="Poppins"/>
              <a:cs typeface="Poppins"/>
              <a:sym typeface="Poppins"/>
            </a:endParaRPr>
          </a:p>
        </p:txBody>
      </p:sp>
      <p:grpSp>
        <p:nvGrpSpPr>
          <p:cNvPr id="1723" name="Google Shape;1723;g333be5d61f2_4_380"/>
          <p:cNvGrpSpPr/>
          <p:nvPr/>
        </p:nvGrpSpPr>
        <p:grpSpPr>
          <a:xfrm>
            <a:off x="8567163" y="2826438"/>
            <a:ext cx="529200" cy="529200"/>
            <a:chOff x="8479100" y="2060438"/>
            <a:chExt cx="529200" cy="529200"/>
          </a:xfrm>
        </p:grpSpPr>
        <p:sp>
          <p:nvSpPr>
            <p:cNvPr id="1724" name="Google Shape;1724;g333be5d61f2_4_380"/>
            <p:cNvSpPr/>
            <p:nvPr/>
          </p:nvSpPr>
          <p:spPr>
            <a:xfrm>
              <a:off x="8479100" y="2060438"/>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25" name="Google Shape;1725;g333be5d61f2_4_380"/>
            <p:cNvPicPr preferRelativeResize="0"/>
            <p:nvPr/>
          </p:nvPicPr>
          <p:blipFill rotWithShape="1">
            <a:blip r:embed="rId6">
              <a:alphaModFix/>
            </a:blip>
            <a:srcRect/>
            <a:stretch/>
          </p:blipFill>
          <p:spPr>
            <a:xfrm>
              <a:off x="8577900" y="2152055"/>
              <a:ext cx="331625" cy="345969"/>
            </a:xfrm>
            <a:prstGeom prst="rect">
              <a:avLst/>
            </a:prstGeom>
            <a:noFill/>
            <a:ln>
              <a:noFill/>
            </a:ln>
          </p:spPr>
        </p:pic>
      </p:grpSp>
      <p:sp>
        <p:nvSpPr>
          <p:cNvPr id="1726" name="Google Shape;1726;g333be5d61f2_4_380"/>
          <p:cNvSpPr txBox="1"/>
          <p:nvPr/>
        </p:nvSpPr>
        <p:spPr>
          <a:xfrm>
            <a:off x="2216675" y="1070313"/>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Construction et entretien des infrastructures</a:t>
            </a:r>
            <a:endParaRPr sz="1000" b="0" i="0" u="none" strike="noStrike" cap="none">
              <a:solidFill>
                <a:srgbClr val="000047"/>
              </a:solidFill>
              <a:latin typeface="Poppins"/>
              <a:ea typeface="Poppins"/>
              <a:cs typeface="Poppins"/>
              <a:sym typeface="Poppins"/>
            </a:endParaRPr>
          </a:p>
        </p:txBody>
      </p:sp>
      <p:cxnSp>
        <p:nvCxnSpPr>
          <p:cNvPr id="1727" name="Google Shape;1727;g333be5d61f2_4_380"/>
          <p:cNvCxnSpPr/>
          <p:nvPr/>
        </p:nvCxnSpPr>
        <p:spPr>
          <a:xfrm>
            <a:off x="6510275" y="3110513"/>
            <a:ext cx="0" cy="429900"/>
          </a:xfrm>
          <a:prstGeom prst="straightConnector1">
            <a:avLst/>
          </a:prstGeom>
          <a:noFill/>
          <a:ln w="19050" cap="flat" cmpd="sng">
            <a:solidFill>
              <a:srgbClr val="0028DC"/>
            </a:solidFill>
            <a:prstDash val="dot"/>
            <a:round/>
            <a:headEnd type="none" w="sm" len="sm"/>
            <a:tailEnd type="none" w="sm" len="sm"/>
          </a:ln>
        </p:spPr>
      </p:cxnSp>
      <p:sp>
        <p:nvSpPr>
          <p:cNvPr id="1728" name="Google Shape;1728;g333be5d61f2_4_380"/>
          <p:cNvSpPr txBox="1"/>
          <p:nvPr/>
        </p:nvSpPr>
        <p:spPr>
          <a:xfrm>
            <a:off x="3377525" y="1370625"/>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Consommation d’énergie des infrastructures</a:t>
            </a:r>
            <a:endParaRPr sz="1000" b="0" i="0" u="none" strike="noStrike" cap="none">
              <a:solidFill>
                <a:srgbClr val="000047"/>
              </a:solidFill>
              <a:latin typeface="Poppins"/>
              <a:ea typeface="Poppins"/>
              <a:cs typeface="Poppins"/>
              <a:sym typeface="Poppins"/>
            </a:endParaRPr>
          </a:p>
        </p:txBody>
      </p:sp>
      <p:sp>
        <p:nvSpPr>
          <p:cNvPr id="1729" name="Google Shape;1729;g333be5d61f2_4_380"/>
          <p:cNvSpPr txBox="1"/>
          <p:nvPr/>
        </p:nvSpPr>
        <p:spPr>
          <a:xfrm>
            <a:off x="4688350" y="1821400"/>
            <a:ext cx="1322400" cy="25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Articles de sport</a:t>
            </a:r>
            <a:endParaRPr sz="1000" b="0" i="0" u="none" strike="noStrike" cap="none">
              <a:solidFill>
                <a:srgbClr val="000047"/>
              </a:solidFill>
              <a:latin typeface="Poppins"/>
              <a:ea typeface="Poppins"/>
              <a:cs typeface="Poppins"/>
              <a:sym typeface="Poppins"/>
            </a:endParaRPr>
          </a:p>
        </p:txBody>
      </p:sp>
      <p:sp>
        <p:nvSpPr>
          <p:cNvPr id="1730" name="Google Shape;1730;g333be5d61f2_4_380"/>
          <p:cNvSpPr txBox="1"/>
          <p:nvPr/>
        </p:nvSpPr>
        <p:spPr>
          <a:xfrm>
            <a:off x="5716775" y="2077600"/>
            <a:ext cx="15870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Alimentation et boissons</a:t>
            </a:r>
            <a:endParaRPr sz="1000" b="0" i="0" u="none" strike="noStrike" cap="none">
              <a:solidFill>
                <a:srgbClr val="000047"/>
              </a:solidFill>
              <a:latin typeface="Poppins"/>
              <a:ea typeface="Poppins"/>
              <a:cs typeface="Poppins"/>
              <a:sym typeface="Poppins"/>
            </a:endParaRPr>
          </a:p>
        </p:txBody>
      </p:sp>
      <p:sp>
        <p:nvSpPr>
          <p:cNvPr id="1731" name="Google Shape;1731;g333be5d61f2_4_380"/>
          <p:cNvSpPr txBox="1"/>
          <p:nvPr/>
        </p:nvSpPr>
        <p:spPr>
          <a:xfrm>
            <a:off x="7064275" y="2226788"/>
            <a:ext cx="12135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Déchets</a:t>
            </a:r>
            <a:endParaRPr sz="1000" b="0" i="0" u="none" strike="noStrike" cap="none">
              <a:solidFill>
                <a:srgbClr val="000047"/>
              </a:solidFill>
              <a:latin typeface="Poppins"/>
              <a:ea typeface="Poppins"/>
              <a:cs typeface="Poppins"/>
              <a:sym typeface="Poppins"/>
            </a:endParaRPr>
          </a:p>
        </p:txBody>
      </p:sp>
      <p:sp>
        <p:nvSpPr>
          <p:cNvPr id="1732" name="Google Shape;1732;g333be5d61f2_4_380"/>
          <p:cNvSpPr txBox="1"/>
          <p:nvPr/>
        </p:nvSpPr>
        <p:spPr>
          <a:xfrm>
            <a:off x="7867600" y="2349350"/>
            <a:ext cx="19479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Déplacements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matchs et entraînements</a:t>
            </a:r>
            <a:endParaRPr sz="1000" b="0" i="0" u="none" strike="noStrike" cap="none">
              <a:solidFill>
                <a:srgbClr val="000047"/>
              </a:solidFill>
              <a:latin typeface="Poppins"/>
              <a:ea typeface="Poppins"/>
              <a:cs typeface="Poppins"/>
              <a:sym typeface="Poppins"/>
            </a:endParaRPr>
          </a:p>
        </p:txBody>
      </p:sp>
      <p:sp>
        <p:nvSpPr>
          <p:cNvPr id="1733" name="Google Shape;1733;g333be5d61f2_4_380"/>
          <p:cNvSpPr txBox="1"/>
          <p:nvPr/>
        </p:nvSpPr>
        <p:spPr>
          <a:xfrm>
            <a:off x="9071025" y="3295425"/>
            <a:ext cx="1947900" cy="5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Optimiser les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schémas </a:t>
            </a:r>
            <a:endParaRPr sz="1000" b="0" i="0" u="none" strike="noStrike" cap="none">
              <a:solidFill>
                <a:srgbClr val="000047"/>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000047"/>
                </a:solidFill>
                <a:latin typeface="Poppins"/>
                <a:ea typeface="Poppins"/>
                <a:cs typeface="Poppins"/>
                <a:sym typeface="Poppins"/>
              </a:rPr>
              <a:t>de compétitions</a:t>
            </a:r>
            <a:endParaRPr sz="1000" b="0" i="0" u="none" strike="noStrike" cap="none">
              <a:solidFill>
                <a:srgbClr val="000047"/>
              </a:solidFill>
              <a:latin typeface="Poppins"/>
              <a:ea typeface="Poppins"/>
              <a:cs typeface="Poppins"/>
              <a:sym typeface="Poppins"/>
            </a:endParaRPr>
          </a:p>
        </p:txBody>
      </p:sp>
      <p:sp>
        <p:nvSpPr>
          <p:cNvPr id="1734" name="Google Shape;1734;g333be5d61f2_4_380"/>
          <p:cNvSpPr txBox="1"/>
          <p:nvPr/>
        </p:nvSpPr>
        <p:spPr>
          <a:xfrm>
            <a:off x="2561675" y="275598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-45 %</a:t>
            </a:r>
            <a:endParaRPr sz="1100" b="1" i="0" u="none" strike="noStrike" cap="none">
              <a:solidFill>
                <a:schemeClr val="accent6"/>
              </a:solidFill>
              <a:latin typeface="Poppins"/>
              <a:ea typeface="Poppins"/>
              <a:cs typeface="Poppins"/>
              <a:sym typeface="Poppins"/>
            </a:endParaRPr>
          </a:p>
        </p:txBody>
      </p:sp>
      <p:sp>
        <p:nvSpPr>
          <p:cNvPr id="1735" name="Google Shape;1735;g333be5d61f2_4_380"/>
          <p:cNvSpPr txBox="1"/>
          <p:nvPr/>
        </p:nvSpPr>
        <p:spPr>
          <a:xfrm>
            <a:off x="3722525" y="295591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-97 %</a:t>
            </a:r>
            <a:endParaRPr sz="1100" b="1" i="0" u="none" strike="noStrike" cap="none">
              <a:solidFill>
                <a:schemeClr val="accent6"/>
              </a:solidFill>
              <a:latin typeface="Poppins"/>
              <a:ea typeface="Poppins"/>
              <a:cs typeface="Poppins"/>
              <a:sym typeface="Poppins"/>
            </a:endParaRPr>
          </a:p>
        </p:txBody>
      </p:sp>
      <p:sp>
        <p:nvSpPr>
          <p:cNvPr id="1736" name="Google Shape;1736;g333be5d61f2_4_380"/>
          <p:cNvSpPr txBox="1"/>
          <p:nvPr/>
        </p:nvSpPr>
        <p:spPr>
          <a:xfrm>
            <a:off x="4901050" y="355641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-80 %</a:t>
            </a:r>
            <a:endParaRPr sz="1100" b="1" i="0" u="none" strike="noStrike" cap="none">
              <a:solidFill>
                <a:schemeClr val="accent6"/>
              </a:solidFill>
              <a:latin typeface="Poppins"/>
              <a:ea typeface="Poppins"/>
              <a:cs typeface="Poppins"/>
              <a:sym typeface="Poppins"/>
            </a:endParaRPr>
          </a:p>
        </p:txBody>
      </p:sp>
      <p:sp>
        <p:nvSpPr>
          <p:cNvPr id="1737" name="Google Shape;1737;g333be5d61f2_4_380"/>
          <p:cNvSpPr txBox="1"/>
          <p:nvPr/>
        </p:nvSpPr>
        <p:spPr>
          <a:xfrm>
            <a:off x="6061775" y="378553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-52 %</a:t>
            </a:r>
            <a:endParaRPr sz="1100" b="1" i="0" u="none" strike="noStrike" cap="none">
              <a:solidFill>
                <a:schemeClr val="accent6"/>
              </a:solidFill>
              <a:latin typeface="Poppins"/>
              <a:ea typeface="Poppins"/>
              <a:cs typeface="Poppins"/>
              <a:sym typeface="Poppins"/>
            </a:endParaRPr>
          </a:p>
        </p:txBody>
      </p:sp>
      <p:sp>
        <p:nvSpPr>
          <p:cNvPr id="1738" name="Google Shape;1738;g333be5d61f2_4_380"/>
          <p:cNvSpPr txBox="1"/>
          <p:nvPr/>
        </p:nvSpPr>
        <p:spPr>
          <a:xfrm>
            <a:off x="7222525" y="3820563"/>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-59 %</a:t>
            </a:r>
            <a:endParaRPr sz="1100" b="1" i="0" u="none" strike="noStrike" cap="none">
              <a:solidFill>
                <a:schemeClr val="accent6"/>
              </a:solidFill>
              <a:latin typeface="Poppins"/>
              <a:ea typeface="Poppins"/>
              <a:cs typeface="Poppins"/>
              <a:sym typeface="Poppins"/>
            </a:endParaRPr>
          </a:p>
        </p:txBody>
      </p:sp>
      <p:sp>
        <p:nvSpPr>
          <p:cNvPr id="1739" name="Google Shape;1739;g333be5d61f2_4_380"/>
          <p:cNvSpPr txBox="1"/>
          <p:nvPr/>
        </p:nvSpPr>
        <p:spPr>
          <a:xfrm>
            <a:off x="8422825" y="4971888"/>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6"/>
                </a:solidFill>
                <a:latin typeface="Poppins"/>
                <a:ea typeface="Poppins"/>
                <a:cs typeface="Poppins"/>
                <a:sym typeface="Poppins"/>
              </a:rPr>
              <a:t>-81 %</a:t>
            </a:r>
            <a:endParaRPr sz="1100" b="1" i="0" u="none" strike="noStrike" cap="none">
              <a:solidFill>
                <a:schemeClr val="accent6"/>
              </a:solidFill>
              <a:latin typeface="Poppins"/>
              <a:ea typeface="Poppins"/>
              <a:cs typeface="Poppins"/>
              <a:sym typeface="Poppins"/>
            </a:endParaRPr>
          </a:p>
        </p:txBody>
      </p:sp>
      <p:sp>
        <p:nvSpPr>
          <p:cNvPr id="1740" name="Google Shape;1740;g333be5d61f2_4_380"/>
          <p:cNvSpPr txBox="1"/>
          <p:nvPr/>
        </p:nvSpPr>
        <p:spPr>
          <a:xfrm>
            <a:off x="10735275" y="4727975"/>
            <a:ext cx="897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1700" b="1" i="0" u="none" strike="noStrike" cap="none">
                <a:solidFill>
                  <a:schemeClr val="accent2"/>
                </a:solidFill>
                <a:latin typeface="Poppins"/>
                <a:ea typeface="Poppins"/>
                <a:cs typeface="Poppins"/>
                <a:sym typeface="Poppins"/>
              </a:rPr>
              <a:t>-80 %</a:t>
            </a:r>
            <a:endParaRPr sz="1700" b="1" i="0" u="none" strike="noStrike" cap="none">
              <a:solidFill>
                <a:schemeClr val="accent2"/>
              </a:solidFill>
              <a:latin typeface="Poppins"/>
              <a:ea typeface="Poppins"/>
              <a:cs typeface="Poppins"/>
              <a:sym typeface="Poppins"/>
            </a:endParaRPr>
          </a:p>
        </p:txBody>
      </p:sp>
      <p:grpSp>
        <p:nvGrpSpPr>
          <p:cNvPr id="1741" name="Google Shape;1741;g333be5d61f2_4_380"/>
          <p:cNvGrpSpPr/>
          <p:nvPr/>
        </p:nvGrpSpPr>
        <p:grpSpPr>
          <a:xfrm>
            <a:off x="9780363" y="3955238"/>
            <a:ext cx="529200" cy="529200"/>
            <a:chOff x="9815488" y="1429888"/>
            <a:chExt cx="529200" cy="529200"/>
          </a:xfrm>
        </p:grpSpPr>
        <p:sp>
          <p:nvSpPr>
            <p:cNvPr id="1742" name="Google Shape;1742;g333be5d61f2_4_380"/>
            <p:cNvSpPr/>
            <p:nvPr/>
          </p:nvSpPr>
          <p:spPr>
            <a:xfrm>
              <a:off x="9815488" y="1429888"/>
              <a:ext cx="529200" cy="5292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43" name="Google Shape;1743;g333be5d61f2_4_380"/>
            <p:cNvPicPr preferRelativeResize="0"/>
            <p:nvPr/>
          </p:nvPicPr>
          <p:blipFill rotWithShape="1">
            <a:blip r:embed="rId7">
              <a:alphaModFix/>
            </a:blip>
            <a:srcRect l="20067" t="20366" r="17670" b="9736"/>
            <a:stretch/>
          </p:blipFill>
          <p:spPr>
            <a:xfrm>
              <a:off x="9905525" y="1523838"/>
              <a:ext cx="349150" cy="321375"/>
            </a:xfrm>
            <a:prstGeom prst="rect">
              <a:avLst/>
            </a:prstGeom>
            <a:noFill/>
            <a:ln>
              <a:noFill/>
            </a:ln>
          </p:spPr>
        </p:pic>
      </p:grpSp>
      <p:grpSp>
        <p:nvGrpSpPr>
          <p:cNvPr id="1744" name="Google Shape;1744;g333be5d61f2_4_380"/>
          <p:cNvGrpSpPr/>
          <p:nvPr/>
        </p:nvGrpSpPr>
        <p:grpSpPr>
          <a:xfrm>
            <a:off x="2745575" y="1737900"/>
            <a:ext cx="529200" cy="529200"/>
            <a:chOff x="2655925" y="1642050"/>
            <a:chExt cx="529200" cy="529200"/>
          </a:xfrm>
        </p:grpSpPr>
        <p:sp>
          <p:nvSpPr>
            <p:cNvPr id="1745" name="Google Shape;1745;g333be5d61f2_4_380"/>
            <p:cNvSpPr/>
            <p:nvPr/>
          </p:nvSpPr>
          <p:spPr>
            <a:xfrm>
              <a:off x="2655925" y="1642050"/>
              <a:ext cx="529200" cy="5292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46" name="Google Shape;1746;g333be5d61f2_4_380"/>
            <p:cNvPicPr preferRelativeResize="0"/>
            <p:nvPr/>
          </p:nvPicPr>
          <p:blipFill rotWithShape="1">
            <a:blip r:embed="rId8">
              <a:alphaModFix/>
            </a:blip>
            <a:srcRect/>
            <a:stretch/>
          </p:blipFill>
          <p:spPr>
            <a:xfrm>
              <a:off x="2697087" y="1770950"/>
              <a:ext cx="446875" cy="271400"/>
            </a:xfrm>
            <a:prstGeom prst="rect">
              <a:avLst/>
            </a:prstGeom>
            <a:noFill/>
            <a:ln>
              <a:noFill/>
            </a:ln>
          </p:spPr>
        </p:pic>
      </p:grpSp>
      <p:cxnSp>
        <p:nvCxnSpPr>
          <p:cNvPr id="1747" name="Google Shape;1747;g333be5d61f2_4_380"/>
          <p:cNvCxnSpPr/>
          <p:nvPr/>
        </p:nvCxnSpPr>
        <p:spPr>
          <a:xfrm flipH="1">
            <a:off x="3008375" y="2200150"/>
            <a:ext cx="3600" cy="284100"/>
          </a:xfrm>
          <a:prstGeom prst="straightConnector1">
            <a:avLst/>
          </a:prstGeom>
          <a:noFill/>
          <a:ln w="19050" cap="flat" cmpd="sng">
            <a:solidFill>
              <a:srgbClr val="0028DC"/>
            </a:solidFill>
            <a:prstDash val="dot"/>
            <a:round/>
            <a:headEnd type="none" w="sm" len="sm"/>
            <a:tailEnd type="none" w="sm" len="sm"/>
          </a:ln>
        </p:spPr>
      </p:cxnSp>
      <p:grpSp>
        <p:nvGrpSpPr>
          <p:cNvPr id="1748" name="Google Shape;1748;g333be5d61f2_4_380"/>
          <p:cNvGrpSpPr/>
          <p:nvPr/>
        </p:nvGrpSpPr>
        <p:grpSpPr>
          <a:xfrm>
            <a:off x="3906425" y="2035300"/>
            <a:ext cx="529200" cy="529200"/>
            <a:chOff x="3862825" y="1853000"/>
            <a:chExt cx="529200" cy="529200"/>
          </a:xfrm>
        </p:grpSpPr>
        <p:sp>
          <p:nvSpPr>
            <p:cNvPr id="1749" name="Google Shape;1749;g333be5d61f2_4_380"/>
            <p:cNvSpPr/>
            <p:nvPr/>
          </p:nvSpPr>
          <p:spPr>
            <a:xfrm>
              <a:off x="3862825" y="185300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50" name="Google Shape;1750;g333be5d61f2_4_380"/>
            <p:cNvPicPr preferRelativeResize="0"/>
            <p:nvPr/>
          </p:nvPicPr>
          <p:blipFill rotWithShape="1">
            <a:blip r:embed="rId9">
              <a:alphaModFix/>
            </a:blip>
            <a:srcRect/>
            <a:stretch/>
          </p:blipFill>
          <p:spPr>
            <a:xfrm>
              <a:off x="3955887" y="1941775"/>
              <a:ext cx="343075" cy="351650"/>
            </a:xfrm>
            <a:prstGeom prst="rect">
              <a:avLst/>
            </a:prstGeom>
            <a:noFill/>
            <a:ln>
              <a:noFill/>
            </a:ln>
          </p:spPr>
        </p:pic>
      </p:grpSp>
      <p:cxnSp>
        <p:nvCxnSpPr>
          <p:cNvPr id="1751" name="Google Shape;1751;g333be5d61f2_4_380"/>
          <p:cNvCxnSpPr/>
          <p:nvPr/>
        </p:nvCxnSpPr>
        <p:spPr>
          <a:xfrm flipH="1">
            <a:off x="4169225" y="2471900"/>
            <a:ext cx="3600" cy="284100"/>
          </a:xfrm>
          <a:prstGeom prst="straightConnector1">
            <a:avLst/>
          </a:prstGeom>
          <a:noFill/>
          <a:ln w="19050" cap="flat" cmpd="sng">
            <a:solidFill>
              <a:srgbClr val="0028DC"/>
            </a:solidFill>
            <a:prstDash val="dot"/>
            <a:round/>
            <a:headEnd type="none" w="sm" len="sm"/>
            <a:tailEnd type="none" w="sm" len="sm"/>
          </a:ln>
        </p:spPr>
      </p:cxnSp>
      <p:cxnSp>
        <p:nvCxnSpPr>
          <p:cNvPr id="1752" name="Google Shape;1752;g333be5d61f2_4_380"/>
          <p:cNvCxnSpPr/>
          <p:nvPr/>
        </p:nvCxnSpPr>
        <p:spPr>
          <a:xfrm flipH="1">
            <a:off x="5347750" y="2654125"/>
            <a:ext cx="3600" cy="284100"/>
          </a:xfrm>
          <a:prstGeom prst="straightConnector1">
            <a:avLst/>
          </a:prstGeom>
          <a:noFill/>
          <a:ln w="19050" cap="flat" cmpd="sng">
            <a:solidFill>
              <a:srgbClr val="0028DC"/>
            </a:solidFill>
            <a:prstDash val="dot"/>
            <a:round/>
            <a:headEnd type="none" w="sm" len="sm"/>
            <a:tailEnd type="none" w="sm" len="sm"/>
          </a:ln>
        </p:spPr>
      </p:cxnSp>
      <p:grpSp>
        <p:nvGrpSpPr>
          <p:cNvPr id="1753" name="Google Shape;1753;g333be5d61f2_4_380"/>
          <p:cNvGrpSpPr/>
          <p:nvPr/>
        </p:nvGrpSpPr>
        <p:grpSpPr>
          <a:xfrm>
            <a:off x="6245675" y="2555813"/>
            <a:ext cx="529200" cy="529200"/>
            <a:chOff x="5000100" y="1756850"/>
            <a:chExt cx="529200" cy="529200"/>
          </a:xfrm>
        </p:grpSpPr>
        <p:sp>
          <p:nvSpPr>
            <p:cNvPr id="1754" name="Google Shape;1754;g333be5d61f2_4_380"/>
            <p:cNvSpPr/>
            <p:nvPr/>
          </p:nvSpPr>
          <p:spPr>
            <a:xfrm>
              <a:off x="5000100" y="1756850"/>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55" name="Google Shape;1755;g333be5d61f2_4_380"/>
            <p:cNvPicPr preferRelativeResize="0"/>
            <p:nvPr/>
          </p:nvPicPr>
          <p:blipFill rotWithShape="1">
            <a:blip r:embed="rId10">
              <a:alphaModFix/>
            </a:blip>
            <a:srcRect/>
            <a:stretch/>
          </p:blipFill>
          <p:spPr>
            <a:xfrm>
              <a:off x="5080762" y="1827572"/>
              <a:ext cx="331625" cy="387766"/>
            </a:xfrm>
            <a:prstGeom prst="rect">
              <a:avLst/>
            </a:prstGeom>
            <a:noFill/>
            <a:ln>
              <a:noFill/>
            </a:ln>
          </p:spPr>
        </p:pic>
      </p:grpSp>
      <p:cxnSp>
        <p:nvCxnSpPr>
          <p:cNvPr id="1756" name="Google Shape;1756;g333be5d61f2_4_380"/>
          <p:cNvCxnSpPr/>
          <p:nvPr/>
        </p:nvCxnSpPr>
        <p:spPr>
          <a:xfrm flipH="1">
            <a:off x="7671050" y="2862925"/>
            <a:ext cx="9600" cy="883800"/>
          </a:xfrm>
          <a:prstGeom prst="straightConnector1">
            <a:avLst/>
          </a:prstGeom>
          <a:noFill/>
          <a:ln w="19050" cap="flat" cmpd="sng">
            <a:solidFill>
              <a:srgbClr val="0028DC"/>
            </a:solidFill>
            <a:prstDash val="dot"/>
            <a:round/>
            <a:headEnd type="none" w="sm" len="sm"/>
            <a:tailEnd type="none" w="sm" len="sm"/>
          </a:ln>
        </p:spPr>
      </p:cxnSp>
      <p:cxnSp>
        <p:nvCxnSpPr>
          <p:cNvPr id="1757" name="Google Shape;1757;g333be5d61f2_4_380"/>
          <p:cNvCxnSpPr/>
          <p:nvPr/>
        </p:nvCxnSpPr>
        <p:spPr>
          <a:xfrm>
            <a:off x="8841550" y="3355650"/>
            <a:ext cx="0" cy="429900"/>
          </a:xfrm>
          <a:prstGeom prst="straightConnector1">
            <a:avLst/>
          </a:prstGeom>
          <a:noFill/>
          <a:ln w="19050" cap="flat" cmpd="sng">
            <a:solidFill>
              <a:srgbClr val="0028DC"/>
            </a:solidFill>
            <a:prstDash val="dot"/>
            <a:round/>
            <a:headEnd type="none" w="sm" len="sm"/>
            <a:tailEnd type="none" w="sm" len="sm"/>
          </a:ln>
        </p:spPr>
      </p:cxnSp>
      <p:cxnSp>
        <p:nvCxnSpPr>
          <p:cNvPr id="1758" name="Google Shape;1758;g333be5d61f2_4_380"/>
          <p:cNvCxnSpPr/>
          <p:nvPr/>
        </p:nvCxnSpPr>
        <p:spPr>
          <a:xfrm>
            <a:off x="10044975" y="4502750"/>
            <a:ext cx="0" cy="429900"/>
          </a:xfrm>
          <a:prstGeom prst="straightConnector1">
            <a:avLst/>
          </a:prstGeom>
          <a:noFill/>
          <a:ln w="19050" cap="flat" cmpd="sng">
            <a:solidFill>
              <a:schemeClr val="accent1"/>
            </a:solidFill>
            <a:prstDash val="dot"/>
            <a:round/>
            <a:headEnd type="none" w="sm" len="sm"/>
            <a:tailEnd type="none" w="sm" len="sm"/>
          </a:ln>
        </p:spPr>
      </p:cxnSp>
      <p:grpSp>
        <p:nvGrpSpPr>
          <p:cNvPr id="1759" name="Google Shape;1759;g333be5d61f2_4_380"/>
          <p:cNvGrpSpPr/>
          <p:nvPr/>
        </p:nvGrpSpPr>
        <p:grpSpPr>
          <a:xfrm>
            <a:off x="7406425" y="2531563"/>
            <a:ext cx="529200" cy="529200"/>
            <a:chOff x="7406425" y="2531563"/>
            <a:chExt cx="529200" cy="529200"/>
          </a:xfrm>
        </p:grpSpPr>
        <p:sp>
          <p:nvSpPr>
            <p:cNvPr id="1760" name="Google Shape;1760;g333be5d61f2_4_380"/>
            <p:cNvSpPr/>
            <p:nvPr/>
          </p:nvSpPr>
          <p:spPr>
            <a:xfrm>
              <a:off x="7406425" y="2531563"/>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61" name="Google Shape;1761;g333be5d61f2_4_380"/>
            <p:cNvPicPr preferRelativeResize="0"/>
            <p:nvPr/>
          </p:nvPicPr>
          <p:blipFill rotWithShape="1">
            <a:blip r:embed="rId11">
              <a:alphaModFix/>
            </a:blip>
            <a:srcRect/>
            <a:stretch/>
          </p:blipFill>
          <p:spPr>
            <a:xfrm>
              <a:off x="7553602" y="2605550"/>
              <a:ext cx="243287" cy="368400"/>
            </a:xfrm>
            <a:prstGeom prst="rect">
              <a:avLst/>
            </a:prstGeom>
            <a:noFill/>
            <a:ln>
              <a:noFill/>
            </a:ln>
          </p:spPr>
        </p:pic>
      </p:grpSp>
      <p:sp>
        <p:nvSpPr>
          <p:cNvPr id="1762" name="Google Shape;1762;g333be5d61f2_4_380"/>
          <p:cNvSpPr/>
          <p:nvPr/>
        </p:nvSpPr>
        <p:spPr>
          <a:xfrm>
            <a:off x="5090925" y="2124925"/>
            <a:ext cx="529200" cy="529200"/>
          </a:xfrm>
          <a:prstGeom prst="ellipse">
            <a:avLst/>
          </a:prstGeom>
          <a:solidFill>
            <a:srgbClr val="002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63" name="Google Shape;1763;g333be5d61f2_4_380"/>
          <p:cNvPicPr preferRelativeResize="0"/>
          <p:nvPr/>
        </p:nvPicPr>
        <p:blipFill rotWithShape="1">
          <a:blip r:embed="rId12">
            <a:alphaModFix/>
          </a:blip>
          <a:srcRect/>
          <a:stretch/>
        </p:blipFill>
        <p:spPr>
          <a:xfrm>
            <a:off x="5186951" y="2195413"/>
            <a:ext cx="325200" cy="388225"/>
          </a:xfrm>
          <a:prstGeom prst="rect">
            <a:avLst/>
          </a:prstGeom>
          <a:noFill/>
          <a:ln>
            <a:noFill/>
          </a:ln>
        </p:spPr>
      </p:pic>
      <p:sp>
        <p:nvSpPr>
          <p:cNvPr id="1764" name="Google Shape;1764;g333be5d61f2_4_380"/>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cxnSp>
        <p:nvCxnSpPr>
          <p:cNvPr id="1765" name="Google Shape;1765;g333be5d61f2_4_380"/>
          <p:cNvCxnSpPr/>
          <p:nvPr/>
        </p:nvCxnSpPr>
        <p:spPr>
          <a:xfrm>
            <a:off x="11150675" y="2470600"/>
            <a:ext cx="28500" cy="2186100"/>
          </a:xfrm>
          <a:prstGeom prst="straightConnector1">
            <a:avLst/>
          </a:prstGeom>
          <a:noFill/>
          <a:ln w="38100" cap="flat" cmpd="sng">
            <a:solidFill>
              <a:schemeClr val="accent2"/>
            </a:solidFill>
            <a:prstDash val="solid"/>
            <a:round/>
            <a:headEnd type="none" w="sm" len="sm"/>
            <a:tailEnd type="triangle" w="med" len="med"/>
          </a:ln>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1770" name="Google Shape;1770;g33379d1850d_4_83"/>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fr-FR"/>
              <a:t>52</a:t>
            </a:fld>
            <a:endParaRPr/>
          </a:p>
        </p:txBody>
      </p:sp>
      <p:grpSp>
        <p:nvGrpSpPr>
          <p:cNvPr id="1771" name="Google Shape;1771;g33379d1850d_4_83"/>
          <p:cNvGrpSpPr/>
          <p:nvPr/>
        </p:nvGrpSpPr>
        <p:grpSpPr>
          <a:xfrm>
            <a:off x="1292300" y="1675875"/>
            <a:ext cx="4512600" cy="1765200"/>
            <a:chOff x="1292300" y="1675875"/>
            <a:chExt cx="4512600" cy="1765200"/>
          </a:xfrm>
        </p:grpSpPr>
        <p:sp>
          <p:nvSpPr>
            <p:cNvPr id="1772" name="Google Shape;1772;g33379d1850d_4_83"/>
            <p:cNvSpPr/>
            <p:nvPr/>
          </p:nvSpPr>
          <p:spPr>
            <a:xfrm>
              <a:off x="1292300" y="1675875"/>
              <a:ext cx="4512600" cy="17652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3" name="Google Shape;1773;g33379d1850d_4_83"/>
            <p:cNvSpPr txBox="1"/>
            <p:nvPr/>
          </p:nvSpPr>
          <p:spPr>
            <a:xfrm>
              <a:off x="1569825" y="1910100"/>
              <a:ext cx="874500" cy="793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fr-FR" sz="5200" b="1" i="0" u="none" strike="noStrike" cap="none">
                  <a:solidFill>
                    <a:srgbClr val="00005A"/>
                  </a:solidFill>
                  <a:latin typeface="Poppins"/>
                  <a:ea typeface="Poppins"/>
                  <a:cs typeface="Poppins"/>
                  <a:sym typeface="Poppins"/>
                </a:rPr>
                <a:t>1.</a:t>
              </a:r>
              <a:endParaRPr sz="6200" b="0" i="0" u="none" strike="noStrike" cap="none">
                <a:solidFill>
                  <a:srgbClr val="FF8200"/>
                </a:solidFill>
                <a:latin typeface="Poppins"/>
                <a:ea typeface="Poppins"/>
                <a:cs typeface="Poppins"/>
                <a:sym typeface="Poppins"/>
              </a:endParaRPr>
            </a:p>
          </p:txBody>
        </p:sp>
        <p:sp>
          <p:nvSpPr>
            <p:cNvPr id="1774" name="Google Shape;1774;g33379d1850d_4_83"/>
            <p:cNvSpPr txBox="1"/>
            <p:nvPr/>
          </p:nvSpPr>
          <p:spPr>
            <a:xfrm>
              <a:off x="2115975" y="1844575"/>
              <a:ext cx="3380400" cy="1486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900"/>
                <a:buFont typeface="Arial"/>
                <a:buNone/>
              </a:pPr>
              <a:r>
                <a:rPr lang="fr-FR" sz="1900" b="0" i="0" u="none" strike="noStrike" cap="none">
                  <a:solidFill>
                    <a:schemeClr val="dk2"/>
                  </a:solidFill>
                  <a:latin typeface="Poppins"/>
                  <a:ea typeface="Poppins"/>
                  <a:cs typeface="Poppins"/>
                  <a:sym typeface="Poppins"/>
                </a:rPr>
                <a:t>Améliorer la </a:t>
              </a:r>
              <a:r>
                <a:rPr lang="fr-FR" sz="1900" b="1" i="0" u="none" strike="noStrike" cap="none">
                  <a:solidFill>
                    <a:schemeClr val="dk2"/>
                  </a:solidFill>
                  <a:latin typeface="Poppins"/>
                  <a:ea typeface="Poppins"/>
                  <a:cs typeface="Poppins"/>
                  <a:sym typeface="Poppins"/>
                </a:rPr>
                <a:t>coordination </a:t>
              </a:r>
              <a:r>
                <a:rPr lang="fr-FR" sz="1900" b="0" i="0" u="none" strike="noStrike" cap="none">
                  <a:solidFill>
                    <a:schemeClr val="dk2"/>
                  </a:solidFill>
                  <a:latin typeface="Poppins"/>
                  <a:ea typeface="Poppins"/>
                  <a:cs typeface="Poppins"/>
                  <a:sym typeface="Poppins"/>
                </a:rPr>
                <a:t>entre les acteurs du secteur et flécher les </a:t>
              </a:r>
              <a:r>
                <a:rPr lang="fr-FR" sz="1900" b="1" i="0" u="none" strike="noStrike" cap="none">
                  <a:solidFill>
                    <a:schemeClr val="dk2"/>
                  </a:solidFill>
                  <a:latin typeface="Poppins"/>
                  <a:ea typeface="Poppins"/>
                  <a:cs typeface="Poppins"/>
                  <a:sym typeface="Poppins"/>
                </a:rPr>
                <a:t>financements </a:t>
              </a:r>
              <a:endParaRPr sz="2300" b="1" i="0" u="none" strike="noStrike" cap="none">
                <a:solidFill>
                  <a:srgbClr val="000000"/>
                </a:solidFill>
                <a:latin typeface="Poppins"/>
                <a:ea typeface="Poppins"/>
                <a:cs typeface="Poppins"/>
                <a:sym typeface="Poppins"/>
              </a:endParaRPr>
            </a:p>
          </p:txBody>
        </p:sp>
      </p:grpSp>
      <p:sp>
        <p:nvSpPr>
          <p:cNvPr id="1775" name="Google Shape;1775;g33379d1850d_4_83"/>
          <p:cNvSpPr txBox="1"/>
          <p:nvPr/>
        </p:nvSpPr>
        <p:spPr>
          <a:xfrm>
            <a:off x="1811300" y="-1046200"/>
            <a:ext cx="6898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76" name="Google Shape;1776;g33379d1850d_4_83"/>
          <p:cNvGrpSpPr/>
          <p:nvPr/>
        </p:nvGrpSpPr>
        <p:grpSpPr>
          <a:xfrm>
            <a:off x="6387100" y="1675875"/>
            <a:ext cx="4512600" cy="1765200"/>
            <a:chOff x="6387100" y="1675875"/>
            <a:chExt cx="4512600" cy="1765200"/>
          </a:xfrm>
        </p:grpSpPr>
        <p:sp>
          <p:nvSpPr>
            <p:cNvPr id="1777" name="Google Shape;1777;g33379d1850d_4_83"/>
            <p:cNvSpPr/>
            <p:nvPr/>
          </p:nvSpPr>
          <p:spPr>
            <a:xfrm>
              <a:off x="6387100" y="1675875"/>
              <a:ext cx="4512600" cy="17652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8" name="Google Shape;1778;g33379d1850d_4_83"/>
            <p:cNvSpPr txBox="1"/>
            <p:nvPr/>
          </p:nvSpPr>
          <p:spPr>
            <a:xfrm>
              <a:off x="6656500" y="1910100"/>
              <a:ext cx="874500" cy="793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fr-FR" sz="5200" b="1" i="0" u="none" strike="noStrike" cap="none">
                  <a:solidFill>
                    <a:srgbClr val="00005A"/>
                  </a:solidFill>
                  <a:latin typeface="Poppins"/>
                  <a:ea typeface="Poppins"/>
                  <a:cs typeface="Poppins"/>
                  <a:sym typeface="Poppins"/>
                </a:rPr>
                <a:t>2.</a:t>
              </a:r>
              <a:endParaRPr sz="6200" b="0" i="0" u="none" strike="noStrike" cap="none">
                <a:solidFill>
                  <a:srgbClr val="FF8200"/>
                </a:solidFill>
                <a:latin typeface="Poppins"/>
                <a:ea typeface="Poppins"/>
                <a:cs typeface="Poppins"/>
                <a:sym typeface="Poppins"/>
              </a:endParaRPr>
            </a:p>
          </p:txBody>
        </p:sp>
        <p:sp>
          <p:nvSpPr>
            <p:cNvPr id="1779" name="Google Shape;1779;g33379d1850d_4_83"/>
            <p:cNvSpPr txBox="1"/>
            <p:nvPr/>
          </p:nvSpPr>
          <p:spPr>
            <a:xfrm>
              <a:off x="7317525" y="1995313"/>
              <a:ext cx="3544800" cy="1149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900"/>
                <a:buFont typeface="Arial"/>
                <a:buNone/>
              </a:pPr>
              <a:r>
                <a:rPr lang="fr-FR" sz="1900" b="1" i="0" u="none" strike="noStrike" cap="none">
                  <a:solidFill>
                    <a:schemeClr val="dk2"/>
                  </a:solidFill>
                  <a:latin typeface="Poppins"/>
                  <a:ea typeface="Poppins"/>
                  <a:cs typeface="Poppins"/>
                  <a:sym typeface="Poppins"/>
                </a:rPr>
                <a:t>Planifier </a:t>
              </a:r>
              <a:r>
                <a:rPr lang="fr-FR" sz="1900" b="0" i="0" u="none" strike="noStrike" cap="none">
                  <a:solidFill>
                    <a:schemeClr val="dk2"/>
                  </a:solidFill>
                  <a:latin typeface="Poppins"/>
                  <a:ea typeface="Poppins"/>
                  <a:cs typeface="Poppins"/>
                  <a:sym typeface="Poppins"/>
                </a:rPr>
                <a:t>la décarbonation : se fixer une feuille de route avec des objectifs chiffrés</a:t>
              </a:r>
              <a:endParaRPr sz="3200" b="0" i="0" u="none" strike="noStrike" cap="none">
                <a:solidFill>
                  <a:srgbClr val="000000"/>
                </a:solidFill>
                <a:latin typeface="Poppins"/>
                <a:ea typeface="Poppins"/>
                <a:cs typeface="Poppins"/>
                <a:sym typeface="Poppins"/>
              </a:endParaRPr>
            </a:p>
          </p:txBody>
        </p:sp>
      </p:grpSp>
      <p:grpSp>
        <p:nvGrpSpPr>
          <p:cNvPr id="1780" name="Google Shape;1780;g33379d1850d_4_83"/>
          <p:cNvGrpSpPr/>
          <p:nvPr/>
        </p:nvGrpSpPr>
        <p:grpSpPr>
          <a:xfrm>
            <a:off x="1292300" y="3920650"/>
            <a:ext cx="4512600" cy="1765200"/>
            <a:chOff x="1292300" y="3920650"/>
            <a:chExt cx="4512600" cy="1765200"/>
          </a:xfrm>
        </p:grpSpPr>
        <p:sp>
          <p:nvSpPr>
            <p:cNvPr id="1781" name="Google Shape;1781;g33379d1850d_4_83"/>
            <p:cNvSpPr/>
            <p:nvPr/>
          </p:nvSpPr>
          <p:spPr>
            <a:xfrm>
              <a:off x="1292300" y="3920650"/>
              <a:ext cx="4512600" cy="17652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2" name="Google Shape;1782;g33379d1850d_4_83"/>
            <p:cNvSpPr txBox="1"/>
            <p:nvPr/>
          </p:nvSpPr>
          <p:spPr>
            <a:xfrm>
              <a:off x="1432925" y="4154000"/>
              <a:ext cx="874500" cy="793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fr-FR" sz="5200" b="1" i="0" u="none" strike="noStrike" cap="none">
                  <a:solidFill>
                    <a:schemeClr val="lt1"/>
                  </a:solidFill>
                  <a:latin typeface="Poppins"/>
                  <a:ea typeface="Poppins"/>
                  <a:cs typeface="Poppins"/>
                  <a:sym typeface="Poppins"/>
                </a:rPr>
                <a:t>3.</a:t>
              </a:r>
              <a:endParaRPr sz="6200" b="0" i="0" u="none" strike="noStrike" cap="none">
                <a:solidFill>
                  <a:schemeClr val="lt1"/>
                </a:solidFill>
                <a:latin typeface="Poppins"/>
                <a:ea typeface="Poppins"/>
                <a:cs typeface="Poppins"/>
                <a:sym typeface="Poppins"/>
              </a:endParaRPr>
            </a:p>
          </p:txBody>
        </p:sp>
        <p:sp>
          <p:nvSpPr>
            <p:cNvPr id="1783" name="Google Shape;1783;g33379d1850d_4_83"/>
            <p:cNvSpPr txBox="1"/>
            <p:nvPr/>
          </p:nvSpPr>
          <p:spPr>
            <a:xfrm>
              <a:off x="2115975" y="4228300"/>
              <a:ext cx="3380400" cy="1149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900"/>
                <a:buFont typeface="Arial"/>
                <a:buNone/>
              </a:pPr>
              <a:r>
                <a:rPr lang="fr-FR" sz="1900" b="1" i="0" u="none" strike="noStrike" cap="none">
                  <a:solidFill>
                    <a:schemeClr val="lt1"/>
                  </a:solidFill>
                  <a:latin typeface="Poppins"/>
                  <a:ea typeface="Poppins"/>
                  <a:cs typeface="Poppins"/>
                  <a:sym typeface="Poppins"/>
                </a:rPr>
                <a:t>Former </a:t>
              </a:r>
              <a:r>
                <a:rPr lang="fr-FR" sz="1900" b="0" i="0" u="none" strike="noStrike" cap="none">
                  <a:solidFill>
                    <a:schemeClr val="lt1"/>
                  </a:solidFill>
                  <a:latin typeface="Poppins"/>
                  <a:ea typeface="Poppins"/>
                  <a:cs typeface="Poppins"/>
                  <a:sym typeface="Poppins"/>
                </a:rPr>
                <a:t>les professionnels du secteur aux enjeux environnementaux </a:t>
              </a:r>
              <a:endParaRPr sz="1900" b="0" i="0" u="none" strike="noStrike" cap="none">
                <a:solidFill>
                  <a:schemeClr val="lt1"/>
                </a:solidFill>
                <a:latin typeface="Poppins"/>
                <a:ea typeface="Poppins"/>
                <a:cs typeface="Poppins"/>
                <a:sym typeface="Poppins"/>
              </a:endParaRPr>
            </a:p>
          </p:txBody>
        </p:sp>
      </p:grpSp>
      <p:grpSp>
        <p:nvGrpSpPr>
          <p:cNvPr id="1784" name="Google Shape;1784;g33379d1850d_4_83"/>
          <p:cNvGrpSpPr/>
          <p:nvPr/>
        </p:nvGrpSpPr>
        <p:grpSpPr>
          <a:xfrm>
            <a:off x="6387100" y="3920650"/>
            <a:ext cx="4512600" cy="1765200"/>
            <a:chOff x="6387100" y="3920650"/>
            <a:chExt cx="4512600" cy="1765200"/>
          </a:xfrm>
        </p:grpSpPr>
        <p:sp>
          <p:nvSpPr>
            <p:cNvPr id="1785" name="Google Shape;1785;g33379d1850d_4_83"/>
            <p:cNvSpPr/>
            <p:nvPr/>
          </p:nvSpPr>
          <p:spPr>
            <a:xfrm>
              <a:off x="6387100" y="3920650"/>
              <a:ext cx="4512600" cy="1765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6" name="Google Shape;1786;g33379d1850d_4_83"/>
            <p:cNvSpPr txBox="1"/>
            <p:nvPr/>
          </p:nvSpPr>
          <p:spPr>
            <a:xfrm>
              <a:off x="6594650" y="4153988"/>
              <a:ext cx="874500" cy="793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fr-FR" sz="5200" b="1" i="0" u="none" strike="noStrike" cap="none">
                  <a:solidFill>
                    <a:srgbClr val="00005A"/>
                  </a:solidFill>
                  <a:latin typeface="Poppins"/>
                  <a:ea typeface="Poppins"/>
                  <a:cs typeface="Poppins"/>
                  <a:sym typeface="Poppins"/>
                </a:rPr>
                <a:t>4.</a:t>
              </a:r>
              <a:endParaRPr sz="6200" b="0" i="0" u="none" strike="noStrike" cap="none">
                <a:solidFill>
                  <a:srgbClr val="FF8200"/>
                </a:solidFill>
                <a:latin typeface="Poppins"/>
                <a:ea typeface="Poppins"/>
                <a:cs typeface="Poppins"/>
                <a:sym typeface="Poppins"/>
              </a:endParaRPr>
            </a:p>
          </p:txBody>
        </p:sp>
        <p:sp>
          <p:nvSpPr>
            <p:cNvPr id="1787" name="Google Shape;1787;g33379d1850d_4_83"/>
            <p:cNvSpPr txBox="1"/>
            <p:nvPr/>
          </p:nvSpPr>
          <p:spPr>
            <a:xfrm>
              <a:off x="7317525" y="4409075"/>
              <a:ext cx="3544800" cy="813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900"/>
                <a:buFont typeface="Arial"/>
                <a:buNone/>
              </a:pPr>
              <a:r>
                <a:rPr lang="fr-FR" sz="1900" b="1" i="0" u="none" strike="noStrike" cap="none">
                  <a:solidFill>
                    <a:schemeClr val="dk2"/>
                  </a:solidFill>
                  <a:latin typeface="Poppins"/>
                  <a:ea typeface="Poppins"/>
                  <a:cs typeface="Poppins"/>
                  <a:sym typeface="Poppins"/>
                </a:rPr>
                <a:t>Sensibiliser </a:t>
              </a:r>
              <a:r>
                <a:rPr lang="fr-FR" sz="1900" b="0" i="0" u="none" strike="noStrike" cap="none">
                  <a:solidFill>
                    <a:schemeClr val="dk2"/>
                  </a:solidFill>
                  <a:latin typeface="Poppins"/>
                  <a:ea typeface="Poppins"/>
                  <a:cs typeface="Poppins"/>
                  <a:sym typeface="Poppins"/>
                </a:rPr>
                <a:t>et accompagner les acteurs </a:t>
              </a:r>
              <a:endParaRPr sz="1900" b="0" i="0" u="none" strike="noStrike" cap="none">
                <a:solidFill>
                  <a:srgbClr val="000000"/>
                </a:solidFill>
                <a:latin typeface="Poppins"/>
                <a:ea typeface="Poppins"/>
                <a:cs typeface="Poppins"/>
                <a:sym typeface="Poppins"/>
              </a:endParaRPr>
            </a:p>
          </p:txBody>
        </p:sp>
      </p:grpSp>
      <p:sp>
        <p:nvSpPr>
          <p:cNvPr id="1788" name="Google Shape;1788;g33379d1850d_4_83"/>
          <p:cNvSpPr txBox="1"/>
          <p:nvPr/>
        </p:nvSpPr>
        <p:spPr>
          <a:xfrm>
            <a:off x="695325" y="572625"/>
            <a:ext cx="10331400" cy="497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r-FR" sz="2400" b="1" i="0" u="none" strike="noStrike" cap="none">
                <a:solidFill>
                  <a:schemeClr val="dk2"/>
                </a:solidFill>
                <a:latin typeface="Poppins"/>
                <a:ea typeface="Poppins"/>
                <a:cs typeface="Poppins"/>
                <a:sym typeface="Poppins"/>
              </a:rPr>
              <a:t>Les </a:t>
            </a:r>
            <a:r>
              <a:rPr lang="fr-FR" sz="2400" b="1" i="0" u="none" strike="noStrike" cap="none">
                <a:solidFill>
                  <a:srgbClr val="FF8200"/>
                </a:solidFill>
                <a:latin typeface="Poppins"/>
                <a:ea typeface="Poppins"/>
                <a:cs typeface="Poppins"/>
                <a:sym typeface="Poppins"/>
              </a:rPr>
              <a:t>prérequis indispensables</a:t>
            </a:r>
            <a:r>
              <a:rPr lang="fr-FR" sz="2400" b="1" i="0" u="none" strike="noStrike" cap="none">
                <a:solidFill>
                  <a:schemeClr val="dk2"/>
                </a:solidFill>
                <a:latin typeface="Poppins"/>
                <a:ea typeface="Poppins"/>
                <a:cs typeface="Poppins"/>
                <a:sym typeface="Poppins"/>
              </a:rPr>
              <a:t> à l’activation des leviers</a:t>
            </a:r>
            <a:endParaRPr sz="2400" b="1" i="0" u="none" strike="noStrike" cap="none">
              <a:solidFill>
                <a:srgbClr val="00005A"/>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5A"/>
              </a:solidFill>
              <a:latin typeface="Poppins"/>
              <a:ea typeface="Poppins"/>
              <a:cs typeface="Poppins"/>
              <a:sym typeface="Poppins"/>
            </a:endParaRPr>
          </a:p>
        </p:txBody>
      </p:sp>
      <p:pic>
        <p:nvPicPr>
          <p:cNvPr id="1789" name="Google Shape;1789;g33379d1850d_4_83"/>
          <p:cNvPicPr preferRelativeResize="0"/>
          <p:nvPr/>
        </p:nvPicPr>
        <p:blipFill rotWithShape="1">
          <a:blip r:embed="rId3">
            <a:alphaModFix/>
          </a:blip>
          <a:srcRect/>
          <a:stretch/>
        </p:blipFill>
        <p:spPr>
          <a:xfrm>
            <a:off x="10735274" y="251000"/>
            <a:ext cx="504451" cy="298425"/>
          </a:xfrm>
          <a:prstGeom prst="rect">
            <a:avLst/>
          </a:prstGeom>
          <a:noFill/>
          <a:ln>
            <a:noFill/>
          </a:ln>
        </p:spPr>
      </p:pic>
      <p:pic>
        <p:nvPicPr>
          <p:cNvPr id="1790" name="Google Shape;1790;g33379d1850d_4_83"/>
          <p:cNvPicPr preferRelativeResize="0"/>
          <p:nvPr/>
        </p:nvPicPr>
        <p:blipFill rotWithShape="1">
          <a:blip r:embed="rId4">
            <a:alphaModFix/>
          </a:blip>
          <a:srcRect/>
          <a:stretch/>
        </p:blipFill>
        <p:spPr>
          <a:xfrm>
            <a:off x="11342950" y="229875"/>
            <a:ext cx="608586" cy="340675"/>
          </a:xfrm>
          <a:prstGeom prst="rect">
            <a:avLst/>
          </a:prstGeom>
          <a:noFill/>
          <a:ln>
            <a:noFill/>
          </a:ln>
        </p:spPr>
      </p:pic>
      <p:sp>
        <p:nvSpPr>
          <p:cNvPr id="1791" name="Google Shape;1791;g33379d1850d_4_83"/>
          <p:cNvSpPr txBox="1"/>
          <p:nvPr/>
        </p:nvSpPr>
        <p:spPr>
          <a:xfrm>
            <a:off x="10609650"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2"/>
                </a:solidFill>
                <a:latin typeface="Poppins"/>
                <a:ea typeface="Poppins"/>
                <a:cs typeface="Poppins"/>
                <a:sym typeface="Poppins"/>
              </a:rPr>
              <a:t>Pro</a:t>
            </a:r>
            <a:endParaRPr sz="1100" b="1" i="0" u="none" strike="noStrike" cap="none">
              <a:solidFill>
                <a:schemeClr val="dk2"/>
              </a:solidFill>
              <a:latin typeface="Poppins"/>
              <a:ea typeface="Poppins"/>
              <a:cs typeface="Poppins"/>
              <a:sym typeface="Poppins"/>
            </a:endParaRPr>
          </a:p>
        </p:txBody>
      </p:sp>
      <p:sp>
        <p:nvSpPr>
          <p:cNvPr id="1792" name="Google Shape;1792;g33379d1850d_4_83"/>
          <p:cNvSpPr txBox="1"/>
          <p:nvPr/>
        </p:nvSpPr>
        <p:spPr>
          <a:xfrm>
            <a:off x="11269388" y="549425"/>
            <a:ext cx="755700" cy="2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accent2"/>
                </a:solidFill>
                <a:latin typeface="Poppins"/>
                <a:ea typeface="Poppins"/>
                <a:cs typeface="Poppins"/>
                <a:sym typeface="Poppins"/>
              </a:rPr>
              <a:t>Amat</a:t>
            </a:r>
            <a:endParaRPr sz="1100" b="1" i="0" u="none" strike="noStrike" cap="none">
              <a:solidFill>
                <a:schemeClr val="accent2"/>
              </a:solidFill>
              <a:latin typeface="Poppins"/>
              <a:ea typeface="Poppins"/>
              <a:cs typeface="Poppins"/>
              <a:sym typeface="Poppins"/>
            </a:endParaRPr>
          </a:p>
        </p:txBody>
      </p:sp>
      <p:sp>
        <p:nvSpPr>
          <p:cNvPr id="1793" name="Google Shape;1793;g33379d1850d_4_83"/>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97"/>
        <p:cNvGrpSpPr/>
        <p:nvPr/>
      </p:nvGrpSpPr>
      <p:grpSpPr>
        <a:xfrm>
          <a:off x="0" y="0"/>
          <a:ext cx="0" cy="0"/>
          <a:chOff x="0" y="0"/>
          <a:chExt cx="0" cy="0"/>
        </a:xfrm>
      </p:grpSpPr>
      <p:sp>
        <p:nvSpPr>
          <p:cNvPr id="1798" name="Google Shape;1798;g215458a6e9d_7_1192"/>
          <p:cNvSpPr txBox="1">
            <a:spLocks noGrp="1"/>
          </p:cNvSpPr>
          <p:nvPr>
            <p:ph type="body" idx="1"/>
          </p:nvPr>
        </p:nvSpPr>
        <p:spPr>
          <a:xfrm>
            <a:off x="6670875" y="728700"/>
            <a:ext cx="5127900" cy="54006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800"/>
              <a:buNone/>
            </a:pPr>
            <a:r>
              <a:rPr lang="fr-FR" sz="1900">
                <a:solidFill>
                  <a:schemeClr val="accent6"/>
                </a:solidFill>
              </a:rPr>
              <a:t>Introduction</a:t>
            </a:r>
            <a:endParaRPr sz="1900">
              <a:solidFill>
                <a:schemeClr val="accent6"/>
              </a:solidFill>
            </a:endParaRPr>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Méthode et périmètre</a:t>
            </a:r>
            <a:endParaRPr sz="1900"/>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Empreinte carbone du rugby et football </a:t>
            </a:r>
            <a:endParaRPr sz="1900"/>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Trajectoires et leviers de décarbonation </a:t>
            </a:r>
            <a:endParaRPr sz="1900"/>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2800">
                <a:solidFill>
                  <a:schemeClr val="lt1"/>
                </a:solidFill>
              </a:rPr>
              <a:t>Conclusion </a:t>
            </a:r>
            <a:endParaRPr sz="2800">
              <a:solidFill>
                <a:schemeClr val="lt1"/>
              </a:solidFill>
            </a:endParaRPr>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Table ronde </a:t>
            </a:r>
            <a:endParaRPr sz="1900"/>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Q&amp;A</a:t>
            </a:r>
            <a:endParaRPr sz="1900"/>
          </a:p>
        </p:txBody>
      </p:sp>
      <p:sp>
        <p:nvSpPr>
          <p:cNvPr id="1799" name="Google Shape;1799;g215458a6e9d_7_1192"/>
          <p:cNvSpPr/>
          <p:nvPr/>
        </p:nvSpPr>
        <p:spPr>
          <a:xfrm>
            <a:off x="10436575" y="6476200"/>
            <a:ext cx="1755300" cy="381900"/>
          </a:xfrm>
          <a:prstGeom prst="rect">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803"/>
        <p:cNvGrpSpPr/>
        <p:nvPr/>
      </p:nvGrpSpPr>
      <p:grpSpPr>
        <a:xfrm>
          <a:off x="0" y="0"/>
          <a:ext cx="0" cy="0"/>
          <a:chOff x="0" y="0"/>
          <a:chExt cx="0" cy="0"/>
        </a:xfrm>
      </p:grpSpPr>
      <p:sp>
        <p:nvSpPr>
          <p:cNvPr id="1804" name="Google Shape;1804;g2af6bb0de6a_0_272"/>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fr-FR"/>
              <a:t>54</a:t>
            </a:fld>
            <a:endParaRPr/>
          </a:p>
        </p:txBody>
      </p:sp>
      <p:sp>
        <p:nvSpPr>
          <p:cNvPr id="1805" name="Google Shape;1805;g2af6bb0de6a_0_272"/>
          <p:cNvSpPr txBox="1"/>
          <p:nvPr/>
        </p:nvSpPr>
        <p:spPr>
          <a:xfrm>
            <a:off x="695325" y="572625"/>
            <a:ext cx="9059400" cy="368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fr-FR" sz="2800" b="1" i="0" u="none" strike="noStrike" cap="none">
                <a:solidFill>
                  <a:srgbClr val="00005A"/>
                </a:solidFill>
                <a:latin typeface="Poppins"/>
                <a:ea typeface="Poppins"/>
                <a:cs typeface="Poppins"/>
                <a:sym typeface="Poppins"/>
              </a:rPr>
              <a:t>Conclusion</a:t>
            </a:r>
            <a:endParaRPr sz="2800" b="0" i="0" u="none" strike="noStrike" cap="none">
              <a:solidFill>
                <a:srgbClr val="FF8200"/>
              </a:solidFill>
              <a:latin typeface="Poppins"/>
              <a:ea typeface="Poppins"/>
              <a:cs typeface="Poppins"/>
              <a:sym typeface="Poppins"/>
            </a:endParaRPr>
          </a:p>
        </p:txBody>
      </p:sp>
      <p:sp>
        <p:nvSpPr>
          <p:cNvPr id="1806" name="Google Shape;1806;g2af6bb0de6a_0_272"/>
          <p:cNvSpPr txBox="1"/>
          <p:nvPr/>
        </p:nvSpPr>
        <p:spPr>
          <a:xfrm>
            <a:off x="1543975" y="1385775"/>
            <a:ext cx="10087200" cy="36888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1600"/>
              </a:spcBef>
              <a:spcAft>
                <a:spcPts val="0"/>
              </a:spcAft>
              <a:buClr>
                <a:srgbClr val="000000"/>
              </a:buClr>
              <a:buSzPts val="2200"/>
              <a:buFont typeface="Arial"/>
              <a:buNone/>
            </a:pPr>
            <a:r>
              <a:rPr lang="fr-FR" sz="2200" b="1" i="0" u="none" strike="noStrike" cap="none">
                <a:solidFill>
                  <a:schemeClr val="dk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Bonne nouvelle : non seulement </a:t>
            </a:r>
            <a:r>
              <a:rPr lang="fr-FR" sz="2200" b="1" i="0" u="none" strike="noStrike" cap="none">
                <a:solidFill>
                  <a:schemeClr val="accent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nécessaire</a:t>
            </a:r>
            <a:r>
              <a:rPr lang="fr-FR" sz="2200" b="1" i="0" u="none" strike="noStrike" cap="none">
                <a:solidFill>
                  <a:schemeClr val="dk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 la transition climatique est </a:t>
            </a:r>
            <a:r>
              <a:rPr lang="fr-FR" sz="2200" b="1" i="0" u="none" strike="noStrike" cap="none">
                <a:solidFill>
                  <a:schemeClr val="accent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possible</a:t>
            </a:r>
            <a:r>
              <a:rPr lang="fr-FR" sz="2200" b="1" i="0" u="none" strike="noStrike" cap="none">
                <a:solidFill>
                  <a:schemeClr val="dk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 et </a:t>
            </a:r>
            <a:r>
              <a:rPr lang="fr-FR" sz="2200" b="1" i="0" u="none" strike="noStrike" cap="none">
                <a:solidFill>
                  <a:schemeClr val="accent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souhaitable</a:t>
            </a:r>
            <a:r>
              <a:rPr lang="fr-FR" sz="2200" b="1" i="0" u="none" strike="noStrike" cap="none">
                <a:solidFill>
                  <a:schemeClr val="dk2"/>
                </a:solidFill>
                <a:latin typeface="Poppins"/>
                <a:ea typeface="Poppins"/>
                <a:cs typeface="Poppins"/>
                <a:sym typeface="Poppins"/>
              </a:rPr>
              <a:t>.</a:t>
            </a:r>
            <a:endParaRPr sz="2200" b="1" i="0" u="none" strike="noStrike" cap="none">
              <a:solidFill>
                <a:schemeClr val="dk2"/>
              </a:solidFill>
              <a:latin typeface="Poppins"/>
              <a:ea typeface="Poppins"/>
              <a:cs typeface="Poppins"/>
              <a:sym typeface="Poppins"/>
            </a:endParaRPr>
          </a:p>
          <a:p>
            <a:pPr marL="457200" marR="0" lvl="0" indent="0" algn="l" rtl="0">
              <a:lnSpc>
                <a:spcPct val="115000"/>
              </a:lnSpc>
              <a:spcBef>
                <a:spcPts val="1600"/>
              </a:spcBef>
              <a:spcAft>
                <a:spcPts val="0"/>
              </a:spcAft>
              <a:buClr>
                <a:srgbClr val="000000"/>
              </a:buClr>
              <a:buSzPts val="1000"/>
              <a:buFont typeface="Arial"/>
              <a:buNone/>
            </a:pPr>
            <a:endParaRPr sz="1000" b="1" i="0" u="none" strike="noStrike" cap="none">
              <a:solidFill>
                <a:schemeClr val="dk2"/>
              </a:solidFill>
              <a:latin typeface="Poppins"/>
              <a:ea typeface="Poppins"/>
              <a:cs typeface="Poppins"/>
              <a:sym typeface="Poppins"/>
            </a:endParaRPr>
          </a:p>
          <a:p>
            <a:pPr marL="457200" marR="0" lvl="0" indent="0" algn="l" rtl="0">
              <a:lnSpc>
                <a:spcPct val="115000"/>
              </a:lnSpc>
              <a:spcBef>
                <a:spcPts val="1600"/>
              </a:spcBef>
              <a:spcAft>
                <a:spcPts val="0"/>
              </a:spcAft>
              <a:buClr>
                <a:srgbClr val="000000"/>
              </a:buClr>
              <a:buSzPts val="2200"/>
              <a:buFont typeface="Arial"/>
              <a:buNone/>
            </a:pPr>
            <a:r>
              <a:rPr lang="fr-FR" sz="2200" b="1" i="0" u="none" strike="noStrike" cap="none">
                <a:solidFill>
                  <a:schemeClr val="dk2"/>
                </a:solidFill>
                <a:latin typeface="Poppins"/>
                <a:ea typeface="Poppins"/>
                <a:cs typeface="Poppins"/>
                <a:sym typeface="Poppins"/>
              </a:rPr>
              <a:t>90% </a:t>
            </a:r>
            <a:r>
              <a:rPr lang="fr-FR" sz="2200" b="0" i="0" u="none" strike="noStrike" cap="none">
                <a:solidFill>
                  <a:schemeClr val="dk2"/>
                </a:solidFill>
                <a:latin typeface="Poppins"/>
                <a:ea typeface="Poppins"/>
                <a:cs typeface="Poppins"/>
                <a:sym typeface="Poppins"/>
              </a:rPr>
              <a:t>de la réduction des émissions</a:t>
            </a:r>
            <a:r>
              <a:rPr lang="fr-FR" sz="2200" b="1" i="0" u="none" strike="noStrike" cap="none">
                <a:solidFill>
                  <a:schemeClr val="dk2"/>
                </a:solidFill>
                <a:latin typeface="Poppins"/>
                <a:ea typeface="Poppins"/>
                <a:cs typeface="Poppins"/>
                <a:sym typeface="Poppins"/>
              </a:rPr>
              <a:t> peut être obtenue en préservant les modes d’organisation des compétitions actuelles. </a:t>
            </a:r>
            <a:endParaRPr sz="2200" b="0" i="0" u="none" strike="noStrike" cap="none">
              <a:solidFill>
                <a:schemeClr val="dk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endParaRPr>
          </a:p>
          <a:p>
            <a:pPr marL="457200" marR="0" lvl="0" indent="0" algn="l" rtl="0">
              <a:lnSpc>
                <a:spcPct val="115000"/>
              </a:lnSpc>
              <a:spcBef>
                <a:spcPts val="1600"/>
              </a:spcBef>
              <a:spcAft>
                <a:spcPts val="0"/>
              </a:spcAft>
              <a:buClr>
                <a:srgbClr val="000000"/>
              </a:buClr>
              <a:buSzPts val="1000"/>
              <a:buFont typeface="Arial"/>
              <a:buNone/>
            </a:pPr>
            <a:endParaRPr sz="1000" b="1" i="0" u="none" strike="noStrike" cap="none">
              <a:solidFill>
                <a:schemeClr val="dk2"/>
              </a:solidFill>
              <a:latin typeface="Poppins"/>
              <a:ea typeface="Poppins"/>
              <a:cs typeface="Poppins"/>
              <a:sym typeface="Poppins"/>
            </a:endParaRPr>
          </a:p>
          <a:p>
            <a:pPr marL="457200" marR="0" lvl="0" indent="0" algn="l" rtl="0">
              <a:lnSpc>
                <a:spcPct val="115000"/>
              </a:lnSpc>
              <a:spcBef>
                <a:spcPts val="1600"/>
              </a:spcBef>
              <a:spcAft>
                <a:spcPts val="0"/>
              </a:spcAft>
              <a:buClr>
                <a:srgbClr val="000000"/>
              </a:buClr>
              <a:buSzPts val="2200"/>
              <a:buFont typeface="Arial"/>
              <a:buNone/>
            </a:pPr>
            <a:r>
              <a:rPr lang="fr-FR" sz="2200" b="1" i="0" u="none" strike="noStrike" cap="none">
                <a:solidFill>
                  <a:schemeClr val="dk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La mise en oeuvre de tous ces leviers permettra à nos sports :  </a:t>
            </a:r>
            <a:endParaRPr sz="2200" b="1" i="0" u="none" strike="noStrike" cap="none">
              <a:solidFill>
                <a:schemeClr val="dk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endParaRPr>
          </a:p>
          <a:p>
            <a:pPr marL="1371600" marR="0" lvl="2" indent="-368300" algn="l" rtl="0">
              <a:lnSpc>
                <a:spcPct val="115000"/>
              </a:lnSpc>
              <a:spcBef>
                <a:spcPts val="1600"/>
              </a:spcBef>
              <a:spcAft>
                <a:spcPts val="0"/>
              </a:spcAft>
              <a:buClr>
                <a:schemeClr val="dk2"/>
              </a:buClr>
              <a:buSzPts val="2200"/>
              <a:buFont typeface="Poppins"/>
              <a:buChar char="■"/>
            </a:pPr>
            <a:r>
              <a:rPr lang="fr-FR" sz="2200" b="0" i="0" u="none" strike="noStrike" cap="none">
                <a:solidFill>
                  <a:schemeClr val="dk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Plus de </a:t>
            </a:r>
            <a:r>
              <a:rPr lang="fr-FR" sz="2200" b="1" i="0" u="none" strike="noStrike" cap="none">
                <a:solidFill>
                  <a:schemeClr val="dk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résilience</a:t>
            </a:r>
            <a:r>
              <a:rPr lang="fr-FR" sz="2200" b="0" i="0" u="none" strike="noStrike" cap="none">
                <a:solidFill>
                  <a:schemeClr val="dk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 face aux crises énergétiques</a:t>
            </a:r>
            <a:endParaRPr sz="2200" b="0" i="0" u="none" strike="noStrike" cap="none">
              <a:solidFill>
                <a:schemeClr val="dk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endParaRPr>
          </a:p>
          <a:p>
            <a:pPr marL="1371600" marR="0" lvl="2" indent="-368300" algn="l" rtl="0">
              <a:lnSpc>
                <a:spcPct val="115000"/>
              </a:lnSpc>
              <a:spcBef>
                <a:spcPts val="1600"/>
              </a:spcBef>
              <a:spcAft>
                <a:spcPts val="1600"/>
              </a:spcAft>
              <a:buClr>
                <a:schemeClr val="dk2"/>
              </a:buClr>
              <a:buSzPts val="2200"/>
              <a:buFont typeface="Poppins"/>
              <a:buChar char="■"/>
            </a:pPr>
            <a:r>
              <a:rPr lang="fr-FR" sz="2200" b="0" i="0" u="none" strike="noStrike" cap="none">
                <a:solidFill>
                  <a:schemeClr val="dk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Une pratique et des événements plus </a:t>
            </a:r>
            <a:r>
              <a:rPr lang="fr-FR" sz="2200" b="1" i="0" u="none" strike="noStrike" cap="none">
                <a:solidFill>
                  <a:schemeClr val="dk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accessibles</a:t>
            </a:r>
            <a:r>
              <a:rPr lang="fr-FR" sz="2200" b="0" i="0" u="none" strike="noStrike" cap="none">
                <a:solidFill>
                  <a:schemeClr val="dk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 et encore plus </a:t>
            </a:r>
            <a:r>
              <a:rPr lang="fr-FR" sz="2200" b="1" i="0" u="none" strike="noStrike" cap="none">
                <a:solidFill>
                  <a:schemeClr val="dk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locaux</a:t>
            </a:r>
            <a:endParaRPr sz="2200" b="0" i="0" u="none" strike="noStrike" cap="none">
              <a:solidFill>
                <a:schemeClr val="dk2"/>
              </a:solidFill>
              <a:latin typeface="Poppins"/>
              <a:ea typeface="Poppins"/>
              <a:cs typeface="Poppins"/>
              <a:sym typeface="Poppins"/>
            </a:endParaRPr>
          </a:p>
        </p:txBody>
      </p:sp>
      <p:sp>
        <p:nvSpPr>
          <p:cNvPr id="1807" name="Google Shape;1807;g2af6bb0de6a_0_272"/>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
        <p:nvSpPr>
          <p:cNvPr id="1808" name="Google Shape;1808;g2af6bb0de6a_0_272"/>
          <p:cNvSpPr/>
          <p:nvPr/>
        </p:nvSpPr>
        <p:spPr>
          <a:xfrm>
            <a:off x="455650" y="1336175"/>
            <a:ext cx="1035300" cy="10074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9" name="Google Shape;1809;g2af6bb0de6a_0_272"/>
          <p:cNvSpPr txBox="1"/>
          <p:nvPr/>
        </p:nvSpPr>
        <p:spPr>
          <a:xfrm>
            <a:off x="622308" y="1540917"/>
            <a:ext cx="702000" cy="597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3000"/>
              </a:spcAft>
              <a:buClr>
                <a:srgbClr val="000000"/>
              </a:buClr>
              <a:buSzPts val="4500"/>
              <a:buFont typeface="Arial"/>
              <a:buNone/>
            </a:pPr>
            <a:r>
              <a:rPr lang="fr-FR" sz="4500" b="1" i="0" u="none" strike="noStrike" cap="none">
                <a:solidFill>
                  <a:schemeClr val="lt1"/>
                </a:solidFill>
                <a:latin typeface="Poppins"/>
                <a:ea typeface="Poppins"/>
                <a:cs typeface="Poppins"/>
                <a:sym typeface="Poppins"/>
              </a:rPr>
              <a:t>1</a:t>
            </a:r>
            <a:endParaRPr sz="4500" b="1" i="0" u="none" strike="noStrike" cap="none">
              <a:solidFill>
                <a:schemeClr val="lt1"/>
              </a:solidFill>
              <a:latin typeface="Arial"/>
              <a:ea typeface="Arial"/>
              <a:cs typeface="Arial"/>
              <a:sym typeface="Arial"/>
            </a:endParaRPr>
          </a:p>
        </p:txBody>
      </p:sp>
      <p:sp>
        <p:nvSpPr>
          <p:cNvPr id="1810" name="Google Shape;1810;g2af6bb0de6a_0_272"/>
          <p:cNvSpPr/>
          <p:nvPr/>
        </p:nvSpPr>
        <p:spPr>
          <a:xfrm>
            <a:off x="455650" y="2753075"/>
            <a:ext cx="1035300" cy="1007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500"/>
              <a:buFont typeface="Arial"/>
              <a:buNone/>
            </a:pPr>
            <a:r>
              <a:rPr lang="fr-FR" sz="4500" b="1" i="0" u="none" strike="noStrike" cap="none">
                <a:solidFill>
                  <a:schemeClr val="lt1"/>
                </a:solidFill>
                <a:latin typeface="Poppins"/>
                <a:ea typeface="Poppins"/>
                <a:cs typeface="Poppins"/>
                <a:sym typeface="Poppins"/>
              </a:rPr>
              <a:t>2</a:t>
            </a:r>
            <a:endParaRPr sz="4500" b="0" i="0" u="none" strike="noStrike" cap="none">
              <a:solidFill>
                <a:srgbClr val="000000"/>
              </a:solidFill>
              <a:latin typeface="Arial"/>
              <a:ea typeface="Arial"/>
              <a:cs typeface="Arial"/>
              <a:sym typeface="Arial"/>
            </a:endParaRPr>
          </a:p>
        </p:txBody>
      </p:sp>
      <p:sp>
        <p:nvSpPr>
          <p:cNvPr id="1811" name="Google Shape;1811;g2af6bb0de6a_0_272"/>
          <p:cNvSpPr/>
          <p:nvPr/>
        </p:nvSpPr>
        <p:spPr>
          <a:xfrm>
            <a:off x="455650" y="4093775"/>
            <a:ext cx="1035300" cy="1007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500"/>
              <a:buFont typeface="Arial"/>
              <a:buNone/>
            </a:pPr>
            <a:r>
              <a:rPr lang="fr-FR" sz="4500" b="1" i="0" u="none" strike="noStrike" cap="none">
                <a:solidFill>
                  <a:schemeClr val="lt1"/>
                </a:solidFill>
                <a:latin typeface="Poppins"/>
                <a:ea typeface="Poppins"/>
                <a:cs typeface="Poppins"/>
                <a:sym typeface="Poppins"/>
              </a:rPr>
              <a:t>3</a:t>
            </a:r>
            <a:endParaRPr sz="45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33379d1850d_4_975"/>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fr-FR"/>
              <a:t>6</a:t>
            </a:fld>
            <a:endParaRPr/>
          </a:p>
        </p:txBody>
      </p:sp>
      <p:pic>
        <p:nvPicPr>
          <p:cNvPr id="406" name="Google Shape;406;g33379d1850d_4_975"/>
          <p:cNvPicPr preferRelativeResize="0"/>
          <p:nvPr/>
        </p:nvPicPr>
        <p:blipFill rotWithShape="1">
          <a:blip r:embed="rId3">
            <a:alphaModFix/>
          </a:blip>
          <a:srcRect/>
          <a:stretch/>
        </p:blipFill>
        <p:spPr>
          <a:xfrm>
            <a:off x="695325" y="1630125"/>
            <a:ext cx="4516324" cy="4309719"/>
          </a:xfrm>
          <a:prstGeom prst="rect">
            <a:avLst/>
          </a:prstGeom>
          <a:noFill/>
          <a:ln>
            <a:noFill/>
          </a:ln>
        </p:spPr>
      </p:pic>
      <p:pic>
        <p:nvPicPr>
          <p:cNvPr id="407" name="Google Shape;407;g33379d1850d_4_975"/>
          <p:cNvPicPr preferRelativeResize="0"/>
          <p:nvPr/>
        </p:nvPicPr>
        <p:blipFill rotWithShape="1">
          <a:blip r:embed="rId4">
            <a:alphaModFix/>
          </a:blip>
          <a:srcRect l="11772" r="9417"/>
          <a:stretch/>
        </p:blipFill>
        <p:spPr>
          <a:xfrm>
            <a:off x="3604575" y="3352800"/>
            <a:ext cx="4345324" cy="2720375"/>
          </a:xfrm>
          <a:prstGeom prst="rect">
            <a:avLst/>
          </a:prstGeom>
          <a:noFill/>
          <a:ln>
            <a:noFill/>
          </a:ln>
          <a:effectLst>
            <a:outerShdw blurRad="57150" dist="38100" dir="5400000" algn="bl" rotWithShape="0">
              <a:srgbClr val="000000">
                <a:alpha val="49411"/>
              </a:srgbClr>
            </a:outerShdw>
          </a:effectLst>
        </p:spPr>
      </p:pic>
      <p:pic>
        <p:nvPicPr>
          <p:cNvPr id="408" name="Google Shape;408;g33379d1850d_4_975"/>
          <p:cNvPicPr preferRelativeResize="0"/>
          <p:nvPr/>
        </p:nvPicPr>
        <p:blipFill rotWithShape="1">
          <a:blip r:embed="rId5">
            <a:alphaModFix/>
          </a:blip>
          <a:srcRect/>
          <a:stretch/>
        </p:blipFill>
        <p:spPr>
          <a:xfrm>
            <a:off x="8344600" y="3352800"/>
            <a:ext cx="3500825" cy="2333893"/>
          </a:xfrm>
          <a:prstGeom prst="rect">
            <a:avLst/>
          </a:prstGeom>
          <a:noFill/>
          <a:ln>
            <a:noFill/>
          </a:ln>
          <a:effectLst>
            <a:outerShdw blurRad="57150" dist="38100" dir="5400000" algn="bl" rotWithShape="0">
              <a:srgbClr val="000000">
                <a:alpha val="49411"/>
              </a:srgbClr>
            </a:outerShdw>
          </a:effectLst>
        </p:spPr>
      </p:pic>
      <p:pic>
        <p:nvPicPr>
          <p:cNvPr id="409" name="Google Shape;409;g33379d1850d_4_975"/>
          <p:cNvPicPr preferRelativeResize="0"/>
          <p:nvPr/>
        </p:nvPicPr>
        <p:blipFill rotWithShape="1">
          <a:blip r:embed="rId6">
            <a:alphaModFix/>
          </a:blip>
          <a:srcRect/>
          <a:stretch/>
        </p:blipFill>
        <p:spPr>
          <a:xfrm>
            <a:off x="5465500" y="1876825"/>
            <a:ext cx="4984151" cy="1708825"/>
          </a:xfrm>
          <a:prstGeom prst="rect">
            <a:avLst/>
          </a:prstGeom>
          <a:noFill/>
          <a:ln>
            <a:noFill/>
          </a:ln>
          <a:effectLst>
            <a:outerShdw blurRad="57150" dist="38100" dir="5400000" algn="bl" rotWithShape="0">
              <a:srgbClr val="000000">
                <a:alpha val="49411"/>
              </a:srgbClr>
            </a:outerShdw>
          </a:effectLst>
        </p:spPr>
      </p:pic>
      <p:sp>
        <p:nvSpPr>
          <p:cNvPr id="410" name="Google Shape;410;g33379d1850d_4_975"/>
          <p:cNvSpPr txBox="1"/>
          <p:nvPr/>
        </p:nvSpPr>
        <p:spPr>
          <a:xfrm>
            <a:off x="695325" y="393725"/>
            <a:ext cx="11150100" cy="1049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600"/>
              </a:spcAft>
              <a:buClr>
                <a:srgbClr val="000000"/>
              </a:buClr>
              <a:buSzPts val="2800"/>
              <a:buFont typeface="Arial"/>
              <a:buNone/>
            </a:pPr>
            <a:r>
              <a:rPr lang="fr-FR" sz="2800" b="1" i="0" u="none" strike="noStrike" cap="none">
                <a:solidFill>
                  <a:schemeClr val="dk2"/>
                </a:solidFill>
                <a:latin typeface="Poppins"/>
                <a:ea typeface="Poppins"/>
                <a:cs typeface="Poppins"/>
                <a:sym typeface="Poppins"/>
              </a:rPr>
              <a:t>Le sport, un secteur triplement vulnérable </a:t>
            </a:r>
            <a:br>
              <a:rPr lang="fr-FR" sz="2400" b="1" i="0" u="none" strike="noStrike" cap="none">
                <a:solidFill>
                  <a:schemeClr val="dk2"/>
                </a:solidFill>
                <a:latin typeface="Poppins"/>
                <a:ea typeface="Poppins"/>
                <a:cs typeface="Poppins"/>
                <a:sym typeface="Poppins"/>
              </a:rPr>
            </a:br>
            <a:r>
              <a:rPr lang="fr-FR" sz="2400" b="0" i="1" u="none" strike="noStrike" cap="none">
                <a:solidFill>
                  <a:schemeClr val="dk2"/>
                </a:solidFill>
                <a:latin typeface="Poppins"/>
                <a:ea typeface="Poppins"/>
                <a:cs typeface="Poppins"/>
                <a:sym typeface="Poppins"/>
              </a:rPr>
              <a:t>Risque climatiques, risques d’approvisionnement, risques de transition…</a:t>
            </a:r>
            <a:endParaRPr sz="2400" b="0" i="1" u="none" strike="noStrike" cap="none">
              <a:solidFill>
                <a:schemeClr val="dk2"/>
              </a:solidFill>
              <a:latin typeface="Poppins"/>
              <a:ea typeface="Poppins"/>
              <a:cs typeface="Poppins"/>
              <a:sym typeface="Poppins"/>
            </a:endParaRPr>
          </a:p>
        </p:txBody>
      </p:sp>
      <p:sp>
        <p:nvSpPr>
          <p:cNvPr id="411" name="Google Shape;411;g33379d1850d_4_975"/>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215458a6e9d_7_1184"/>
          <p:cNvSpPr txBox="1">
            <a:spLocks noGrp="1"/>
          </p:cNvSpPr>
          <p:nvPr>
            <p:ph type="body" idx="1"/>
          </p:nvPr>
        </p:nvSpPr>
        <p:spPr>
          <a:xfrm>
            <a:off x="6962775" y="728663"/>
            <a:ext cx="4533900" cy="54006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800"/>
              <a:buNone/>
            </a:pPr>
            <a:r>
              <a:rPr lang="fr-FR" sz="1900">
                <a:solidFill>
                  <a:schemeClr val="accent6"/>
                </a:solidFill>
              </a:rPr>
              <a:t>Introduction</a:t>
            </a:r>
            <a:endParaRPr sz="1900">
              <a:solidFill>
                <a:schemeClr val="accent6"/>
              </a:solidFill>
            </a:endParaRPr>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2800">
                <a:solidFill>
                  <a:schemeClr val="lt1"/>
                </a:solidFill>
              </a:rPr>
              <a:t>Méthode et périmètre</a:t>
            </a:r>
            <a:endParaRPr sz="2800">
              <a:solidFill>
                <a:schemeClr val="lt1"/>
              </a:solidFill>
            </a:endParaRPr>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Empreinte carbone du rugby et football </a:t>
            </a:r>
            <a:endParaRPr sz="1900"/>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Trajectoires et leviers de décarbonation </a:t>
            </a:r>
            <a:endParaRPr sz="1900"/>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Conclusion générale </a:t>
            </a:r>
            <a:endParaRPr sz="1900"/>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Table ronde </a:t>
            </a:r>
            <a:endParaRPr sz="1900"/>
          </a:p>
          <a:p>
            <a:pPr marL="0" lvl="2" indent="0" algn="l" rtl="0">
              <a:lnSpc>
                <a:spcPct val="80000"/>
              </a:lnSpc>
              <a:spcBef>
                <a:spcPts val="500"/>
              </a:spcBef>
              <a:spcAft>
                <a:spcPts val="0"/>
              </a:spcAft>
              <a:buClr>
                <a:schemeClr val="accent6"/>
              </a:buClr>
              <a:buSzPts val="2000"/>
              <a:buNone/>
            </a:pPr>
            <a:r>
              <a:rPr lang="fr-FR" sz="1900"/>
              <a:t>-</a:t>
            </a:r>
            <a:endParaRPr sz="1900"/>
          </a:p>
          <a:p>
            <a:pPr marL="0" lvl="2" indent="0" algn="l" rtl="0">
              <a:lnSpc>
                <a:spcPct val="80000"/>
              </a:lnSpc>
              <a:spcBef>
                <a:spcPts val="500"/>
              </a:spcBef>
              <a:spcAft>
                <a:spcPts val="0"/>
              </a:spcAft>
              <a:buClr>
                <a:schemeClr val="accent6"/>
              </a:buClr>
              <a:buSzPts val="2000"/>
              <a:buNone/>
            </a:pPr>
            <a:r>
              <a:rPr lang="fr-FR" sz="1900"/>
              <a:t>Q&amp;A</a:t>
            </a:r>
            <a:endParaRPr sz="1900"/>
          </a:p>
        </p:txBody>
      </p:sp>
      <p:sp>
        <p:nvSpPr>
          <p:cNvPr id="440" name="Google Shape;440;g215458a6e9d_7_1184"/>
          <p:cNvSpPr/>
          <p:nvPr/>
        </p:nvSpPr>
        <p:spPr>
          <a:xfrm>
            <a:off x="10436575" y="6476200"/>
            <a:ext cx="1755300" cy="381900"/>
          </a:xfrm>
          <a:prstGeom prst="rect">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g2e861ccb588_0_259"/>
          <p:cNvPicPr preferRelativeResize="0"/>
          <p:nvPr/>
        </p:nvPicPr>
        <p:blipFill rotWithShape="1">
          <a:blip r:embed="rId3">
            <a:alphaModFix/>
          </a:blip>
          <a:srcRect/>
          <a:stretch/>
        </p:blipFill>
        <p:spPr>
          <a:xfrm>
            <a:off x="5987750" y="2586775"/>
            <a:ext cx="1107126" cy="829107"/>
          </a:xfrm>
          <a:prstGeom prst="rect">
            <a:avLst/>
          </a:prstGeom>
          <a:noFill/>
          <a:ln>
            <a:noFill/>
          </a:ln>
        </p:spPr>
      </p:pic>
      <p:sp>
        <p:nvSpPr>
          <p:cNvPr id="446" name="Google Shape;446;g2e861ccb588_0_259"/>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fr-FR"/>
              <a:t>8</a:t>
            </a:fld>
            <a:endParaRPr/>
          </a:p>
        </p:txBody>
      </p:sp>
      <p:sp>
        <p:nvSpPr>
          <p:cNvPr id="447" name="Google Shape;447;g2e861ccb588_0_259"/>
          <p:cNvSpPr txBox="1">
            <a:spLocks noGrp="1"/>
          </p:cNvSpPr>
          <p:nvPr>
            <p:ph type="body" idx="1"/>
          </p:nvPr>
        </p:nvSpPr>
        <p:spPr>
          <a:xfrm>
            <a:off x="604800" y="476300"/>
            <a:ext cx="10982400" cy="413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500"/>
              <a:buNone/>
            </a:pPr>
            <a:r>
              <a:rPr lang="fr-FR" sz="2500">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Notre périmètre d’étude</a:t>
            </a:r>
            <a:endParaRPr sz="2500">
              <a:latin typeface="Poppins"/>
              <a:ea typeface="Poppins"/>
              <a:cs typeface="Poppins"/>
              <a:sym typeface="Poppins"/>
            </a:endParaRPr>
          </a:p>
        </p:txBody>
      </p:sp>
      <p:pic>
        <p:nvPicPr>
          <p:cNvPr id="448" name="Google Shape;448;g2e861ccb588_0_259"/>
          <p:cNvPicPr preferRelativeResize="0"/>
          <p:nvPr/>
        </p:nvPicPr>
        <p:blipFill rotWithShape="1">
          <a:blip r:embed="rId4">
            <a:alphaModFix/>
          </a:blip>
          <a:srcRect/>
          <a:stretch/>
        </p:blipFill>
        <p:spPr>
          <a:xfrm>
            <a:off x="10850425" y="2305955"/>
            <a:ext cx="1271876" cy="948584"/>
          </a:xfrm>
          <a:prstGeom prst="rect">
            <a:avLst/>
          </a:prstGeom>
          <a:noFill/>
          <a:ln>
            <a:noFill/>
          </a:ln>
        </p:spPr>
      </p:pic>
      <p:sp>
        <p:nvSpPr>
          <p:cNvPr id="449" name="Google Shape;449;g2e861ccb588_0_259"/>
          <p:cNvSpPr/>
          <p:nvPr/>
        </p:nvSpPr>
        <p:spPr>
          <a:xfrm>
            <a:off x="756950" y="1211125"/>
            <a:ext cx="10446900" cy="6207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g2e861ccb588_0_259"/>
          <p:cNvSpPr txBox="1"/>
          <p:nvPr/>
        </p:nvSpPr>
        <p:spPr>
          <a:xfrm>
            <a:off x="3798950" y="1265350"/>
            <a:ext cx="43629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chemeClr val="dk2"/>
                </a:solidFill>
                <a:latin typeface="Poppins"/>
                <a:ea typeface="Poppins"/>
                <a:cs typeface="Poppins"/>
                <a:sym typeface="Poppins"/>
              </a:rPr>
              <a:t>Le football et le rugby en France </a:t>
            </a:r>
            <a:endParaRPr sz="1600" b="0" i="0" u="none" strike="noStrike" cap="none">
              <a:solidFill>
                <a:schemeClr val="dk2"/>
              </a:solidFill>
              <a:latin typeface="Poppins"/>
              <a:ea typeface="Poppins"/>
              <a:cs typeface="Poppins"/>
              <a:sym typeface="Poppins"/>
            </a:endParaRPr>
          </a:p>
        </p:txBody>
      </p:sp>
      <p:sp>
        <p:nvSpPr>
          <p:cNvPr id="451" name="Google Shape;451;g2e861ccb588_0_259"/>
          <p:cNvSpPr/>
          <p:nvPr/>
        </p:nvSpPr>
        <p:spPr>
          <a:xfrm>
            <a:off x="6313000" y="2305950"/>
            <a:ext cx="4890900" cy="6207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g2e861ccb588_0_259"/>
          <p:cNvSpPr/>
          <p:nvPr/>
        </p:nvSpPr>
        <p:spPr>
          <a:xfrm>
            <a:off x="756950" y="2305950"/>
            <a:ext cx="4890900" cy="6207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g2e861ccb588_0_259"/>
          <p:cNvSpPr txBox="1"/>
          <p:nvPr/>
        </p:nvSpPr>
        <p:spPr>
          <a:xfrm>
            <a:off x="452400" y="2370000"/>
            <a:ext cx="54963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1900" b="0" i="0" u="none" strike="noStrike" cap="none">
                <a:solidFill>
                  <a:schemeClr val="dk2"/>
                </a:solidFill>
                <a:latin typeface="Poppins"/>
                <a:ea typeface="Poppins"/>
                <a:cs typeface="Poppins"/>
                <a:sym typeface="Poppins"/>
              </a:rPr>
              <a:t>Le football et le rugby </a:t>
            </a:r>
            <a:r>
              <a:rPr lang="fr-FR" sz="1900" b="1" i="0" u="none" strike="noStrike" cap="none">
                <a:solidFill>
                  <a:schemeClr val="dk2"/>
                </a:solidFill>
                <a:latin typeface="Poppins"/>
                <a:ea typeface="Poppins"/>
                <a:cs typeface="Poppins"/>
                <a:sym typeface="Poppins"/>
              </a:rPr>
              <a:t>professionnel</a:t>
            </a:r>
            <a:endParaRPr sz="1500" b="0" i="0" u="none" strike="noStrike" cap="none">
              <a:solidFill>
                <a:schemeClr val="dk2"/>
              </a:solidFill>
              <a:latin typeface="Poppins"/>
              <a:ea typeface="Poppins"/>
              <a:cs typeface="Poppins"/>
              <a:sym typeface="Poppins"/>
            </a:endParaRPr>
          </a:p>
        </p:txBody>
      </p:sp>
      <p:sp>
        <p:nvSpPr>
          <p:cNvPr id="454" name="Google Shape;454;g2e861ccb588_0_259"/>
          <p:cNvSpPr txBox="1"/>
          <p:nvPr/>
        </p:nvSpPr>
        <p:spPr>
          <a:xfrm>
            <a:off x="6010300" y="2377800"/>
            <a:ext cx="54963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1900" b="0" i="0" u="none" strike="noStrike" cap="none">
                <a:solidFill>
                  <a:schemeClr val="dk2"/>
                </a:solidFill>
                <a:latin typeface="Poppins"/>
                <a:ea typeface="Poppins"/>
                <a:cs typeface="Poppins"/>
                <a:sym typeface="Poppins"/>
              </a:rPr>
              <a:t>Le football et le rugby </a:t>
            </a:r>
            <a:r>
              <a:rPr lang="fr-FR" sz="1900" b="1" i="0" u="none" strike="noStrike" cap="none">
                <a:solidFill>
                  <a:schemeClr val="dk2"/>
                </a:solidFill>
                <a:latin typeface="Poppins"/>
                <a:ea typeface="Poppins"/>
                <a:cs typeface="Poppins"/>
                <a:sym typeface="Poppins"/>
              </a:rPr>
              <a:t>amateur</a:t>
            </a:r>
            <a:endParaRPr sz="1500" b="0" i="0" u="none" strike="noStrike" cap="none">
              <a:solidFill>
                <a:schemeClr val="dk2"/>
              </a:solidFill>
              <a:latin typeface="Poppins"/>
              <a:ea typeface="Poppins"/>
              <a:cs typeface="Poppins"/>
              <a:sym typeface="Poppins"/>
            </a:endParaRPr>
          </a:p>
        </p:txBody>
      </p:sp>
      <p:pic>
        <p:nvPicPr>
          <p:cNvPr id="455" name="Google Shape;455;g2e861ccb588_0_259"/>
          <p:cNvPicPr preferRelativeResize="0"/>
          <p:nvPr/>
        </p:nvPicPr>
        <p:blipFill rotWithShape="1">
          <a:blip r:embed="rId5">
            <a:alphaModFix/>
          </a:blip>
          <a:srcRect t="12339" b="9608"/>
          <a:stretch/>
        </p:blipFill>
        <p:spPr>
          <a:xfrm>
            <a:off x="274550" y="2138675"/>
            <a:ext cx="611026" cy="829102"/>
          </a:xfrm>
          <a:prstGeom prst="rect">
            <a:avLst/>
          </a:prstGeom>
          <a:noFill/>
          <a:ln>
            <a:noFill/>
          </a:ln>
        </p:spPr>
      </p:pic>
      <p:sp>
        <p:nvSpPr>
          <p:cNvPr id="456" name="Google Shape;456;g2e861ccb588_0_259"/>
          <p:cNvSpPr txBox="1"/>
          <p:nvPr/>
        </p:nvSpPr>
        <p:spPr>
          <a:xfrm>
            <a:off x="360475" y="3324575"/>
            <a:ext cx="5259900" cy="665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500"/>
              <a:buFont typeface="Arial"/>
              <a:buNone/>
            </a:pPr>
            <a:r>
              <a:rPr lang="fr-FR" sz="1500" b="1" i="0" u="none" strike="noStrike" cap="none">
                <a:solidFill>
                  <a:schemeClr val="dk2"/>
                </a:solidFill>
                <a:latin typeface="Poppins"/>
                <a:ea typeface="Poppins"/>
                <a:cs typeface="Poppins"/>
                <a:sym typeface="Poppins"/>
              </a:rPr>
              <a:t>Championnats nationaux féminins et masculins</a:t>
            </a:r>
            <a:endParaRPr sz="1500" b="1" i="0" u="none" strike="noStrike" cap="none">
              <a:solidFill>
                <a:schemeClr val="dk2"/>
              </a:solidFill>
              <a:latin typeface="Poppins"/>
              <a:ea typeface="Poppins"/>
              <a:cs typeface="Poppins"/>
              <a:sym typeface="Poppins"/>
            </a:endParaRPr>
          </a:p>
          <a:p>
            <a:pPr marL="0" marR="0" lvl="0" indent="0" algn="ctr" rtl="0">
              <a:lnSpc>
                <a:spcPct val="115000"/>
              </a:lnSpc>
              <a:spcBef>
                <a:spcPts val="0"/>
              </a:spcBef>
              <a:spcAft>
                <a:spcPts val="600"/>
              </a:spcAft>
              <a:buClr>
                <a:srgbClr val="000000"/>
              </a:buClr>
              <a:buSzPts val="1400"/>
              <a:buFont typeface="Arial"/>
              <a:buNone/>
            </a:pPr>
            <a:r>
              <a:rPr lang="fr-FR" sz="1400" b="0" i="0" u="none" strike="noStrike" cap="none">
                <a:solidFill>
                  <a:schemeClr val="dk2"/>
                </a:solidFill>
                <a:latin typeface="Poppins"/>
                <a:ea typeface="Poppins"/>
                <a:cs typeface="Poppins"/>
                <a:sym typeface="Poppins"/>
              </a:rPr>
              <a:t>Ligue 1 et 2, Top 14, Pro D2, D1 féminine, Coupe de France</a:t>
            </a:r>
            <a:endParaRPr sz="1400" b="0" i="0" u="none" strike="noStrike" cap="none">
              <a:solidFill>
                <a:schemeClr val="dk2"/>
              </a:solidFill>
              <a:latin typeface="Poppins"/>
              <a:ea typeface="Poppins"/>
              <a:cs typeface="Poppins"/>
              <a:sym typeface="Poppins"/>
            </a:endParaRPr>
          </a:p>
        </p:txBody>
      </p:sp>
      <p:sp>
        <p:nvSpPr>
          <p:cNvPr id="457" name="Google Shape;457;g2e861ccb588_0_259"/>
          <p:cNvSpPr txBox="1"/>
          <p:nvPr/>
        </p:nvSpPr>
        <p:spPr>
          <a:xfrm>
            <a:off x="360475" y="4077150"/>
            <a:ext cx="5496300" cy="11613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500"/>
              <a:buFont typeface="Arial"/>
              <a:buNone/>
            </a:pPr>
            <a:r>
              <a:rPr lang="fr-FR" sz="1500" b="1" i="0" u="none" strike="noStrike" cap="none">
                <a:solidFill>
                  <a:schemeClr val="dk2"/>
                </a:solidFill>
                <a:latin typeface="Poppins"/>
                <a:ea typeface="Poppins"/>
                <a:cs typeface="Poppins"/>
                <a:sym typeface="Poppins"/>
              </a:rPr>
              <a:t>Championnats internationaux féminins et masculins</a:t>
            </a:r>
            <a:endParaRPr sz="1500" b="1" i="0" u="none" strike="noStrike" cap="none">
              <a:solidFill>
                <a:schemeClr val="dk2"/>
              </a:solidFill>
              <a:latin typeface="Poppins"/>
              <a:ea typeface="Poppins"/>
              <a:cs typeface="Poppins"/>
              <a:sym typeface="Poppins"/>
            </a:endParaRPr>
          </a:p>
          <a:p>
            <a:pPr marL="0" marR="0" lvl="0" indent="0" algn="ctr" rtl="0">
              <a:lnSpc>
                <a:spcPct val="115000"/>
              </a:lnSpc>
              <a:spcBef>
                <a:spcPts val="0"/>
              </a:spcBef>
              <a:spcAft>
                <a:spcPts val="600"/>
              </a:spcAft>
              <a:buClr>
                <a:srgbClr val="000000"/>
              </a:buClr>
              <a:buSzPts val="1400"/>
              <a:buFont typeface="Arial"/>
              <a:buNone/>
            </a:pPr>
            <a:r>
              <a:rPr lang="fr-FR" sz="1400" b="0" i="0" u="none" strike="noStrike" cap="none">
                <a:solidFill>
                  <a:schemeClr val="dk2"/>
                </a:solidFill>
                <a:latin typeface="Poppins"/>
                <a:ea typeface="Poppins"/>
                <a:cs typeface="Poppins"/>
                <a:sym typeface="Poppins"/>
              </a:rPr>
              <a:t>Equipes de France femmes et hommes, Champion’s League, Women’s Champions League, Ligue Europa et Ligue Europa Conférence, Champion’s Cup et Challenge Cup.</a:t>
            </a:r>
            <a:endParaRPr sz="1400" b="0" i="0" u="none" strike="noStrike" cap="none">
              <a:solidFill>
                <a:schemeClr val="dk2"/>
              </a:solidFill>
              <a:latin typeface="Poppins"/>
              <a:ea typeface="Poppins"/>
              <a:cs typeface="Poppins"/>
              <a:sym typeface="Poppins"/>
            </a:endParaRPr>
          </a:p>
        </p:txBody>
      </p:sp>
      <p:sp>
        <p:nvSpPr>
          <p:cNvPr id="458" name="Google Shape;458;g2e861ccb588_0_259"/>
          <p:cNvSpPr txBox="1"/>
          <p:nvPr/>
        </p:nvSpPr>
        <p:spPr>
          <a:xfrm>
            <a:off x="6246700" y="3324575"/>
            <a:ext cx="5259900" cy="931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500"/>
              <a:buFont typeface="Arial"/>
              <a:buNone/>
            </a:pPr>
            <a:r>
              <a:rPr lang="fr-FR" sz="1500" b="1" i="0" u="none" strike="noStrike" cap="none">
                <a:solidFill>
                  <a:schemeClr val="dk2"/>
                </a:solidFill>
                <a:latin typeface="Poppins"/>
                <a:ea typeface="Poppins"/>
                <a:cs typeface="Poppins"/>
                <a:sym typeface="Poppins"/>
              </a:rPr>
              <a:t>L’ensemble des activités des 2,5 millions de licenciés, </a:t>
            </a:r>
            <a:r>
              <a:rPr lang="fr-FR" sz="1400" b="0" i="0" u="none" strike="noStrike" cap="none">
                <a:solidFill>
                  <a:schemeClr val="dk2"/>
                </a:solidFill>
                <a:latin typeface="Poppins"/>
                <a:ea typeface="Poppins"/>
                <a:cs typeface="Poppins"/>
                <a:sym typeface="Poppins"/>
              </a:rPr>
              <a:t>du niveau national (semi-professionnel) au niveau départemental. </a:t>
            </a:r>
            <a:endParaRPr sz="1400" b="0" i="0" u="none" strike="noStrike" cap="none">
              <a:solidFill>
                <a:schemeClr val="dk2"/>
              </a:solidFill>
              <a:latin typeface="Poppins"/>
              <a:ea typeface="Poppins"/>
              <a:cs typeface="Poppins"/>
              <a:sym typeface="Poppins"/>
            </a:endParaRPr>
          </a:p>
        </p:txBody>
      </p:sp>
      <p:sp>
        <p:nvSpPr>
          <p:cNvPr id="459" name="Google Shape;459;g2e861ccb588_0_259"/>
          <p:cNvSpPr/>
          <p:nvPr/>
        </p:nvSpPr>
        <p:spPr>
          <a:xfrm>
            <a:off x="3200125" y="5469525"/>
            <a:ext cx="5126700" cy="931200"/>
          </a:xfrm>
          <a:prstGeom prst="wedgeEllipseCallout">
            <a:avLst>
              <a:gd name="adj1" fmla="val -47547"/>
              <a:gd name="adj2" fmla="val -65099"/>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fr-FR" sz="1400" b="0" i="0" u="none" strike="noStrike" cap="none">
                <a:solidFill>
                  <a:schemeClr val="dk2"/>
                </a:solidFill>
                <a:latin typeface="Poppins"/>
                <a:ea typeface="Poppins"/>
                <a:cs typeface="Poppins"/>
                <a:sym typeface="Poppins"/>
              </a:rPr>
              <a:t>82 clubs, 14 compétitions, 18 millions de spectateurs dans les stades</a:t>
            </a:r>
            <a:endParaRPr sz="1400" b="0" i="0" u="none" strike="noStrike" cap="none">
              <a:solidFill>
                <a:srgbClr val="000000"/>
              </a:solidFill>
              <a:latin typeface="Poppins"/>
              <a:ea typeface="Poppins"/>
              <a:cs typeface="Poppins"/>
              <a:sym typeface="Poppins"/>
            </a:endParaRPr>
          </a:p>
        </p:txBody>
      </p:sp>
      <p:sp>
        <p:nvSpPr>
          <p:cNvPr id="460" name="Google Shape;460;g2e861ccb588_0_259"/>
          <p:cNvSpPr/>
          <p:nvPr/>
        </p:nvSpPr>
        <p:spPr>
          <a:xfrm>
            <a:off x="8560900" y="4671100"/>
            <a:ext cx="3357300" cy="1161300"/>
          </a:xfrm>
          <a:prstGeom prst="wedgeEllipseCallout">
            <a:avLst>
              <a:gd name="adj1" fmla="val -26768"/>
              <a:gd name="adj2" fmla="val -82186"/>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fr-FR" sz="1400" b="0" i="0" u="none" strike="noStrike" cap="none">
                <a:solidFill>
                  <a:schemeClr val="dk2"/>
                </a:solidFill>
                <a:latin typeface="Poppins"/>
                <a:ea typeface="Poppins"/>
                <a:cs typeface="Poppins"/>
                <a:sym typeface="Poppins"/>
              </a:rPr>
              <a:t>12 000 clubs FFF, 1 900 clubs FFR, 450 000, bénévoles</a:t>
            </a:r>
            <a:endParaRPr sz="1400" b="0" i="0" u="none" strike="noStrike" cap="none">
              <a:solidFill>
                <a:srgbClr val="000000"/>
              </a:solidFill>
              <a:latin typeface="Poppins"/>
              <a:ea typeface="Poppins"/>
              <a:cs typeface="Poppins"/>
              <a:sym typeface="Poppins"/>
            </a:endParaRPr>
          </a:p>
        </p:txBody>
      </p:sp>
      <p:sp>
        <p:nvSpPr>
          <p:cNvPr id="461" name="Google Shape;461;g2e861ccb588_0_259"/>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29f05dd05eba34ad_2"/>
          <p:cNvSpPr txBox="1">
            <a:spLocks noGrp="1"/>
          </p:cNvSpPr>
          <p:nvPr>
            <p:ph type="sldNum" idx="12"/>
          </p:nvPr>
        </p:nvSpPr>
        <p:spPr>
          <a:xfrm>
            <a:off x="8753475" y="6486522"/>
            <a:ext cx="2450400" cy="368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fr-FR"/>
              <a:t>9</a:t>
            </a:fld>
            <a:endParaRPr/>
          </a:p>
        </p:txBody>
      </p:sp>
      <p:sp>
        <p:nvSpPr>
          <p:cNvPr id="467" name="Google Shape;467;g29f05dd05eba34ad_2"/>
          <p:cNvSpPr/>
          <p:nvPr/>
        </p:nvSpPr>
        <p:spPr>
          <a:xfrm>
            <a:off x="617178" y="2279103"/>
            <a:ext cx="955500" cy="9825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g29f05dd05eba34ad_2"/>
          <p:cNvSpPr/>
          <p:nvPr/>
        </p:nvSpPr>
        <p:spPr>
          <a:xfrm>
            <a:off x="617175" y="5112363"/>
            <a:ext cx="955500" cy="982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g29f05dd05eba34ad_2"/>
          <p:cNvSpPr/>
          <p:nvPr/>
        </p:nvSpPr>
        <p:spPr>
          <a:xfrm>
            <a:off x="604801" y="1056051"/>
            <a:ext cx="955500" cy="98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g29f05dd05eba34ad_2"/>
          <p:cNvSpPr txBox="1">
            <a:spLocks noGrp="1"/>
          </p:cNvSpPr>
          <p:nvPr>
            <p:ph type="body" idx="1"/>
          </p:nvPr>
        </p:nvSpPr>
        <p:spPr>
          <a:xfrm>
            <a:off x="604800" y="476300"/>
            <a:ext cx="10996500" cy="500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500"/>
              <a:buFont typeface="Arial"/>
              <a:buNone/>
            </a:pPr>
            <a:r>
              <a:rPr lang="fr-FR" sz="2500">
                <a:latin typeface="Poppins"/>
                <a:ea typeface="Poppins"/>
                <a:cs typeface="Poppins"/>
                <a:sym typeface="Poppins"/>
              </a:rPr>
              <a:t>Un rapport construit avec l’ensemble du mouvement sportif </a:t>
            </a:r>
            <a:endParaRPr sz="2500">
              <a:latin typeface="Poppins"/>
              <a:ea typeface="Poppins"/>
              <a:cs typeface="Poppins"/>
              <a:sym typeface="Poppins"/>
            </a:endParaRPr>
          </a:p>
          <a:p>
            <a:pPr marL="0" lvl="1" indent="0" algn="l" rtl="0">
              <a:lnSpc>
                <a:spcPct val="100000"/>
              </a:lnSpc>
              <a:spcBef>
                <a:spcPts val="100"/>
              </a:spcBef>
              <a:spcAft>
                <a:spcPts val="0"/>
              </a:spcAft>
              <a:buClr>
                <a:schemeClr val="dk1"/>
              </a:buClr>
              <a:buSzPts val="2100"/>
              <a:buNone/>
            </a:pPr>
            <a:endParaRPr sz="2500" b="1">
              <a:latin typeface="Poppins"/>
              <a:ea typeface="Poppins"/>
              <a:cs typeface="Poppins"/>
              <a:sym typeface="Poppins"/>
            </a:endParaRPr>
          </a:p>
        </p:txBody>
      </p:sp>
      <p:sp>
        <p:nvSpPr>
          <p:cNvPr id="471" name="Google Shape;471;g29f05dd05eba34ad_2"/>
          <p:cNvSpPr txBox="1">
            <a:spLocks noGrp="1"/>
          </p:cNvSpPr>
          <p:nvPr>
            <p:ph type="body" idx="1"/>
          </p:nvPr>
        </p:nvSpPr>
        <p:spPr>
          <a:xfrm>
            <a:off x="671251" y="1340841"/>
            <a:ext cx="822600" cy="546600"/>
          </a:xfrm>
          <a:prstGeom prst="rect">
            <a:avLst/>
          </a:prstGeom>
          <a:noFill/>
          <a:ln>
            <a:noFill/>
          </a:ln>
        </p:spPr>
        <p:txBody>
          <a:bodyPr spcFirstLastPara="1" wrap="square" lIns="0" tIns="0" rIns="0" bIns="0" anchor="t" anchorCtr="0">
            <a:noAutofit/>
          </a:bodyPr>
          <a:lstStyle/>
          <a:p>
            <a:pPr marL="0" lvl="1" indent="0" algn="l" rtl="0">
              <a:lnSpc>
                <a:spcPct val="100000"/>
              </a:lnSpc>
              <a:spcBef>
                <a:spcPts val="100"/>
              </a:spcBef>
              <a:spcAft>
                <a:spcPts val="0"/>
              </a:spcAft>
              <a:buClr>
                <a:schemeClr val="dk1"/>
              </a:buClr>
              <a:buSzPts val="2100"/>
              <a:buNone/>
            </a:pPr>
            <a:r>
              <a:rPr lang="fr-FR" sz="2700" b="1">
                <a:solidFill>
                  <a:schemeClr val="accent2"/>
                </a:solidFill>
                <a:latin typeface="Poppins"/>
                <a:ea typeface="Poppins"/>
                <a:cs typeface="Poppins"/>
                <a:sym typeface="Poppins"/>
              </a:rPr>
              <a:t>+100</a:t>
            </a:r>
            <a:endParaRPr sz="2700" b="1">
              <a:solidFill>
                <a:schemeClr val="accent2"/>
              </a:solidFill>
              <a:latin typeface="Poppins"/>
              <a:ea typeface="Poppins"/>
              <a:cs typeface="Poppins"/>
              <a:sym typeface="Poppins"/>
            </a:endParaRPr>
          </a:p>
        </p:txBody>
      </p:sp>
      <p:sp>
        <p:nvSpPr>
          <p:cNvPr id="472" name="Google Shape;472;g29f05dd05eba34ad_2"/>
          <p:cNvSpPr txBox="1">
            <a:spLocks noGrp="1"/>
          </p:cNvSpPr>
          <p:nvPr>
            <p:ph type="body" idx="1"/>
          </p:nvPr>
        </p:nvSpPr>
        <p:spPr>
          <a:xfrm>
            <a:off x="2027125" y="1274000"/>
            <a:ext cx="10164900" cy="546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2500"/>
              <a:buFont typeface="Arial"/>
              <a:buNone/>
            </a:pPr>
            <a:r>
              <a:rPr lang="fr-FR" sz="2200" b="0">
                <a:latin typeface="Poppins"/>
                <a:ea typeface="Poppins"/>
                <a:cs typeface="Poppins"/>
                <a:sym typeface="Poppins"/>
              </a:rPr>
              <a:t>Entretiens menés auprès d’un large panel d’acteurs</a:t>
            </a:r>
            <a:endParaRPr sz="2200" b="0">
              <a:latin typeface="Poppins"/>
              <a:ea typeface="Poppins"/>
              <a:cs typeface="Poppins"/>
              <a:sym typeface="Poppins"/>
            </a:endParaRPr>
          </a:p>
        </p:txBody>
      </p:sp>
      <p:sp>
        <p:nvSpPr>
          <p:cNvPr id="473" name="Google Shape;473;g29f05dd05eba34ad_2"/>
          <p:cNvSpPr txBox="1">
            <a:spLocks noGrp="1"/>
          </p:cNvSpPr>
          <p:nvPr>
            <p:ph type="body" idx="1"/>
          </p:nvPr>
        </p:nvSpPr>
        <p:spPr>
          <a:xfrm>
            <a:off x="861823" y="2491027"/>
            <a:ext cx="466200" cy="546600"/>
          </a:xfrm>
          <a:prstGeom prst="rect">
            <a:avLst/>
          </a:prstGeom>
          <a:noFill/>
          <a:ln>
            <a:noFill/>
          </a:ln>
        </p:spPr>
        <p:txBody>
          <a:bodyPr spcFirstLastPara="1" wrap="square" lIns="0" tIns="0" rIns="0" bIns="0" anchor="t" anchorCtr="0">
            <a:noAutofit/>
          </a:bodyPr>
          <a:lstStyle/>
          <a:p>
            <a:pPr marL="0" lvl="1" indent="0" algn="ctr" rtl="0">
              <a:lnSpc>
                <a:spcPct val="100000"/>
              </a:lnSpc>
              <a:spcBef>
                <a:spcPts val="100"/>
              </a:spcBef>
              <a:spcAft>
                <a:spcPts val="0"/>
              </a:spcAft>
              <a:buClr>
                <a:schemeClr val="dk1"/>
              </a:buClr>
              <a:buSzPts val="2100"/>
              <a:buNone/>
            </a:pPr>
            <a:r>
              <a:rPr lang="fr-FR" sz="3700" b="1">
                <a:solidFill>
                  <a:schemeClr val="accent2"/>
                </a:solidFill>
                <a:latin typeface="Poppins"/>
                <a:ea typeface="Poppins"/>
                <a:cs typeface="Poppins"/>
                <a:sym typeface="Poppins"/>
              </a:rPr>
              <a:t>7</a:t>
            </a:r>
            <a:endParaRPr sz="3700" b="1">
              <a:solidFill>
                <a:schemeClr val="accent2"/>
              </a:solidFill>
              <a:latin typeface="Poppins"/>
              <a:ea typeface="Poppins"/>
              <a:cs typeface="Poppins"/>
              <a:sym typeface="Poppins"/>
            </a:endParaRPr>
          </a:p>
        </p:txBody>
      </p:sp>
      <p:sp>
        <p:nvSpPr>
          <p:cNvPr id="474" name="Google Shape;474;g29f05dd05eba34ad_2"/>
          <p:cNvSpPr txBox="1">
            <a:spLocks noGrp="1"/>
          </p:cNvSpPr>
          <p:nvPr>
            <p:ph type="body" idx="1"/>
          </p:nvPr>
        </p:nvSpPr>
        <p:spPr>
          <a:xfrm>
            <a:off x="2039500" y="2279113"/>
            <a:ext cx="6627000" cy="368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500"/>
              <a:buFont typeface="Arial"/>
              <a:buNone/>
            </a:pPr>
            <a:r>
              <a:rPr lang="fr-FR" sz="2200" b="0">
                <a:latin typeface="Poppins"/>
                <a:ea typeface="Poppins"/>
                <a:cs typeface="Poppins"/>
                <a:sym typeface="Poppins"/>
              </a:rPr>
              <a:t>Partenaires institutionnels et techniques </a:t>
            </a:r>
            <a:endParaRPr sz="2200" b="0">
              <a:latin typeface="Poppins"/>
              <a:ea typeface="Poppins"/>
              <a:cs typeface="Poppins"/>
              <a:sym typeface="Poppins"/>
            </a:endParaRPr>
          </a:p>
        </p:txBody>
      </p:sp>
      <p:sp>
        <p:nvSpPr>
          <p:cNvPr id="475" name="Google Shape;475;g29f05dd05eba34ad_2"/>
          <p:cNvSpPr/>
          <p:nvPr/>
        </p:nvSpPr>
        <p:spPr>
          <a:xfrm>
            <a:off x="617175" y="3886230"/>
            <a:ext cx="955500" cy="982500"/>
          </a:xfrm>
          <a:prstGeom prst="ellipse">
            <a:avLst/>
          </a:prstGeom>
          <a:solidFill>
            <a:srgbClr val="1D46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g29f05dd05eba34ad_2"/>
          <p:cNvSpPr txBox="1">
            <a:spLocks noGrp="1"/>
          </p:cNvSpPr>
          <p:nvPr>
            <p:ph type="body" idx="1"/>
          </p:nvPr>
        </p:nvSpPr>
        <p:spPr>
          <a:xfrm>
            <a:off x="861744" y="4104193"/>
            <a:ext cx="822600" cy="546600"/>
          </a:xfrm>
          <a:prstGeom prst="rect">
            <a:avLst/>
          </a:prstGeom>
          <a:noFill/>
          <a:ln>
            <a:noFill/>
          </a:ln>
        </p:spPr>
        <p:txBody>
          <a:bodyPr spcFirstLastPara="1" wrap="square" lIns="0" tIns="0" rIns="0" bIns="0" anchor="t" anchorCtr="0">
            <a:noAutofit/>
          </a:bodyPr>
          <a:lstStyle/>
          <a:p>
            <a:pPr marL="0" lvl="1" indent="0" algn="l" rtl="0">
              <a:lnSpc>
                <a:spcPct val="100000"/>
              </a:lnSpc>
              <a:spcBef>
                <a:spcPts val="100"/>
              </a:spcBef>
              <a:spcAft>
                <a:spcPts val="0"/>
              </a:spcAft>
              <a:buClr>
                <a:schemeClr val="dk1"/>
              </a:buClr>
              <a:buSzPts val="2100"/>
              <a:buNone/>
            </a:pPr>
            <a:r>
              <a:rPr lang="fr-FR" sz="3600" b="1">
                <a:solidFill>
                  <a:schemeClr val="accent2"/>
                </a:solidFill>
                <a:latin typeface="Poppins"/>
                <a:ea typeface="Poppins"/>
                <a:cs typeface="Poppins"/>
                <a:sym typeface="Poppins"/>
              </a:rPr>
              <a:t>15</a:t>
            </a:r>
            <a:endParaRPr sz="3600" b="1">
              <a:solidFill>
                <a:schemeClr val="accent2"/>
              </a:solidFill>
              <a:latin typeface="Poppins"/>
              <a:ea typeface="Poppins"/>
              <a:cs typeface="Poppins"/>
              <a:sym typeface="Poppins"/>
            </a:endParaRPr>
          </a:p>
        </p:txBody>
      </p:sp>
      <p:sp>
        <p:nvSpPr>
          <p:cNvPr id="477" name="Google Shape;477;g29f05dd05eba34ad_2"/>
          <p:cNvSpPr txBox="1">
            <a:spLocks noGrp="1"/>
          </p:cNvSpPr>
          <p:nvPr>
            <p:ph type="body" idx="1"/>
          </p:nvPr>
        </p:nvSpPr>
        <p:spPr>
          <a:xfrm>
            <a:off x="2023150" y="4185513"/>
            <a:ext cx="9121800" cy="546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2500"/>
              <a:buFont typeface="Arial"/>
              <a:buNone/>
            </a:pPr>
            <a:r>
              <a:rPr lang="fr-FR" sz="2200" b="0">
                <a:latin typeface="Poppins"/>
                <a:ea typeface="Poppins"/>
                <a:cs typeface="Poppins"/>
                <a:sym typeface="Poppins"/>
              </a:rPr>
              <a:t>Ateliers collaboratifs avec des professionnels du secteur</a:t>
            </a:r>
            <a:endParaRPr sz="2200" b="0">
              <a:latin typeface="Poppins"/>
              <a:ea typeface="Poppins"/>
              <a:cs typeface="Poppins"/>
              <a:sym typeface="Poppins"/>
            </a:endParaRPr>
          </a:p>
        </p:txBody>
      </p:sp>
      <p:sp>
        <p:nvSpPr>
          <p:cNvPr id="478" name="Google Shape;478;g29f05dd05eba34ad_2"/>
          <p:cNvSpPr txBox="1">
            <a:spLocks noGrp="1"/>
          </p:cNvSpPr>
          <p:nvPr>
            <p:ph type="body" idx="1"/>
          </p:nvPr>
        </p:nvSpPr>
        <p:spPr>
          <a:xfrm>
            <a:off x="530925" y="5289813"/>
            <a:ext cx="1128000" cy="627600"/>
          </a:xfrm>
          <a:prstGeom prst="rect">
            <a:avLst/>
          </a:prstGeom>
          <a:noFill/>
          <a:ln>
            <a:noFill/>
          </a:ln>
        </p:spPr>
        <p:txBody>
          <a:bodyPr spcFirstLastPara="1" wrap="square" lIns="0" tIns="0" rIns="0" bIns="0" anchor="ctr" anchorCtr="0">
            <a:noAutofit/>
          </a:bodyPr>
          <a:lstStyle/>
          <a:p>
            <a:pPr marL="0" lvl="1" indent="0" algn="ctr" rtl="0">
              <a:lnSpc>
                <a:spcPct val="100000"/>
              </a:lnSpc>
              <a:spcBef>
                <a:spcPts val="100"/>
              </a:spcBef>
              <a:spcAft>
                <a:spcPts val="0"/>
              </a:spcAft>
              <a:buClr>
                <a:schemeClr val="dk1"/>
              </a:buClr>
              <a:buSzPts val="2100"/>
              <a:buNone/>
            </a:pPr>
            <a:r>
              <a:rPr lang="fr-FR" sz="3000" b="1">
                <a:solidFill>
                  <a:schemeClr val="accent6"/>
                </a:solidFill>
                <a:latin typeface="Poppins"/>
                <a:ea typeface="Poppins"/>
                <a:cs typeface="Poppins"/>
                <a:sym typeface="Poppins"/>
              </a:rPr>
              <a:t>+50</a:t>
            </a:r>
            <a:endParaRPr sz="3000" b="1">
              <a:solidFill>
                <a:schemeClr val="accent6"/>
              </a:solidFill>
              <a:latin typeface="Poppins"/>
              <a:ea typeface="Poppins"/>
              <a:cs typeface="Poppins"/>
              <a:sym typeface="Poppins"/>
            </a:endParaRPr>
          </a:p>
        </p:txBody>
      </p:sp>
      <p:sp>
        <p:nvSpPr>
          <p:cNvPr id="479" name="Google Shape;479;g29f05dd05eba34ad_2"/>
          <p:cNvSpPr txBox="1">
            <a:spLocks noGrp="1"/>
          </p:cNvSpPr>
          <p:nvPr>
            <p:ph type="body" idx="1"/>
          </p:nvPr>
        </p:nvSpPr>
        <p:spPr>
          <a:xfrm>
            <a:off x="2023150" y="5289813"/>
            <a:ext cx="9121800" cy="627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2500"/>
              <a:buFont typeface="Arial"/>
              <a:buNone/>
            </a:pPr>
            <a:r>
              <a:rPr lang="fr-FR" sz="2200" b="0">
                <a:latin typeface="Poppins"/>
                <a:ea typeface="Poppins"/>
                <a:cs typeface="Poppins"/>
                <a:sym typeface="Poppins"/>
              </a:rPr>
              <a:t>Relectures, contributions en données et en expertises</a:t>
            </a:r>
            <a:endParaRPr sz="2200" b="0">
              <a:latin typeface="Poppins"/>
              <a:ea typeface="Poppins"/>
              <a:cs typeface="Poppins"/>
              <a:sym typeface="Poppins"/>
            </a:endParaRPr>
          </a:p>
        </p:txBody>
      </p:sp>
      <p:pic>
        <p:nvPicPr>
          <p:cNvPr id="480" name="Google Shape;480;g29f05dd05eba34ad_2"/>
          <p:cNvPicPr preferRelativeResize="0"/>
          <p:nvPr/>
        </p:nvPicPr>
        <p:blipFill rotWithShape="1">
          <a:blip r:embed="rId3">
            <a:alphaModFix/>
          </a:blip>
          <a:srcRect/>
          <a:stretch/>
        </p:blipFill>
        <p:spPr>
          <a:xfrm>
            <a:off x="4395274" y="2927223"/>
            <a:ext cx="1018296" cy="1054800"/>
          </a:xfrm>
          <a:prstGeom prst="rect">
            <a:avLst/>
          </a:prstGeom>
          <a:noFill/>
          <a:ln>
            <a:noFill/>
          </a:ln>
        </p:spPr>
      </p:pic>
      <p:pic>
        <p:nvPicPr>
          <p:cNvPr id="481" name="Google Shape;481;g29f05dd05eba34ad_2"/>
          <p:cNvPicPr preferRelativeResize="0"/>
          <p:nvPr/>
        </p:nvPicPr>
        <p:blipFill rotWithShape="1">
          <a:blip r:embed="rId4">
            <a:alphaModFix/>
          </a:blip>
          <a:srcRect/>
          <a:stretch/>
        </p:blipFill>
        <p:spPr>
          <a:xfrm>
            <a:off x="3489693" y="3015049"/>
            <a:ext cx="582177" cy="879164"/>
          </a:xfrm>
          <a:prstGeom prst="rect">
            <a:avLst/>
          </a:prstGeom>
          <a:noFill/>
          <a:ln>
            <a:noFill/>
          </a:ln>
        </p:spPr>
      </p:pic>
      <p:pic>
        <p:nvPicPr>
          <p:cNvPr id="482" name="Google Shape;482;g29f05dd05eba34ad_2"/>
          <p:cNvPicPr preferRelativeResize="0"/>
          <p:nvPr/>
        </p:nvPicPr>
        <p:blipFill rotWithShape="1">
          <a:blip r:embed="rId5">
            <a:alphaModFix/>
          </a:blip>
          <a:srcRect/>
          <a:stretch/>
        </p:blipFill>
        <p:spPr>
          <a:xfrm>
            <a:off x="7042006" y="3165929"/>
            <a:ext cx="1453807" cy="500491"/>
          </a:xfrm>
          <a:prstGeom prst="rect">
            <a:avLst/>
          </a:prstGeom>
          <a:noFill/>
          <a:ln>
            <a:noFill/>
          </a:ln>
        </p:spPr>
      </p:pic>
      <p:pic>
        <p:nvPicPr>
          <p:cNvPr id="483" name="Google Shape;483;g29f05dd05eba34ad_2"/>
          <p:cNvPicPr preferRelativeResize="0"/>
          <p:nvPr/>
        </p:nvPicPr>
        <p:blipFill rotWithShape="1">
          <a:blip r:embed="rId6">
            <a:alphaModFix/>
          </a:blip>
          <a:srcRect/>
          <a:stretch/>
        </p:blipFill>
        <p:spPr>
          <a:xfrm>
            <a:off x="8675832" y="3102375"/>
            <a:ext cx="627600" cy="627600"/>
          </a:xfrm>
          <a:prstGeom prst="rect">
            <a:avLst/>
          </a:prstGeom>
          <a:noFill/>
          <a:ln>
            <a:noFill/>
          </a:ln>
        </p:spPr>
      </p:pic>
      <p:pic>
        <p:nvPicPr>
          <p:cNvPr id="484" name="Google Shape;484;g29f05dd05eba34ad_2"/>
          <p:cNvPicPr preferRelativeResize="0"/>
          <p:nvPr/>
        </p:nvPicPr>
        <p:blipFill rotWithShape="1">
          <a:blip r:embed="rId7">
            <a:alphaModFix/>
          </a:blip>
          <a:srcRect/>
          <a:stretch/>
        </p:blipFill>
        <p:spPr>
          <a:xfrm>
            <a:off x="6157353" y="3134131"/>
            <a:ext cx="635544" cy="564046"/>
          </a:xfrm>
          <a:prstGeom prst="rect">
            <a:avLst/>
          </a:prstGeom>
          <a:noFill/>
          <a:ln>
            <a:noFill/>
          </a:ln>
        </p:spPr>
      </p:pic>
      <p:sp>
        <p:nvSpPr>
          <p:cNvPr id="485" name="Google Shape;485;g29f05dd05eba34ad_2"/>
          <p:cNvSpPr txBox="1"/>
          <p:nvPr/>
        </p:nvSpPr>
        <p:spPr>
          <a:xfrm>
            <a:off x="455650" y="6486800"/>
            <a:ext cx="6108300" cy="1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Décarbonons le Sport - 13 février 2025 - The Shift Project</a:t>
            </a:r>
            <a:endParaRPr sz="1000" b="0" i="0" u="none" strike="noStrike" cap="none">
              <a:solidFill>
                <a:schemeClr val="lt1"/>
              </a:solidFill>
              <a:latin typeface="Arial"/>
              <a:ea typeface="Arial"/>
              <a:cs typeface="Arial"/>
              <a:sym typeface="Arial"/>
            </a:endParaRPr>
          </a:p>
        </p:txBody>
      </p:sp>
      <p:pic>
        <p:nvPicPr>
          <p:cNvPr id="486" name="Google Shape;486;g29f05dd05eba34ad_2"/>
          <p:cNvPicPr preferRelativeResize="0"/>
          <p:nvPr/>
        </p:nvPicPr>
        <p:blipFill rotWithShape="1">
          <a:blip r:embed="rId8">
            <a:alphaModFix/>
          </a:blip>
          <a:srcRect/>
          <a:stretch/>
        </p:blipFill>
        <p:spPr>
          <a:xfrm>
            <a:off x="9655942" y="3121155"/>
            <a:ext cx="796933" cy="590054"/>
          </a:xfrm>
          <a:prstGeom prst="rect">
            <a:avLst/>
          </a:prstGeom>
          <a:noFill/>
          <a:ln>
            <a:noFill/>
          </a:ln>
        </p:spPr>
      </p:pic>
      <p:pic>
        <p:nvPicPr>
          <p:cNvPr id="487" name="Google Shape;487;g29f05dd05eba34ad_2"/>
          <p:cNvPicPr preferRelativeResize="0"/>
          <p:nvPr/>
        </p:nvPicPr>
        <p:blipFill rotWithShape="1">
          <a:blip r:embed="rId9">
            <a:alphaModFix/>
          </a:blip>
          <a:srcRect l="28380" t="9891" r="28375" b="35760"/>
          <a:stretch/>
        </p:blipFill>
        <p:spPr>
          <a:xfrm>
            <a:off x="2058400" y="2719616"/>
            <a:ext cx="955499" cy="1240706"/>
          </a:xfrm>
          <a:prstGeom prst="rect">
            <a:avLst/>
          </a:prstGeom>
          <a:noFill/>
          <a:ln>
            <a:noFill/>
          </a:ln>
        </p:spPr>
      </p:pic>
    </p:spTree>
  </p:cSld>
  <p:clrMapOvr>
    <a:masterClrMapping/>
  </p:clrMapOvr>
</p:sld>
</file>

<file path=ppt/theme/theme1.xml><?xml version="1.0" encoding="utf-8"?>
<a:theme xmlns:a="http://schemas.openxmlformats.org/drawingml/2006/main" name="Texte et figures">
  <a:themeElements>
    <a:clrScheme name="Shift Project">
      <a:dk1>
        <a:srgbClr val="000000"/>
      </a:dk1>
      <a:lt1>
        <a:srgbClr val="FFFFFF"/>
      </a:lt1>
      <a:dk2>
        <a:srgbClr val="00005A"/>
      </a:dk2>
      <a:lt2>
        <a:srgbClr val="FFFFFF"/>
      </a:lt2>
      <a:accent1>
        <a:srgbClr val="00005A"/>
      </a:accent1>
      <a:accent2>
        <a:srgbClr val="FF8200"/>
      </a:accent2>
      <a:accent3>
        <a:srgbClr val="FAB464"/>
      </a:accent3>
      <a:accent4>
        <a:srgbClr val="FFDC50"/>
      </a:accent4>
      <a:accent5>
        <a:srgbClr val="82C8FA"/>
      </a:accent5>
      <a:accent6>
        <a:srgbClr val="0028DC"/>
      </a:accent6>
      <a:hlink>
        <a:srgbClr val="FF8200"/>
      </a:hlink>
      <a:folHlink>
        <a:srgbClr val="FF82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5486</Words>
  <Application>Microsoft Macintosh PowerPoint</Application>
  <PresentationFormat>Grand écran</PresentationFormat>
  <Paragraphs>919</Paragraphs>
  <Slides>54</Slides>
  <Notes>54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54</vt:i4>
      </vt:variant>
    </vt:vector>
  </HeadingPairs>
  <TitlesOfParts>
    <vt:vector size="61" baseType="lpstr">
      <vt:lpstr>Arial</vt:lpstr>
      <vt:lpstr>Poppins SemiBold</vt:lpstr>
      <vt:lpstr>Calibri</vt:lpstr>
      <vt:lpstr>Helvetica Neue</vt:lpstr>
      <vt:lpstr>Roboto</vt:lpstr>
      <vt:lpstr>Poppins</vt:lpstr>
      <vt:lpstr>Texte et figures</vt:lpstr>
      <vt:lpstr>Présentation PowerPoint</vt:lpstr>
      <vt:lpstr>Le Shift Project, c’est quoi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Ilana</dc:creator>
  <cp:lastModifiedBy>Microsoft Office User</cp:lastModifiedBy>
  <cp:revision>1</cp:revision>
  <dcterms:created xsi:type="dcterms:W3CDTF">2021-10-21T08:49:38Z</dcterms:created>
  <dcterms:modified xsi:type="dcterms:W3CDTF">2025-04-21T21:20:54Z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d5c4f4-7a29-4385-b7a5-afbe2154ae6f_Enabled">
    <vt:lpwstr>true</vt:lpwstr>
  </property>
  <property fmtid="{D5CDD505-2E9C-101B-9397-08002B2CF9AE}" pid="3" name="MSIP_Label_b0d5c4f4-7a29-4385-b7a5-afbe2154ae6f_SetDate">
    <vt:lpwstr>2022-04-23T12:04:32Z</vt:lpwstr>
  </property>
  <property fmtid="{D5CDD505-2E9C-101B-9397-08002B2CF9AE}" pid="4" name="MSIP_Label_b0d5c4f4-7a29-4385-b7a5-afbe2154ae6f_Method">
    <vt:lpwstr>Standard</vt:lpwstr>
  </property>
  <property fmtid="{D5CDD505-2E9C-101B-9397-08002B2CF9AE}" pid="5" name="MSIP_Label_b0d5c4f4-7a29-4385-b7a5-afbe2154ae6f_Name">
    <vt:lpwstr>Confidential</vt:lpwstr>
  </property>
  <property fmtid="{D5CDD505-2E9C-101B-9397-08002B2CF9AE}" pid="6" name="MSIP_Label_b0d5c4f4-7a29-4385-b7a5-afbe2154ae6f_SiteId">
    <vt:lpwstr>2dfb2f0b-4d21-4268-9559-72926144c918</vt:lpwstr>
  </property>
  <property fmtid="{D5CDD505-2E9C-101B-9397-08002B2CF9AE}" pid="7" name="MSIP_Label_b0d5c4f4-7a29-4385-b7a5-afbe2154ae6f_ActionId">
    <vt:lpwstr>f05400f7-45be-445f-8bd7-d0b081784b0d</vt:lpwstr>
  </property>
  <property fmtid="{D5CDD505-2E9C-101B-9397-08002B2CF9AE}" pid="8" name="MSIP_Label_b0d5c4f4-7a29-4385-b7a5-afbe2154ae6f_ContentBits">
    <vt:lpwstr>0</vt:lpwstr>
  </property>
  <property fmtid="{D5CDD505-2E9C-101B-9397-08002B2CF9AE}" pid="9" name="bcgClassification">
    <vt:lpwstr>bcgConfidential</vt:lpwstr>
  </property>
</Properties>
</file>