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09" r:id="rId6"/>
    <p:sldId id="260" r:id="rId7"/>
    <p:sldId id="261" r:id="rId8"/>
    <p:sldId id="296" r:id="rId9"/>
    <p:sldId id="287" r:id="rId10"/>
    <p:sldId id="288" r:id="rId11"/>
    <p:sldId id="262" r:id="rId12"/>
    <p:sldId id="285" r:id="rId13"/>
    <p:sldId id="290" r:id="rId14"/>
    <p:sldId id="263" r:id="rId15"/>
    <p:sldId id="277" r:id="rId16"/>
    <p:sldId id="291" r:id="rId17"/>
    <p:sldId id="264" r:id="rId18"/>
    <p:sldId id="279" r:id="rId19"/>
    <p:sldId id="269" r:id="rId20"/>
    <p:sldId id="280" r:id="rId21"/>
    <p:sldId id="289" r:id="rId22"/>
    <p:sldId id="265" r:id="rId23"/>
    <p:sldId id="281" r:id="rId24"/>
    <p:sldId id="266" r:id="rId25"/>
    <p:sldId id="282" r:id="rId26"/>
    <p:sldId id="267" r:id="rId27"/>
    <p:sldId id="283" r:id="rId28"/>
    <p:sldId id="268" r:id="rId29"/>
    <p:sldId id="297" r:id="rId30"/>
    <p:sldId id="284" r:id="rId31"/>
    <p:sldId id="270" r:id="rId32"/>
    <p:sldId id="298" r:id="rId33"/>
    <p:sldId id="278" r:id="rId34"/>
    <p:sldId id="271" r:id="rId35"/>
    <p:sldId id="299" r:id="rId36"/>
    <p:sldId id="272" r:id="rId37"/>
    <p:sldId id="275" r:id="rId38"/>
    <p:sldId id="300" r:id="rId39"/>
    <p:sldId id="276" r:id="rId40"/>
    <p:sldId id="273" r:id="rId41"/>
    <p:sldId id="301" r:id="rId42"/>
    <p:sldId id="274" r:id="rId43"/>
    <p:sldId id="292" r:id="rId44"/>
    <p:sldId id="304" r:id="rId45"/>
    <p:sldId id="293" r:id="rId46"/>
    <p:sldId id="305" r:id="rId47"/>
    <p:sldId id="306" r:id="rId48"/>
    <p:sldId id="294" r:id="rId49"/>
    <p:sldId id="295" r:id="rId50"/>
    <p:sldId id="302" r:id="rId51"/>
    <p:sldId id="307" r:id="rId52"/>
    <p:sldId id="308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80" autoAdjust="0"/>
    <p:restoredTop sz="94660"/>
  </p:normalViewPr>
  <p:slideViewPr>
    <p:cSldViewPr snapToGrid="0">
      <p:cViewPr varScale="1">
        <p:scale>
          <a:sx n="94" d="100"/>
          <a:sy n="94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91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930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998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17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3176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4664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3322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3459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146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93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75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30C5C2-66DB-4C86-B08B-AF68067C602E}" type="datetimeFigureOut">
              <a:rPr lang="fr-FR" smtClean="0"/>
              <a:t>28/03/2024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9E6E2-8D45-4519-AC04-2D9D5CB67E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90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La variation dialectale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6179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583" y="597559"/>
            <a:ext cx="5459115" cy="605961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3814482" y="1165412"/>
            <a:ext cx="1585291" cy="1385047"/>
          </a:xfrm>
          <a:custGeom>
            <a:avLst/>
            <a:gdLst>
              <a:gd name="connsiteX0" fmla="*/ 968189 w 1585291"/>
              <a:gd name="connsiteY0" fmla="*/ 0 h 1385047"/>
              <a:gd name="connsiteX1" fmla="*/ 1546412 w 1585291"/>
              <a:gd name="connsiteY1" fmla="*/ 1013012 h 1385047"/>
              <a:gd name="connsiteX2" fmla="*/ 0 w 1585291"/>
              <a:gd name="connsiteY2" fmla="*/ 1385047 h 138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5291" h="1385047">
                <a:moveTo>
                  <a:pt x="968189" y="0"/>
                </a:moveTo>
                <a:cubicBezTo>
                  <a:pt x="1337983" y="391085"/>
                  <a:pt x="1707777" y="782171"/>
                  <a:pt x="1546412" y="1013012"/>
                </a:cubicBezTo>
                <a:cubicBezTo>
                  <a:pt x="1385047" y="1243853"/>
                  <a:pt x="692523" y="1314450"/>
                  <a:pt x="0" y="138504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6792792" y="2559424"/>
            <a:ext cx="1423361" cy="632011"/>
          </a:xfrm>
          <a:custGeom>
            <a:avLst/>
            <a:gdLst>
              <a:gd name="connsiteX0" fmla="*/ 634467 w 1423361"/>
              <a:gd name="connsiteY0" fmla="*/ 0 h 632011"/>
              <a:gd name="connsiteX1" fmla="*/ 24867 w 1423361"/>
              <a:gd name="connsiteY1" fmla="*/ 327211 h 632011"/>
              <a:gd name="connsiteX2" fmla="*/ 248984 w 1423361"/>
              <a:gd name="connsiteY2" fmla="*/ 537882 h 632011"/>
              <a:gd name="connsiteX3" fmla="*/ 1423361 w 1423361"/>
              <a:gd name="connsiteY3" fmla="*/ 632011 h 63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3361" h="632011">
                <a:moveTo>
                  <a:pt x="634467" y="0"/>
                </a:moveTo>
                <a:cubicBezTo>
                  <a:pt x="361790" y="118782"/>
                  <a:pt x="89114" y="237564"/>
                  <a:pt x="24867" y="327211"/>
                </a:cubicBezTo>
                <a:cubicBezTo>
                  <a:pt x="-39380" y="416858"/>
                  <a:pt x="15902" y="487082"/>
                  <a:pt x="248984" y="537882"/>
                </a:cubicBezTo>
                <a:cubicBezTo>
                  <a:pt x="482066" y="588682"/>
                  <a:pt x="1226885" y="615576"/>
                  <a:pt x="1423361" y="63201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267200" y="3573580"/>
            <a:ext cx="1611317" cy="1827655"/>
          </a:xfrm>
          <a:custGeom>
            <a:avLst/>
            <a:gdLst>
              <a:gd name="connsiteX0" fmla="*/ 0 w 1611317"/>
              <a:gd name="connsiteY0" fmla="*/ 586044 h 1827655"/>
              <a:gd name="connsiteX1" fmla="*/ 1272988 w 1611317"/>
              <a:gd name="connsiteY1" fmla="*/ 7820 h 1827655"/>
              <a:gd name="connsiteX2" fmla="*/ 1232647 w 1611317"/>
              <a:gd name="connsiteY2" fmla="*/ 285726 h 1827655"/>
              <a:gd name="connsiteX3" fmla="*/ 425824 w 1611317"/>
              <a:gd name="connsiteY3" fmla="*/ 765338 h 1827655"/>
              <a:gd name="connsiteX4" fmla="*/ 1308847 w 1611317"/>
              <a:gd name="connsiteY4" fmla="*/ 1392867 h 1827655"/>
              <a:gd name="connsiteX5" fmla="*/ 1609165 w 1611317"/>
              <a:gd name="connsiteY5" fmla="*/ 1652844 h 1827655"/>
              <a:gd name="connsiteX6" fmla="*/ 1187824 w 1611317"/>
              <a:gd name="connsiteY6" fmla="*/ 1697667 h 1827655"/>
              <a:gd name="connsiteX7" fmla="*/ 255494 w 1611317"/>
              <a:gd name="connsiteY7" fmla="*/ 1827655 h 1827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11317" h="1827655">
                <a:moveTo>
                  <a:pt x="0" y="586044"/>
                </a:moveTo>
                <a:cubicBezTo>
                  <a:pt x="533773" y="321958"/>
                  <a:pt x="1067547" y="57873"/>
                  <a:pt x="1272988" y="7820"/>
                </a:cubicBezTo>
                <a:cubicBezTo>
                  <a:pt x="1478429" y="-42233"/>
                  <a:pt x="1373841" y="159473"/>
                  <a:pt x="1232647" y="285726"/>
                </a:cubicBezTo>
                <a:cubicBezTo>
                  <a:pt x="1091453" y="411979"/>
                  <a:pt x="413124" y="580814"/>
                  <a:pt x="425824" y="765338"/>
                </a:cubicBezTo>
                <a:cubicBezTo>
                  <a:pt x="438524" y="949862"/>
                  <a:pt x="1111624" y="1244949"/>
                  <a:pt x="1308847" y="1392867"/>
                </a:cubicBezTo>
                <a:cubicBezTo>
                  <a:pt x="1506071" y="1540785"/>
                  <a:pt x="1629335" y="1602044"/>
                  <a:pt x="1609165" y="1652844"/>
                </a:cubicBezTo>
                <a:cubicBezTo>
                  <a:pt x="1588995" y="1703644"/>
                  <a:pt x="1413436" y="1668532"/>
                  <a:pt x="1187824" y="1697667"/>
                </a:cubicBezTo>
                <a:cubicBezTo>
                  <a:pt x="962212" y="1726802"/>
                  <a:pt x="608853" y="1777228"/>
                  <a:pt x="255494" y="182765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123765" y="1927412"/>
            <a:ext cx="7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Keude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262282" y="2738854"/>
            <a:ext cx="1297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err="1"/>
              <a:t>Keute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401671" y="21120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124184" y="4648200"/>
            <a:ext cx="784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/>
              <a:t>Keude</a:t>
            </a:r>
            <a:endParaRPr lang="fr-FR" b="1" dirty="0"/>
          </a:p>
        </p:txBody>
      </p:sp>
      <p:sp>
        <p:nvSpPr>
          <p:cNvPr id="13" name="ZoneTexte 12"/>
          <p:cNvSpPr txBox="1"/>
          <p:nvPr/>
        </p:nvSpPr>
        <p:spPr>
          <a:xfrm>
            <a:off x="7234518" y="2738854"/>
            <a:ext cx="851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/>
              <a:t>Keude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2829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Palatalisation de k et g</a:t>
            </a:r>
          </a:p>
          <a:p>
            <a:pPr marL="0" indent="0">
              <a:buNone/>
            </a:pPr>
            <a:r>
              <a:rPr lang="fr-FR" i="1" dirty="0"/>
              <a:t>Devant voyelle antérieure </a:t>
            </a:r>
            <a:r>
              <a:rPr lang="fr-FR" dirty="0"/>
              <a:t>[i y e ø ɛ œ ɛ̃ œ̃]</a:t>
            </a:r>
            <a:r>
              <a:rPr lang="fr-FR" i="1" dirty="0"/>
              <a:t> </a:t>
            </a:r>
            <a:r>
              <a:rPr lang="fr-FR" dirty="0"/>
              <a:t>ce phénomène caractérise principalement la Somme et l'Oise ainsi que la région lilloise. Il aboutit généralement dans ces zones à une affriquée [ʧ, ʤ]</a:t>
            </a:r>
          </a:p>
          <a:p>
            <a:pPr marL="0" lvl="0" indent="0">
              <a:buNone/>
            </a:pPr>
            <a:r>
              <a:rPr lang="fr-FR" b="1" dirty="0" err="1"/>
              <a:t>kère</a:t>
            </a:r>
            <a:r>
              <a:rPr lang="fr-FR" b="1" dirty="0"/>
              <a:t> / </a:t>
            </a:r>
            <a:r>
              <a:rPr lang="fr-FR" b="1" dirty="0" err="1"/>
              <a:t>tchère</a:t>
            </a:r>
            <a:r>
              <a:rPr lang="fr-FR" b="1" dirty="0"/>
              <a:t> </a:t>
            </a:r>
            <a:r>
              <a:rPr lang="fr-FR" dirty="0"/>
              <a:t>"tomber"</a:t>
            </a:r>
          </a:p>
          <a:p>
            <a:pPr marL="0" lvl="0" indent="0">
              <a:buNone/>
            </a:pPr>
            <a:r>
              <a:rPr lang="fr-FR" b="1" dirty="0" err="1"/>
              <a:t>guiler</a:t>
            </a:r>
            <a:r>
              <a:rPr lang="fr-FR" b="1" dirty="0"/>
              <a:t> / </a:t>
            </a:r>
            <a:r>
              <a:rPr lang="fr-FR" b="1" dirty="0" err="1"/>
              <a:t>dgiler</a:t>
            </a:r>
            <a:r>
              <a:rPr lang="fr-FR" dirty="0"/>
              <a:t> "couler"</a:t>
            </a:r>
          </a:p>
          <a:p>
            <a:pPr marL="0" lvl="0" indent="0">
              <a:buNone/>
            </a:pPr>
            <a:r>
              <a:rPr lang="fr-FR" b="1" dirty="0" err="1"/>
              <a:t>maguéte</a:t>
            </a:r>
            <a:r>
              <a:rPr lang="fr-FR" b="1" dirty="0"/>
              <a:t> / </a:t>
            </a:r>
            <a:r>
              <a:rPr lang="fr-FR" b="1" dirty="0" err="1"/>
              <a:t>madgéte</a:t>
            </a:r>
            <a:r>
              <a:rPr lang="fr-FR" b="1" dirty="0"/>
              <a:t> </a:t>
            </a:r>
            <a:r>
              <a:rPr lang="fr-FR" dirty="0"/>
              <a:t>"chèvre"</a:t>
            </a:r>
          </a:p>
          <a:p>
            <a:pPr marL="0" indent="0">
              <a:buNone/>
            </a:pPr>
            <a:r>
              <a:rPr lang="fr-FR" b="1" dirty="0" err="1"/>
              <a:t>kinne</a:t>
            </a:r>
            <a:r>
              <a:rPr lang="fr-FR" b="1" dirty="0"/>
              <a:t> / </a:t>
            </a:r>
            <a:r>
              <a:rPr lang="fr-FR" b="1" dirty="0" err="1"/>
              <a:t>tchinne</a:t>
            </a:r>
            <a:r>
              <a:rPr lang="fr-FR" b="1" dirty="0"/>
              <a:t> </a:t>
            </a:r>
            <a:r>
              <a:rPr lang="fr-FR" dirty="0"/>
              <a:t>"chêne"</a:t>
            </a:r>
          </a:p>
        </p:txBody>
      </p:sp>
    </p:spTree>
    <p:extLst>
      <p:ext uri="{BB962C8B-B14F-4D97-AF65-F5344CB8AC3E}">
        <p14:creationId xmlns:p14="http://schemas.microsoft.com/office/powerpoint/2010/main" val="24433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80" y="583857"/>
            <a:ext cx="5459115" cy="6059618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5997158" y="1763570"/>
            <a:ext cx="542364" cy="466165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Arc 5"/>
          <p:cNvSpPr/>
          <p:nvPr/>
        </p:nvSpPr>
        <p:spPr>
          <a:xfrm>
            <a:off x="1698812" y="2537013"/>
            <a:ext cx="4648200" cy="3887730"/>
          </a:xfrm>
          <a:prstGeom prst="arc">
            <a:avLst>
              <a:gd name="adj1" fmla="val 16200000"/>
              <a:gd name="adj2" fmla="val 1576496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6219264" y="2750248"/>
            <a:ext cx="6230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K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751295" y="3616573"/>
            <a:ext cx="1237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TCH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88424" y="1811987"/>
            <a:ext cx="559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TCH</a:t>
            </a:r>
          </a:p>
        </p:txBody>
      </p:sp>
    </p:spTree>
    <p:extLst>
      <p:ext uri="{BB962C8B-B14F-4D97-AF65-F5344CB8AC3E}">
        <p14:creationId xmlns:p14="http://schemas.microsoft.com/office/powerpoint/2010/main" val="4131816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3442" y="489983"/>
            <a:ext cx="5459115" cy="605961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351929" y="2277035"/>
            <a:ext cx="82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Kène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4755781" y="3796556"/>
            <a:ext cx="107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Tchène</a:t>
            </a:r>
            <a:endParaRPr lang="fr-FR" b="1" dirty="0"/>
          </a:p>
        </p:txBody>
      </p:sp>
      <p:sp>
        <p:nvSpPr>
          <p:cNvPr id="10" name="Forme libre 9"/>
          <p:cNvSpPr/>
          <p:nvPr/>
        </p:nvSpPr>
        <p:spPr>
          <a:xfrm>
            <a:off x="3971365" y="2595282"/>
            <a:ext cx="2570925" cy="2528047"/>
          </a:xfrm>
          <a:custGeom>
            <a:avLst/>
            <a:gdLst>
              <a:gd name="connsiteX0" fmla="*/ 0 w 2570925"/>
              <a:gd name="connsiteY0" fmla="*/ 0 h 2528047"/>
              <a:gd name="connsiteX1" fmla="*/ 932329 w 2570925"/>
              <a:gd name="connsiteY1" fmla="*/ 376518 h 2528047"/>
              <a:gd name="connsiteX2" fmla="*/ 1815353 w 2570925"/>
              <a:gd name="connsiteY2" fmla="*/ 600636 h 2528047"/>
              <a:gd name="connsiteX3" fmla="*/ 2326341 w 2570925"/>
              <a:gd name="connsiteY3" fmla="*/ 802342 h 2528047"/>
              <a:gd name="connsiteX4" fmla="*/ 2568388 w 2570925"/>
              <a:gd name="connsiteY4" fmla="*/ 959224 h 2528047"/>
              <a:gd name="connsiteX5" fmla="*/ 2187388 w 2570925"/>
              <a:gd name="connsiteY5" fmla="*/ 1420906 h 2528047"/>
              <a:gd name="connsiteX6" fmla="*/ 2389094 w 2570925"/>
              <a:gd name="connsiteY6" fmla="*/ 1837765 h 2528047"/>
              <a:gd name="connsiteX7" fmla="*/ 2281517 w 2570925"/>
              <a:gd name="connsiteY7" fmla="*/ 2528047 h 252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70925" h="2528047">
                <a:moveTo>
                  <a:pt x="0" y="0"/>
                </a:moveTo>
                <a:cubicBezTo>
                  <a:pt x="314885" y="138206"/>
                  <a:pt x="629770" y="276412"/>
                  <a:pt x="932329" y="376518"/>
                </a:cubicBezTo>
                <a:cubicBezTo>
                  <a:pt x="1234888" y="476624"/>
                  <a:pt x="1583018" y="529665"/>
                  <a:pt x="1815353" y="600636"/>
                </a:cubicBezTo>
                <a:cubicBezTo>
                  <a:pt x="2047688" y="671607"/>
                  <a:pt x="2200835" y="742577"/>
                  <a:pt x="2326341" y="802342"/>
                </a:cubicBezTo>
                <a:cubicBezTo>
                  <a:pt x="2451847" y="862107"/>
                  <a:pt x="2591547" y="856130"/>
                  <a:pt x="2568388" y="959224"/>
                </a:cubicBezTo>
                <a:cubicBezTo>
                  <a:pt x="2545229" y="1062318"/>
                  <a:pt x="2217270" y="1274483"/>
                  <a:pt x="2187388" y="1420906"/>
                </a:cubicBezTo>
                <a:cubicBezTo>
                  <a:pt x="2157506" y="1567329"/>
                  <a:pt x="2373406" y="1653242"/>
                  <a:pt x="2389094" y="1837765"/>
                </a:cubicBezTo>
                <a:cubicBezTo>
                  <a:pt x="2404782" y="2022288"/>
                  <a:pt x="2309158" y="2418976"/>
                  <a:pt x="2281517" y="252804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6553200" y="3299596"/>
            <a:ext cx="1694505" cy="231953"/>
          </a:xfrm>
          <a:custGeom>
            <a:avLst/>
            <a:gdLst>
              <a:gd name="connsiteX0" fmla="*/ 0 w 1694505"/>
              <a:gd name="connsiteY0" fmla="*/ 174228 h 231953"/>
              <a:gd name="connsiteX1" fmla="*/ 658906 w 1694505"/>
              <a:gd name="connsiteY1" fmla="*/ 80098 h 231953"/>
              <a:gd name="connsiteX2" fmla="*/ 1178859 w 1694505"/>
              <a:gd name="connsiteY2" fmla="*/ 3898 h 231953"/>
              <a:gd name="connsiteX3" fmla="*/ 1645024 w 1694505"/>
              <a:gd name="connsiteY3" fmla="*/ 205604 h 231953"/>
              <a:gd name="connsiteX4" fmla="*/ 1658471 w 1694505"/>
              <a:gd name="connsiteY4" fmla="*/ 223533 h 23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4505" h="231953">
                <a:moveTo>
                  <a:pt x="0" y="174228"/>
                </a:moveTo>
                <a:lnTo>
                  <a:pt x="658906" y="80098"/>
                </a:lnTo>
                <a:cubicBezTo>
                  <a:pt x="855382" y="51710"/>
                  <a:pt x="1014506" y="-17020"/>
                  <a:pt x="1178859" y="3898"/>
                </a:cubicBezTo>
                <a:cubicBezTo>
                  <a:pt x="1343212" y="24816"/>
                  <a:pt x="1565089" y="168998"/>
                  <a:pt x="1645024" y="205604"/>
                </a:cubicBezTo>
                <a:cubicBezTo>
                  <a:pt x="1724959" y="242210"/>
                  <a:pt x="1691715" y="232871"/>
                  <a:pt x="1658471" y="22353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6602509" y="3751733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Chin.ne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602965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97859" y="135946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Alternance ai/</a:t>
            </a:r>
            <a:r>
              <a:rPr lang="fr-FR" dirty="0" err="1"/>
              <a:t>oai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Les consonnes [m, b, p] et [f, v] subissent une </a:t>
            </a:r>
            <a:r>
              <a:rPr lang="fr-FR" dirty="0" err="1"/>
              <a:t>labiovélarisation</a:t>
            </a:r>
            <a:r>
              <a:rPr lang="fr-FR" dirty="0"/>
              <a:t> en [</a:t>
            </a:r>
            <a:r>
              <a:rPr lang="fr-FR" dirty="0" err="1"/>
              <a:t>m</a:t>
            </a:r>
            <a:r>
              <a:rPr lang="fr-FR" baseline="30000" dirty="0" err="1"/>
              <a:t>w</a:t>
            </a:r>
            <a:r>
              <a:rPr lang="fr-FR" dirty="0"/>
              <a:t> </a:t>
            </a:r>
            <a:r>
              <a:rPr lang="fr-FR" dirty="0" err="1"/>
              <a:t>b</a:t>
            </a:r>
            <a:r>
              <a:rPr lang="fr-FR" baseline="30000" dirty="0" err="1"/>
              <a:t>w</a:t>
            </a:r>
            <a:r>
              <a:rPr lang="fr-FR" dirty="0"/>
              <a:t> </a:t>
            </a:r>
            <a:r>
              <a:rPr lang="fr-FR" dirty="0" err="1"/>
              <a:t>p</a:t>
            </a:r>
            <a:r>
              <a:rPr lang="fr-FR" baseline="30000" dirty="0" err="1"/>
              <a:t>w</a:t>
            </a:r>
            <a:r>
              <a:rPr lang="fr-FR" dirty="0"/>
              <a:t> </a:t>
            </a:r>
            <a:r>
              <a:rPr lang="fr-FR" dirty="0" err="1"/>
              <a:t>f</a:t>
            </a:r>
            <a:r>
              <a:rPr lang="fr-FR" baseline="30000" dirty="0" err="1"/>
              <a:t>w</a:t>
            </a:r>
            <a:r>
              <a:rPr lang="fr-FR" dirty="0"/>
              <a:t> </a:t>
            </a:r>
            <a:r>
              <a:rPr lang="fr-FR" dirty="0" err="1"/>
              <a:t>v</a:t>
            </a:r>
            <a:r>
              <a:rPr lang="fr-FR" baseline="30000" dirty="0" err="1"/>
              <a:t>w</a:t>
            </a:r>
            <a:r>
              <a:rPr lang="fr-FR" dirty="0"/>
              <a:t>] </a:t>
            </a:r>
            <a:r>
              <a:rPr lang="fr-FR" i="1" dirty="0"/>
              <a:t>devant l'ancienne diphtongue </a:t>
            </a:r>
            <a:r>
              <a:rPr lang="fr-FR" b="1" i="1" dirty="0"/>
              <a:t>ai </a:t>
            </a:r>
            <a:r>
              <a:rPr lang="fr-FR" dirty="0"/>
              <a:t>dans la Somme et une partie de l'Artois.</a:t>
            </a:r>
          </a:p>
          <a:p>
            <a:pPr marL="0" lvl="0" indent="0">
              <a:buNone/>
            </a:pPr>
            <a:r>
              <a:rPr lang="fr-FR" b="1" dirty="0" err="1"/>
              <a:t>abacher</a:t>
            </a:r>
            <a:r>
              <a:rPr lang="fr-FR" b="1" dirty="0"/>
              <a:t> / </a:t>
            </a:r>
            <a:r>
              <a:rPr lang="fr-FR" b="1" dirty="0" err="1"/>
              <a:t>aboaicier</a:t>
            </a:r>
            <a:r>
              <a:rPr lang="fr-FR" b="1" dirty="0"/>
              <a:t> </a:t>
            </a:r>
            <a:r>
              <a:rPr lang="fr-FR" dirty="0"/>
              <a:t>"abaisser"</a:t>
            </a:r>
          </a:p>
          <a:p>
            <a:pPr marL="0" lvl="0" indent="0">
              <a:buNone/>
            </a:pPr>
            <a:r>
              <a:rPr lang="fr-FR" b="1" dirty="0"/>
              <a:t>faire / </a:t>
            </a:r>
            <a:r>
              <a:rPr lang="fr-FR" b="1" dirty="0" err="1"/>
              <a:t>fare</a:t>
            </a:r>
            <a:r>
              <a:rPr lang="fr-FR" b="1" dirty="0"/>
              <a:t> / </a:t>
            </a:r>
            <a:r>
              <a:rPr lang="fr-FR" b="1" dirty="0" err="1"/>
              <a:t>foaire</a:t>
            </a:r>
            <a:r>
              <a:rPr lang="fr-FR" b="1" dirty="0"/>
              <a:t> </a:t>
            </a:r>
            <a:r>
              <a:rPr lang="fr-FR" dirty="0"/>
              <a:t>"faire"</a:t>
            </a:r>
          </a:p>
          <a:p>
            <a:pPr marL="0" lvl="0" indent="0">
              <a:buNone/>
            </a:pPr>
            <a:r>
              <a:rPr lang="fr-FR" b="1" dirty="0" err="1"/>
              <a:t>païèle</a:t>
            </a:r>
            <a:r>
              <a:rPr lang="fr-FR" b="1" dirty="0"/>
              <a:t> / </a:t>
            </a:r>
            <a:r>
              <a:rPr lang="fr-FR" b="1" dirty="0" err="1"/>
              <a:t>poaiyèle</a:t>
            </a:r>
            <a:r>
              <a:rPr lang="fr-FR" b="1" dirty="0"/>
              <a:t> </a:t>
            </a:r>
            <a:r>
              <a:rPr lang="fr-FR" dirty="0"/>
              <a:t>"</a:t>
            </a:r>
            <a:r>
              <a:rPr lang="fr-FR" dirty="0" err="1"/>
              <a:t>poële</a:t>
            </a:r>
            <a:r>
              <a:rPr lang="fr-FR" dirty="0"/>
              <a:t>"</a:t>
            </a:r>
          </a:p>
          <a:p>
            <a:pPr marL="0" lvl="0" indent="0">
              <a:buNone/>
            </a:pPr>
            <a:r>
              <a:rPr lang="fr-FR" b="1" dirty="0"/>
              <a:t>jamais / </a:t>
            </a:r>
            <a:r>
              <a:rPr lang="fr-FR" b="1" dirty="0" err="1"/>
              <a:t>jamas</a:t>
            </a:r>
            <a:r>
              <a:rPr lang="fr-FR" b="1" dirty="0"/>
              <a:t> / </a:t>
            </a:r>
            <a:r>
              <a:rPr lang="fr-FR" b="1" dirty="0" err="1"/>
              <a:t>jamoais</a:t>
            </a:r>
            <a:r>
              <a:rPr lang="fr-FR" b="1" dirty="0"/>
              <a:t>   </a:t>
            </a:r>
            <a:r>
              <a:rPr lang="fr-FR" dirty="0"/>
              <a:t>"jamais"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648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9266993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2718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959" y="498947"/>
            <a:ext cx="5459115" cy="605961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3971365" y="2613212"/>
            <a:ext cx="2322419" cy="2124635"/>
          </a:xfrm>
          <a:custGeom>
            <a:avLst/>
            <a:gdLst>
              <a:gd name="connsiteX0" fmla="*/ 0 w 2322419"/>
              <a:gd name="connsiteY0" fmla="*/ 0 h 2124635"/>
              <a:gd name="connsiteX1" fmla="*/ 797859 w 2322419"/>
              <a:gd name="connsiteY1" fmla="*/ 318247 h 2124635"/>
              <a:gd name="connsiteX2" fmla="*/ 1698811 w 2322419"/>
              <a:gd name="connsiteY2" fmla="*/ 537882 h 2124635"/>
              <a:gd name="connsiteX3" fmla="*/ 1797423 w 2322419"/>
              <a:gd name="connsiteY3" fmla="*/ 623047 h 2124635"/>
              <a:gd name="connsiteX4" fmla="*/ 2200835 w 2322419"/>
              <a:gd name="connsiteY4" fmla="*/ 1447800 h 2124635"/>
              <a:gd name="connsiteX5" fmla="*/ 2142564 w 2322419"/>
              <a:gd name="connsiteY5" fmla="*/ 1837764 h 2124635"/>
              <a:gd name="connsiteX6" fmla="*/ 219635 w 2322419"/>
              <a:gd name="connsiteY6" fmla="*/ 2124635 h 212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22419" h="2124635">
                <a:moveTo>
                  <a:pt x="0" y="0"/>
                </a:moveTo>
                <a:cubicBezTo>
                  <a:pt x="257362" y="114300"/>
                  <a:pt x="514724" y="228600"/>
                  <a:pt x="797859" y="318247"/>
                </a:cubicBezTo>
                <a:cubicBezTo>
                  <a:pt x="1080994" y="407894"/>
                  <a:pt x="1532217" y="487082"/>
                  <a:pt x="1698811" y="537882"/>
                </a:cubicBezTo>
                <a:cubicBezTo>
                  <a:pt x="1865405" y="588682"/>
                  <a:pt x="1713752" y="471394"/>
                  <a:pt x="1797423" y="623047"/>
                </a:cubicBezTo>
                <a:cubicBezTo>
                  <a:pt x="1881094" y="774700"/>
                  <a:pt x="2143312" y="1245347"/>
                  <a:pt x="2200835" y="1447800"/>
                </a:cubicBezTo>
                <a:cubicBezTo>
                  <a:pt x="2258358" y="1650253"/>
                  <a:pt x="2472764" y="1724958"/>
                  <a:pt x="2142564" y="1837764"/>
                </a:cubicBezTo>
                <a:cubicBezTo>
                  <a:pt x="1812364" y="1950570"/>
                  <a:pt x="528170" y="2078317"/>
                  <a:pt x="219635" y="212463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/>
          <p:cNvSpPr/>
          <p:nvPr/>
        </p:nvSpPr>
        <p:spPr>
          <a:xfrm>
            <a:off x="6145306" y="3384161"/>
            <a:ext cx="1981200" cy="519968"/>
          </a:xfrm>
          <a:custGeom>
            <a:avLst/>
            <a:gdLst>
              <a:gd name="connsiteX0" fmla="*/ 0 w 1981200"/>
              <a:gd name="connsiteY0" fmla="*/ 519968 h 519968"/>
              <a:gd name="connsiteX1" fmla="*/ 407894 w 1981200"/>
              <a:gd name="connsiteY1" fmla="*/ 112074 h 519968"/>
              <a:gd name="connsiteX2" fmla="*/ 1286435 w 1981200"/>
              <a:gd name="connsiteY2" fmla="*/ 15 h 519968"/>
              <a:gd name="connsiteX3" fmla="*/ 1981200 w 1981200"/>
              <a:gd name="connsiteY3" fmla="*/ 116557 h 51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200" h="519968">
                <a:moveTo>
                  <a:pt x="0" y="519968"/>
                </a:moveTo>
                <a:cubicBezTo>
                  <a:pt x="96744" y="359350"/>
                  <a:pt x="193488" y="198733"/>
                  <a:pt x="407894" y="112074"/>
                </a:cubicBezTo>
                <a:cubicBezTo>
                  <a:pt x="622300" y="25415"/>
                  <a:pt x="1024217" y="-732"/>
                  <a:pt x="1286435" y="15"/>
                </a:cubicBezTo>
                <a:cubicBezTo>
                  <a:pt x="1548653" y="762"/>
                  <a:pt x="1876612" y="96386"/>
                  <a:pt x="1981200" y="1165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5266765" y="2366682"/>
            <a:ext cx="201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Mazon</a:t>
            </a:r>
            <a:r>
              <a:rPr lang="fr-FR" sz="2400" b="1" dirty="0"/>
              <a:t>/</a:t>
            </a:r>
            <a:r>
              <a:rPr lang="fr-FR" sz="2400" b="1" dirty="0" err="1"/>
              <a:t>Majon</a:t>
            </a:r>
            <a:endParaRPr lang="fr-FR" sz="2400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4347882" y="3594850"/>
            <a:ext cx="1280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Mwézon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237538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 « mouillé »</a:t>
            </a:r>
          </a:p>
          <a:p>
            <a:pPr marL="0" indent="0">
              <a:buNone/>
            </a:pPr>
            <a:r>
              <a:rPr lang="fr-FR" dirty="0"/>
              <a:t>Il est le plus souvent remplacé par [j] entre deux voyelles, et [l] en fin de mot. Dans cette position, on rencontre aussi [j]. Il s'ensuit des alternances du type :</a:t>
            </a:r>
          </a:p>
          <a:p>
            <a:pPr marL="0" lvl="0" indent="0">
              <a:buNone/>
            </a:pPr>
            <a:r>
              <a:rPr lang="fr-FR" b="1" dirty="0" err="1"/>
              <a:t>toulier</a:t>
            </a:r>
            <a:r>
              <a:rPr lang="fr-FR" b="1" dirty="0"/>
              <a:t> / touiller </a:t>
            </a:r>
            <a:r>
              <a:rPr lang="fr-FR" dirty="0"/>
              <a:t>"mélanger", </a:t>
            </a:r>
            <a:r>
              <a:rPr lang="fr-FR" b="1" dirty="0" err="1"/>
              <a:t>ej</a:t>
            </a:r>
            <a:r>
              <a:rPr lang="fr-FR" b="1" dirty="0"/>
              <a:t> </a:t>
            </a:r>
            <a:r>
              <a:rPr lang="fr-FR" b="1" dirty="0" err="1"/>
              <a:t>toule</a:t>
            </a:r>
            <a:r>
              <a:rPr lang="fr-FR" b="1" dirty="0"/>
              <a:t> (touille) </a:t>
            </a:r>
            <a:r>
              <a:rPr lang="fr-FR" dirty="0"/>
              <a:t>"je mélange"</a:t>
            </a:r>
          </a:p>
          <a:p>
            <a:pPr marL="0" lvl="0" indent="0">
              <a:buNone/>
            </a:pPr>
            <a:r>
              <a:rPr lang="fr-FR" b="1" dirty="0" err="1"/>
              <a:t>balier</a:t>
            </a:r>
            <a:r>
              <a:rPr lang="fr-FR" b="1" dirty="0"/>
              <a:t> / bailler </a:t>
            </a:r>
            <a:r>
              <a:rPr lang="fr-FR" dirty="0"/>
              <a:t>"donner", </a:t>
            </a:r>
            <a:r>
              <a:rPr lang="fr-FR" b="1" dirty="0" err="1"/>
              <a:t>ej</a:t>
            </a:r>
            <a:r>
              <a:rPr lang="fr-FR" b="1" dirty="0"/>
              <a:t> bale (baille) </a:t>
            </a:r>
            <a:r>
              <a:rPr lang="fr-FR" dirty="0"/>
              <a:t>"je donne"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564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7628738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6391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Alternance er/</a:t>
            </a:r>
            <a:r>
              <a:rPr lang="fr-FR" dirty="0" err="1"/>
              <a:t>ar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 err="1"/>
              <a:t>Ervnir</a:t>
            </a:r>
            <a:r>
              <a:rPr lang="fr-FR" b="1" dirty="0"/>
              <a:t>/</a:t>
            </a:r>
            <a:r>
              <a:rPr lang="fr-FR" b="1" dirty="0" err="1"/>
              <a:t>arvnir</a:t>
            </a:r>
            <a:endParaRPr lang="fr-FR" b="1" dirty="0"/>
          </a:p>
          <a:p>
            <a:pPr marL="0" indent="0">
              <a:buNone/>
            </a:pPr>
            <a:r>
              <a:rPr lang="fr-FR" b="1" dirty="0" err="1"/>
              <a:t>Guernouille</a:t>
            </a:r>
            <a:r>
              <a:rPr lang="fr-FR" b="1" dirty="0"/>
              <a:t>/</a:t>
            </a:r>
            <a:r>
              <a:rPr lang="fr-FR" b="1" dirty="0" err="1"/>
              <a:t>garnoulle</a:t>
            </a:r>
            <a:endParaRPr lang="fr-FR" b="1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216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fr-FR" dirty="0"/>
              <a:t>On se souvient de ce qui caractérise un dialecte ?</a:t>
            </a:r>
          </a:p>
          <a:p>
            <a:pPr marL="0" indent="0" algn="ctr">
              <a:buNone/>
            </a:pPr>
            <a:endParaRPr lang="fr-FR" dirty="0"/>
          </a:p>
          <a:p>
            <a:r>
              <a:rPr lang="fr-FR" dirty="0"/>
              <a:t>Absence de forme standard</a:t>
            </a:r>
          </a:p>
          <a:p>
            <a:r>
              <a:rPr lang="fr-FR" dirty="0"/>
              <a:t>Difficultés d’apprentissage due à cette absence</a:t>
            </a:r>
          </a:p>
          <a:p>
            <a:r>
              <a:rPr lang="fr-FR" dirty="0"/>
              <a:t>Absence de littérature (ce qui n’est pas vrai pour le picard)</a:t>
            </a:r>
          </a:p>
          <a:p>
            <a:r>
              <a:rPr lang="fr-FR" dirty="0"/>
              <a:t>Absence de reconnaissance politique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16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0665018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0678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5792" y="633162"/>
            <a:ext cx="5459115" cy="605961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3998259" y="1698812"/>
            <a:ext cx="2084464" cy="1560047"/>
          </a:xfrm>
          <a:custGeom>
            <a:avLst/>
            <a:gdLst>
              <a:gd name="connsiteX0" fmla="*/ 1102659 w 2084464"/>
              <a:gd name="connsiteY0" fmla="*/ 0 h 1560047"/>
              <a:gd name="connsiteX1" fmla="*/ 2084294 w 2084464"/>
              <a:gd name="connsiteY1" fmla="*/ 900953 h 1560047"/>
              <a:gd name="connsiteX2" fmla="*/ 1174376 w 2084464"/>
              <a:gd name="connsiteY2" fmla="*/ 1532964 h 1560047"/>
              <a:gd name="connsiteX3" fmla="*/ 264459 w 2084464"/>
              <a:gd name="connsiteY3" fmla="*/ 1322294 h 1560047"/>
              <a:gd name="connsiteX4" fmla="*/ 0 w 2084464"/>
              <a:gd name="connsiteY4" fmla="*/ 237564 h 1560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4464" h="1560047">
                <a:moveTo>
                  <a:pt x="1102659" y="0"/>
                </a:moveTo>
                <a:cubicBezTo>
                  <a:pt x="1587500" y="322729"/>
                  <a:pt x="2072341" y="645459"/>
                  <a:pt x="2084294" y="900953"/>
                </a:cubicBezTo>
                <a:cubicBezTo>
                  <a:pt x="2096247" y="1156447"/>
                  <a:pt x="1477682" y="1462741"/>
                  <a:pt x="1174376" y="1532964"/>
                </a:cubicBezTo>
                <a:cubicBezTo>
                  <a:pt x="871070" y="1603188"/>
                  <a:pt x="460188" y="1538194"/>
                  <a:pt x="264459" y="1322294"/>
                </a:cubicBezTo>
                <a:cubicBezTo>
                  <a:pt x="68730" y="1106394"/>
                  <a:pt x="47065" y="429558"/>
                  <a:pt x="0" y="23756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4428564" y="3662971"/>
            <a:ext cx="3757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/>
              <a:t>Guernouille</a:t>
            </a:r>
            <a:r>
              <a:rPr lang="fr-FR" sz="2800" b="1" dirty="0"/>
              <a:t>/</a:t>
            </a:r>
            <a:r>
              <a:rPr lang="fr-FR" sz="2800" b="1" dirty="0" err="1"/>
              <a:t>Guernoulle</a:t>
            </a:r>
            <a:endParaRPr lang="fr-FR" sz="28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4428564" y="2155669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Garnoulle</a:t>
            </a:r>
            <a:r>
              <a:rPr lang="fr-FR" dirty="0"/>
              <a:t>/</a:t>
            </a:r>
          </a:p>
          <a:p>
            <a:r>
              <a:rPr lang="fr-FR" dirty="0" err="1"/>
              <a:t>Garnouille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1930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Fermeture du a final, alternance a/o</a:t>
            </a:r>
          </a:p>
          <a:p>
            <a:r>
              <a:rPr lang="fr-FR" dirty="0"/>
              <a:t>Le a final se ferme en o, essentiellement dans la Somme, l’Oise et une partie du Pas-de-Calais.</a:t>
            </a:r>
          </a:p>
          <a:p>
            <a:r>
              <a:rPr lang="fr-FR" dirty="0"/>
              <a:t>Cat/</a:t>
            </a:r>
            <a:r>
              <a:rPr lang="fr-FR" dirty="0" err="1"/>
              <a:t>cot</a:t>
            </a: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mingera</a:t>
            </a:r>
            <a:r>
              <a:rPr lang="fr-FR" dirty="0"/>
              <a:t>/i </a:t>
            </a:r>
            <a:r>
              <a:rPr lang="fr-FR" dirty="0" err="1"/>
              <a:t>mingero</a:t>
            </a:r>
            <a:r>
              <a:rPr lang="fr-FR" dirty="0"/>
              <a:t> (future)</a:t>
            </a:r>
          </a:p>
        </p:txBody>
      </p:sp>
    </p:spTree>
    <p:extLst>
      <p:ext uri="{BB962C8B-B14F-4D97-AF65-F5344CB8AC3E}">
        <p14:creationId xmlns:p14="http://schemas.microsoft.com/office/powerpoint/2010/main" val="3301495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010514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2501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Alternance é/</a:t>
            </a:r>
            <a:r>
              <a:rPr lang="fr-FR" dirty="0" err="1"/>
              <a:t>ié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Des mots comme </a:t>
            </a:r>
            <a:r>
              <a:rPr lang="fr-FR" b="1" dirty="0" err="1"/>
              <a:t>téte</a:t>
            </a:r>
            <a:r>
              <a:rPr lang="fr-FR" b="1" dirty="0"/>
              <a:t>, </a:t>
            </a:r>
            <a:r>
              <a:rPr lang="fr-FR" b="1" dirty="0" err="1"/>
              <a:t>féte</a:t>
            </a:r>
            <a:r>
              <a:rPr lang="fr-FR" b="1" dirty="0"/>
              <a:t>, </a:t>
            </a:r>
            <a:r>
              <a:rPr lang="fr-FR" b="1" dirty="0" err="1"/>
              <a:t>béte</a:t>
            </a:r>
            <a:r>
              <a:rPr lang="fr-FR" b="1" dirty="0"/>
              <a:t>, </a:t>
            </a:r>
            <a:r>
              <a:rPr lang="fr-FR" b="1" dirty="0" err="1"/>
              <a:t>fér</a:t>
            </a:r>
            <a:r>
              <a:rPr lang="fr-FR" b="1" dirty="0"/>
              <a:t> </a:t>
            </a:r>
            <a:r>
              <a:rPr lang="fr-FR" dirty="0"/>
              <a:t>"tête, fête, bête, fer" ont une variante </a:t>
            </a:r>
            <a:r>
              <a:rPr lang="fr-FR" b="1" dirty="0" err="1"/>
              <a:t>tiéte</a:t>
            </a:r>
            <a:r>
              <a:rPr lang="fr-FR" b="1" dirty="0"/>
              <a:t>, </a:t>
            </a:r>
            <a:r>
              <a:rPr lang="fr-FR" b="1" dirty="0" err="1"/>
              <a:t>fiéte</a:t>
            </a:r>
            <a:r>
              <a:rPr lang="fr-FR" b="1" dirty="0"/>
              <a:t>, </a:t>
            </a:r>
            <a:r>
              <a:rPr lang="fr-FR" b="1" dirty="0" err="1"/>
              <a:t>biéte</a:t>
            </a:r>
            <a:r>
              <a:rPr lang="fr-FR" b="1" dirty="0"/>
              <a:t>, </a:t>
            </a:r>
            <a:r>
              <a:rPr lang="fr-FR" b="1" dirty="0" err="1"/>
              <a:t>fiér</a:t>
            </a:r>
            <a:r>
              <a:rPr lang="fr-FR" b="1" dirty="0"/>
              <a:t> </a:t>
            </a:r>
            <a:r>
              <a:rPr lang="fr-FR" dirty="0"/>
              <a:t>caractéristique du Hainaut.</a:t>
            </a:r>
          </a:p>
          <a:p>
            <a:pPr marL="0" indent="0">
              <a:buNone/>
            </a:pP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217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5111013"/>
              </p:ext>
            </p:extLst>
          </p:nvPr>
        </p:nvGraphicFramePr>
        <p:xfrm>
          <a:off x="3555814" y="835679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555814" y="835679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2356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Alternance eu/u</a:t>
            </a:r>
          </a:p>
          <a:p>
            <a:pPr marL="0" indent="0">
              <a:buNone/>
            </a:pPr>
            <a:r>
              <a:rPr lang="fr-FR" b="1" dirty="0" err="1"/>
              <a:t>fu</a:t>
            </a:r>
            <a:r>
              <a:rPr lang="fr-FR" b="1" dirty="0"/>
              <a:t> / feu </a:t>
            </a:r>
            <a:r>
              <a:rPr lang="fr-FR" dirty="0"/>
              <a:t>"feu« </a:t>
            </a:r>
          </a:p>
          <a:p>
            <a:pPr marL="0" indent="0">
              <a:buNone/>
            </a:pPr>
            <a:r>
              <a:rPr lang="fr-FR" b="1" dirty="0" err="1"/>
              <a:t>ju</a:t>
            </a:r>
            <a:r>
              <a:rPr lang="fr-FR" b="1" dirty="0"/>
              <a:t> / jeu </a:t>
            </a:r>
            <a:r>
              <a:rPr lang="fr-FR" dirty="0"/>
              <a:t>"jeu« </a:t>
            </a:r>
          </a:p>
          <a:p>
            <a:pPr marL="0" indent="0">
              <a:buNone/>
            </a:pPr>
            <a:r>
              <a:rPr lang="fr-FR" b="1" dirty="0" err="1"/>
              <a:t>fiu</a:t>
            </a:r>
            <a:r>
              <a:rPr lang="fr-FR" b="1" dirty="0"/>
              <a:t> / fieu </a:t>
            </a:r>
            <a:r>
              <a:rPr lang="fr-FR" dirty="0"/>
              <a:t>"fils« </a:t>
            </a:r>
          </a:p>
          <a:p>
            <a:pPr marL="0" indent="0">
              <a:buNone/>
            </a:pPr>
            <a:r>
              <a:rPr lang="fr-FR" b="1" dirty="0" err="1"/>
              <a:t>miu</a:t>
            </a:r>
            <a:r>
              <a:rPr lang="fr-FR" b="1" dirty="0"/>
              <a:t> / </a:t>
            </a:r>
            <a:r>
              <a:rPr lang="fr-FR" b="1" dirty="0" err="1"/>
              <a:t>mieu</a:t>
            </a:r>
            <a:r>
              <a:rPr lang="fr-FR" b="1" dirty="0"/>
              <a:t> </a:t>
            </a:r>
            <a:r>
              <a:rPr lang="fr-FR" dirty="0"/>
              <a:t>"mieux" </a:t>
            </a:r>
          </a:p>
          <a:p>
            <a:pPr marL="0" indent="0">
              <a:buNone/>
            </a:pPr>
            <a:r>
              <a:rPr lang="fr-FR" dirty="0"/>
              <a:t>et de nombreux mots en </a:t>
            </a:r>
            <a:r>
              <a:rPr lang="fr-FR" b="1" dirty="0"/>
              <a:t>-</a:t>
            </a:r>
            <a:r>
              <a:rPr lang="fr-FR" b="1" dirty="0" err="1"/>
              <a:t>iu</a:t>
            </a:r>
            <a:r>
              <a:rPr lang="fr-FR" b="1" dirty="0"/>
              <a:t> / -</a:t>
            </a:r>
            <a:r>
              <a:rPr lang="fr-FR" b="1" dirty="0" err="1"/>
              <a:t>ieu</a:t>
            </a:r>
            <a:r>
              <a:rPr lang="fr-FR" b="1" dirty="0"/>
              <a:t>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914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80" y="583857"/>
            <a:ext cx="5459115" cy="6059618"/>
          </a:xfrm>
          <a:prstGeom prst="rect">
            <a:avLst/>
          </a:prstGeom>
        </p:spPr>
      </p:pic>
      <p:sp>
        <p:nvSpPr>
          <p:cNvPr id="6" name="Forme libre 5"/>
          <p:cNvSpPr/>
          <p:nvPr/>
        </p:nvSpPr>
        <p:spPr>
          <a:xfrm>
            <a:off x="7779931" y="2761129"/>
            <a:ext cx="463116" cy="1429871"/>
          </a:xfrm>
          <a:custGeom>
            <a:avLst/>
            <a:gdLst>
              <a:gd name="connsiteX0" fmla="*/ 14881 w 463116"/>
              <a:gd name="connsiteY0" fmla="*/ 0 h 1429871"/>
              <a:gd name="connsiteX1" fmla="*/ 10398 w 463116"/>
              <a:gd name="connsiteY1" fmla="*/ 300318 h 1429871"/>
              <a:gd name="connsiteX2" fmla="*/ 14881 w 463116"/>
              <a:gd name="connsiteY2" fmla="*/ 605118 h 1429871"/>
              <a:gd name="connsiteX3" fmla="*/ 194175 w 463116"/>
              <a:gd name="connsiteY3" fmla="*/ 1013012 h 1429871"/>
              <a:gd name="connsiteX4" fmla="*/ 463116 w 463116"/>
              <a:gd name="connsiteY4" fmla="*/ 1429871 h 1429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116" h="1429871">
                <a:moveTo>
                  <a:pt x="14881" y="0"/>
                </a:moveTo>
                <a:cubicBezTo>
                  <a:pt x="12639" y="99732"/>
                  <a:pt x="10398" y="199465"/>
                  <a:pt x="10398" y="300318"/>
                </a:cubicBezTo>
                <a:cubicBezTo>
                  <a:pt x="10398" y="401171"/>
                  <a:pt x="-15749" y="486336"/>
                  <a:pt x="14881" y="605118"/>
                </a:cubicBezTo>
                <a:cubicBezTo>
                  <a:pt x="45511" y="723900"/>
                  <a:pt x="119469" y="875553"/>
                  <a:pt x="194175" y="1013012"/>
                </a:cubicBezTo>
                <a:cubicBezTo>
                  <a:pt x="268881" y="1150471"/>
                  <a:pt x="365998" y="1290171"/>
                  <a:pt x="463116" y="142987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728882" y="1192306"/>
            <a:ext cx="3074894" cy="2245659"/>
          </a:xfrm>
          <a:custGeom>
            <a:avLst/>
            <a:gdLst>
              <a:gd name="connsiteX0" fmla="*/ 3074894 w 3074894"/>
              <a:gd name="connsiteY0" fmla="*/ 2245659 h 2245659"/>
              <a:gd name="connsiteX1" fmla="*/ 2537012 w 3074894"/>
              <a:gd name="connsiteY1" fmla="*/ 2124635 h 2245659"/>
              <a:gd name="connsiteX2" fmla="*/ 2169459 w 3074894"/>
              <a:gd name="connsiteY2" fmla="*/ 1613647 h 2245659"/>
              <a:gd name="connsiteX3" fmla="*/ 1725706 w 3074894"/>
              <a:gd name="connsiteY3" fmla="*/ 1524000 h 2245659"/>
              <a:gd name="connsiteX4" fmla="*/ 1062318 w 3074894"/>
              <a:gd name="connsiteY4" fmla="*/ 1358153 h 2245659"/>
              <a:gd name="connsiteX5" fmla="*/ 640977 w 3074894"/>
              <a:gd name="connsiteY5" fmla="*/ 891988 h 2245659"/>
              <a:gd name="connsiteX6" fmla="*/ 0 w 3074894"/>
              <a:gd name="connsiteY6" fmla="*/ 0 h 2245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74894" h="2245659">
                <a:moveTo>
                  <a:pt x="3074894" y="2245659"/>
                </a:moveTo>
                <a:cubicBezTo>
                  <a:pt x="2881406" y="2237814"/>
                  <a:pt x="2687918" y="2229970"/>
                  <a:pt x="2537012" y="2124635"/>
                </a:cubicBezTo>
                <a:cubicBezTo>
                  <a:pt x="2386106" y="2019300"/>
                  <a:pt x="2304677" y="1713753"/>
                  <a:pt x="2169459" y="1613647"/>
                </a:cubicBezTo>
                <a:cubicBezTo>
                  <a:pt x="2034241" y="1513541"/>
                  <a:pt x="1910229" y="1566582"/>
                  <a:pt x="1725706" y="1524000"/>
                </a:cubicBezTo>
                <a:cubicBezTo>
                  <a:pt x="1541183" y="1481418"/>
                  <a:pt x="1243106" y="1463488"/>
                  <a:pt x="1062318" y="1358153"/>
                </a:cubicBezTo>
                <a:cubicBezTo>
                  <a:pt x="881530" y="1252818"/>
                  <a:pt x="818030" y="1118347"/>
                  <a:pt x="640977" y="891988"/>
                </a:cubicBezTo>
                <a:cubicBezTo>
                  <a:pt x="463924" y="665629"/>
                  <a:pt x="70971" y="14268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383307" y="3173508"/>
            <a:ext cx="566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Fiu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7866536" y="3106269"/>
            <a:ext cx="721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Fieu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6683190" y="2294968"/>
            <a:ext cx="1260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Garchon</a:t>
            </a:r>
            <a:endParaRPr lang="fr-FR" b="1" dirty="0"/>
          </a:p>
        </p:txBody>
      </p:sp>
      <p:sp>
        <p:nvSpPr>
          <p:cNvPr id="11" name="Forme libre 10"/>
          <p:cNvSpPr/>
          <p:nvPr/>
        </p:nvSpPr>
        <p:spPr>
          <a:xfrm>
            <a:off x="5378824" y="1842247"/>
            <a:ext cx="627529" cy="170329"/>
          </a:xfrm>
          <a:custGeom>
            <a:avLst/>
            <a:gdLst>
              <a:gd name="connsiteX0" fmla="*/ 0 w 627529"/>
              <a:gd name="connsiteY0" fmla="*/ 170329 h 170329"/>
              <a:gd name="connsiteX1" fmla="*/ 627529 w 627529"/>
              <a:gd name="connsiteY1" fmla="*/ 0 h 17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27529" h="170329">
                <a:moveTo>
                  <a:pt x="0" y="170329"/>
                </a:moveTo>
                <a:lnTo>
                  <a:pt x="627529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122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/>
              <a:t>Alternance o/</a:t>
            </a:r>
            <a:r>
              <a:rPr lang="fr-FR" dirty="0" err="1"/>
              <a:t>oé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L'ancienne diphtongue "</a:t>
            </a:r>
            <a:r>
              <a:rPr lang="fr-FR" dirty="0" err="1"/>
              <a:t>oi</a:t>
            </a:r>
            <a:r>
              <a:rPr lang="fr-FR" dirty="0"/>
              <a:t>" (présente notamment </a:t>
            </a:r>
            <a:r>
              <a:rPr lang="fr-FR" dirty="0" err="1"/>
              <a:t>àl'imparfait</a:t>
            </a:r>
            <a:r>
              <a:rPr lang="fr-FR" dirty="0"/>
              <a:t>) aboutit à des réalisations variables que l'on peut synthétiser comme suit (en finale) :</a:t>
            </a:r>
          </a:p>
          <a:p>
            <a:pPr marL="0" lvl="0" indent="0">
              <a:buNone/>
            </a:pPr>
            <a:r>
              <a:rPr lang="fr-FR" dirty="0"/>
              <a:t>une diphtongue du type [</a:t>
            </a:r>
            <a:r>
              <a:rPr lang="fr-FR" dirty="0" err="1"/>
              <a:t>we</a:t>
            </a:r>
            <a:r>
              <a:rPr lang="fr-FR" dirty="0"/>
              <a:t>, </a:t>
            </a:r>
            <a:r>
              <a:rPr lang="fr-FR" dirty="0" err="1"/>
              <a:t>wa</a:t>
            </a:r>
            <a:r>
              <a:rPr lang="fr-FR" dirty="0"/>
              <a:t>, </a:t>
            </a:r>
            <a:r>
              <a:rPr lang="fr-FR" dirty="0" err="1"/>
              <a:t>wo</a:t>
            </a:r>
            <a:r>
              <a:rPr lang="fr-FR" dirty="0"/>
              <a:t>, </a:t>
            </a:r>
            <a:r>
              <a:rPr lang="fr-FR" dirty="0" err="1"/>
              <a:t>wi</a:t>
            </a:r>
            <a:r>
              <a:rPr lang="fr-FR" dirty="0"/>
              <a:t>], dans la Somme et la partie centrale du Pas de Calais, souvent notée : </a:t>
            </a:r>
            <a:r>
              <a:rPr lang="fr-FR" dirty="0" err="1"/>
              <a:t>oé</a:t>
            </a:r>
            <a:r>
              <a:rPr lang="fr-FR" dirty="0"/>
              <a:t> ou </a:t>
            </a:r>
            <a:r>
              <a:rPr lang="fr-FR" dirty="0" err="1"/>
              <a:t>oai</a:t>
            </a:r>
            <a:r>
              <a:rPr lang="fr-FR" dirty="0"/>
              <a:t> par analogie avec le français</a:t>
            </a:r>
          </a:p>
          <a:p>
            <a:pPr marL="0" lvl="0" indent="0">
              <a:buNone/>
            </a:pPr>
            <a:r>
              <a:rPr lang="fr-FR" dirty="0"/>
              <a:t>une diphtongue du type [</a:t>
            </a:r>
            <a:r>
              <a:rPr lang="fr-FR" dirty="0" err="1"/>
              <a:t>oi</a:t>
            </a:r>
            <a:r>
              <a:rPr lang="fr-FR" dirty="0"/>
              <a:t>, </a:t>
            </a:r>
            <a:r>
              <a:rPr lang="fr-FR" dirty="0" err="1"/>
              <a:t>oa</a:t>
            </a:r>
            <a:r>
              <a:rPr lang="fr-FR" dirty="0"/>
              <a:t>], dont le second élément est souvent absent (</a:t>
            </a:r>
            <a:r>
              <a:rPr lang="fr-FR" dirty="0" err="1"/>
              <a:t>monophtongaison</a:t>
            </a:r>
            <a:r>
              <a:rPr lang="fr-FR" dirty="0"/>
              <a:t> en [o], éventuellement fracturé en [</a:t>
            </a:r>
            <a:r>
              <a:rPr lang="fr-FR" dirty="0" err="1"/>
              <a:t>eo</a:t>
            </a:r>
            <a:r>
              <a:rPr lang="fr-FR" dirty="0"/>
              <a:t>]) dans le reste du Pas-de-Calais et le Nord, souvent notée : o ou </a:t>
            </a:r>
            <a:r>
              <a:rPr lang="fr-FR" dirty="0" err="1"/>
              <a:t>eo</a:t>
            </a:r>
            <a:r>
              <a:rPr lang="fr-FR" dirty="0"/>
              <a:t> dans le </a:t>
            </a:r>
            <a:r>
              <a:rPr lang="fr-FR" dirty="0" err="1"/>
              <a:t>Tournaisis</a:t>
            </a:r>
            <a:endParaRPr lang="fr-FR" dirty="0"/>
          </a:p>
          <a:p>
            <a:pPr marL="0" lvl="0" indent="0">
              <a:buNone/>
            </a:pPr>
            <a:r>
              <a:rPr lang="fr-FR" dirty="0"/>
              <a:t>une forme [ø] typique de la frange Sud du domaine, notée : eu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200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73853" y="-235892"/>
            <a:ext cx="10248639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11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Le picard est-il une langue dialectale 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Oui et non…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Mais le picard connaît ce qu’on appelle une variation dialectale</a:t>
            </a:r>
          </a:p>
        </p:txBody>
      </p:sp>
    </p:spTree>
    <p:extLst>
      <p:ext uri="{BB962C8B-B14F-4D97-AF65-F5344CB8AC3E}">
        <p14:creationId xmlns:p14="http://schemas.microsoft.com/office/powerpoint/2010/main" val="395003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8444597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013279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Variation </a:t>
            </a:r>
            <a:r>
              <a:rPr lang="fr-FR" dirty="0" err="1"/>
              <a:t>iau</a:t>
            </a:r>
            <a:r>
              <a:rPr lang="fr-FR" dirty="0"/>
              <a:t>/</a:t>
            </a:r>
            <a:r>
              <a:rPr lang="fr-FR" dirty="0" err="1"/>
              <a:t>ieu</a:t>
            </a:r>
            <a:r>
              <a:rPr lang="fr-FR" dirty="0"/>
              <a:t> ou au/eu</a:t>
            </a:r>
          </a:p>
          <a:p>
            <a:r>
              <a:rPr lang="fr-FR" dirty="0"/>
              <a:t>Globalement, le Nord - Pas de Calais présente une prononciation de type [ɔ] ou [o] (ouvert ou fermé, éventuellement diphtongué) et la Picardie un type [œ] ou [ø] (ouvert ou fermé).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22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134665" y="-146858"/>
            <a:ext cx="10030024" cy="7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25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3820351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81398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Ch’gardin</a:t>
            </a:r>
            <a:r>
              <a:rPr lang="fr-FR" dirty="0"/>
              <a:t> ou l’</a:t>
            </a:r>
            <a:r>
              <a:rPr lang="fr-FR" dirty="0" err="1"/>
              <a:t>gardin</a:t>
            </a:r>
            <a:r>
              <a:rPr lang="fr-FR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52231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5768" y="-669124"/>
            <a:ext cx="9830106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963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15035"/>
              </p:ext>
            </p:extLst>
          </p:nvPr>
        </p:nvGraphicFramePr>
        <p:xfrm>
          <a:off x="3655218" y="545717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5218" y="545717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478381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 </a:t>
            </a:r>
            <a:r>
              <a:rPr lang="fr-FR" dirty="0" err="1"/>
              <a:t>leune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85786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092100" y="220831"/>
            <a:ext cx="10469438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310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497389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13336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/>
              <a:t>Cette variation peut s’exprimer de plusieurs manières :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Variation phonétique : la prononciation varie, les mots issus du latin ont connu des évolutions différentes</a:t>
            </a:r>
          </a:p>
          <a:p>
            <a:pPr marL="0" indent="0">
              <a:buNone/>
            </a:pPr>
            <a:r>
              <a:rPr lang="fr-FR" dirty="0"/>
              <a:t>Variation lexicale : les mots sont différents pour désigner la même chose</a:t>
            </a:r>
          </a:p>
          <a:p>
            <a:pPr marL="0" indent="0">
              <a:buNone/>
            </a:pPr>
            <a:r>
              <a:rPr lang="fr-FR" dirty="0"/>
              <a:t>Variation morphologique : les phrases sont construites de manières différentes selon les régions</a:t>
            </a:r>
          </a:p>
        </p:txBody>
      </p:sp>
    </p:spTree>
    <p:extLst>
      <p:ext uri="{BB962C8B-B14F-4D97-AF65-F5344CB8AC3E}">
        <p14:creationId xmlns:p14="http://schemas.microsoft.com/office/powerpoint/2010/main" val="403823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/>
              <a:t>Chés</a:t>
            </a:r>
            <a:r>
              <a:rPr lang="fr-FR" dirty="0"/>
              <a:t> ou les </a:t>
            </a:r>
            <a:r>
              <a:rPr lang="fr-FR" dirty="0" err="1"/>
              <a:t>gardins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48669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705704" y="-363351"/>
            <a:ext cx="10115871" cy="82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90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0158266"/>
              </p:ext>
            </p:extLst>
          </p:nvPr>
        </p:nvGraphicFramePr>
        <p:xfrm>
          <a:off x="3654425" y="719138"/>
          <a:ext cx="4881563" cy="5418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2698280" imgH="14095080" progId="Photoshop.Image.11">
                  <p:embed/>
                </p:oleObj>
              </mc:Choice>
              <mc:Fallback>
                <p:oleObj name="Image" r:id="rId2" imgW="12698280" imgH="1409508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654425" y="719138"/>
                        <a:ext cx="4881563" cy="5418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6367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variation lexicale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Elle a été peu étudiée comparativement à la variation phonétique.</a:t>
            </a:r>
          </a:p>
          <a:p>
            <a:r>
              <a:rPr lang="fr-FR" dirty="0"/>
              <a:t>Elle est très variable.</a:t>
            </a:r>
          </a:p>
          <a:p>
            <a:r>
              <a:rPr lang="fr-FR" dirty="0"/>
              <a:t>Certains mots de varient quasi pas, notamment les mots les plus usuels.</a:t>
            </a:r>
          </a:p>
          <a:p>
            <a:r>
              <a:rPr lang="fr-FR" dirty="0"/>
              <a:t>D’autres, au contraire, connaissent beaucoup de variantes locales, mais il semblerait qu’ils ne concernent qu’un certain champ lexical.</a:t>
            </a:r>
          </a:p>
          <a:p>
            <a:r>
              <a:rPr lang="fr-FR" dirty="0"/>
              <a:t>De manière générale, il semble que le picard ne varie pas beaucoup dans son lexique, mais cette affirmation demande à être prouvée statistiquement.</a:t>
            </a:r>
          </a:p>
        </p:txBody>
      </p:sp>
    </p:spTree>
    <p:extLst>
      <p:ext uri="{BB962C8B-B14F-4D97-AF65-F5344CB8AC3E}">
        <p14:creationId xmlns:p14="http://schemas.microsoft.com/office/powerpoint/2010/main" val="93667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2081213" y="3049588"/>
            <a:ext cx="10596563" cy="841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Le mot « poule » possède une remarquable régularité.</a:t>
            </a:r>
          </a:p>
        </p:txBody>
      </p:sp>
    </p:spTree>
    <p:extLst>
      <p:ext uri="{BB962C8B-B14F-4D97-AF65-F5344CB8AC3E}">
        <p14:creationId xmlns:p14="http://schemas.microsoft.com/office/powerpoint/2010/main" val="171052073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679" y="481018"/>
            <a:ext cx="5459115" cy="6059618"/>
          </a:xfrm>
          <a:prstGeom prst="rect">
            <a:avLst/>
          </a:prstGeom>
        </p:spPr>
      </p:pic>
      <p:sp>
        <p:nvSpPr>
          <p:cNvPr id="5" name="Forme libre 4"/>
          <p:cNvSpPr/>
          <p:nvPr/>
        </p:nvSpPr>
        <p:spPr>
          <a:xfrm>
            <a:off x="3580555" y="3361765"/>
            <a:ext cx="4531659" cy="1908694"/>
          </a:xfrm>
          <a:custGeom>
            <a:avLst/>
            <a:gdLst>
              <a:gd name="connsiteX0" fmla="*/ 4531659 w 4531659"/>
              <a:gd name="connsiteY0" fmla="*/ 156882 h 1908694"/>
              <a:gd name="connsiteX1" fmla="*/ 2792506 w 4531659"/>
              <a:gd name="connsiteY1" fmla="*/ 134470 h 1908694"/>
              <a:gd name="connsiteX2" fmla="*/ 2554941 w 4531659"/>
              <a:gd name="connsiteY2" fmla="*/ 1443317 h 1908694"/>
              <a:gd name="connsiteX3" fmla="*/ 2133600 w 4531659"/>
              <a:gd name="connsiteY3" fmla="*/ 1631576 h 1908694"/>
              <a:gd name="connsiteX4" fmla="*/ 1958788 w 4531659"/>
              <a:gd name="connsiteY4" fmla="*/ 1900517 h 1908694"/>
              <a:gd name="connsiteX5" fmla="*/ 802341 w 4531659"/>
              <a:gd name="connsiteY5" fmla="*/ 1761564 h 1908694"/>
              <a:gd name="connsiteX6" fmla="*/ 766482 w 4531659"/>
              <a:gd name="connsiteY6" fmla="*/ 1017494 h 1908694"/>
              <a:gd name="connsiteX7" fmla="*/ 0 w 4531659"/>
              <a:gd name="connsiteY7" fmla="*/ 0 h 1908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1659" h="1908694">
                <a:moveTo>
                  <a:pt x="4531659" y="156882"/>
                </a:moveTo>
                <a:cubicBezTo>
                  <a:pt x="3826809" y="38473"/>
                  <a:pt x="3121959" y="-79936"/>
                  <a:pt x="2792506" y="134470"/>
                </a:cubicBezTo>
                <a:cubicBezTo>
                  <a:pt x="2463053" y="348876"/>
                  <a:pt x="2664759" y="1193799"/>
                  <a:pt x="2554941" y="1443317"/>
                </a:cubicBezTo>
                <a:cubicBezTo>
                  <a:pt x="2445123" y="1692835"/>
                  <a:pt x="2232959" y="1555376"/>
                  <a:pt x="2133600" y="1631576"/>
                </a:cubicBezTo>
                <a:cubicBezTo>
                  <a:pt x="2034241" y="1707776"/>
                  <a:pt x="2180664" y="1878852"/>
                  <a:pt x="1958788" y="1900517"/>
                </a:cubicBezTo>
                <a:cubicBezTo>
                  <a:pt x="1736911" y="1922182"/>
                  <a:pt x="1001059" y="1908735"/>
                  <a:pt x="802341" y="1761564"/>
                </a:cubicBezTo>
                <a:cubicBezTo>
                  <a:pt x="603623" y="1614393"/>
                  <a:pt x="900205" y="1311088"/>
                  <a:pt x="766482" y="1017494"/>
                </a:cubicBezTo>
                <a:cubicBezTo>
                  <a:pt x="632759" y="723900"/>
                  <a:pt x="111312" y="181535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5673814" y="2528047"/>
            <a:ext cx="780909" cy="87854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orme libre 6"/>
          <p:cNvSpPr/>
          <p:nvPr/>
        </p:nvSpPr>
        <p:spPr>
          <a:xfrm>
            <a:off x="4656320" y="1062318"/>
            <a:ext cx="1169894" cy="938935"/>
          </a:xfrm>
          <a:custGeom>
            <a:avLst/>
            <a:gdLst>
              <a:gd name="connsiteX0" fmla="*/ 0 w 1169894"/>
              <a:gd name="connsiteY0" fmla="*/ 0 h 938935"/>
              <a:gd name="connsiteX1" fmla="*/ 636494 w 1169894"/>
              <a:gd name="connsiteY1" fmla="*/ 900953 h 938935"/>
              <a:gd name="connsiteX2" fmla="*/ 1169894 w 1169894"/>
              <a:gd name="connsiteY2" fmla="*/ 685800 h 9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894" h="938935">
                <a:moveTo>
                  <a:pt x="0" y="0"/>
                </a:moveTo>
                <a:cubicBezTo>
                  <a:pt x="220756" y="393326"/>
                  <a:pt x="441512" y="786653"/>
                  <a:pt x="636494" y="900953"/>
                </a:cubicBezTo>
                <a:cubicBezTo>
                  <a:pt x="831476" y="1015253"/>
                  <a:pt x="1000685" y="850526"/>
                  <a:pt x="1169894" y="685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5705193" y="2734238"/>
            <a:ext cx="72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Poule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691308" y="3933382"/>
            <a:ext cx="72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Poule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320146" y="3148393"/>
            <a:ext cx="1098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/>
              <a:t>Glin.ne</a:t>
            </a:r>
          </a:p>
        </p:txBody>
      </p:sp>
    </p:spTree>
    <p:extLst>
      <p:ext uri="{BB962C8B-B14F-4D97-AF65-F5344CB8AC3E}">
        <p14:creationId xmlns:p14="http://schemas.microsoft.com/office/powerpoint/2010/main" val="19906034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>
            <a:spLocks noGrp="1"/>
          </p:cNvSpPr>
          <p:nvPr>
            <p:ph idx="1"/>
          </p:nvPr>
        </p:nvSpPr>
        <p:spPr>
          <a:xfrm>
            <a:off x="823913" y="1930400"/>
            <a:ext cx="10329863" cy="22272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Idem pour le mot chaise, qu’on trouvera dans ses différentes variantes phonétiques.</a:t>
            </a:r>
          </a:p>
          <a:p>
            <a:pPr marL="0" indent="0">
              <a:buNone/>
            </a:pPr>
            <a:r>
              <a:rPr lang="fr-FR" dirty="0"/>
              <a:t>La seule alternance est avec le mot français « chaise » qu’on trouve dispersé ça et là.</a:t>
            </a:r>
          </a:p>
        </p:txBody>
      </p:sp>
    </p:spTree>
    <p:extLst>
      <p:ext uri="{BB962C8B-B14F-4D97-AF65-F5344CB8AC3E}">
        <p14:creationId xmlns:p14="http://schemas.microsoft.com/office/powerpoint/2010/main" val="116306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75284" y="-175212"/>
            <a:ext cx="8445158" cy="70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3963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023" y="481018"/>
            <a:ext cx="5459115" cy="6059618"/>
          </a:xfrm>
          <a:prstGeom prst="rect">
            <a:avLst/>
          </a:prstGeom>
        </p:spPr>
      </p:pic>
      <p:sp>
        <p:nvSpPr>
          <p:cNvPr id="7" name="Forme libre 6"/>
          <p:cNvSpPr/>
          <p:nvPr/>
        </p:nvSpPr>
        <p:spPr>
          <a:xfrm>
            <a:off x="4789664" y="1062318"/>
            <a:ext cx="1169894" cy="938935"/>
          </a:xfrm>
          <a:custGeom>
            <a:avLst/>
            <a:gdLst>
              <a:gd name="connsiteX0" fmla="*/ 0 w 1169894"/>
              <a:gd name="connsiteY0" fmla="*/ 0 h 938935"/>
              <a:gd name="connsiteX1" fmla="*/ 636494 w 1169894"/>
              <a:gd name="connsiteY1" fmla="*/ 900953 h 938935"/>
              <a:gd name="connsiteX2" fmla="*/ 1169894 w 1169894"/>
              <a:gd name="connsiteY2" fmla="*/ 685800 h 938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69894" h="938935">
                <a:moveTo>
                  <a:pt x="0" y="0"/>
                </a:moveTo>
                <a:cubicBezTo>
                  <a:pt x="220756" y="393326"/>
                  <a:pt x="441512" y="786653"/>
                  <a:pt x="636494" y="900953"/>
                </a:cubicBezTo>
                <a:cubicBezTo>
                  <a:pt x="831476" y="1015253"/>
                  <a:pt x="1000685" y="850526"/>
                  <a:pt x="1169894" y="6858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318575" y="4573722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chaise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4453490" y="2650855"/>
            <a:ext cx="1872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/>
              <a:t>Kayèl</a:t>
            </a:r>
            <a:r>
              <a:rPr lang="fr-FR" sz="2400" b="1" dirty="0"/>
              <a:t>/</a:t>
            </a:r>
            <a:r>
              <a:rPr lang="fr-FR" sz="2400" b="1" dirty="0" err="1"/>
              <a:t>Kayère</a:t>
            </a:r>
            <a:endParaRPr lang="fr-FR" sz="2400" b="1" dirty="0"/>
          </a:p>
          <a:p>
            <a:pPr algn="ctr"/>
            <a:r>
              <a:rPr lang="fr-FR" sz="2400" b="1" dirty="0"/>
              <a:t>(</a:t>
            </a:r>
            <a:r>
              <a:rPr lang="fr-FR" sz="2400" b="1" dirty="0" err="1"/>
              <a:t>Tchéyère</a:t>
            </a:r>
            <a:r>
              <a:rPr lang="fr-FR" sz="2400" b="1" dirty="0"/>
              <a:t>)</a:t>
            </a:r>
          </a:p>
        </p:txBody>
      </p:sp>
      <p:sp>
        <p:nvSpPr>
          <p:cNvPr id="11" name="Forme libre 10"/>
          <p:cNvSpPr/>
          <p:nvPr/>
        </p:nvSpPr>
        <p:spPr>
          <a:xfrm>
            <a:off x="6331593" y="4254263"/>
            <a:ext cx="1582271" cy="1111113"/>
          </a:xfrm>
          <a:custGeom>
            <a:avLst/>
            <a:gdLst>
              <a:gd name="connsiteX0" fmla="*/ 1582271 w 1582271"/>
              <a:gd name="connsiteY0" fmla="*/ 107066 h 1111113"/>
              <a:gd name="connsiteX1" fmla="*/ 385483 w 1582271"/>
              <a:gd name="connsiteY1" fmla="*/ 93619 h 1111113"/>
              <a:gd name="connsiteX2" fmla="*/ 0 w 1582271"/>
              <a:gd name="connsiteY2" fmla="*/ 1111113 h 1111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2271" h="1111113">
                <a:moveTo>
                  <a:pt x="1582271" y="107066"/>
                </a:moveTo>
                <a:cubicBezTo>
                  <a:pt x="1115733" y="16672"/>
                  <a:pt x="649195" y="-73722"/>
                  <a:pt x="385483" y="93619"/>
                </a:cubicBezTo>
                <a:cubicBezTo>
                  <a:pt x="121771" y="260960"/>
                  <a:pt x="60885" y="686036"/>
                  <a:pt x="0" y="1111113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7471233" y="3847591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/>
              <a:t>chaise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89113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Il en va de même pour « </a:t>
            </a:r>
            <a:r>
              <a:rPr lang="fr-FR" dirty="0" err="1"/>
              <a:t>vir</a:t>
            </a:r>
            <a:r>
              <a:rPr lang="fr-FR" dirty="0"/>
              <a:t> » (voir) ou « </a:t>
            </a:r>
            <a:r>
              <a:rPr lang="fr-FR" dirty="0" err="1"/>
              <a:t>acater</a:t>
            </a:r>
            <a:r>
              <a:rPr lang="fr-FR" dirty="0"/>
              <a:t> » (acheter)</a:t>
            </a:r>
          </a:p>
          <a:p>
            <a:r>
              <a:rPr lang="fr-FR" dirty="0"/>
              <a:t>A priori, les mots exprimant une réalité concrète et objective, connaissent moins de variation que les autres.</a:t>
            </a:r>
          </a:p>
          <a:p>
            <a:r>
              <a:rPr lang="fr-FR" dirty="0"/>
              <a:t>Par exemple, le mot « fainéant », appréciation abstraite et subjective, connaît une très forte variation lexicale.</a:t>
            </a:r>
          </a:p>
          <a:p>
            <a:pPr marL="0" indent="0">
              <a:buNone/>
            </a:pPr>
            <a:r>
              <a:rPr lang="fr-FR" dirty="0"/>
              <a:t>-&gt; </a:t>
            </a:r>
            <a:r>
              <a:rPr lang="fr-FR" dirty="0" err="1"/>
              <a:t>losse</a:t>
            </a:r>
            <a:r>
              <a:rPr lang="fr-FR" dirty="0"/>
              <a:t>, fate, </a:t>
            </a:r>
            <a:r>
              <a:rPr lang="fr-FR" dirty="0" err="1"/>
              <a:t>tcheurfali</a:t>
            </a:r>
            <a:r>
              <a:rPr lang="fr-FR" dirty="0"/>
              <a:t>, </a:t>
            </a:r>
            <a:r>
              <a:rPr lang="fr-FR" dirty="0" err="1"/>
              <a:t>arnitché</a:t>
            </a:r>
            <a:r>
              <a:rPr lang="fr-FR" dirty="0"/>
              <a:t>, </a:t>
            </a:r>
            <a:r>
              <a:rPr lang="fr-FR" dirty="0" err="1"/>
              <a:t>truant</a:t>
            </a:r>
            <a:r>
              <a:rPr lang="fr-FR" dirty="0"/>
              <a:t>, </a:t>
            </a:r>
            <a:r>
              <a:rPr lang="fr-FR" dirty="0" err="1"/>
              <a:t>fégnant</a:t>
            </a:r>
            <a:r>
              <a:rPr lang="fr-FR" dirty="0"/>
              <a:t>, </a:t>
            </a:r>
            <a:r>
              <a:rPr lang="fr-FR" dirty="0" err="1"/>
              <a:t>arlotié</a:t>
            </a:r>
            <a:r>
              <a:rPr lang="fr-FR" dirty="0"/>
              <a:t>, </a:t>
            </a:r>
            <a:r>
              <a:rPr lang="fr-FR" dirty="0" err="1"/>
              <a:t>flayeu</a:t>
            </a:r>
            <a:r>
              <a:rPr lang="fr-FR" dirty="0"/>
              <a:t>, </a:t>
            </a:r>
            <a:r>
              <a:rPr lang="fr-FR" dirty="0" err="1"/>
              <a:t>lostié</a:t>
            </a:r>
            <a:r>
              <a:rPr lang="fr-FR" dirty="0"/>
              <a:t>, ayant, </a:t>
            </a:r>
            <a:r>
              <a:rPr lang="fr-FR" dirty="0" err="1"/>
              <a:t>losar</a:t>
            </a:r>
            <a:r>
              <a:rPr lang="fr-FR" dirty="0"/>
              <a:t>, </a:t>
            </a:r>
            <a:r>
              <a:rPr lang="fr-FR" dirty="0" err="1"/>
              <a:t>vastagon</a:t>
            </a:r>
            <a:r>
              <a:rPr lang="fr-FR" dirty="0"/>
              <a:t>, </a:t>
            </a:r>
            <a:r>
              <a:rPr lang="fr-FR" dirty="0" err="1"/>
              <a:t>merligueudié</a:t>
            </a:r>
            <a:r>
              <a:rPr lang="fr-FR" dirty="0"/>
              <a:t>, </a:t>
            </a:r>
            <a:r>
              <a:rPr lang="fr-FR" dirty="0" err="1"/>
              <a:t>wizeu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03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171699"/>
            <a:ext cx="10515600" cy="4005263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On parle d’alternance quand plusieurs prononciation existent pour un même mot.</a:t>
            </a:r>
          </a:p>
          <a:p>
            <a:pPr marL="0" indent="0">
              <a:buNone/>
            </a:pPr>
            <a:r>
              <a:rPr lang="fr-FR" dirty="0"/>
              <a:t>Alternance </a:t>
            </a:r>
            <a:r>
              <a:rPr lang="fr-FR" dirty="0" err="1"/>
              <a:t>kien</a:t>
            </a:r>
            <a:r>
              <a:rPr lang="fr-FR" dirty="0"/>
              <a:t>/</a:t>
            </a:r>
            <a:r>
              <a:rPr lang="fr-FR" dirty="0" err="1"/>
              <a:t>tchien</a:t>
            </a:r>
            <a:r>
              <a:rPr lang="fr-FR" dirty="0"/>
              <a:t> </a:t>
            </a:r>
            <a:r>
              <a:rPr lang="fr-FR"/>
              <a:t>(chien)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871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94005" y="-663516"/>
            <a:ext cx="11803035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136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492250"/>
            <a:ext cx="10515600" cy="50371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Le picard, comme toutes les langues régionales de France, subit ce qu’on nomme une « variation dialectale »</a:t>
            </a:r>
          </a:p>
          <a:p>
            <a:r>
              <a:rPr lang="fr-FR" dirty="0"/>
              <a:t>Cette variation concerne essentiellement la phonétique (la prononciation)</a:t>
            </a:r>
          </a:p>
          <a:p>
            <a:r>
              <a:rPr lang="fr-FR" dirty="0"/>
              <a:t>Elle suit généralement des règles précises (palatalisation, diphtongaison, assourdissement, </a:t>
            </a:r>
            <a:r>
              <a:rPr lang="fr-FR" dirty="0" err="1"/>
              <a:t>dévoisement</a:t>
            </a:r>
            <a:r>
              <a:rPr lang="fr-FR" dirty="0"/>
              <a:t> etc.) qui permettent de « prédire » le passage d’une forme à une autre selon l’origine du mot.</a:t>
            </a:r>
          </a:p>
          <a:p>
            <a:pPr marL="0" indent="0">
              <a:buNone/>
            </a:pPr>
            <a:r>
              <a:rPr lang="fr-FR" dirty="0"/>
              <a:t>Ex : berger – </a:t>
            </a:r>
            <a:r>
              <a:rPr lang="fr-FR" dirty="0" err="1"/>
              <a:t>berker</a:t>
            </a:r>
            <a:r>
              <a:rPr lang="fr-FR" dirty="0"/>
              <a:t> – </a:t>
            </a:r>
            <a:r>
              <a:rPr lang="fr-FR" dirty="0" err="1"/>
              <a:t>bertcher</a:t>
            </a:r>
            <a:r>
              <a:rPr lang="fr-FR" dirty="0"/>
              <a:t> / grenier – </a:t>
            </a:r>
            <a:r>
              <a:rPr lang="fr-FR" dirty="0" err="1"/>
              <a:t>guernier</a:t>
            </a:r>
            <a:r>
              <a:rPr lang="fr-FR" dirty="0"/>
              <a:t> – </a:t>
            </a:r>
            <a:r>
              <a:rPr lang="fr-FR" dirty="0" err="1"/>
              <a:t>garnier</a:t>
            </a:r>
            <a:r>
              <a:rPr lang="fr-FR" dirty="0"/>
              <a:t> </a:t>
            </a:r>
          </a:p>
          <a:p>
            <a:r>
              <a:rPr lang="fr-FR" dirty="0"/>
              <a:t>La variation lexicale (vocabulaire) est généralement moins importante</a:t>
            </a:r>
          </a:p>
          <a:p>
            <a:r>
              <a:rPr lang="fr-FR" dirty="0"/>
              <a:t>La variation syntaxique (grammaire) reste à étudier, ce travail est en cours.</a:t>
            </a:r>
          </a:p>
        </p:txBody>
      </p:sp>
    </p:spTree>
    <p:extLst>
      <p:ext uri="{BB962C8B-B14F-4D97-AF65-F5344CB8AC3E}">
        <p14:creationId xmlns:p14="http://schemas.microsoft.com/office/powerpoint/2010/main" val="898835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3017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fr-FR" dirty="0"/>
              <a:t>Si le picard connaît une telle variation c’est essentiellement du à l’absence de statut politique de la langue et de standardisation</a:t>
            </a:r>
          </a:p>
          <a:p>
            <a:r>
              <a:rPr lang="fr-FR" dirty="0"/>
              <a:t>Un travail de standardisation est en route, il consiste à choisir parmi les différentes variantes les plus représentatives et les plus caractéristiques</a:t>
            </a:r>
          </a:p>
          <a:p>
            <a:r>
              <a:rPr lang="fr-FR" dirty="0"/>
              <a:t>On constate, en étudiant les cartes de l’Atlas linguistique, qu’il y a de grandes aires dialectales et que la répartition des variations n’est jamais anarchique</a:t>
            </a:r>
          </a:p>
          <a:p>
            <a:r>
              <a:rPr lang="fr-FR" dirty="0"/>
              <a:t>Les </a:t>
            </a:r>
            <a:r>
              <a:rPr lang="fr-FR" dirty="0" err="1"/>
              <a:t>picardisants</a:t>
            </a:r>
            <a:r>
              <a:rPr lang="fr-FR" dirty="0"/>
              <a:t> sont souvent très attachés à leur variété locale de picard et ont tendance à l’accentuer, ce qui renforce ce sentiment d’éclatement de la langue.</a:t>
            </a:r>
          </a:p>
        </p:txBody>
      </p:sp>
    </p:spTree>
    <p:extLst>
      <p:ext uri="{BB962C8B-B14F-4D97-AF65-F5344CB8AC3E}">
        <p14:creationId xmlns:p14="http://schemas.microsoft.com/office/powerpoint/2010/main" val="373374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Nous étudierons d’abord la variation phonétique dont l’appréhension est rendue plus facile par les Atlas linguistiques picards (</a:t>
            </a:r>
            <a:r>
              <a:rPr lang="fr-FR" dirty="0" err="1"/>
              <a:t>AlPic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0929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909918" y="113982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Assourdissement des consonnes finales</a:t>
            </a:r>
          </a:p>
          <a:p>
            <a:pPr marL="0" indent="0">
              <a:buNone/>
            </a:pPr>
            <a:r>
              <a:rPr lang="fr-FR" dirty="0"/>
              <a:t>Ce phénomène n'a pas de corrélation géographique nette et constitue une tendance générale</a:t>
            </a:r>
          </a:p>
          <a:p>
            <a:pPr marL="0" lvl="0" indent="0">
              <a:buNone/>
            </a:pPr>
            <a:r>
              <a:rPr lang="fr-FR" b="1" dirty="0" err="1"/>
              <a:t>abe</a:t>
            </a:r>
            <a:r>
              <a:rPr lang="fr-FR" b="1" dirty="0"/>
              <a:t> / ape</a:t>
            </a:r>
            <a:r>
              <a:rPr lang="fr-FR" dirty="0"/>
              <a:t> "arbre"</a:t>
            </a:r>
          </a:p>
          <a:p>
            <a:pPr marL="0" lvl="0" indent="0">
              <a:buNone/>
            </a:pPr>
            <a:r>
              <a:rPr lang="fr-FR" b="1" dirty="0" err="1"/>
              <a:t>dalage</a:t>
            </a:r>
            <a:r>
              <a:rPr lang="fr-FR" b="1" dirty="0"/>
              <a:t> / </a:t>
            </a:r>
            <a:r>
              <a:rPr lang="fr-FR" b="1" dirty="0" err="1"/>
              <a:t>dalache</a:t>
            </a:r>
            <a:r>
              <a:rPr lang="fr-FR" b="1" dirty="0"/>
              <a:t> </a:t>
            </a:r>
            <a:r>
              <a:rPr lang="fr-FR" dirty="0"/>
              <a:t>"mouvement", et toutes les occurrences du suffixe </a:t>
            </a:r>
            <a:r>
              <a:rPr lang="fr-FR" b="1" dirty="0"/>
              <a:t>-</a:t>
            </a:r>
            <a:r>
              <a:rPr lang="fr-FR" b="1" dirty="0" err="1"/>
              <a:t>age</a:t>
            </a:r>
            <a:endParaRPr lang="fr-FR" dirty="0"/>
          </a:p>
          <a:p>
            <a:pPr marL="0" lvl="0" indent="0">
              <a:buNone/>
            </a:pPr>
            <a:r>
              <a:rPr lang="fr-FR" b="1" dirty="0"/>
              <a:t>ruse / russe </a:t>
            </a:r>
            <a:r>
              <a:rPr lang="fr-FR" dirty="0"/>
              <a:t>"difficulté, peine"</a:t>
            </a:r>
          </a:p>
          <a:p>
            <a:pPr marL="0" lvl="0" indent="0">
              <a:buNone/>
            </a:pPr>
            <a:r>
              <a:rPr lang="fr-FR" b="1" dirty="0"/>
              <a:t>largue / </a:t>
            </a:r>
            <a:r>
              <a:rPr lang="fr-FR" b="1" dirty="0" err="1"/>
              <a:t>larke</a:t>
            </a:r>
            <a:r>
              <a:rPr lang="fr-FR" b="1" dirty="0"/>
              <a:t> </a:t>
            </a:r>
            <a:r>
              <a:rPr lang="fr-FR" dirty="0"/>
              <a:t>"large"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75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7418" y="10498"/>
            <a:ext cx="10697163" cy="77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397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392" y="364228"/>
            <a:ext cx="5459115" cy="6059618"/>
          </a:xfrm>
          <a:prstGeom prst="rect">
            <a:avLst/>
          </a:prstGeom>
        </p:spPr>
      </p:pic>
      <p:sp>
        <p:nvSpPr>
          <p:cNvPr id="8" name="Forme libre 7"/>
          <p:cNvSpPr/>
          <p:nvPr/>
        </p:nvSpPr>
        <p:spPr>
          <a:xfrm>
            <a:off x="4121503" y="1497112"/>
            <a:ext cx="4197483" cy="2010091"/>
          </a:xfrm>
          <a:custGeom>
            <a:avLst/>
            <a:gdLst>
              <a:gd name="connsiteX0" fmla="*/ 2077591 w 4197483"/>
              <a:gd name="connsiteY0" fmla="*/ 0 h 2010091"/>
              <a:gd name="connsiteX1" fmla="*/ 1391791 w 4197483"/>
              <a:gd name="connsiteY1" fmla="*/ 555812 h 2010091"/>
              <a:gd name="connsiteX2" fmla="*/ 356368 w 4197483"/>
              <a:gd name="connsiteY2" fmla="*/ 345141 h 2010091"/>
              <a:gd name="connsiteX3" fmla="*/ 82944 w 4197483"/>
              <a:gd name="connsiteY3" fmla="*/ 1497106 h 2010091"/>
              <a:gd name="connsiteX4" fmla="*/ 1705556 w 4197483"/>
              <a:gd name="connsiteY4" fmla="*/ 2008094 h 2010091"/>
              <a:gd name="connsiteX5" fmla="*/ 3041297 w 4197483"/>
              <a:gd name="connsiteY5" fmla="*/ 1676400 h 2010091"/>
              <a:gd name="connsiteX6" fmla="*/ 4094650 w 4197483"/>
              <a:gd name="connsiteY6" fmla="*/ 1725706 h 2010091"/>
              <a:gd name="connsiteX7" fmla="*/ 4099132 w 4197483"/>
              <a:gd name="connsiteY7" fmla="*/ 1721224 h 2010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97483" h="2010091">
                <a:moveTo>
                  <a:pt x="2077591" y="0"/>
                </a:moveTo>
                <a:cubicBezTo>
                  <a:pt x="1878126" y="249144"/>
                  <a:pt x="1678661" y="498289"/>
                  <a:pt x="1391791" y="555812"/>
                </a:cubicBezTo>
                <a:cubicBezTo>
                  <a:pt x="1104920" y="613336"/>
                  <a:pt x="574509" y="188259"/>
                  <a:pt x="356368" y="345141"/>
                </a:cubicBezTo>
                <a:cubicBezTo>
                  <a:pt x="138227" y="502023"/>
                  <a:pt x="-141921" y="1219947"/>
                  <a:pt x="82944" y="1497106"/>
                </a:cubicBezTo>
                <a:cubicBezTo>
                  <a:pt x="307809" y="1774265"/>
                  <a:pt x="1212497" y="1978212"/>
                  <a:pt x="1705556" y="2008094"/>
                </a:cubicBezTo>
                <a:cubicBezTo>
                  <a:pt x="2198615" y="2037976"/>
                  <a:pt x="2643115" y="1723465"/>
                  <a:pt x="3041297" y="1676400"/>
                </a:cubicBezTo>
                <a:cubicBezTo>
                  <a:pt x="3439479" y="1629335"/>
                  <a:pt x="4094650" y="1725706"/>
                  <a:pt x="4094650" y="1725706"/>
                </a:cubicBezTo>
                <a:cubicBezTo>
                  <a:pt x="4270956" y="1733177"/>
                  <a:pt x="4185044" y="1727200"/>
                  <a:pt x="4099132" y="1721224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5665284" y="2810435"/>
            <a:ext cx="760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/>
              <a:t>Ape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997824" y="4363837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Abe</a:t>
            </a:r>
          </a:p>
        </p:txBody>
      </p:sp>
    </p:spTree>
    <p:extLst>
      <p:ext uri="{BB962C8B-B14F-4D97-AF65-F5344CB8AC3E}">
        <p14:creationId xmlns:p14="http://schemas.microsoft.com/office/powerpoint/2010/main" val="5573747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1559</TotalTime>
  <Words>1188</Words>
  <Application>Microsoft Macintosh PowerPoint</Application>
  <PresentationFormat>Grand écran</PresentationFormat>
  <Paragraphs>120</Paragraphs>
  <Slides>52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52</vt:i4>
      </vt:variant>
    </vt:vector>
  </HeadingPairs>
  <TitlesOfParts>
    <vt:vector size="57" baseType="lpstr">
      <vt:lpstr>Arial</vt:lpstr>
      <vt:lpstr>Calibri</vt:lpstr>
      <vt:lpstr>Calibri Light</vt:lpstr>
      <vt:lpstr>Thème Office</vt:lpstr>
      <vt:lpstr>Image</vt:lpstr>
      <vt:lpstr>La variation dialectale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variation lexicale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En 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variation dialectale</dc:title>
  <dc:creator>Olivier ENGELAERE</dc:creator>
  <cp:lastModifiedBy>Olivier ENGELAERE</cp:lastModifiedBy>
  <cp:revision>33</cp:revision>
  <dcterms:created xsi:type="dcterms:W3CDTF">2017-03-08T07:59:37Z</dcterms:created>
  <dcterms:modified xsi:type="dcterms:W3CDTF">2024-03-28T10:57:39Z</dcterms:modified>
</cp:coreProperties>
</file>