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06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ier ENGELAERE" userId="3c1a666d-58ae-4cd9-a6a1-aca886877998" providerId="ADAL" clId="{11257661-0217-42D8-AC77-92DD3E340418}"/>
    <pc:docChg chg="addSld modSld">
      <pc:chgData name="Olivier ENGELAERE" userId="3c1a666d-58ae-4cd9-a6a1-aca886877998" providerId="ADAL" clId="{11257661-0217-42D8-AC77-92DD3E340418}" dt="2022-10-24T18:19:12.571" v="11" actId="22"/>
      <pc:docMkLst>
        <pc:docMk/>
      </pc:docMkLst>
      <pc:sldChg chg="addSp new mod">
        <pc:chgData name="Olivier ENGELAERE" userId="3c1a666d-58ae-4cd9-a6a1-aca886877998" providerId="ADAL" clId="{11257661-0217-42D8-AC77-92DD3E340418}" dt="2022-10-24T18:17:06.596" v="1" actId="22"/>
        <pc:sldMkLst>
          <pc:docMk/>
          <pc:sldMk cId="2186713426" sldId="267"/>
        </pc:sldMkLst>
        <pc:picChg chg="add">
          <ac:chgData name="Olivier ENGELAERE" userId="3c1a666d-58ae-4cd9-a6a1-aca886877998" providerId="ADAL" clId="{11257661-0217-42D8-AC77-92DD3E340418}" dt="2022-10-24T18:17:06.596" v="1" actId="22"/>
          <ac:picMkLst>
            <pc:docMk/>
            <pc:sldMk cId="2186713426" sldId="267"/>
            <ac:picMk id="5" creationId="{ECAF481A-194C-6A0F-408D-202C87773CF2}"/>
          </ac:picMkLst>
        </pc:picChg>
      </pc:sldChg>
      <pc:sldChg chg="addSp new mod">
        <pc:chgData name="Olivier ENGELAERE" userId="3c1a666d-58ae-4cd9-a6a1-aca886877998" providerId="ADAL" clId="{11257661-0217-42D8-AC77-92DD3E340418}" dt="2022-10-24T18:17:41.691" v="3" actId="22"/>
        <pc:sldMkLst>
          <pc:docMk/>
          <pc:sldMk cId="2289889157" sldId="268"/>
        </pc:sldMkLst>
        <pc:picChg chg="add">
          <ac:chgData name="Olivier ENGELAERE" userId="3c1a666d-58ae-4cd9-a6a1-aca886877998" providerId="ADAL" clId="{11257661-0217-42D8-AC77-92DD3E340418}" dt="2022-10-24T18:17:41.691" v="3" actId="22"/>
          <ac:picMkLst>
            <pc:docMk/>
            <pc:sldMk cId="2289889157" sldId="268"/>
            <ac:picMk id="5" creationId="{F3CD0F38-D611-1E88-9A8A-D0B4CFCCAFD3}"/>
          </ac:picMkLst>
        </pc:picChg>
      </pc:sldChg>
      <pc:sldChg chg="addSp new mod">
        <pc:chgData name="Olivier ENGELAERE" userId="3c1a666d-58ae-4cd9-a6a1-aca886877998" providerId="ADAL" clId="{11257661-0217-42D8-AC77-92DD3E340418}" dt="2022-10-24T18:18:03.974" v="5" actId="22"/>
        <pc:sldMkLst>
          <pc:docMk/>
          <pc:sldMk cId="3100883719" sldId="269"/>
        </pc:sldMkLst>
        <pc:picChg chg="add">
          <ac:chgData name="Olivier ENGELAERE" userId="3c1a666d-58ae-4cd9-a6a1-aca886877998" providerId="ADAL" clId="{11257661-0217-42D8-AC77-92DD3E340418}" dt="2022-10-24T18:18:03.974" v="5" actId="22"/>
          <ac:picMkLst>
            <pc:docMk/>
            <pc:sldMk cId="3100883719" sldId="269"/>
            <ac:picMk id="5" creationId="{E490BB0F-9B08-01D8-9032-93D6A7181676}"/>
          </ac:picMkLst>
        </pc:picChg>
      </pc:sldChg>
      <pc:sldChg chg="addSp new mod">
        <pc:chgData name="Olivier ENGELAERE" userId="3c1a666d-58ae-4cd9-a6a1-aca886877998" providerId="ADAL" clId="{11257661-0217-42D8-AC77-92DD3E340418}" dt="2022-10-24T18:18:26.299" v="7" actId="22"/>
        <pc:sldMkLst>
          <pc:docMk/>
          <pc:sldMk cId="3722518076" sldId="270"/>
        </pc:sldMkLst>
        <pc:picChg chg="add">
          <ac:chgData name="Olivier ENGELAERE" userId="3c1a666d-58ae-4cd9-a6a1-aca886877998" providerId="ADAL" clId="{11257661-0217-42D8-AC77-92DD3E340418}" dt="2022-10-24T18:18:26.299" v="7" actId="22"/>
          <ac:picMkLst>
            <pc:docMk/>
            <pc:sldMk cId="3722518076" sldId="270"/>
            <ac:picMk id="5" creationId="{7056A1DA-0FAC-71C6-9A3E-E94623A81A33}"/>
          </ac:picMkLst>
        </pc:picChg>
      </pc:sldChg>
      <pc:sldChg chg="addSp new mod">
        <pc:chgData name="Olivier ENGELAERE" userId="3c1a666d-58ae-4cd9-a6a1-aca886877998" providerId="ADAL" clId="{11257661-0217-42D8-AC77-92DD3E340418}" dt="2022-10-24T18:18:43.232" v="9" actId="22"/>
        <pc:sldMkLst>
          <pc:docMk/>
          <pc:sldMk cId="4228703578" sldId="271"/>
        </pc:sldMkLst>
        <pc:picChg chg="add">
          <ac:chgData name="Olivier ENGELAERE" userId="3c1a666d-58ae-4cd9-a6a1-aca886877998" providerId="ADAL" clId="{11257661-0217-42D8-AC77-92DD3E340418}" dt="2022-10-24T18:18:43.232" v="9" actId="22"/>
          <ac:picMkLst>
            <pc:docMk/>
            <pc:sldMk cId="4228703578" sldId="271"/>
            <ac:picMk id="5" creationId="{644633DE-10C1-8ABF-64A9-4F149B101731}"/>
          </ac:picMkLst>
        </pc:picChg>
      </pc:sldChg>
      <pc:sldChg chg="addSp new mod">
        <pc:chgData name="Olivier ENGELAERE" userId="3c1a666d-58ae-4cd9-a6a1-aca886877998" providerId="ADAL" clId="{11257661-0217-42D8-AC77-92DD3E340418}" dt="2022-10-24T18:19:12.571" v="11" actId="22"/>
        <pc:sldMkLst>
          <pc:docMk/>
          <pc:sldMk cId="608771968" sldId="272"/>
        </pc:sldMkLst>
        <pc:picChg chg="add">
          <ac:chgData name="Olivier ENGELAERE" userId="3c1a666d-58ae-4cd9-a6a1-aca886877998" providerId="ADAL" clId="{11257661-0217-42D8-AC77-92DD3E340418}" dt="2022-10-24T18:19:12.571" v="11" actId="22"/>
          <ac:picMkLst>
            <pc:docMk/>
            <pc:sldMk cId="608771968" sldId="272"/>
            <ac:picMk id="5" creationId="{D89B9BBE-7F64-CA27-0152-99DA5EB640D0}"/>
          </ac:picMkLst>
        </pc:picChg>
      </pc:sldChg>
    </pc:docChg>
  </pc:docChgLst>
  <pc:docChgLst>
    <pc:chgData name="Olivier ENGELAERE" userId="3c1a666d-58ae-4cd9-a6a1-aca886877998" providerId="ADAL" clId="{F05093D4-56AB-5C49-B024-27B63518B83D}"/>
    <pc:docChg chg="modSld">
      <pc:chgData name="Olivier ENGELAERE" userId="3c1a666d-58ae-4cd9-a6a1-aca886877998" providerId="ADAL" clId="{F05093D4-56AB-5C49-B024-27B63518B83D}" dt="2024-04-04T12:15:36.594" v="9" actId="20577"/>
      <pc:docMkLst>
        <pc:docMk/>
      </pc:docMkLst>
      <pc:sldChg chg="modSp mod">
        <pc:chgData name="Olivier ENGELAERE" userId="3c1a666d-58ae-4cd9-a6a1-aca886877998" providerId="ADAL" clId="{F05093D4-56AB-5C49-B024-27B63518B83D}" dt="2024-04-04T12:15:36.594" v="9" actId="20577"/>
        <pc:sldMkLst>
          <pc:docMk/>
          <pc:sldMk cId="1924554051" sldId="256"/>
        </pc:sldMkLst>
        <pc:spChg chg="mod">
          <ac:chgData name="Olivier ENGELAERE" userId="3c1a666d-58ae-4cd9-a6a1-aca886877998" providerId="ADAL" clId="{F05093D4-56AB-5C49-B024-27B63518B83D}" dt="2024-04-04T12:15:36.594" v="9" actId="20577"/>
          <ac:spMkLst>
            <pc:docMk/>
            <pc:sldMk cId="1924554051" sldId="256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4/4/24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4/4/24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4/4/24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4/4/24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4/4/24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4/4/24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4/4/24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4/4/24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4/4/24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4/4/24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4/4/24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4/4/24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L’ATLAS LINGUISTIQUE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UPHF</a:t>
            </a:r>
            <a:r>
              <a:rPr lang="fr-FR"/>
              <a:t>/ 04/04/2024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4554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03156" y="1530991"/>
            <a:ext cx="9720073" cy="4023360"/>
          </a:xfrm>
        </p:spPr>
        <p:txBody>
          <a:bodyPr/>
          <a:lstStyle/>
          <a:p>
            <a:r>
              <a:rPr lang="fr-FR" dirty="0"/>
              <a:t>Les Atlas linguistiques ET ethnographiques nous montrent :</a:t>
            </a:r>
          </a:p>
          <a:p>
            <a:endParaRPr lang="fr-FR" dirty="0"/>
          </a:p>
          <a:p>
            <a:r>
              <a:rPr lang="fr-FR" dirty="0"/>
              <a:t>- la réalité de la langue parlée (comment on parle réellement sur le territoire), et notamment la prononciation des mots : c’est sa valeur scientifique</a:t>
            </a:r>
          </a:p>
          <a:p>
            <a:r>
              <a:rPr lang="fr-FR" dirty="0"/>
              <a:t>- le domaine d’une langue, ses limites, son étendue, en nous en fournissant une vision globale</a:t>
            </a:r>
          </a:p>
          <a:p>
            <a:r>
              <a:rPr lang="fr-FR" dirty="0"/>
              <a:t>- ses variations, ce qui est commun, ce qui est différent selon les lieux</a:t>
            </a:r>
          </a:p>
          <a:p>
            <a:r>
              <a:rPr lang="fr-FR" dirty="0"/>
              <a:t>- sa richesse lexicale</a:t>
            </a:r>
          </a:p>
          <a:p>
            <a:r>
              <a:rPr lang="fr-FR" dirty="0"/>
              <a:t>- la réalité du monde local et de ses pratiques (sociales, économiques, culturelles)</a:t>
            </a:r>
          </a:p>
        </p:txBody>
      </p:sp>
    </p:spTree>
    <p:extLst>
      <p:ext uri="{BB962C8B-B14F-4D97-AF65-F5344CB8AC3E}">
        <p14:creationId xmlns:p14="http://schemas.microsoft.com/office/powerpoint/2010/main" val="138356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L’exploitation de ces atlas au niveau national nous montre des choses intéressantes.</a:t>
            </a:r>
          </a:p>
        </p:txBody>
      </p:sp>
    </p:spTree>
    <p:extLst>
      <p:ext uri="{BB962C8B-B14F-4D97-AF65-F5344CB8AC3E}">
        <p14:creationId xmlns:p14="http://schemas.microsoft.com/office/powerpoint/2010/main" val="1550939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9BC7C2-FCE8-5ED0-492B-1FA20ED22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89695A-0ED7-096F-F428-CB9B3185C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AF481A-194C-6A0F-408D-202C87773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618" y="70945"/>
            <a:ext cx="5246764" cy="671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13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B718AB-A05C-2CCB-922F-789EB9C37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6BB1C5-D5E4-85EF-B6F3-21E26939B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CD0F38-D611-1E88-9A8A-D0B4CFCCA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367" y="0"/>
            <a:ext cx="5839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89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CC939B-744A-DA8A-76AF-414AB57DD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D2B245-00EA-05D7-4475-34DCE727C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90BB0F-9B08-01D8-9032-93D6A7181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058" y="0"/>
            <a:ext cx="6125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83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A28C9D-519E-D4FB-CB69-434DC06A1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91C453-02A6-5CCD-8BAC-2B1A06E90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56A1DA-0FAC-71C6-9A3E-E94623A81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177" y="0"/>
            <a:ext cx="5521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18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71C11-590C-E7AE-6B5B-B5DFF486A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313F6A-C850-830A-5CD8-D69266537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44633DE-10C1-8ABF-64A9-4F149B101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649" y="0"/>
            <a:ext cx="5430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03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9843A2-7BD9-4FEB-BC18-037757C3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209CE8-75F0-6B7E-1CEA-A15023F0E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9B9BBE-7F64-CA27-0152-99DA5EB64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023" y="0"/>
            <a:ext cx="5209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71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Qu’est-ce que c’est	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Une collection de cartes permettant de suivre l’évolution des langues sur un territoire.</a:t>
            </a:r>
          </a:p>
          <a:p>
            <a:endParaRPr lang="fr-FR" dirty="0"/>
          </a:p>
          <a:p>
            <a:r>
              <a:rPr lang="fr-FR" dirty="0"/>
              <a:t>https://www.bbc.com/news/world-middle-east-54116567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9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4128" y="2286000"/>
            <a:ext cx="5703243" cy="4023360"/>
          </a:xfrm>
        </p:spPr>
        <p:txBody>
          <a:bodyPr/>
          <a:lstStyle/>
          <a:p>
            <a:r>
              <a:rPr lang="fr-FR" dirty="0"/>
              <a:t>Entre 1897 et 1901, le linguiste suisse Claude Gilliéron et le français </a:t>
            </a:r>
            <a:r>
              <a:rPr lang="fr-FR" b="1" dirty="0" err="1"/>
              <a:t>Edmont</a:t>
            </a:r>
            <a:r>
              <a:rPr lang="fr-FR" b="1" dirty="0"/>
              <a:t> Edmond</a:t>
            </a:r>
            <a:r>
              <a:rPr lang="fr-FR" dirty="0"/>
              <a:t>, parcourent la France en train, à vélo, en voiture et à pied pour recueillir le vocabulaire de 639 localités du domaine roman.</a:t>
            </a:r>
          </a:p>
          <a:p>
            <a:endParaRPr lang="fr-FR" dirty="0"/>
          </a:p>
          <a:p>
            <a:r>
              <a:rPr lang="fr-FR" dirty="0" err="1"/>
              <a:t>Edmont</a:t>
            </a:r>
            <a:r>
              <a:rPr lang="fr-FR" dirty="0"/>
              <a:t> Edmond (1849-1926), de Saint-Pol-sur-Ternoise, dans le Pas-de-Calais, était un spécialiste du picard.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1026" name="Picture 2" descr="http://www.archivespasdecalais.fr/var/cg62/storage/images/mediatheque/archives/images/agenda/01-08_edmond_edmont_rodb_360_11/382136-1-fre-FR/01-08_edmond_edmont_RODB_360_11_lightbo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2102167"/>
            <a:ext cx="346710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63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7502" t="34143" r="2684" b="16532"/>
          <a:stretch/>
        </p:blipFill>
        <p:spPr>
          <a:xfrm>
            <a:off x="514004" y="1117310"/>
            <a:ext cx="11148934" cy="464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5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L’Atlas s’appuie sur un questionnaire.</a:t>
            </a:r>
          </a:p>
          <a:p>
            <a:r>
              <a:rPr lang="fr-FR" dirty="0"/>
              <a:t>L’enquêteur note les réponses des personnes interrogées.</a:t>
            </a:r>
          </a:p>
          <a:p>
            <a:r>
              <a:rPr lang="fr-FR" dirty="0"/>
              <a:t>Chaque questionnaire est relié à un lieu identifié par un numéro.</a:t>
            </a:r>
          </a:p>
          <a:p>
            <a:r>
              <a:rPr lang="fr-FR" dirty="0"/>
              <a:t>Chaque numéro est noté par un point sur la carte, suivi du mot recueilli à cet endroit.</a:t>
            </a:r>
          </a:p>
          <a:p>
            <a:r>
              <a:rPr lang="fr-FR" dirty="0"/>
              <a:t>Ceci permet d’obtenir des cartes qui montrent des aires linguistiques.</a:t>
            </a:r>
          </a:p>
        </p:txBody>
      </p:sp>
    </p:spTree>
    <p:extLst>
      <p:ext uri="{BB962C8B-B14F-4D97-AF65-F5344CB8AC3E}">
        <p14:creationId xmlns:p14="http://schemas.microsoft.com/office/powerpoint/2010/main" val="14212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Dans les années 30, le CNRS décide de doter chaque région de son Atlas.</a:t>
            </a:r>
          </a:p>
          <a:p>
            <a:r>
              <a:rPr lang="fr-FR" dirty="0"/>
              <a:t>Pour le domaine picard, c’est Raymond Dubois qui est chargé d’établir le questionnaire et de délimiter l’espace picard.</a:t>
            </a:r>
          </a:p>
          <a:p>
            <a:r>
              <a:rPr lang="fr-FR" dirty="0"/>
              <a:t>Le travail sera repris par Robert Loriot, Fernand Carton et Maurice Lebesgue.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247" y="4099127"/>
            <a:ext cx="2047612" cy="26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0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L’atlas permet de définir des isoglosses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57" y="2616276"/>
            <a:ext cx="5690507" cy="389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54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AutoShape 2" descr="mailbox://C:/Users/util/AppData/Roaming/Thunderbird/Profiles/r0xxdr3s.default/Mail/pop.googlemail.com/Inbox.sbd/Mails%20envoy%E9s%20OE%20webmail?number=3067246361&amp;part=1.2.2&amp;filename=IMG_5100.JPG"/>
          <p:cNvSpPr>
            <a:spLocks noChangeAspect="1" noChangeArrowheads="1"/>
          </p:cNvSpPr>
          <p:nvPr/>
        </p:nvSpPr>
        <p:spPr bwMode="auto">
          <a:xfrm>
            <a:off x="1763939" y="3758066"/>
            <a:ext cx="7592332" cy="759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mailbox://C:/Users/util/AppData/Roaming/Thunderbird/Profiles/r0xxdr3s.default/Mail/pop.googlemail.com/Inbox.sbd/Mails%20envoy%E9s%20OE%20webmail?number=3067246361&amp;part=1.2.2&amp;filename=IMG_51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52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9952" y="921737"/>
            <a:ext cx="6688422" cy="5016317"/>
          </a:xfrm>
        </p:spPr>
      </p:pic>
    </p:spTree>
    <p:extLst>
      <p:ext uri="{BB962C8B-B14F-4D97-AF65-F5344CB8AC3E}">
        <p14:creationId xmlns:p14="http://schemas.microsoft.com/office/powerpoint/2010/main" val="42518865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é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</TotalTime>
  <Words>309</Words>
  <Application>Microsoft Macintosh PowerPoint</Application>
  <PresentationFormat>Grand écran</PresentationFormat>
  <Paragraphs>27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Tw Cen MT</vt:lpstr>
      <vt:lpstr>Tw Cen MT Condensed</vt:lpstr>
      <vt:lpstr>Wingdings 3</vt:lpstr>
      <vt:lpstr>Intégral</vt:lpstr>
      <vt:lpstr>L’ATLAS LINGUISTIQUE</vt:lpstr>
      <vt:lpstr>Qu’est-ce que c’est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Lire et ecrire le picard</dc:title>
  <dc:creator>Olivier</dc:creator>
  <cp:lastModifiedBy>Olivier ENGELAERE</cp:lastModifiedBy>
  <cp:revision>29</cp:revision>
  <dcterms:created xsi:type="dcterms:W3CDTF">2016-03-02T07:47:50Z</dcterms:created>
  <dcterms:modified xsi:type="dcterms:W3CDTF">2024-04-04T12:15:44Z</dcterms:modified>
</cp:coreProperties>
</file>