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0" r:id="rId3"/>
    <p:sldId id="271" r:id="rId4"/>
    <p:sldId id="270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ivier ENGELAERE" userId="3c1a666d-58ae-4cd9-a6a1-aca886877998" providerId="ADAL" clId="{16E818C4-0DD7-46D3-87B0-7FADF305A781}"/>
    <pc:docChg chg="modSld">
      <pc:chgData name="Olivier ENGELAERE" userId="3c1a666d-58ae-4cd9-a6a1-aca886877998" providerId="ADAL" clId="{16E818C4-0DD7-46D3-87B0-7FADF305A781}" dt="2022-03-10T12:47:08.948" v="1" actId="20577"/>
      <pc:docMkLst>
        <pc:docMk/>
      </pc:docMkLst>
      <pc:sldChg chg="modSp mod">
        <pc:chgData name="Olivier ENGELAERE" userId="3c1a666d-58ae-4cd9-a6a1-aca886877998" providerId="ADAL" clId="{16E818C4-0DD7-46D3-87B0-7FADF305A781}" dt="2022-03-10T12:47:08.948" v="1" actId="20577"/>
        <pc:sldMkLst>
          <pc:docMk/>
          <pc:sldMk cId="363963643" sldId="270"/>
        </pc:sldMkLst>
        <pc:spChg chg="mod">
          <ac:chgData name="Olivier ENGELAERE" userId="3c1a666d-58ae-4cd9-a6a1-aca886877998" providerId="ADAL" clId="{16E818C4-0DD7-46D3-87B0-7FADF305A781}" dt="2022-03-10T12:47:08.948" v="1" actId="20577"/>
          <ac:spMkLst>
            <pc:docMk/>
            <pc:sldMk cId="363963643" sldId="270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3C218-F508-4FE8-9A7B-7E74D7565C90}" type="datetimeFigureOut">
              <a:rPr lang="fr-FR" smtClean="0"/>
              <a:t>27/10/2022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0429C-C3C4-444D-A20B-4FAE0CF7B6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851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27/10/2022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5301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27/10/2022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2111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27/10/2022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16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27/10/2022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7669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27/10/2022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9998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27/10/2022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2397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27/10/2022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750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27/10/2022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5601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27/10/2022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4398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27/10/2022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103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27/10/2022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6991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5F02A-F57D-4B3D-BBC3-FCABA9712267}" type="datetimeFigureOut">
              <a:rPr lang="fr-FR" smtClean="0"/>
              <a:t>27/10/2022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6204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165711"/>
              </p:ext>
            </p:extLst>
          </p:nvPr>
        </p:nvGraphicFramePr>
        <p:xfrm>
          <a:off x="-78821" y="-919232"/>
          <a:ext cx="14488885" cy="812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25193520" imgH="20215800" progId="Photoshop.Image.11">
                  <p:embed/>
                </p:oleObj>
              </mc:Choice>
              <mc:Fallback>
                <p:oleObj name="Image" r:id="rId2" imgW="25193520" imgH="20215800" progId="Photoshop.Image.11">
                  <p:embed/>
                  <p:pic>
                    <p:nvPicPr>
                      <p:cNvPr id="4" name="Obje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78821" y="-919232"/>
                        <a:ext cx="14488885" cy="812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78821" y="3022600"/>
            <a:ext cx="9144000" cy="2387600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  <a:latin typeface="Frutiger LT Std 87 ExtraBlk Cn" panose="020B0906030504030204" pitchFamily="34" charset="0"/>
              </a:rPr>
              <a:t>Approche syntaxique :</a:t>
            </a:r>
            <a:br>
              <a:rPr lang="fr-FR" dirty="0">
                <a:solidFill>
                  <a:schemeClr val="bg1"/>
                </a:solidFill>
                <a:latin typeface="Frutiger LT Std 87 ExtraBlk Cn" panose="020B0906030504030204" pitchFamily="34" charset="0"/>
              </a:rPr>
            </a:br>
            <a:r>
              <a:rPr lang="fr-FR" dirty="0">
                <a:solidFill>
                  <a:schemeClr val="bg1"/>
                </a:solidFill>
                <a:latin typeface="Frutiger LT Std 87 ExtraBlk Cn" panose="020B0906030504030204" pitchFamily="34" charset="0"/>
              </a:rPr>
              <a:t>La négation</a:t>
            </a:r>
          </a:p>
        </p:txBody>
      </p:sp>
    </p:spTree>
    <p:extLst>
      <p:ext uri="{BB962C8B-B14F-4D97-AF65-F5344CB8AC3E}">
        <p14:creationId xmlns:p14="http://schemas.microsoft.com/office/powerpoint/2010/main" val="3895829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47672" y="340028"/>
            <a:ext cx="10515600" cy="1139144"/>
          </a:xfrm>
        </p:spPr>
        <p:txBody>
          <a:bodyPr>
            <a:normAutofit/>
          </a:bodyPr>
          <a:lstStyle/>
          <a:p>
            <a:r>
              <a:rPr lang="fr-FR" dirty="0"/>
              <a:t>La négation</a:t>
            </a: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094257" y="2197346"/>
            <a:ext cx="7331286" cy="858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>
              <a:lnSpc>
                <a:spcPct val="93000"/>
              </a:lnSpc>
              <a:spcAft>
                <a:spcPct val="0"/>
              </a:spcAft>
              <a:buClrTx/>
              <a:buSzPct val="45000"/>
              <a:defRPr/>
            </a:pPr>
            <a:endParaRPr lang="fr-FR" altLang="fr-FR" sz="1633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eaLnBrk="1">
              <a:lnSpc>
                <a:spcPct val="93000"/>
              </a:lnSpc>
              <a:spcAft>
                <a:spcPct val="0"/>
              </a:spcAft>
              <a:buClrTx/>
              <a:buSzPct val="45000"/>
              <a:defRPr/>
            </a:pPr>
            <a:r>
              <a:rPr lang="fr-FR" altLang="fr-FR" sz="1633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Elle se forme généralement avec la forme « ne pas » : </a:t>
            </a:r>
            <a:r>
              <a:rPr lang="fr-FR" altLang="fr-FR" sz="1633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ene</a:t>
            </a:r>
            <a:r>
              <a:rPr lang="fr-FR" altLang="fr-FR" sz="1633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fr-FR" altLang="fr-FR" sz="1633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pon</a:t>
            </a:r>
            <a:r>
              <a:rPr lang="fr-FR" altLang="fr-FR" sz="1633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/ </a:t>
            </a:r>
            <a:r>
              <a:rPr lang="fr-FR" altLang="fr-FR" sz="1633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ene</a:t>
            </a:r>
            <a:r>
              <a:rPr lang="fr-FR" altLang="fr-FR" sz="1633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pas.</a:t>
            </a:r>
          </a:p>
          <a:p>
            <a:pPr eaLnBrk="1">
              <a:lnSpc>
                <a:spcPct val="93000"/>
              </a:lnSpc>
              <a:spcAft>
                <a:spcPct val="0"/>
              </a:spcAft>
              <a:buClrTx/>
              <a:buSzPct val="45000"/>
              <a:defRPr/>
            </a:pPr>
            <a:endParaRPr lang="fr-FR" altLang="fr-FR" sz="1633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eaLnBrk="1">
              <a:lnSpc>
                <a:spcPct val="93000"/>
              </a:lnSpc>
              <a:spcAft>
                <a:spcPct val="0"/>
              </a:spcAft>
              <a:buClrTx/>
              <a:buSzPct val="45000"/>
              <a:defRPr/>
            </a:pPr>
            <a:endParaRPr lang="fr-FR" altLang="fr-FR" sz="1814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94257" y="3400996"/>
            <a:ext cx="3528370" cy="138050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SzPct val="45000"/>
              <a:defRPr/>
            </a:pPr>
            <a:r>
              <a:rPr lang="fr-FR" altLang="fr-FR" dirty="0">
                <a:solidFill>
                  <a:schemeClr val="accent1">
                    <a:lumMod val="50000"/>
                  </a:schemeClr>
                </a:solidFill>
              </a:rPr>
              <a:t>I n’est </a:t>
            </a:r>
            <a:r>
              <a:rPr lang="fr-FR" altLang="fr-FR" dirty="0" err="1">
                <a:solidFill>
                  <a:schemeClr val="accent1">
                    <a:lumMod val="50000"/>
                  </a:schemeClr>
                </a:solidFill>
              </a:rPr>
              <a:t>pon</a:t>
            </a:r>
            <a:r>
              <a:rPr lang="fr-FR" altLang="fr-FR" dirty="0">
                <a:solidFill>
                  <a:schemeClr val="accent1">
                    <a:lumMod val="50000"/>
                  </a:schemeClr>
                </a:solidFill>
              </a:rPr>
              <a:t> là : il n’est pas là</a:t>
            </a:r>
          </a:p>
          <a:p>
            <a:pPr eaLnBrk="1">
              <a:lnSpc>
                <a:spcPct val="93000"/>
              </a:lnSpc>
              <a:buSzPct val="45000"/>
              <a:defRPr/>
            </a:pPr>
            <a:endParaRPr lang="fr-FR" altLang="fr-FR" dirty="0">
              <a:solidFill>
                <a:schemeClr val="accent1">
                  <a:lumMod val="50000"/>
                </a:schemeClr>
              </a:solidFill>
            </a:endParaRPr>
          </a:p>
          <a:p>
            <a:pPr eaLnBrk="1">
              <a:lnSpc>
                <a:spcPct val="93000"/>
              </a:lnSpc>
              <a:buSzPct val="45000"/>
              <a:defRPr/>
            </a:pPr>
            <a:r>
              <a:rPr lang="fr-FR" altLang="fr-FR" dirty="0">
                <a:solidFill>
                  <a:schemeClr val="accent1">
                    <a:lumMod val="50000"/>
                  </a:schemeClr>
                </a:solidFill>
              </a:rPr>
              <a:t>I n’a </a:t>
            </a:r>
            <a:r>
              <a:rPr lang="fr-FR" altLang="fr-FR" dirty="0" err="1">
                <a:solidFill>
                  <a:schemeClr val="accent1">
                    <a:lumMod val="50000"/>
                  </a:schemeClr>
                </a:solidFill>
              </a:rPr>
              <a:t>pon</a:t>
            </a:r>
            <a:r>
              <a:rPr lang="fr-FR" altLang="fr-F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altLang="fr-FR" dirty="0" err="1">
                <a:solidFill>
                  <a:schemeClr val="accent1">
                    <a:lumMod val="50000"/>
                  </a:schemeClr>
                </a:solidFill>
              </a:rPr>
              <a:t>mingé</a:t>
            </a:r>
            <a:r>
              <a:rPr lang="fr-FR" altLang="fr-FR" dirty="0">
                <a:solidFill>
                  <a:schemeClr val="accent1">
                    <a:lumMod val="50000"/>
                  </a:schemeClr>
                </a:solidFill>
              </a:rPr>
              <a:t> : il n’a pas mangé</a:t>
            </a:r>
          </a:p>
          <a:p>
            <a:pPr eaLnBrk="1">
              <a:lnSpc>
                <a:spcPct val="93000"/>
              </a:lnSpc>
              <a:buSzPct val="45000"/>
              <a:defRPr/>
            </a:pPr>
            <a:endParaRPr lang="fr-FR" altLang="fr-FR" dirty="0">
              <a:solidFill>
                <a:schemeClr val="accent1">
                  <a:lumMod val="50000"/>
                </a:schemeClr>
              </a:solidFill>
            </a:endParaRPr>
          </a:p>
          <a:p>
            <a:pPr eaLnBrk="1">
              <a:lnSpc>
                <a:spcPct val="93000"/>
              </a:lnSpc>
              <a:buSzPct val="45000"/>
              <a:defRPr/>
            </a:pPr>
            <a:r>
              <a:rPr lang="fr-FR" altLang="fr-FR" dirty="0">
                <a:solidFill>
                  <a:schemeClr val="accent1">
                    <a:lumMod val="50000"/>
                  </a:schemeClr>
                </a:solidFill>
              </a:rPr>
              <a:t>I n’a </a:t>
            </a:r>
            <a:r>
              <a:rPr lang="fr-FR" altLang="fr-FR" dirty="0" err="1">
                <a:solidFill>
                  <a:schemeClr val="accent1">
                    <a:lumMod val="50000"/>
                  </a:schemeClr>
                </a:solidFill>
              </a:rPr>
              <a:t>pon</a:t>
            </a:r>
            <a:r>
              <a:rPr lang="fr-FR" altLang="fr-F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altLang="fr-FR" dirty="0" err="1">
                <a:solidFill>
                  <a:schemeClr val="accent1">
                    <a:lumMod val="50000"/>
                  </a:schemeClr>
                </a:solidFill>
              </a:rPr>
              <a:t>vnu</a:t>
            </a:r>
            <a:r>
              <a:rPr lang="fr-FR" altLang="fr-FR" dirty="0">
                <a:solidFill>
                  <a:schemeClr val="accent1">
                    <a:lumMod val="50000"/>
                  </a:schemeClr>
                </a:solidFill>
              </a:rPr>
              <a:t> : il n’est pas venu</a:t>
            </a:r>
          </a:p>
        </p:txBody>
      </p:sp>
    </p:spTree>
    <p:extLst>
      <p:ext uri="{BB962C8B-B14F-4D97-AF65-F5344CB8AC3E}">
        <p14:creationId xmlns:p14="http://schemas.microsoft.com/office/powerpoint/2010/main" val="372125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47672" y="340028"/>
            <a:ext cx="10515600" cy="1139144"/>
          </a:xfrm>
        </p:spPr>
        <p:txBody>
          <a:bodyPr>
            <a:normAutofit/>
          </a:bodyPr>
          <a:lstStyle/>
          <a:p>
            <a:r>
              <a:rPr lang="fr-FR" dirty="0"/>
              <a:t>La négation</a:t>
            </a: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947672" y="1964081"/>
            <a:ext cx="8177358" cy="1670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>
              <a:lnSpc>
                <a:spcPct val="93000"/>
              </a:lnSpc>
              <a:spcAft>
                <a:spcPct val="0"/>
              </a:spcAft>
              <a:buClrTx/>
              <a:buSzPct val="45000"/>
              <a:defRPr/>
            </a:pPr>
            <a:r>
              <a:rPr lang="fr-FR" altLang="fr-FR" sz="1633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sym typeface="Webdings" panose="05030102010509060703" pitchFamily="18" charset="2"/>
              </a:rPr>
              <a:t>Une autre forme existe, très picarde !</a:t>
            </a:r>
          </a:p>
          <a:p>
            <a:pPr eaLnBrk="1">
              <a:lnSpc>
                <a:spcPct val="93000"/>
              </a:lnSpc>
              <a:spcAft>
                <a:spcPct val="0"/>
              </a:spcAft>
              <a:buClrTx/>
              <a:buSzPct val="45000"/>
              <a:defRPr/>
            </a:pPr>
            <a:endParaRPr lang="fr-FR" altLang="fr-FR" sz="1633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sym typeface="Webdings" panose="05030102010509060703" pitchFamily="18" charset="2"/>
            </a:endParaRPr>
          </a:p>
          <a:p>
            <a:pPr eaLnBrk="1">
              <a:lnSpc>
                <a:spcPct val="93000"/>
              </a:lnSpc>
              <a:spcAft>
                <a:spcPct val="0"/>
              </a:spcAft>
              <a:buClrTx/>
              <a:buSzPct val="45000"/>
              <a:defRPr/>
            </a:pPr>
            <a:r>
              <a:rPr lang="fr-FR" altLang="fr-FR" sz="1633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sym typeface="Webdings" panose="05030102010509060703" pitchFamily="18" charset="2"/>
              </a:rPr>
              <a:t>« Mie »</a:t>
            </a:r>
          </a:p>
          <a:p>
            <a:pPr eaLnBrk="1">
              <a:lnSpc>
                <a:spcPct val="93000"/>
              </a:lnSpc>
              <a:spcAft>
                <a:spcPct val="0"/>
              </a:spcAft>
              <a:buClrTx/>
              <a:buSzPct val="45000"/>
              <a:defRPr/>
            </a:pPr>
            <a:endParaRPr lang="fr-FR" altLang="fr-FR" sz="1633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sym typeface="Webdings" panose="05030102010509060703" pitchFamily="18" charset="2"/>
            </a:endParaRPr>
          </a:p>
          <a:p>
            <a:pPr eaLnBrk="1">
              <a:lnSpc>
                <a:spcPct val="93000"/>
              </a:lnSpc>
              <a:spcAft>
                <a:spcPct val="0"/>
              </a:spcAft>
              <a:buClrTx/>
              <a:buSzPct val="45000"/>
              <a:defRPr/>
            </a:pPr>
            <a:r>
              <a:rPr lang="fr-FR" altLang="fr-FR" sz="1633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sym typeface="Webdings" panose="05030102010509060703" pitchFamily="18" charset="2"/>
              </a:rPr>
              <a:t>Cette forme exprime la négation absolue. Souvent, elle est employée de manière à renforcer une affirmation négative.</a:t>
            </a:r>
          </a:p>
          <a:p>
            <a:pPr eaLnBrk="1">
              <a:lnSpc>
                <a:spcPct val="93000"/>
              </a:lnSpc>
              <a:spcAft>
                <a:spcPct val="0"/>
              </a:spcAft>
              <a:buClrTx/>
              <a:buSzPct val="45000"/>
              <a:defRPr/>
            </a:pPr>
            <a:endParaRPr lang="fr-FR" altLang="fr-FR" sz="1633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eaLnBrk="1">
              <a:lnSpc>
                <a:spcPct val="93000"/>
              </a:lnSpc>
              <a:spcAft>
                <a:spcPct val="0"/>
              </a:spcAft>
              <a:buClrTx/>
              <a:buSzPct val="45000"/>
              <a:defRPr/>
            </a:pPr>
            <a:endParaRPr lang="fr-FR" altLang="fr-FR" sz="1633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eaLnBrk="1">
              <a:lnSpc>
                <a:spcPct val="93000"/>
              </a:lnSpc>
              <a:spcAft>
                <a:spcPct val="0"/>
              </a:spcAft>
              <a:buClrTx/>
              <a:buSzPct val="45000"/>
              <a:defRPr/>
            </a:pPr>
            <a:endParaRPr lang="fr-FR" altLang="fr-FR" sz="1814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47672" y="3699575"/>
            <a:ext cx="7622495" cy="1728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SzPct val="45000"/>
              <a:defRPr/>
            </a:pPr>
            <a:r>
              <a:rPr lang="fr-FR" altLang="fr-FR" sz="1633" dirty="0">
                <a:solidFill>
                  <a:schemeClr val="accent1">
                    <a:lumMod val="50000"/>
                  </a:schemeClr>
                </a:solidFill>
              </a:rPr>
              <a:t>J’</a:t>
            </a:r>
            <a:r>
              <a:rPr lang="fr-FR" altLang="fr-FR" sz="1633" dirty="0" err="1">
                <a:solidFill>
                  <a:schemeClr val="accent1">
                    <a:lumMod val="50000"/>
                  </a:schemeClr>
                </a:solidFill>
              </a:rPr>
              <a:t>ene</a:t>
            </a:r>
            <a:r>
              <a:rPr lang="fr-FR" altLang="fr-FR" sz="1633" dirty="0">
                <a:solidFill>
                  <a:schemeClr val="accent1">
                    <a:lumMod val="50000"/>
                  </a:schemeClr>
                </a:solidFill>
              </a:rPr>
              <a:t> sais mie </a:t>
            </a:r>
            <a:r>
              <a:rPr lang="fr-FR" altLang="fr-FR" sz="1633" dirty="0" err="1">
                <a:solidFill>
                  <a:schemeClr val="accent1">
                    <a:lumMod val="50000"/>
                  </a:schemeClr>
                </a:solidFill>
              </a:rPr>
              <a:t>rin</a:t>
            </a:r>
            <a:r>
              <a:rPr lang="fr-FR" altLang="fr-FR" sz="1633" dirty="0">
                <a:solidFill>
                  <a:schemeClr val="accent1">
                    <a:lumMod val="50000"/>
                  </a:schemeClr>
                </a:solidFill>
              </a:rPr>
              <a:t> : je ne sais rien du tout</a:t>
            </a:r>
          </a:p>
          <a:p>
            <a:pPr eaLnBrk="1">
              <a:lnSpc>
                <a:spcPct val="93000"/>
              </a:lnSpc>
              <a:buSzPct val="45000"/>
              <a:defRPr/>
            </a:pPr>
            <a:endParaRPr lang="fr-FR" altLang="fr-FR" sz="1633" dirty="0">
              <a:solidFill>
                <a:schemeClr val="accent1">
                  <a:lumMod val="50000"/>
                </a:schemeClr>
              </a:solidFill>
            </a:endParaRPr>
          </a:p>
          <a:p>
            <a:pPr eaLnBrk="1">
              <a:lnSpc>
                <a:spcPct val="93000"/>
              </a:lnSpc>
              <a:buSzPct val="45000"/>
              <a:defRPr/>
            </a:pPr>
            <a:r>
              <a:rPr lang="fr-FR" altLang="fr-FR" sz="1633" dirty="0">
                <a:solidFill>
                  <a:schemeClr val="accent1">
                    <a:lumMod val="50000"/>
                  </a:schemeClr>
                </a:solidFill>
              </a:rPr>
              <a:t>I n’y </a:t>
            </a:r>
            <a:r>
              <a:rPr lang="fr-FR" altLang="fr-FR" sz="1633" dirty="0" err="1">
                <a:solidFill>
                  <a:schemeClr val="accent1">
                    <a:lumMod val="50000"/>
                  </a:schemeClr>
                </a:solidFill>
              </a:rPr>
              <a:t>aro</a:t>
            </a:r>
            <a:r>
              <a:rPr lang="fr-FR" altLang="fr-FR" sz="1633" dirty="0">
                <a:solidFill>
                  <a:schemeClr val="accent1">
                    <a:lumMod val="50000"/>
                  </a:schemeClr>
                </a:solidFill>
              </a:rPr>
              <a:t> mie jamais d’</a:t>
            </a:r>
            <a:r>
              <a:rPr lang="fr-FR" altLang="fr-FR" sz="1633" dirty="0" err="1">
                <a:solidFill>
                  <a:schemeClr val="accent1">
                    <a:lumMod val="50000"/>
                  </a:schemeClr>
                </a:solidFill>
              </a:rPr>
              <a:t>débagagemint</a:t>
            </a:r>
            <a:r>
              <a:rPr lang="fr-FR" altLang="fr-FR" sz="1633" dirty="0">
                <a:solidFill>
                  <a:schemeClr val="accent1">
                    <a:lumMod val="50000"/>
                  </a:schemeClr>
                </a:solidFill>
              </a:rPr>
              <a:t> : il n’y aura jamais de déménagement</a:t>
            </a:r>
          </a:p>
          <a:p>
            <a:pPr eaLnBrk="1">
              <a:lnSpc>
                <a:spcPct val="93000"/>
              </a:lnSpc>
              <a:buSzPct val="45000"/>
              <a:defRPr/>
            </a:pPr>
            <a:endParaRPr lang="fr-FR" altLang="fr-FR" sz="1633" dirty="0">
              <a:solidFill>
                <a:schemeClr val="accent1">
                  <a:lumMod val="50000"/>
                </a:schemeClr>
              </a:solidFill>
            </a:endParaRPr>
          </a:p>
          <a:p>
            <a:pPr eaLnBrk="1">
              <a:lnSpc>
                <a:spcPct val="93000"/>
              </a:lnSpc>
              <a:buSzPct val="45000"/>
              <a:defRPr/>
            </a:pPr>
            <a:r>
              <a:rPr lang="fr-FR" altLang="fr-FR" sz="1633" dirty="0">
                <a:solidFill>
                  <a:schemeClr val="accent1">
                    <a:lumMod val="50000"/>
                  </a:schemeClr>
                </a:solidFill>
              </a:rPr>
              <a:t>I n’peut mie </a:t>
            </a:r>
            <a:r>
              <a:rPr lang="fr-FR" altLang="fr-FR" sz="1633" dirty="0" err="1">
                <a:solidFill>
                  <a:schemeClr val="accent1">
                    <a:lumMod val="50000"/>
                  </a:schemeClr>
                </a:solidFill>
              </a:rPr>
              <a:t>keurir</a:t>
            </a:r>
            <a:r>
              <a:rPr lang="fr-FR" altLang="fr-FR" sz="1633" dirty="0">
                <a:solidFill>
                  <a:schemeClr val="accent1">
                    <a:lumMod val="50000"/>
                  </a:schemeClr>
                </a:solidFill>
              </a:rPr>
              <a:t>, i n’a mie d’gambes !</a:t>
            </a:r>
          </a:p>
          <a:p>
            <a:pPr eaLnBrk="1">
              <a:lnSpc>
                <a:spcPct val="93000"/>
              </a:lnSpc>
              <a:buSzPct val="45000"/>
              <a:defRPr/>
            </a:pPr>
            <a:r>
              <a:rPr lang="fr-FR" altLang="fr-FR" sz="1633" dirty="0">
                <a:solidFill>
                  <a:schemeClr val="accent1">
                    <a:lumMod val="50000"/>
                  </a:schemeClr>
                </a:solidFill>
              </a:rPr>
              <a:t>Il ne peut pas courir, il n’a pas de jambe !</a:t>
            </a:r>
          </a:p>
          <a:p>
            <a:pPr eaLnBrk="1">
              <a:lnSpc>
                <a:spcPct val="93000"/>
              </a:lnSpc>
              <a:buSzPct val="45000"/>
              <a:defRPr/>
            </a:pPr>
            <a:endParaRPr lang="fr-FR" altLang="fr-FR" sz="1633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85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26499" y="1990093"/>
            <a:ext cx="10673019" cy="46721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utilise dans le Nord (Lille, Douai, Valenciennes) et la partie est du Pas-de-Calais (bassin minier) le mot « </a:t>
            </a:r>
            <a:r>
              <a:rPr lang="fr-FR" sz="19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</a:t>
            </a:r>
            <a:r>
              <a:rPr lang="fr-FR" sz="1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» pour former la forme négative.</a:t>
            </a:r>
          </a:p>
          <a:p>
            <a:pPr marL="0" indent="0">
              <a:buNone/>
            </a:pPr>
            <a:r>
              <a:rPr lang="fr-FR" sz="1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s’emploie à la place de « pas » mais se construit comme « </a:t>
            </a:r>
            <a:r>
              <a:rPr lang="fr-FR" sz="19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</a:t>
            </a:r>
            <a:r>
              <a:rPr lang="fr-FR" sz="1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pas » ou « </a:t>
            </a:r>
            <a:r>
              <a:rPr lang="fr-FR" sz="19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</a:t>
            </a:r>
            <a:r>
              <a:rPr lang="fr-FR" sz="1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9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</a:t>
            </a:r>
            <a:r>
              <a:rPr lang="fr-FR" sz="1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».</a:t>
            </a:r>
          </a:p>
          <a:p>
            <a:pPr marL="0" indent="0">
              <a:buNone/>
            </a:pPr>
            <a:endParaRPr lang="fr-FR" sz="19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1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n’est </a:t>
            </a:r>
            <a:r>
              <a:rPr lang="fr-FR" sz="19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</a:t>
            </a:r>
            <a:r>
              <a:rPr lang="fr-FR" sz="1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là.</a:t>
            </a:r>
          </a:p>
          <a:p>
            <a:pPr marL="0" indent="0">
              <a:buNone/>
            </a:pPr>
            <a:r>
              <a:rPr lang="fr-FR" sz="1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J’</a:t>
            </a:r>
            <a:r>
              <a:rPr lang="fr-FR" sz="19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</a:t>
            </a:r>
            <a:r>
              <a:rPr lang="fr-FR" sz="19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sais </a:t>
            </a:r>
            <a:r>
              <a:rPr lang="fr-FR" sz="19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</a:t>
            </a:r>
            <a:r>
              <a:rPr lang="fr-FR" sz="1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fr-FR" sz="19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1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Belgique, dans la région de Mons et dans le Borinage on utilise la forme « nié » qui est un dénasalisation de « </a:t>
            </a:r>
            <a:r>
              <a:rPr lang="fr-FR" sz="19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</a:t>
            </a:r>
            <a:r>
              <a:rPr lang="fr-FR" sz="1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». </a:t>
            </a:r>
          </a:p>
          <a:p>
            <a:pPr marL="0" indent="0">
              <a:buNone/>
            </a:pPr>
            <a:r>
              <a:rPr lang="fr-FR" sz="1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J’</a:t>
            </a:r>
            <a:r>
              <a:rPr lang="fr-FR" sz="19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</a:t>
            </a:r>
            <a:r>
              <a:rPr lang="fr-FR" sz="1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sais nié.</a:t>
            </a:r>
          </a:p>
          <a:p>
            <a:pPr marL="0" indent="0">
              <a:buNone/>
            </a:pPr>
            <a:r>
              <a:rPr lang="fr-FR" sz="1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47672" y="340028"/>
            <a:ext cx="10515600" cy="1139144"/>
          </a:xfrm>
        </p:spPr>
        <p:txBody>
          <a:bodyPr>
            <a:normAutofit fontScale="90000"/>
          </a:bodyPr>
          <a:lstStyle/>
          <a:p>
            <a:r>
              <a:rPr lang="fr-FR" dirty="0"/>
              <a:t>La forme négative dans le Nord (et une partie du Pas-de-Calais)</a:t>
            </a:r>
          </a:p>
        </p:txBody>
      </p:sp>
    </p:spTree>
    <p:extLst>
      <p:ext uri="{BB962C8B-B14F-4D97-AF65-F5344CB8AC3E}">
        <p14:creationId xmlns:p14="http://schemas.microsoft.com/office/powerpoint/2010/main" val="36396364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</Words>
  <Application>Microsoft Office PowerPoint</Application>
  <PresentationFormat>Grand écran</PresentationFormat>
  <Paragraphs>32</Paragraphs>
  <Slides>4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Frutiger LT Std 87 ExtraBlk Cn</vt:lpstr>
      <vt:lpstr>Times New Roman</vt:lpstr>
      <vt:lpstr>Thème Office</vt:lpstr>
      <vt:lpstr>Image</vt:lpstr>
      <vt:lpstr>Approche syntaxique : La négation</vt:lpstr>
      <vt:lpstr>La négation</vt:lpstr>
      <vt:lpstr>La négation</vt:lpstr>
      <vt:lpstr>La forme négative dans le Nord (et une partie du Pas-de-Calais)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Quo qu’cha nn’est  qu’ech picard ?</dc:title>
  <dc:creator>Olivier</dc:creator>
  <cp:lastModifiedBy>Olivier ENGELAERE</cp:lastModifiedBy>
  <cp:revision>84</cp:revision>
  <dcterms:created xsi:type="dcterms:W3CDTF">2016-03-02T17:37:23Z</dcterms:created>
  <dcterms:modified xsi:type="dcterms:W3CDTF">2022-10-27T14:15:39Z</dcterms:modified>
</cp:coreProperties>
</file>