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61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5353"/>
  </p:normalViewPr>
  <p:slideViewPr>
    <p:cSldViewPr snapToGrid="0">
      <p:cViewPr varScale="1">
        <p:scale>
          <a:sx n="100" d="100"/>
          <a:sy n="100" d="100"/>
        </p:scale>
        <p:origin x="440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ier ENGELAERE" userId="3c1a666d-58ae-4cd9-a6a1-aca886877998" providerId="ADAL" clId="{614AF17A-DE29-4D28-BD27-3D1CC2098E12}"/>
    <pc:docChg chg="custSel modSld">
      <pc:chgData name="Olivier ENGELAERE" userId="3c1a666d-58ae-4cd9-a6a1-aca886877998" providerId="ADAL" clId="{614AF17A-DE29-4D28-BD27-3D1CC2098E12}" dt="2023-03-22T11:14:24.665" v="30" actId="20577"/>
      <pc:docMkLst>
        <pc:docMk/>
      </pc:docMkLst>
      <pc:sldChg chg="modSp mod">
        <pc:chgData name="Olivier ENGELAERE" userId="3c1a666d-58ae-4cd9-a6a1-aca886877998" providerId="ADAL" clId="{614AF17A-DE29-4D28-BD27-3D1CC2098E12}" dt="2023-03-22T11:14:24.665" v="30" actId="20577"/>
        <pc:sldMkLst>
          <pc:docMk/>
          <pc:sldMk cId="3810507457" sldId="265"/>
        </pc:sldMkLst>
        <pc:spChg chg="mod">
          <ac:chgData name="Olivier ENGELAERE" userId="3c1a666d-58ae-4cd9-a6a1-aca886877998" providerId="ADAL" clId="{614AF17A-DE29-4D28-BD27-3D1CC2098E12}" dt="2023-03-22T11:14:07.544" v="27" actId="20577"/>
          <ac:spMkLst>
            <pc:docMk/>
            <pc:sldMk cId="3810507457" sldId="265"/>
            <ac:spMk id="16" creationId="{00000000-0000-0000-0000-000000000000}"/>
          </ac:spMkLst>
        </pc:spChg>
        <pc:graphicFrameChg chg="mod modGraphic">
          <ac:chgData name="Olivier ENGELAERE" userId="3c1a666d-58ae-4cd9-a6a1-aca886877998" providerId="ADAL" clId="{614AF17A-DE29-4D28-BD27-3D1CC2098E12}" dt="2023-03-22T11:14:24.665" v="30" actId="20577"/>
          <ac:graphicFrameMkLst>
            <pc:docMk/>
            <pc:sldMk cId="3810507457" sldId="265"/>
            <ac:graphicFrameMk id="2" creationId="{00000000-0000-0000-0000-000000000000}"/>
          </ac:graphicFrameMkLst>
        </pc:graphicFrameChg>
      </pc:sldChg>
    </pc:docChg>
  </pc:docChgLst>
  <pc:docChgLst>
    <pc:chgData name="Olivier ENGELAERE" userId="3c1a666d-58ae-4cd9-a6a1-aca886877998" providerId="ADAL" clId="{4DC9F866-4DAE-D24E-9CDB-E15EDFD32834}"/>
    <pc:docChg chg="modSld">
      <pc:chgData name="Olivier ENGELAERE" userId="3c1a666d-58ae-4cd9-a6a1-aca886877998" providerId="ADAL" clId="{4DC9F866-4DAE-D24E-9CDB-E15EDFD32834}" dt="2024-03-21T08:11:03.274" v="0" actId="20577"/>
      <pc:docMkLst>
        <pc:docMk/>
      </pc:docMkLst>
      <pc:sldChg chg="modSp mod">
        <pc:chgData name="Olivier ENGELAERE" userId="3c1a666d-58ae-4cd9-a6a1-aca886877998" providerId="ADAL" clId="{4DC9F866-4DAE-D24E-9CDB-E15EDFD32834}" dt="2024-03-21T08:11:03.274" v="0" actId="20577"/>
        <pc:sldMkLst>
          <pc:docMk/>
          <pc:sldMk cId="4071229411" sldId="263"/>
        </pc:sldMkLst>
        <pc:spChg chg="mod">
          <ac:chgData name="Olivier ENGELAERE" userId="3c1a666d-58ae-4cd9-a6a1-aca886877998" providerId="ADAL" clId="{4DC9F866-4DAE-D24E-9CDB-E15EDFD32834}" dt="2024-03-21T08:11:03.274" v="0" actId="20577"/>
          <ac:spMkLst>
            <pc:docMk/>
            <pc:sldMk cId="4071229411" sldId="263"/>
            <ac:spMk id="1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3C218-F508-4FE8-9A7B-7E74D7565C90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60429C-C3C4-444D-A20B-4FAE0CF7B6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851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530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111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67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7669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99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239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50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560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98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03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6991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5F02A-F57D-4B3D-BBC3-FCABA9712267}" type="datetimeFigureOut">
              <a:rPr lang="fr-FR" smtClean="0"/>
              <a:t>21/03/2024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4B890-C274-4BCA-9677-FF1EFD2E24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0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65711"/>
              </p:ext>
            </p:extLst>
          </p:nvPr>
        </p:nvGraphicFramePr>
        <p:xfrm>
          <a:off x="-78821" y="-919232"/>
          <a:ext cx="14488885" cy="812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5193520" imgH="20215800" progId="Photoshop.Image.11">
                  <p:embed/>
                </p:oleObj>
              </mc:Choice>
              <mc:Fallback>
                <p:oleObj name="Image" r:id="rId2" imgW="25193520" imgH="20215800" progId="Photoshop.Image.11">
                  <p:embed/>
                  <p:pic>
                    <p:nvPicPr>
                      <p:cNvPr id="4" name="Obje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78821" y="-919232"/>
                        <a:ext cx="14488885" cy="812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78821" y="3022600"/>
            <a:ext cx="9144000" cy="238760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Approche syntaxique :</a:t>
            </a:r>
            <a:b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</a:br>
            <a:r>
              <a:rPr lang="fr-FR" dirty="0">
                <a:solidFill>
                  <a:schemeClr val="bg1"/>
                </a:solidFill>
                <a:latin typeface="Frutiger LT Std 87 ExtraBlk Cn" panose="020B0906030504030204" pitchFamily="34" charset="0"/>
              </a:rPr>
              <a:t>Les adjectifs qualificatifs</a:t>
            </a:r>
          </a:p>
        </p:txBody>
      </p:sp>
    </p:spTree>
    <p:extLst>
      <p:ext uri="{BB962C8B-B14F-4D97-AF65-F5344CB8AC3E}">
        <p14:creationId xmlns:p14="http://schemas.microsoft.com/office/powerpoint/2010/main" val="389582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082524" y="3165070"/>
            <a:ext cx="985994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fr-FR" altLang="fr-FR" sz="2400" dirty="0" err="1"/>
              <a:t>Éne</a:t>
            </a:r>
            <a:r>
              <a:rPr lang="fr-FR" altLang="fr-FR" sz="2400" dirty="0"/>
              <a:t> neuve </a:t>
            </a:r>
            <a:r>
              <a:rPr lang="fr-FR" altLang="fr-FR" sz="2400" dirty="0" err="1"/>
              <a:t>marone</a:t>
            </a:r>
            <a:r>
              <a:rPr lang="fr-FR" altLang="fr-FR" sz="2400" dirty="0"/>
              <a:t> : un pantalon neuf </a:t>
            </a:r>
            <a:r>
              <a:rPr lang="fr-FR" altLang="fr-FR" dirty="0"/>
              <a:t>(notez que le genre de pantalon est différent du français)</a:t>
            </a:r>
            <a:endParaRPr lang="fr-FR" altLang="fr-FR" sz="2400" dirty="0"/>
          </a:p>
          <a:p>
            <a:pPr lvl="0" indent="0"/>
            <a:r>
              <a:rPr lang="fr-FR" altLang="fr-FR" sz="2400" dirty="0"/>
              <a:t>Des </a:t>
            </a:r>
            <a:r>
              <a:rPr lang="fr-FR" altLang="fr-FR" sz="2400" dirty="0" err="1"/>
              <a:t>bleuses</a:t>
            </a:r>
            <a:r>
              <a:rPr lang="fr-FR" altLang="fr-FR" sz="2400" dirty="0"/>
              <a:t> </a:t>
            </a:r>
            <a:r>
              <a:rPr lang="fr-FR" altLang="fr-FR" sz="2400" dirty="0" err="1"/>
              <a:t>cauchures</a:t>
            </a:r>
            <a:r>
              <a:rPr lang="fr-FR" altLang="fr-FR" sz="2400" dirty="0"/>
              <a:t> : des chaussures bleues</a:t>
            </a:r>
          </a:p>
          <a:p>
            <a:pPr lvl="0" indent="0"/>
            <a:endParaRPr lang="fr-FR" altLang="fr-FR" sz="2400" dirty="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9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7867" y="4917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Cette position de l’adjectif devant le nom se retrouve dans les toponymes (noms de lieux) de </a:t>
            </a:r>
            <a:r>
              <a:rPr lang="fr-FR"/>
              <a:t>la région.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Neuville-sur-Escaut</a:t>
            </a:r>
          </a:p>
          <a:p>
            <a:pPr marL="0" indent="0">
              <a:buNone/>
            </a:pPr>
            <a:r>
              <a:rPr lang="fr-FR" dirty="0"/>
              <a:t>La grise chemise (Saint-Amand-les-Eaux)</a:t>
            </a:r>
          </a:p>
          <a:p>
            <a:pPr marL="0" indent="0">
              <a:buNone/>
            </a:pPr>
            <a:r>
              <a:rPr lang="fr-FR" dirty="0"/>
              <a:t>Le vert donjon (</a:t>
            </a:r>
            <a:r>
              <a:rPr lang="fr-FR" dirty="0" err="1"/>
              <a:t>Locquignol</a:t>
            </a:r>
            <a:r>
              <a:rPr lang="fr-FR" dirty="0"/>
              <a:t>)</a:t>
            </a:r>
          </a:p>
          <a:p>
            <a:pPr marL="0" indent="0">
              <a:buNone/>
            </a:pPr>
            <a:r>
              <a:rPr lang="fr-FR" dirty="0"/>
              <a:t>La rouge maison (Marquise)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23751"/>
          <a:stretch/>
        </p:blipFill>
        <p:spPr>
          <a:xfrm>
            <a:off x="6118185" y="3258128"/>
            <a:ext cx="4267570" cy="33324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6805" b="17713"/>
          <a:stretch/>
        </p:blipFill>
        <p:spPr>
          <a:xfrm>
            <a:off x="1015202" y="4144162"/>
            <a:ext cx="3760796" cy="242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895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458219" y="2963492"/>
            <a:ext cx="11170723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En général, il se comporte comme en français.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254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697903" y="2757158"/>
            <a:ext cx="9015138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b="1" dirty="0">
                <a:latin typeface="Calibri" panose="020F0502020204030204" pitchFamily="34" charset="0"/>
                <a:cs typeface="Times New Roman" panose="02020603050405020304" pitchFamily="18" charset="0"/>
              </a:rPr>
              <a:t>Néanmoins, il y a quelques différences et la formation des formes au féminin est parfois particulière.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622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988072" y="1551434"/>
            <a:ext cx="10071661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en-GB" altLang="fr-FR" sz="2400" dirty="0"/>
              <a:t>Il </a:t>
            </a:r>
            <a:r>
              <a:rPr lang="en-GB" altLang="fr-FR" sz="2400" dirty="0" err="1"/>
              <a:t>s’accorde</a:t>
            </a:r>
            <a:r>
              <a:rPr lang="en-GB" altLang="fr-FR" sz="2400" dirty="0"/>
              <a:t> avec le nom </a:t>
            </a:r>
            <a:r>
              <a:rPr lang="en-GB" altLang="fr-FR" sz="2400" dirty="0" err="1"/>
              <a:t>qu’il</a:t>
            </a:r>
            <a:r>
              <a:rPr lang="en-GB" altLang="fr-FR" sz="2400" dirty="0"/>
              <a:t> </a:t>
            </a:r>
            <a:r>
              <a:rPr lang="en-GB" altLang="fr-FR" sz="2400" dirty="0" err="1"/>
              <a:t>qualifie</a:t>
            </a:r>
            <a:r>
              <a:rPr lang="en-GB" altLang="fr-FR" sz="2400" dirty="0"/>
              <a:t> et </a:t>
            </a:r>
            <a:r>
              <a:rPr lang="en-GB" altLang="fr-FR" sz="2400" dirty="0" err="1"/>
              <a:t>varie</a:t>
            </a:r>
            <a:r>
              <a:rPr lang="en-GB" altLang="fr-FR" sz="2400" dirty="0"/>
              <a:t> </a:t>
            </a:r>
            <a:r>
              <a:rPr lang="en-GB" altLang="fr-FR" sz="2400" dirty="0" err="1"/>
              <a:t>en</a:t>
            </a:r>
            <a:r>
              <a:rPr lang="en-GB" altLang="fr-FR" sz="2400" dirty="0"/>
              <a:t> genre et </a:t>
            </a:r>
            <a:r>
              <a:rPr lang="en-GB" altLang="fr-FR" sz="2400" dirty="0" err="1"/>
              <a:t>en</a:t>
            </a:r>
            <a:r>
              <a:rPr lang="en-GB" altLang="fr-FR" sz="2400" dirty="0"/>
              <a:t> </a:t>
            </a:r>
            <a:r>
              <a:rPr lang="en-GB" altLang="fr-FR" sz="2400" dirty="0" err="1"/>
              <a:t>nombre</a:t>
            </a:r>
            <a:r>
              <a:rPr lang="en-GB" altLang="fr-FR" sz="2400" dirty="0"/>
              <a:t>. </a:t>
            </a:r>
          </a:p>
          <a:p>
            <a:pPr lvl="0" indent="0"/>
            <a:endParaRPr lang="en-GB" altLang="fr-FR" sz="2400" dirty="0"/>
          </a:p>
          <a:p>
            <a:pPr lvl="0" indent="0"/>
            <a:r>
              <a:rPr lang="en-GB" altLang="fr-FR" sz="2400" dirty="0" err="1"/>
              <a:t>Généralement</a:t>
            </a:r>
            <a:r>
              <a:rPr lang="en-GB" altLang="fr-FR" sz="2400" dirty="0"/>
              <a:t> les </a:t>
            </a:r>
            <a:r>
              <a:rPr lang="en-GB" altLang="fr-FR" sz="2400" dirty="0" err="1"/>
              <a:t>adjectifs</a:t>
            </a:r>
            <a:r>
              <a:rPr lang="en-GB" altLang="fr-FR" sz="2400" dirty="0"/>
              <a:t> </a:t>
            </a:r>
            <a:r>
              <a:rPr lang="en-GB" altLang="fr-FR" sz="2400" dirty="0" err="1"/>
              <a:t>forment</a:t>
            </a:r>
            <a:r>
              <a:rPr lang="en-GB" altLang="fr-FR" sz="2400" dirty="0"/>
              <a:t> </a:t>
            </a:r>
            <a:r>
              <a:rPr lang="en-GB" altLang="fr-FR" sz="2400" dirty="0" err="1"/>
              <a:t>leur</a:t>
            </a:r>
            <a:r>
              <a:rPr lang="en-GB" altLang="fr-FR" sz="2400" dirty="0"/>
              <a:t> </a:t>
            </a:r>
            <a:r>
              <a:rPr lang="en-GB" altLang="fr-FR" sz="2400" dirty="0" err="1"/>
              <a:t>féminin</a:t>
            </a:r>
            <a:r>
              <a:rPr lang="en-GB" altLang="fr-FR" sz="2400" dirty="0"/>
              <a:t> par </a:t>
            </a:r>
            <a:r>
              <a:rPr lang="en-GB" altLang="fr-FR" sz="2400" dirty="0" err="1"/>
              <a:t>l'adjonction</a:t>
            </a:r>
            <a:r>
              <a:rPr lang="en-GB" altLang="fr-FR" sz="2400" dirty="0"/>
              <a:t> </a:t>
            </a:r>
            <a:r>
              <a:rPr lang="en-GB" altLang="fr-FR" sz="2400"/>
              <a:t>d'un  -e </a:t>
            </a:r>
            <a:r>
              <a:rPr lang="en-GB" altLang="fr-FR" sz="2400" dirty="0" err="1"/>
              <a:t>muet</a:t>
            </a:r>
            <a:r>
              <a:rPr lang="en-GB" altLang="fr-FR" sz="2400" dirty="0"/>
              <a:t> qui rend </a:t>
            </a:r>
            <a:r>
              <a:rPr lang="en-GB" altLang="fr-FR" sz="2400" dirty="0" err="1"/>
              <a:t>cette</a:t>
            </a:r>
            <a:r>
              <a:rPr lang="en-GB" altLang="fr-FR" sz="2400" dirty="0"/>
              <a:t> </a:t>
            </a:r>
            <a:r>
              <a:rPr lang="en-GB" altLang="fr-FR" sz="2400" dirty="0" err="1"/>
              <a:t>dernière</a:t>
            </a:r>
            <a:r>
              <a:rPr lang="en-GB" altLang="fr-FR" sz="2400" dirty="0"/>
              <a:t> </a:t>
            </a:r>
            <a:r>
              <a:rPr lang="en-GB" altLang="fr-FR" sz="2400" dirty="0" err="1"/>
              <a:t>consonne</a:t>
            </a:r>
            <a:r>
              <a:rPr lang="en-GB" altLang="fr-FR" sz="2400" dirty="0"/>
              <a:t> </a:t>
            </a:r>
            <a:r>
              <a:rPr lang="en-GB" altLang="fr-FR" sz="2400" dirty="0" err="1"/>
              <a:t>sonore</a:t>
            </a:r>
            <a:r>
              <a:rPr lang="en-GB" altLang="fr-FR" sz="2400" dirty="0"/>
              <a:t>.</a:t>
            </a:r>
          </a:p>
          <a:p>
            <a:pPr lvl="0" indent="0"/>
            <a:endParaRPr kumimoji="0" lang="en-GB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lang="en-GB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Tchot</a:t>
            </a:r>
            <a:r>
              <a:rPr lang="en-GB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en-GB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tchote</a:t>
            </a:r>
            <a:endParaRPr lang="en-GB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 : grande</a:t>
            </a:r>
          </a:p>
          <a:p>
            <a:pPr lvl="0" indent="0"/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Amiteus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 amiteuse</a:t>
            </a:r>
          </a:p>
          <a:p>
            <a:pPr lvl="0" indent="0"/>
            <a:endParaRPr kumimoji="0" lang="fr-FR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adjectifs en –c font leur féminin en –</a:t>
            </a:r>
            <a:r>
              <a:rPr lang="fr-FR" alt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</a:t>
            </a:r>
            <a:endParaRPr lang="fr-FR" alt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endParaRPr kumimoji="0" lang="fr-FR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/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Blanc :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blanke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endParaRPr kumimoji="0" lang="en-GB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1229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697903" y="1904406"/>
            <a:ext cx="90151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en-GB" altLang="fr-FR" sz="2400" dirty="0">
                <a:solidFill>
                  <a:srgbClr val="FF0000"/>
                </a:solidFill>
              </a:rPr>
              <a:t>ATTENTION</a:t>
            </a:r>
          </a:p>
          <a:p>
            <a:pPr lvl="0" indent="0"/>
            <a:endParaRPr lang="en-GB" altLang="fr-FR" sz="2400" dirty="0"/>
          </a:p>
          <a:p>
            <a:pPr lvl="0" indent="0"/>
            <a:r>
              <a:rPr lang="en-GB" altLang="fr-FR" sz="2400" dirty="0"/>
              <a:t>La </a:t>
            </a:r>
            <a:r>
              <a:rPr lang="en-GB" altLang="fr-FR" sz="2400" dirty="0" err="1"/>
              <a:t>consonne</a:t>
            </a:r>
            <a:r>
              <a:rPr lang="en-GB" altLang="fr-FR" sz="2400" dirty="0"/>
              <a:t> finale </a:t>
            </a:r>
            <a:r>
              <a:rPr lang="en-GB" altLang="fr-FR" sz="2400" dirty="0" err="1"/>
              <a:t>peut</a:t>
            </a:r>
            <a:r>
              <a:rPr lang="en-GB" altLang="fr-FR" sz="2400" dirty="0"/>
              <a:t> </a:t>
            </a:r>
            <a:r>
              <a:rPr lang="en-GB" altLang="fr-FR" sz="2400" dirty="0" err="1"/>
              <a:t>être</a:t>
            </a:r>
            <a:r>
              <a:rPr lang="en-GB" altLang="fr-FR" sz="2400" dirty="0"/>
              <a:t> </a:t>
            </a:r>
            <a:r>
              <a:rPr lang="en-GB" altLang="fr-FR" sz="2400" dirty="0" err="1"/>
              <a:t>différente</a:t>
            </a:r>
            <a:r>
              <a:rPr lang="en-GB" altLang="fr-FR" sz="2400" dirty="0"/>
              <a:t> du </a:t>
            </a:r>
            <a:r>
              <a:rPr lang="en-GB" altLang="fr-FR" sz="2400" dirty="0" err="1"/>
              <a:t>français</a:t>
            </a:r>
            <a:r>
              <a:rPr lang="en-GB" altLang="fr-FR" sz="2400" dirty="0"/>
              <a:t> :</a:t>
            </a:r>
          </a:p>
          <a:p>
            <a:pPr lvl="0" indent="0"/>
            <a:endParaRPr kumimoji="0" lang="en-GB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lang="en-GB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Meurt</a:t>
            </a:r>
            <a:r>
              <a:rPr lang="en-GB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GB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mûr</a:t>
            </a:r>
            <a:r>
              <a:rPr lang="en-GB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: </a:t>
            </a:r>
            <a:r>
              <a:rPr lang="en-GB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meurte</a:t>
            </a:r>
            <a:endParaRPr lang="en-GB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Noirt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(noir) :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noirte</a:t>
            </a:r>
            <a:endParaRPr lang="fr-FR" altLang="fr-FR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Pourit</a:t>
            </a:r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(pourri) :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pourite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Nud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(nu) :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nude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nute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lvl="0" indent="0"/>
            <a:r>
              <a:rPr kumimoji="0" lang="fr-FR" altLang="fr-FR" sz="24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Bleus : </a:t>
            </a:r>
            <a:r>
              <a:rPr kumimoji="0" lang="fr-FR" altLang="fr-FR" sz="2400" b="1" i="0" u="none" strike="noStrike" cap="none" normalizeH="0" baseline="0" dirty="0" err="1">
                <a:ln>
                  <a:noFill/>
                </a:ln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bleuse</a:t>
            </a:r>
            <a:endParaRPr kumimoji="0" lang="fr-FR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0"/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Bochut</a:t>
            </a:r>
            <a:r>
              <a:rPr lang="fr-FR" altLang="fr-F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(bossu) : </a:t>
            </a:r>
            <a:r>
              <a:rPr lang="fr-FR" altLang="fr-F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bochute</a:t>
            </a:r>
            <a:endParaRPr kumimoji="0" lang="en-GB" altLang="fr-FR" sz="2400" b="1" i="0" u="none" strike="noStrike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4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645899" y="1458851"/>
            <a:ext cx="901513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en-GB" altLang="fr-FR" sz="2400" dirty="0"/>
              <a:t>Comme </a:t>
            </a:r>
            <a:r>
              <a:rPr lang="en-GB" altLang="fr-FR" sz="2400" dirty="0" err="1"/>
              <a:t>en</a:t>
            </a:r>
            <a:r>
              <a:rPr lang="en-GB" altLang="fr-FR" sz="2400" dirty="0"/>
              <a:t> </a:t>
            </a:r>
            <a:r>
              <a:rPr lang="en-GB" altLang="fr-FR" sz="2400" dirty="0" err="1"/>
              <a:t>français</a:t>
            </a:r>
            <a:r>
              <a:rPr lang="en-GB" altLang="fr-FR" sz="2400" dirty="0"/>
              <a:t>, </a:t>
            </a:r>
            <a:r>
              <a:rPr lang="en-GB" altLang="fr-FR" sz="2400" dirty="0" err="1"/>
              <a:t>certains</a:t>
            </a:r>
            <a:r>
              <a:rPr lang="en-GB" altLang="fr-FR" sz="2400" dirty="0"/>
              <a:t> </a:t>
            </a:r>
            <a:r>
              <a:rPr lang="en-GB" altLang="fr-FR" sz="2400" dirty="0" err="1"/>
              <a:t>féminins</a:t>
            </a:r>
            <a:r>
              <a:rPr lang="en-GB" altLang="fr-FR" sz="2400" dirty="0"/>
              <a:t> ne </a:t>
            </a:r>
            <a:r>
              <a:rPr lang="en-GB" altLang="fr-FR" sz="2400" dirty="0" err="1"/>
              <a:t>s’obtiennent</a:t>
            </a:r>
            <a:r>
              <a:rPr lang="en-GB" altLang="fr-FR" sz="2400" dirty="0"/>
              <a:t> pas </a:t>
            </a:r>
            <a:r>
              <a:rPr lang="en-GB" altLang="fr-FR" sz="2400" dirty="0" err="1"/>
              <a:t>en</a:t>
            </a:r>
            <a:r>
              <a:rPr lang="en-GB" altLang="fr-FR" sz="2400" dirty="0"/>
              <a:t> </a:t>
            </a:r>
            <a:r>
              <a:rPr lang="en-GB" altLang="fr-FR" sz="2400" dirty="0" err="1"/>
              <a:t>ajoutant</a:t>
            </a:r>
            <a:r>
              <a:rPr lang="en-GB" altLang="fr-FR" sz="2400" dirty="0"/>
              <a:t> –e</a:t>
            </a:r>
          </a:p>
          <a:p>
            <a:pPr lvl="0" indent="0"/>
            <a:endParaRPr lang="en-GB" altLang="fr-FR" sz="2400" dirty="0"/>
          </a:p>
          <a:p>
            <a:pPr lvl="0" indent="0"/>
            <a:r>
              <a:rPr lang="en-GB" altLang="fr-FR" sz="2400" dirty="0"/>
              <a:t>Ex : beau / belle</a:t>
            </a:r>
          </a:p>
          <a:p>
            <a:pPr lvl="0" indent="0"/>
            <a:endParaRPr lang="en-GB" altLang="fr-FR" sz="2400" dirty="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795245"/>
              </p:ext>
            </p:extLst>
          </p:nvPr>
        </p:nvGraphicFramePr>
        <p:xfrm>
          <a:off x="1680058" y="3397843"/>
          <a:ext cx="9595182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83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3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83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Les adjectifs</a:t>
                      </a:r>
                      <a:r>
                        <a:rPr lang="fr-FR" baseline="0" dirty="0"/>
                        <a:t> en…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…font</a:t>
                      </a:r>
                      <a:r>
                        <a:rPr lang="fr-FR" baseline="0" dirty="0"/>
                        <a:t> au féminin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Exemple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iau</a:t>
                      </a:r>
                      <a:r>
                        <a:rPr lang="fr-FR" dirty="0"/>
                        <a:t> (-</a:t>
                      </a:r>
                      <a:r>
                        <a:rPr lang="fr-FR" dirty="0" err="1"/>
                        <a:t>ieu</a:t>
                      </a:r>
                      <a:r>
                        <a:rPr lang="fr-FR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ièle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Biau</a:t>
                      </a:r>
                      <a:r>
                        <a:rPr lang="fr-FR" dirty="0"/>
                        <a:t>/</a:t>
                      </a:r>
                      <a:r>
                        <a:rPr lang="fr-FR" dirty="0" err="1"/>
                        <a:t>bièle</a:t>
                      </a:r>
                      <a:endParaRPr lang="fr-FR" dirty="0"/>
                    </a:p>
                    <a:p>
                      <a:r>
                        <a:rPr lang="fr-FR" dirty="0" err="1"/>
                        <a:t>Nouviau</a:t>
                      </a:r>
                      <a:r>
                        <a:rPr lang="fr-FR" dirty="0"/>
                        <a:t>/</a:t>
                      </a:r>
                      <a:r>
                        <a:rPr lang="fr-FR" dirty="0" err="1"/>
                        <a:t>nouvièle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-os</a:t>
                      </a:r>
                    </a:p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od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oise</a:t>
                      </a:r>
                      <a:endParaRPr lang="fr-FR" dirty="0"/>
                    </a:p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oide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Gaulos</a:t>
                      </a:r>
                      <a:r>
                        <a:rPr lang="fr-FR" dirty="0"/>
                        <a:t>/gauloise</a:t>
                      </a:r>
                    </a:p>
                    <a:p>
                      <a:r>
                        <a:rPr lang="fr-FR" dirty="0" err="1"/>
                        <a:t>Frod</a:t>
                      </a:r>
                      <a:r>
                        <a:rPr lang="fr-FR" dirty="0"/>
                        <a:t>/froide</a:t>
                      </a:r>
                      <a:r>
                        <a:rPr lang="fr-FR" baseline="0" dirty="0"/>
                        <a:t> (mais on entend aussi « </a:t>
                      </a:r>
                      <a:r>
                        <a:rPr lang="fr-FR" baseline="0" dirty="0" err="1"/>
                        <a:t>frode</a:t>
                      </a:r>
                      <a:r>
                        <a:rPr lang="fr-FR" baseline="0" dirty="0"/>
                        <a:t> » [</a:t>
                      </a:r>
                      <a:r>
                        <a:rPr lang="fr-FR" baseline="0" dirty="0" err="1"/>
                        <a:t>frote</a:t>
                      </a:r>
                      <a:r>
                        <a:rPr lang="fr-FR" baseline="0" dirty="0"/>
                        <a:t>]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ar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err="1"/>
                        <a:t>Plaindar</a:t>
                      </a:r>
                      <a:r>
                        <a:rPr lang="fr-FR" dirty="0"/>
                        <a:t>/</a:t>
                      </a:r>
                      <a:r>
                        <a:rPr lang="fr-FR" dirty="0" err="1"/>
                        <a:t>plaindoire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-in</a:t>
                      </a:r>
                    </a:p>
                    <a:p>
                      <a:r>
                        <a:rPr lang="fr-FR" dirty="0"/>
                        <a:t>-un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ène</a:t>
                      </a:r>
                      <a:endParaRPr lang="fr-FR" dirty="0"/>
                    </a:p>
                    <a:p>
                      <a:r>
                        <a:rPr lang="fr-FR" dirty="0"/>
                        <a:t>-</a:t>
                      </a:r>
                      <a:r>
                        <a:rPr lang="fr-FR" dirty="0" err="1"/>
                        <a:t>eune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Fin/</a:t>
                      </a:r>
                      <a:r>
                        <a:rPr lang="fr-FR" dirty="0" err="1"/>
                        <a:t>fène</a:t>
                      </a:r>
                      <a:endParaRPr lang="fr-FR" dirty="0"/>
                    </a:p>
                    <a:p>
                      <a:r>
                        <a:rPr lang="fr-FR" dirty="0"/>
                        <a:t>Brun/</a:t>
                      </a:r>
                      <a:r>
                        <a:rPr lang="fr-FR" dirty="0" err="1"/>
                        <a:t>breune</a:t>
                      </a:r>
                      <a:r>
                        <a:rPr lang="fr-FR" dirty="0"/>
                        <a:t> (obscur)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0507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078191" y="3364947"/>
            <a:ext cx="98599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fr-FR" altLang="fr-FR" sz="2400" dirty="0"/>
              <a:t>Comme ses correspondant en français, « </a:t>
            </a:r>
            <a:r>
              <a:rPr lang="fr-FR" altLang="fr-FR" sz="2400" dirty="0" err="1"/>
              <a:t>viu</a:t>
            </a:r>
            <a:r>
              <a:rPr lang="fr-FR" altLang="fr-FR" sz="2400" dirty="0"/>
              <a:t> » fait « vièle » au féminin</a:t>
            </a:r>
          </a:p>
          <a:p>
            <a:pPr lvl="0" indent="0"/>
            <a:endParaRPr lang="fr-FR" altLang="fr-FR" sz="2400" dirty="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75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099859" y="2561280"/>
            <a:ext cx="98599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fr-FR" altLang="fr-FR" sz="2400" b="1" dirty="0"/>
              <a:t>Au masculin, l’adjectif reste toujours identique devant voyelle, contrairement au français.</a:t>
            </a:r>
          </a:p>
          <a:p>
            <a:pPr lvl="0" indent="0"/>
            <a:endParaRPr lang="fr-FR" altLang="fr-FR" sz="2400" dirty="0"/>
          </a:p>
          <a:p>
            <a:pPr lvl="0" indent="0"/>
            <a:r>
              <a:rPr lang="fr-FR" altLang="fr-FR" sz="2400" dirty="0"/>
              <a:t>In </a:t>
            </a:r>
            <a:r>
              <a:rPr lang="fr-FR" altLang="fr-FR" sz="2400" dirty="0" err="1"/>
              <a:t>viu</a:t>
            </a:r>
            <a:r>
              <a:rPr lang="fr-FR" altLang="fr-FR" sz="2400" dirty="0"/>
              <a:t> homme : un vieil homme (et pas un vieux homme)</a:t>
            </a:r>
          </a:p>
          <a:p>
            <a:pPr lvl="0" indent="0"/>
            <a:r>
              <a:rPr lang="fr-FR" altLang="fr-FR" sz="2400" dirty="0"/>
              <a:t>In </a:t>
            </a:r>
            <a:r>
              <a:rPr lang="fr-FR" altLang="fr-FR" sz="2400" dirty="0" err="1"/>
              <a:t>biau</a:t>
            </a:r>
            <a:r>
              <a:rPr lang="fr-FR" altLang="fr-FR" sz="2400" dirty="0"/>
              <a:t> </a:t>
            </a:r>
            <a:r>
              <a:rPr lang="fr-FR" altLang="fr-FR" sz="2400" dirty="0" err="1"/>
              <a:t>éfant</a:t>
            </a:r>
            <a:r>
              <a:rPr lang="fr-FR" altLang="fr-FR" sz="2400" dirty="0"/>
              <a:t> : un bel enfant (et pas un beau enfant)</a:t>
            </a:r>
          </a:p>
          <a:p>
            <a:pPr lvl="0" indent="0"/>
            <a:endParaRPr lang="fr-FR" altLang="fr-FR" sz="2400" dirty="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435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947672" y="340028"/>
            <a:ext cx="10515600" cy="1139144"/>
          </a:xfrm>
        </p:spPr>
        <p:txBody>
          <a:bodyPr>
            <a:normAutofit/>
          </a:bodyPr>
          <a:lstStyle/>
          <a:p>
            <a:r>
              <a:rPr lang="fr-FR" dirty="0"/>
              <a:t>Les adjectifs qualificatif</a:t>
            </a:r>
          </a:p>
        </p:txBody>
      </p:sp>
      <p:sp>
        <p:nvSpPr>
          <p:cNvPr id="16" name="Rectangle 24"/>
          <p:cNvSpPr>
            <a:spLocks noChangeArrowheads="1"/>
          </p:cNvSpPr>
          <p:nvPr/>
        </p:nvSpPr>
        <p:spPr bwMode="auto">
          <a:xfrm>
            <a:off x="1082524" y="1841631"/>
            <a:ext cx="985994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0"/>
            <a:r>
              <a:rPr lang="fr-FR" altLang="fr-FR" sz="2400" b="1" dirty="0"/>
              <a:t>Enfin...</a:t>
            </a:r>
          </a:p>
          <a:p>
            <a:pPr lvl="0" indent="0"/>
            <a:endParaRPr lang="fr-FR" altLang="fr-FR" sz="2400" dirty="0"/>
          </a:p>
          <a:p>
            <a:pPr lvl="0" indent="0"/>
            <a:r>
              <a:rPr lang="fr-FR" altLang="fr-FR" sz="2400" dirty="0"/>
              <a:t>L’adjectif épithète peut se placer, comme en français, avant ou après le nom.</a:t>
            </a:r>
          </a:p>
          <a:p>
            <a:pPr lvl="0" indent="0"/>
            <a:endParaRPr lang="fr-FR" altLang="fr-FR" sz="2400" dirty="0"/>
          </a:p>
          <a:p>
            <a:pPr lvl="0" indent="0"/>
            <a:r>
              <a:rPr lang="fr-FR" altLang="fr-FR" sz="2400" dirty="0">
                <a:solidFill>
                  <a:srgbClr val="FF0000"/>
                </a:solidFill>
              </a:rPr>
              <a:t>MAIS</a:t>
            </a:r>
          </a:p>
          <a:p>
            <a:pPr lvl="0" indent="0"/>
            <a:endParaRPr lang="fr-FR" altLang="fr-FR" sz="2400" dirty="0"/>
          </a:p>
          <a:p>
            <a:pPr lvl="0" indent="0"/>
            <a:r>
              <a:rPr lang="fr-FR" altLang="fr-FR" sz="2400" dirty="0"/>
              <a:t>Les adjectifs courts se placent de préférence avant le nom, alors qu’en français on les place après. C’est particulièrement le cas des noms de couleur et de « </a:t>
            </a:r>
            <a:r>
              <a:rPr lang="fr-FR" altLang="fr-FR" sz="2400" dirty="0" err="1"/>
              <a:t>neu</a:t>
            </a:r>
            <a:r>
              <a:rPr lang="fr-FR" altLang="fr-FR" sz="2400" dirty="0"/>
              <a:t>/neuve »</a:t>
            </a:r>
          </a:p>
          <a:p>
            <a:pPr lvl="0" indent="0"/>
            <a:endParaRPr lang="fr-FR" altLang="fr-FR" sz="2400" dirty="0"/>
          </a:p>
        </p:txBody>
      </p:sp>
      <p:sp>
        <p:nvSpPr>
          <p:cNvPr id="21" name="Rectangle 32"/>
          <p:cNvSpPr>
            <a:spLocks noChangeArrowheads="1"/>
          </p:cNvSpPr>
          <p:nvPr/>
        </p:nvSpPr>
        <p:spPr bwMode="auto">
          <a:xfrm>
            <a:off x="1909482" y="399825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19134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430</Words>
  <Application>Microsoft Macintosh PowerPoint</Application>
  <PresentationFormat>Grand écran</PresentationFormat>
  <Paragraphs>80</Paragraphs>
  <Slides>11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Frutiger LT Std 87 ExtraBlk Cn</vt:lpstr>
      <vt:lpstr>Thème Office</vt:lpstr>
      <vt:lpstr>Image</vt:lpstr>
      <vt:lpstr>Approche syntaxique : Les adjectifs qualificatifs</vt:lpstr>
      <vt:lpstr>Les adjectifs qualificatif</vt:lpstr>
      <vt:lpstr>Les adjectifs qualificatif</vt:lpstr>
      <vt:lpstr>Les adjectifs qualificatif</vt:lpstr>
      <vt:lpstr>Les adjectifs qualificatif</vt:lpstr>
      <vt:lpstr>Les adjectifs qualificatif</vt:lpstr>
      <vt:lpstr>Les adjectifs qualificatif</vt:lpstr>
      <vt:lpstr>Les adjectifs qualificatif</vt:lpstr>
      <vt:lpstr>Les adjectifs qualificatif</vt:lpstr>
      <vt:lpstr>Les adjectifs qualificatif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Quo qu’cha nn’est  qu’ech picard ?</dc:title>
  <dc:creator>Olivier</dc:creator>
  <cp:lastModifiedBy>Olivier ENGELAERE</cp:lastModifiedBy>
  <cp:revision>95</cp:revision>
  <dcterms:created xsi:type="dcterms:W3CDTF">2016-03-02T17:37:23Z</dcterms:created>
  <dcterms:modified xsi:type="dcterms:W3CDTF">2024-03-21T08:11:13Z</dcterms:modified>
</cp:coreProperties>
</file>