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sldIdLst>
    <p:sldId id="268" r:id="rId2"/>
    <p:sldId id="269" r:id="rId3"/>
    <p:sldId id="270" r:id="rId4"/>
    <p:sldId id="271" r:id="rId5"/>
    <p:sldId id="272" r:id="rId6"/>
    <p:sldId id="273" r:id="rId7"/>
    <p:sldId id="275" r:id="rId8"/>
    <p:sldId id="274" r:id="rId9"/>
    <p:sldId id="276" r:id="rId10"/>
    <p:sldId id="277" r:id="rId11"/>
    <p:sldId id="278" r:id="rId12"/>
    <p:sldId id="279" r:id="rId13"/>
    <p:sldId id="280" r:id="rId14"/>
    <p:sldId id="281" r:id="rId15"/>
    <p:sldId id="282" r:id="rId16"/>
    <p:sldId id="284" r:id="rId17"/>
    <p:sldId id="283" r:id="rId18"/>
    <p:sldId id="285" r:id="rId19"/>
    <p:sldId id="286" r:id="rId20"/>
    <p:sldId id="288" r:id="rId21"/>
    <p:sldId id="287" r:id="rId22"/>
    <p:sldId id="290" r:id="rId23"/>
    <p:sldId id="289"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p:normalViewPr>
  <p:slideViewPr>
    <p:cSldViewPr snapToGrid="0">
      <p:cViewPr varScale="1">
        <p:scale>
          <a:sx n="82" d="100"/>
          <a:sy n="82" d="100"/>
        </p:scale>
        <p:origin x="73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073ED0CC-082F-4160-86E5-0D6041F12778}" type="datetime1">
              <a:rPr lang="en-US" smtClean="0"/>
              <a:t>12/4/2024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59027064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3ED0CC-082F-4160-86E5-0D6041F12778}" type="datetime1">
              <a:rPr lang="en-US" smtClean="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0113723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4140920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52522845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028251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4425206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02681964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36896313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88475386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72739342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2614963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9434484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5483867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73ED0CC-082F-4160-86E5-0D6041F12778}" type="datetime1">
              <a:rPr lang="en-US" smtClean="0"/>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73194055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73ED0CC-082F-4160-86E5-0D6041F12778}" type="datetime1">
              <a:rPr lang="en-US" smtClean="0"/>
              <a:t>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3289147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3ED0CC-082F-4160-86E5-0D6041F12778}" type="datetime1">
              <a:rPr lang="en-US" smtClean="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7221046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3ED0CC-082F-4160-86E5-0D6041F12778}" type="datetime1">
              <a:rPr lang="en-US" smtClean="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6439453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3ED0CC-082F-4160-86E5-0D6041F12778}" type="datetime1">
              <a:rPr lang="en-US" smtClean="0"/>
              <a:t>12/4/2024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‹N°›</a:t>
            </a:fld>
            <a:endParaRPr lang="en-US" dirty="0"/>
          </a:p>
        </p:txBody>
      </p:sp>
    </p:spTree>
    <p:extLst>
      <p:ext uri="{BB962C8B-B14F-4D97-AF65-F5344CB8AC3E}">
        <p14:creationId xmlns:p14="http://schemas.microsoft.com/office/powerpoint/2010/main" val="3619609520"/>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DE991F-E463-4273-9609-6C90D97B47CD}"/>
              </a:ext>
            </a:extLst>
          </p:cNvPr>
          <p:cNvSpPr>
            <a:spLocks noGrp="1"/>
          </p:cNvSpPr>
          <p:nvPr>
            <p:ph type="title"/>
          </p:nvPr>
        </p:nvSpPr>
        <p:spPr>
          <a:xfrm>
            <a:off x="583164" y="3166188"/>
            <a:ext cx="10131425" cy="1456267"/>
          </a:xfrm>
        </p:spPr>
        <p:txBody>
          <a:bodyPr>
            <a:normAutofit fontScale="90000"/>
          </a:bodyPr>
          <a:lstStyle/>
          <a:p>
            <a:r>
              <a:rPr lang="fr-FR" dirty="0"/>
              <a:t>Stratégie social médias et campagne publicitaire</a:t>
            </a:r>
            <a:br>
              <a:rPr lang="fr-FR" dirty="0"/>
            </a:br>
            <a:endParaRPr lang="fr-FR" dirty="0"/>
          </a:p>
        </p:txBody>
      </p:sp>
    </p:spTree>
    <p:extLst>
      <p:ext uri="{BB962C8B-B14F-4D97-AF65-F5344CB8AC3E}">
        <p14:creationId xmlns:p14="http://schemas.microsoft.com/office/powerpoint/2010/main" val="2974338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DFE9EF-F12D-7740-EF5B-F93AD7D62794}"/>
              </a:ext>
            </a:extLst>
          </p:cNvPr>
          <p:cNvSpPr>
            <a:spLocks noGrp="1"/>
          </p:cNvSpPr>
          <p:nvPr>
            <p:ph type="title"/>
          </p:nvPr>
        </p:nvSpPr>
        <p:spPr/>
        <p:txBody>
          <a:bodyPr/>
          <a:lstStyle/>
          <a:p>
            <a:r>
              <a:rPr lang="fr-FR" dirty="0"/>
              <a:t>En résumé</a:t>
            </a:r>
          </a:p>
        </p:txBody>
      </p:sp>
      <p:sp>
        <p:nvSpPr>
          <p:cNvPr id="3" name="Espace réservé du contenu 2">
            <a:extLst>
              <a:ext uri="{FF2B5EF4-FFF2-40B4-BE49-F238E27FC236}">
                <a16:creationId xmlns:a16="http://schemas.microsoft.com/office/drawing/2014/main" id="{A54E9383-2AFA-2F3B-039A-31BC6D5F9976}"/>
              </a:ext>
            </a:extLst>
          </p:cNvPr>
          <p:cNvSpPr>
            <a:spLocks noGrp="1"/>
          </p:cNvSpPr>
          <p:nvPr>
            <p:ph idx="1"/>
          </p:nvPr>
        </p:nvSpPr>
        <p:spPr/>
        <p:txBody>
          <a:bodyPr/>
          <a:lstStyle/>
          <a:p>
            <a:r>
              <a:rPr lang="fr-FR" dirty="0"/>
              <a:t>Les 3 objectifs cognitifs, affectifs et conatifs d’une marque sont progressifs et permettent, dans l’ordre, de : faire savoir, faire aimer, faire agir. </a:t>
            </a:r>
          </a:p>
          <a:p>
            <a:endParaRPr lang="fr-FR" dirty="0"/>
          </a:p>
          <a:p>
            <a:r>
              <a:rPr lang="fr-FR" dirty="0"/>
              <a:t>Vous êtes dans un schéma émetteur–récepteur : c’est-à-dire qu’en tant que marque, vous proposez des solutions à vos futurs clients.</a:t>
            </a:r>
          </a:p>
          <a:p>
            <a:endParaRPr lang="fr-FR" dirty="0"/>
          </a:p>
          <a:p>
            <a:r>
              <a:rPr lang="fr-FR" dirty="0"/>
              <a:t>Vos objectifs ont pour but d’attirer le consommateur vers vos produits ou services, toujours en répondant à leurs attentes, besoins et problématiques.</a:t>
            </a:r>
          </a:p>
        </p:txBody>
      </p:sp>
    </p:spTree>
    <p:extLst>
      <p:ext uri="{BB962C8B-B14F-4D97-AF65-F5344CB8AC3E}">
        <p14:creationId xmlns:p14="http://schemas.microsoft.com/office/powerpoint/2010/main" val="357054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DFE9EF-F12D-7740-EF5B-F93AD7D62794}"/>
              </a:ext>
            </a:extLst>
          </p:cNvPr>
          <p:cNvSpPr>
            <a:spLocks noGrp="1"/>
          </p:cNvSpPr>
          <p:nvPr>
            <p:ph type="title"/>
          </p:nvPr>
        </p:nvSpPr>
        <p:spPr/>
        <p:txBody>
          <a:bodyPr/>
          <a:lstStyle/>
          <a:p>
            <a:r>
              <a:rPr lang="fr-FR" dirty="0"/>
              <a:t>Choisissez votre stratégie</a:t>
            </a:r>
          </a:p>
        </p:txBody>
      </p:sp>
      <p:sp>
        <p:nvSpPr>
          <p:cNvPr id="3" name="Espace réservé du contenu 2">
            <a:extLst>
              <a:ext uri="{FF2B5EF4-FFF2-40B4-BE49-F238E27FC236}">
                <a16:creationId xmlns:a16="http://schemas.microsoft.com/office/drawing/2014/main" id="{A54E9383-2AFA-2F3B-039A-31BC6D5F9976}"/>
              </a:ext>
            </a:extLst>
          </p:cNvPr>
          <p:cNvSpPr>
            <a:spLocks noGrp="1"/>
          </p:cNvSpPr>
          <p:nvPr>
            <p:ph idx="1"/>
          </p:nvPr>
        </p:nvSpPr>
        <p:spPr/>
        <p:txBody>
          <a:bodyPr/>
          <a:lstStyle/>
          <a:p>
            <a:r>
              <a:rPr lang="fr-FR" dirty="0"/>
              <a:t>Les 3 objectifs cognitifs, affectifs et conatifs d’une marque sont progressifs et permettent, dans l’ordre, de : faire savoir, faire aimer, faire agir. </a:t>
            </a:r>
          </a:p>
          <a:p>
            <a:endParaRPr lang="fr-FR" dirty="0"/>
          </a:p>
          <a:p>
            <a:r>
              <a:rPr lang="fr-FR" dirty="0"/>
              <a:t>Vous êtes dans un schéma émetteur–récepteur : c’est-à-dire qu’en tant que marque, vous proposez des solutions à vos futurs clients.</a:t>
            </a:r>
          </a:p>
          <a:p>
            <a:endParaRPr lang="fr-FR" dirty="0"/>
          </a:p>
          <a:p>
            <a:r>
              <a:rPr lang="fr-FR" dirty="0"/>
              <a:t>Vos objectifs ont pour but d’attirer le consommateur vers vos produits ou services, toujours en répondant à leurs attentes, besoins et problématiques.</a:t>
            </a:r>
          </a:p>
        </p:txBody>
      </p:sp>
    </p:spTree>
    <p:extLst>
      <p:ext uri="{BB962C8B-B14F-4D97-AF65-F5344CB8AC3E}">
        <p14:creationId xmlns:p14="http://schemas.microsoft.com/office/powerpoint/2010/main" val="164451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0865BC-B36E-32EA-B2FC-E415EFE9047E}"/>
              </a:ext>
            </a:extLst>
          </p:cNvPr>
          <p:cNvSpPr>
            <a:spLocks noGrp="1"/>
          </p:cNvSpPr>
          <p:nvPr>
            <p:ph type="title"/>
          </p:nvPr>
        </p:nvSpPr>
        <p:spPr>
          <a:xfrm>
            <a:off x="542677" y="2804160"/>
            <a:ext cx="10131425" cy="1456267"/>
          </a:xfrm>
        </p:spPr>
        <p:txBody>
          <a:bodyPr/>
          <a:lstStyle/>
          <a:p>
            <a:r>
              <a:rPr lang="fr-FR" dirty="0"/>
              <a:t>Social médias – plan de communication</a:t>
            </a:r>
          </a:p>
        </p:txBody>
      </p:sp>
    </p:spTree>
    <p:extLst>
      <p:ext uri="{BB962C8B-B14F-4D97-AF65-F5344CB8AC3E}">
        <p14:creationId xmlns:p14="http://schemas.microsoft.com/office/powerpoint/2010/main" val="695172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A7E25B-AB0C-2328-2C8F-9D1C40746A4B}"/>
              </a:ext>
            </a:extLst>
          </p:cNvPr>
          <p:cNvSpPr>
            <a:spLocks noGrp="1"/>
          </p:cNvSpPr>
          <p:nvPr>
            <p:ph type="title"/>
          </p:nvPr>
        </p:nvSpPr>
        <p:spPr/>
        <p:txBody>
          <a:bodyPr/>
          <a:lstStyle/>
          <a:p>
            <a:r>
              <a:rPr lang="fr-FR" dirty="0"/>
              <a:t>Appréhendez les mécanismes d’influence des communautés</a:t>
            </a:r>
          </a:p>
        </p:txBody>
      </p:sp>
      <p:sp>
        <p:nvSpPr>
          <p:cNvPr id="3" name="Espace réservé du contenu 2">
            <a:extLst>
              <a:ext uri="{FF2B5EF4-FFF2-40B4-BE49-F238E27FC236}">
                <a16:creationId xmlns:a16="http://schemas.microsoft.com/office/drawing/2014/main" id="{F643F919-AF38-79B1-7687-4E828727EF33}"/>
              </a:ext>
            </a:extLst>
          </p:cNvPr>
          <p:cNvSpPr>
            <a:spLocks noGrp="1"/>
          </p:cNvSpPr>
          <p:nvPr>
            <p:ph idx="1"/>
          </p:nvPr>
        </p:nvSpPr>
        <p:spPr/>
        <p:txBody>
          <a:bodyPr/>
          <a:lstStyle/>
          <a:p>
            <a:r>
              <a:rPr lang="fr-FR" dirty="0"/>
              <a:t>La marque s’adresse à sa communauté quand elle est libre, pas quand elle envisage un achat immédiat ;</a:t>
            </a:r>
          </a:p>
          <a:p>
            <a:endParaRPr lang="fr-FR" dirty="0"/>
          </a:p>
          <a:p>
            <a:r>
              <a:rPr lang="fr-FR" dirty="0"/>
              <a:t>Elle intègre également des produits dans un environnement divertissant et joyeux ;</a:t>
            </a:r>
          </a:p>
          <a:p>
            <a:endParaRPr lang="fr-FR" dirty="0"/>
          </a:p>
          <a:p>
            <a:r>
              <a:rPr lang="fr-FR" dirty="0"/>
              <a:t>Elle crée une personnalité, une identité à laquelle s'attacher, en associant un visage à sa marque : ambassadeur/</a:t>
            </a:r>
            <a:r>
              <a:rPr lang="fr-FR" dirty="0" err="1"/>
              <a:t>rice</a:t>
            </a:r>
            <a:r>
              <a:rPr lang="fr-FR" dirty="0"/>
              <a:t>, fondateur/</a:t>
            </a:r>
            <a:r>
              <a:rPr lang="fr-FR" dirty="0" err="1"/>
              <a:t>rice</a:t>
            </a:r>
            <a:r>
              <a:rPr lang="fr-FR" dirty="0"/>
              <a:t>, mascotte.</a:t>
            </a:r>
          </a:p>
        </p:txBody>
      </p:sp>
    </p:spTree>
    <p:extLst>
      <p:ext uri="{BB962C8B-B14F-4D97-AF65-F5344CB8AC3E}">
        <p14:creationId xmlns:p14="http://schemas.microsoft.com/office/powerpoint/2010/main" val="2128660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39B4BA-8385-794F-6462-04D3C3B375BD}"/>
              </a:ext>
            </a:extLst>
          </p:cNvPr>
          <p:cNvSpPr>
            <a:spLocks noGrp="1"/>
          </p:cNvSpPr>
          <p:nvPr>
            <p:ph type="title"/>
          </p:nvPr>
        </p:nvSpPr>
        <p:spPr/>
        <p:txBody>
          <a:bodyPr/>
          <a:lstStyle/>
          <a:p>
            <a:r>
              <a:rPr lang="fr-FR" dirty="0"/>
              <a:t>Quel intérêt, pour une organisation, d’animer ses communautés ?</a:t>
            </a:r>
          </a:p>
        </p:txBody>
      </p:sp>
      <p:sp>
        <p:nvSpPr>
          <p:cNvPr id="3" name="Espace réservé du contenu 2">
            <a:extLst>
              <a:ext uri="{FF2B5EF4-FFF2-40B4-BE49-F238E27FC236}">
                <a16:creationId xmlns:a16="http://schemas.microsoft.com/office/drawing/2014/main" id="{074E9DE9-6767-46B1-326D-D2112A1EA17A}"/>
              </a:ext>
            </a:extLst>
          </p:cNvPr>
          <p:cNvSpPr>
            <a:spLocks noGrp="1"/>
          </p:cNvSpPr>
          <p:nvPr>
            <p:ph idx="1"/>
          </p:nvPr>
        </p:nvSpPr>
        <p:spPr/>
        <p:txBody>
          <a:bodyPr/>
          <a:lstStyle/>
          <a:p>
            <a:r>
              <a:rPr lang="fr-FR" dirty="0"/>
              <a:t>Si vous travaillez pour une organisation autour de laquelle gravite une communauté, vous avez tout intérêt à l’animer. Vous devrez donc étudier votre écosystème, et celui de vos clients. Puis, vous allez analyser et comprendre le fonctionnement des communautés qui peuvent avoir un impact sur vos actions.</a:t>
            </a:r>
          </a:p>
        </p:txBody>
      </p:sp>
    </p:spTree>
    <p:extLst>
      <p:ext uri="{BB962C8B-B14F-4D97-AF65-F5344CB8AC3E}">
        <p14:creationId xmlns:p14="http://schemas.microsoft.com/office/powerpoint/2010/main" val="2151249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39B4BA-8385-794F-6462-04D3C3B375BD}"/>
              </a:ext>
            </a:extLst>
          </p:cNvPr>
          <p:cNvSpPr>
            <a:spLocks noGrp="1"/>
          </p:cNvSpPr>
          <p:nvPr>
            <p:ph type="title"/>
          </p:nvPr>
        </p:nvSpPr>
        <p:spPr/>
        <p:txBody>
          <a:bodyPr/>
          <a:lstStyle/>
          <a:p>
            <a:r>
              <a:rPr lang="fr-FR" dirty="0"/>
              <a:t>Quel intérêt, pour une organisation, d’animer ses communautés ?</a:t>
            </a:r>
          </a:p>
        </p:txBody>
      </p:sp>
      <p:sp>
        <p:nvSpPr>
          <p:cNvPr id="3" name="Espace réservé du contenu 2">
            <a:extLst>
              <a:ext uri="{FF2B5EF4-FFF2-40B4-BE49-F238E27FC236}">
                <a16:creationId xmlns:a16="http://schemas.microsoft.com/office/drawing/2014/main" id="{074E9DE9-6767-46B1-326D-D2112A1EA17A}"/>
              </a:ext>
            </a:extLst>
          </p:cNvPr>
          <p:cNvSpPr>
            <a:spLocks noGrp="1"/>
          </p:cNvSpPr>
          <p:nvPr>
            <p:ph idx="1"/>
          </p:nvPr>
        </p:nvSpPr>
        <p:spPr>
          <a:xfrm>
            <a:off x="685801" y="2384663"/>
            <a:ext cx="10131425" cy="3649133"/>
          </a:xfrm>
        </p:spPr>
        <p:txBody>
          <a:bodyPr>
            <a:normAutofit fontScale="92500" lnSpcReduction="10000"/>
          </a:bodyPr>
          <a:lstStyle/>
          <a:p>
            <a:r>
              <a:rPr lang="fr-FR" dirty="0"/>
              <a:t>Si vous représentez une marque grand public, votre communauté regroupe :</a:t>
            </a:r>
          </a:p>
          <a:p>
            <a:pPr marL="0" indent="0">
              <a:buNone/>
            </a:pPr>
            <a:endParaRPr lang="fr-FR" dirty="0"/>
          </a:p>
          <a:p>
            <a:pPr marL="0" indent="0">
              <a:buNone/>
            </a:pPr>
            <a:r>
              <a:rPr lang="fr-FR" dirty="0"/>
              <a:t>Les passionnés de votre marque ;</a:t>
            </a:r>
          </a:p>
          <a:p>
            <a:pPr marL="0" indent="0">
              <a:buNone/>
            </a:pPr>
            <a:r>
              <a:rPr lang="fr-FR" dirty="0"/>
              <a:t>Ceux qui utilisent vos produits, vos services ;</a:t>
            </a:r>
          </a:p>
          <a:p>
            <a:pPr marL="0" indent="0">
              <a:buNone/>
            </a:pPr>
            <a:r>
              <a:rPr lang="fr-FR" dirty="0"/>
              <a:t>Ceux qui comptent les utiliser ;</a:t>
            </a:r>
          </a:p>
          <a:p>
            <a:pPr marL="0" indent="0">
              <a:buNone/>
            </a:pPr>
            <a:r>
              <a:rPr lang="fr-FR" dirty="0"/>
              <a:t>De simples curieux ;</a:t>
            </a:r>
          </a:p>
          <a:p>
            <a:pPr marL="0" indent="0">
              <a:buNone/>
            </a:pPr>
            <a:r>
              <a:rPr lang="fr-FR" dirty="0"/>
              <a:t>Ceux qui apprécient votre démarche mais préfèrent la concurrence ;</a:t>
            </a:r>
          </a:p>
          <a:p>
            <a:pPr marL="0" indent="0">
              <a:buNone/>
            </a:pPr>
            <a:r>
              <a:rPr lang="fr-FR" dirty="0"/>
              <a:t>Vos collègues et vos futurs collègues ;</a:t>
            </a:r>
          </a:p>
          <a:p>
            <a:pPr marL="0" indent="0">
              <a:buNone/>
            </a:pPr>
            <a:r>
              <a:rPr lang="fr-FR" dirty="0"/>
              <a:t>Mais aussi vos fournisseurs, vos distributeurs, vos partenaires, vos actionnaires, vos concurrents… ;</a:t>
            </a:r>
          </a:p>
          <a:p>
            <a:pPr marL="0" indent="0">
              <a:buNone/>
            </a:pPr>
            <a:r>
              <a:rPr lang="fr-FR" dirty="0"/>
              <a:t>Et l’entourage de toutes ces personnes, par viralité !</a:t>
            </a:r>
          </a:p>
        </p:txBody>
      </p:sp>
    </p:spTree>
    <p:extLst>
      <p:ext uri="{BB962C8B-B14F-4D97-AF65-F5344CB8AC3E}">
        <p14:creationId xmlns:p14="http://schemas.microsoft.com/office/powerpoint/2010/main" val="659985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39B4BA-8385-794F-6462-04D3C3B375BD}"/>
              </a:ext>
            </a:extLst>
          </p:cNvPr>
          <p:cNvSpPr>
            <a:spLocks noGrp="1"/>
          </p:cNvSpPr>
          <p:nvPr>
            <p:ph type="title"/>
          </p:nvPr>
        </p:nvSpPr>
        <p:spPr/>
        <p:txBody>
          <a:bodyPr/>
          <a:lstStyle/>
          <a:p>
            <a:r>
              <a:rPr lang="fr-FR" dirty="0"/>
              <a:t>Quel intérêt, pour une organisation, d’animer ses communautés ?</a:t>
            </a:r>
          </a:p>
        </p:txBody>
      </p:sp>
      <p:sp>
        <p:nvSpPr>
          <p:cNvPr id="3" name="Espace réservé du contenu 2">
            <a:extLst>
              <a:ext uri="{FF2B5EF4-FFF2-40B4-BE49-F238E27FC236}">
                <a16:creationId xmlns:a16="http://schemas.microsoft.com/office/drawing/2014/main" id="{074E9DE9-6767-46B1-326D-D2112A1EA17A}"/>
              </a:ext>
            </a:extLst>
          </p:cNvPr>
          <p:cNvSpPr>
            <a:spLocks noGrp="1"/>
          </p:cNvSpPr>
          <p:nvPr>
            <p:ph idx="1"/>
          </p:nvPr>
        </p:nvSpPr>
        <p:spPr>
          <a:xfrm>
            <a:off x="685801" y="2384663"/>
            <a:ext cx="10131425" cy="3649133"/>
          </a:xfrm>
        </p:spPr>
        <p:txBody>
          <a:bodyPr>
            <a:normAutofit/>
          </a:bodyPr>
          <a:lstStyle/>
          <a:p>
            <a:r>
              <a:rPr lang="fr-FR" dirty="0"/>
              <a:t>Une communauté est donc différente d’une “audience” ou d’un “public” : dans un public, chacun consomme le même contenu de son côté. On n’en crée pas en retour et on n’en discute pas entre nous. Elle est différente d’une base de données, d’un fichier prospects, ou clients, pour les mêmes raisons.</a:t>
            </a:r>
          </a:p>
          <a:p>
            <a:endParaRPr lang="fr-FR" dirty="0"/>
          </a:p>
          <a:p>
            <a:r>
              <a:rPr lang="fr-FR" dirty="0"/>
              <a:t>Écouter efficacement votre communauté pourra aussi vous servir à prévenir des menaces. Vous pourrez détecter les signaux d’un mécontentement, ou d’un dysfonctionnement. Cela pourrait vous être précieux pour éviter, ou atténuer une crise.</a:t>
            </a:r>
          </a:p>
        </p:txBody>
      </p:sp>
    </p:spTree>
    <p:extLst>
      <p:ext uri="{BB962C8B-B14F-4D97-AF65-F5344CB8AC3E}">
        <p14:creationId xmlns:p14="http://schemas.microsoft.com/office/powerpoint/2010/main" val="1233025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658331-4BBB-4A3F-98F3-21EE88C6D245}"/>
              </a:ext>
            </a:extLst>
          </p:cNvPr>
          <p:cNvSpPr>
            <a:spLocks noGrp="1"/>
          </p:cNvSpPr>
          <p:nvPr>
            <p:ph type="title"/>
          </p:nvPr>
        </p:nvSpPr>
        <p:spPr/>
        <p:txBody>
          <a:bodyPr/>
          <a:lstStyle/>
          <a:p>
            <a:r>
              <a:rPr lang="fr-FR" dirty="0"/>
              <a:t>Comment bénéficier de l’effet de viralité ?</a:t>
            </a:r>
          </a:p>
        </p:txBody>
      </p:sp>
      <p:sp>
        <p:nvSpPr>
          <p:cNvPr id="3" name="Espace réservé du contenu 2">
            <a:extLst>
              <a:ext uri="{FF2B5EF4-FFF2-40B4-BE49-F238E27FC236}">
                <a16:creationId xmlns:a16="http://schemas.microsoft.com/office/drawing/2014/main" id="{78730152-4DA2-AA9E-9206-25A7F612EC9A}"/>
              </a:ext>
            </a:extLst>
          </p:cNvPr>
          <p:cNvSpPr>
            <a:spLocks noGrp="1"/>
          </p:cNvSpPr>
          <p:nvPr>
            <p:ph idx="1"/>
          </p:nvPr>
        </p:nvSpPr>
        <p:spPr/>
        <p:txBody>
          <a:bodyPr/>
          <a:lstStyle/>
          <a:p>
            <a:r>
              <a:rPr lang="fr-FR" dirty="0"/>
              <a:t>la qualité de votre contenu déterminera l’effet multiplicateur. Vous regarderez sa qualité intrinsèque, mais également sa capacité à être partagé facilement. C’est pour ça que beaucoup de vidéos que vous voyez intègrent des appels à l’action (ou call-to-action) : en général, “partagez” ou “commentez”.</a:t>
            </a:r>
          </a:p>
          <a:p>
            <a:endParaRPr lang="fr-FR" dirty="0"/>
          </a:p>
          <a:p>
            <a:r>
              <a:rPr lang="fr-FR" dirty="0"/>
              <a:t>Cela nous amène à l'élément clé de la viralité : l’algorithme.</a:t>
            </a:r>
          </a:p>
          <a:p>
            <a:r>
              <a:rPr lang="fr-FR" dirty="0"/>
              <a:t>Par exemple : si vous voyez une photo sur Facebook et cliquez sur “partager”,</a:t>
            </a:r>
          </a:p>
          <a:p>
            <a:r>
              <a:rPr lang="fr-FR" dirty="0"/>
              <a:t>elle aura en moyenne 3 fois plus de chance d’être vue par vos amis que si vous la commentez, et 10 fois plus que si vous la “likez”.</a:t>
            </a:r>
          </a:p>
        </p:txBody>
      </p:sp>
    </p:spTree>
    <p:extLst>
      <p:ext uri="{BB962C8B-B14F-4D97-AF65-F5344CB8AC3E}">
        <p14:creationId xmlns:p14="http://schemas.microsoft.com/office/powerpoint/2010/main" val="902956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658331-4BBB-4A3F-98F3-21EE88C6D245}"/>
              </a:ext>
            </a:extLst>
          </p:cNvPr>
          <p:cNvSpPr>
            <a:spLocks noGrp="1"/>
          </p:cNvSpPr>
          <p:nvPr>
            <p:ph type="title"/>
          </p:nvPr>
        </p:nvSpPr>
        <p:spPr/>
        <p:txBody>
          <a:bodyPr/>
          <a:lstStyle/>
          <a:p>
            <a:r>
              <a:rPr lang="fr-FR" dirty="0"/>
              <a:t>Comment bénéficier de l’effet de viralité ?</a:t>
            </a:r>
          </a:p>
        </p:txBody>
      </p:sp>
      <p:sp>
        <p:nvSpPr>
          <p:cNvPr id="3" name="Espace réservé du contenu 2">
            <a:extLst>
              <a:ext uri="{FF2B5EF4-FFF2-40B4-BE49-F238E27FC236}">
                <a16:creationId xmlns:a16="http://schemas.microsoft.com/office/drawing/2014/main" id="{78730152-4DA2-AA9E-9206-25A7F612EC9A}"/>
              </a:ext>
            </a:extLst>
          </p:cNvPr>
          <p:cNvSpPr>
            <a:spLocks noGrp="1"/>
          </p:cNvSpPr>
          <p:nvPr>
            <p:ph idx="1"/>
          </p:nvPr>
        </p:nvSpPr>
        <p:spPr/>
        <p:txBody>
          <a:bodyPr/>
          <a:lstStyle/>
          <a:p>
            <a:r>
              <a:rPr lang="fr-FR" dirty="0"/>
              <a:t>Dans les grandes lignes, sachez que la viralité a plusieurs facteurs :</a:t>
            </a:r>
          </a:p>
          <a:p>
            <a:endParaRPr lang="fr-FR" dirty="0"/>
          </a:p>
          <a:p>
            <a:r>
              <a:rPr lang="fr-FR" dirty="0"/>
              <a:t>Le taille et la qualité de la première communauté à être en contact</a:t>
            </a:r>
          </a:p>
          <a:p>
            <a:r>
              <a:rPr lang="fr-FR" dirty="0"/>
              <a:t>La qualité de votre contenu, et sa facilité à être partagé</a:t>
            </a:r>
          </a:p>
          <a:p>
            <a:r>
              <a:rPr lang="fr-FR" dirty="0"/>
              <a:t>L’algorithme du réseau sur lequel vous partagez votre contenu </a:t>
            </a:r>
          </a:p>
        </p:txBody>
      </p:sp>
    </p:spTree>
    <p:extLst>
      <p:ext uri="{BB962C8B-B14F-4D97-AF65-F5344CB8AC3E}">
        <p14:creationId xmlns:p14="http://schemas.microsoft.com/office/powerpoint/2010/main" val="1960012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99D9D3-B34D-B37B-F8AF-17232E208DEC}"/>
              </a:ext>
            </a:extLst>
          </p:cNvPr>
          <p:cNvSpPr>
            <a:spLocks noGrp="1"/>
          </p:cNvSpPr>
          <p:nvPr>
            <p:ph type="title"/>
          </p:nvPr>
        </p:nvSpPr>
        <p:spPr>
          <a:xfrm>
            <a:off x="685801" y="609600"/>
            <a:ext cx="11024117" cy="1456267"/>
          </a:xfrm>
        </p:spPr>
        <p:txBody>
          <a:bodyPr/>
          <a:lstStyle/>
          <a:p>
            <a:r>
              <a:rPr lang="fr-FR" dirty="0"/>
              <a:t>Intégrez le social media dans votre organisation</a:t>
            </a:r>
          </a:p>
        </p:txBody>
      </p:sp>
      <p:sp>
        <p:nvSpPr>
          <p:cNvPr id="3" name="Espace réservé du contenu 2">
            <a:extLst>
              <a:ext uri="{FF2B5EF4-FFF2-40B4-BE49-F238E27FC236}">
                <a16:creationId xmlns:a16="http://schemas.microsoft.com/office/drawing/2014/main" id="{9E162929-A87D-0201-1DF0-B98049482471}"/>
              </a:ext>
            </a:extLst>
          </p:cNvPr>
          <p:cNvSpPr>
            <a:spLocks noGrp="1"/>
          </p:cNvSpPr>
          <p:nvPr>
            <p:ph idx="1"/>
          </p:nvPr>
        </p:nvSpPr>
        <p:spPr/>
        <p:txBody>
          <a:bodyPr>
            <a:normAutofit fontScale="92500" lnSpcReduction="10000"/>
          </a:bodyPr>
          <a:lstStyle/>
          <a:p>
            <a:r>
              <a:rPr lang="fr-FR" dirty="0"/>
              <a:t>Dans un premier temps, comprenez bien l’ADN de la marque pour laquelle vous travaillez !</a:t>
            </a:r>
          </a:p>
          <a:p>
            <a:endParaRPr lang="fr-FR" dirty="0"/>
          </a:p>
          <a:p>
            <a:r>
              <a:rPr lang="fr-FR" dirty="0"/>
              <a:t>Quelle est sa personnalité, que pense-t-on d’elle de l’extérieur ? A-t-elle une légitimité sur certains sujets ou sur certaines prises de position ?</a:t>
            </a:r>
          </a:p>
          <a:p>
            <a:endParaRPr lang="fr-FR" dirty="0"/>
          </a:p>
          <a:p>
            <a:r>
              <a:rPr lang="fr-FR" dirty="0"/>
              <a:t>En effet, vous devez absolument être vigilants quant aux sujets et communautés que vous voulez aborder. Si vous vous emparez d’un sujet sociétal comme l’environnement, les inégalités, les droits des femmes, c’est une très bonne nouvelle. Mais faites-le vraiment ! Internet ne vous pardonnerait pas une posture dénuée d’actes.</a:t>
            </a:r>
          </a:p>
          <a:p>
            <a:endParaRPr lang="fr-FR" dirty="0"/>
          </a:p>
          <a:p>
            <a:r>
              <a:rPr lang="fr-FR" dirty="0"/>
              <a:t>Vous devez être sincère, cohérent et irréprochable dans votre démarche. Si ce n’est pas le cas, ne vous exposez pas sur ces sujets.</a:t>
            </a:r>
          </a:p>
        </p:txBody>
      </p:sp>
    </p:spTree>
    <p:extLst>
      <p:ext uri="{BB962C8B-B14F-4D97-AF65-F5344CB8AC3E}">
        <p14:creationId xmlns:p14="http://schemas.microsoft.com/office/powerpoint/2010/main" val="207820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C1522A-3ADD-706F-F9FF-3486DD4B32BE}"/>
              </a:ext>
            </a:extLst>
          </p:cNvPr>
          <p:cNvSpPr>
            <a:spLocks noGrp="1"/>
          </p:cNvSpPr>
          <p:nvPr>
            <p:ph type="title"/>
          </p:nvPr>
        </p:nvSpPr>
        <p:spPr/>
        <p:txBody>
          <a:bodyPr/>
          <a:lstStyle/>
          <a:p>
            <a:r>
              <a:rPr lang="fr-FR" dirty="0"/>
              <a:t>Déterminez votre positionnement</a:t>
            </a:r>
          </a:p>
        </p:txBody>
      </p:sp>
      <p:sp>
        <p:nvSpPr>
          <p:cNvPr id="3" name="Espace réservé du contenu 2">
            <a:extLst>
              <a:ext uri="{FF2B5EF4-FFF2-40B4-BE49-F238E27FC236}">
                <a16:creationId xmlns:a16="http://schemas.microsoft.com/office/drawing/2014/main" id="{55B690AD-6B17-6BC8-0F74-0C36FED51AB3}"/>
              </a:ext>
            </a:extLst>
          </p:cNvPr>
          <p:cNvSpPr>
            <a:spLocks noGrp="1"/>
          </p:cNvSpPr>
          <p:nvPr>
            <p:ph idx="1"/>
          </p:nvPr>
        </p:nvSpPr>
        <p:spPr/>
        <p:txBody>
          <a:bodyPr>
            <a:normAutofit fontScale="92500" lnSpcReduction="10000"/>
          </a:bodyPr>
          <a:lstStyle/>
          <a:p>
            <a:r>
              <a:rPr lang="fr-FR" dirty="0"/>
              <a:t>Une stratégie publicitaire comporte différentes étapes que vous allez pouvoir étudier dans cette partie. Commençons par la première : le positionnement.</a:t>
            </a:r>
          </a:p>
          <a:p>
            <a:endParaRPr lang="fr-FR" dirty="0"/>
          </a:p>
          <a:p>
            <a:r>
              <a:rPr lang="fr-FR" dirty="0"/>
              <a:t>Vous évoluez aujourd’hui dans un marché très dynamique, voire extrêmement compétitif, et votre défi majeur est de réussir à émerger sur celui-ci. Vous allez devoir déterminer votre positionnement sur votre marché et connaître la perception de l’image qu'ont vos prospects, clients partenaires, mais aussi concurrents, de vos produits et services.</a:t>
            </a:r>
          </a:p>
          <a:p>
            <a:pPr marL="0" indent="0">
              <a:buNone/>
            </a:pPr>
            <a:endParaRPr lang="fr-FR" dirty="0"/>
          </a:p>
          <a:p>
            <a:pPr marL="0" indent="0">
              <a:buNone/>
            </a:pPr>
            <a:r>
              <a:rPr lang="fr-FR" dirty="0"/>
              <a:t>économiques ;</a:t>
            </a:r>
          </a:p>
          <a:p>
            <a:pPr marL="0" indent="0">
              <a:buNone/>
            </a:pPr>
            <a:r>
              <a:rPr lang="fr-FR" dirty="0"/>
              <a:t>structurels ;</a:t>
            </a:r>
          </a:p>
          <a:p>
            <a:pPr marL="0" indent="0">
              <a:buNone/>
            </a:pPr>
            <a:r>
              <a:rPr lang="fr-FR" dirty="0"/>
              <a:t>organisationnels.</a:t>
            </a:r>
          </a:p>
        </p:txBody>
      </p:sp>
    </p:spTree>
    <p:extLst>
      <p:ext uri="{BB962C8B-B14F-4D97-AF65-F5344CB8AC3E}">
        <p14:creationId xmlns:p14="http://schemas.microsoft.com/office/powerpoint/2010/main" val="1414034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99D9D3-B34D-B37B-F8AF-17232E208DEC}"/>
              </a:ext>
            </a:extLst>
          </p:cNvPr>
          <p:cNvSpPr>
            <a:spLocks noGrp="1"/>
          </p:cNvSpPr>
          <p:nvPr>
            <p:ph type="title"/>
          </p:nvPr>
        </p:nvSpPr>
        <p:spPr>
          <a:xfrm>
            <a:off x="685801" y="609600"/>
            <a:ext cx="11024117" cy="1456267"/>
          </a:xfrm>
        </p:spPr>
        <p:txBody>
          <a:bodyPr/>
          <a:lstStyle/>
          <a:p>
            <a:r>
              <a:rPr lang="fr-FR" dirty="0"/>
              <a:t>Intégrez le social media dans votre organisation</a:t>
            </a:r>
          </a:p>
        </p:txBody>
      </p:sp>
      <p:sp>
        <p:nvSpPr>
          <p:cNvPr id="3" name="Espace réservé du contenu 2">
            <a:extLst>
              <a:ext uri="{FF2B5EF4-FFF2-40B4-BE49-F238E27FC236}">
                <a16:creationId xmlns:a16="http://schemas.microsoft.com/office/drawing/2014/main" id="{9E162929-A87D-0201-1DF0-B98049482471}"/>
              </a:ext>
            </a:extLst>
          </p:cNvPr>
          <p:cNvSpPr>
            <a:spLocks noGrp="1"/>
          </p:cNvSpPr>
          <p:nvPr>
            <p:ph idx="1"/>
          </p:nvPr>
        </p:nvSpPr>
        <p:spPr/>
        <p:txBody>
          <a:bodyPr>
            <a:normAutofit fontScale="77500" lnSpcReduction="20000"/>
          </a:bodyPr>
          <a:lstStyle/>
          <a:p>
            <a:pPr algn="l"/>
            <a:r>
              <a:rPr lang="fr-FR" b="0" i="0" dirty="0">
                <a:effectLst/>
                <a:latin typeface="Inter"/>
              </a:rPr>
              <a:t>Vous devez donc </a:t>
            </a:r>
            <a:r>
              <a:rPr lang="fr-FR" b="1" i="0" dirty="0">
                <a:effectLst/>
                <a:latin typeface="Inter"/>
              </a:rPr>
              <a:t>définir les objectifs recherchés</a:t>
            </a:r>
            <a:r>
              <a:rPr lang="fr-FR" b="0" i="0" dirty="0">
                <a:effectLst/>
                <a:latin typeface="Inter"/>
              </a:rPr>
              <a:t> par votre organisation. Souhaitez-vous engager votre communauté pour :</a:t>
            </a:r>
          </a:p>
          <a:p>
            <a:pPr algn="l">
              <a:buFont typeface="Arial" panose="020B0604020202020204" pitchFamily="34" charset="0"/>
              <a:buChar char="•"/>
            </a:pPr>
            <a:r>
              <a:rPr lang="fr-FR" b="0" i="0" dirty="0">
                <a:effectLst/>
                <a:latin typeface="Inter"/>
              </a:rPr>
              <a:t>Les </a:t>
            </a:r>
            <a:r>
              <a:rPr lang="fr-FR" b="1" i="0" dirty="0">
                <a:effectLst/>
                <a:latin typeface="Inter"/>
              </a:rPr>
              <a:t>faire aimer votre marque</a:t>
            </a:r>
            <a:r>
              <a:rPr lang="fr-FR" b="0" i="0" dirty="0">
                <a:effectLst/>
                <a:latin typeface="Inter"/>
              </a:rPr>
              <a:t> et leur donner un rôle de prescripteur ;</a:t>
            </a:r>
          </a:p>
          <a:p>
            <a:pPr algn="l">
              <a:buFont typeface="Arial" panose="020B0604020202020204" pitchFamily="34" charset="0"/>
              <a:buChar char="•"/>
            </a:pPr>
            <a:r>
              <a:rPr lang="fr-FR" b="1" i="0" dirty="0">
                <a:effectLst/>
                <a:latin typeface="Inter"/>
              </a:rPr>
              <a:t>Améliorer votre image de marque</a:t>
            </a:r>
            <a:r>
              <a:rPr lang="fr-FR" b="0" i="0" dirty="0">
                <a:effectLst/>
                <a:latin typeface="Inter"/>
              </a:rPr>
              <a:t> et augmenter vos ventes sur le long terme ;</a:t>
            </a:r>
          </a:p>
          <a:p>
            <a:pPr algn="l">
              <a:buFont typeface="Arial" panose="020B0604020202020204" pitchFamily="34" charset="0"/>
              <a:buChar char="•"/>
            </a:pPr>
            <a:r>
              <a:rPr lang="fr-FR" b="1" i="0" dirty="0">
                <a:effectLst/>
                <a:latin typeface="Inter"/>
              </a:rPr>
              <a:t>Faire des “coups”  </a:t>
            </a:r>
            <a:r>
              <a:rPr lang="fr-FR" b="0" i="0" dirty="0">
                <a:effectLst/>
                <a:latin typeface="Inter"/>
              </a:rPr>
              <a:t>et augmenter vos ventes sur le court terme ;</a:t>
            </a:r>
          </a:p>
          <a:p>
            <a:pPr algn="l">
              <a:buFont typeface="Arial" panose="020B0604020202020204" pitchFamily="34" charset="0"/>
              <a:buChar char="•"/>
            </a:pPr>
            <a:r>
              <a:rPr lang="fr-FR" b="1" i="0" dirty="0">
                <a:effectLst/>
                <a:latin typeface="Inter"/>
              </a:rPr>
              <a:t>Assurer un service client</a:t>
            </a:r>
            <a:r>
              <a:rPr lang="fr-FR" b="0" i="0" dirty="0">
                <a:effectLst/>
                <a:latin typeface="Inter"/>
              </a:rPr>
              <a:t> efficace ;</a:t>
            </a:r>
          </a:p>
          <a:p>
            <a:pPr algn="l">
              <a:buFont typeface="Arial" panose="020B0604020202020204" pitchFamily="34" charset="0"/>
              <a:buChar char="•"/>
            </a:pPr>
            <a:r>
              <a:rPr lang="fr-FR" b="1" i="0" dirty="0">
                <a:effectLst/>
                <a:latin typeface="Inter"/>
              </a:rPr>
              <a:t>Prévenir les crises </a:t>
            </a:r>
            <a:r>
              <a:rPr lang="fr-FR" b="0" i="0" dirty="0">
                <a:effectLst/>
                <a:latin typeface="Inter"/>
              </a:rPr>
              <a:t>;</a:t>
            </a:r>
          </a:p>
          <a:p>
            <a:pPr algn="l">
              <a:buFont typeface="Arial" panose="020B0604020202020204" pitchFamily="34" charset="0"/>
              <a:buChar char="•"/>
            </a:pPr>
            <a:r>
              <a:rPr lang="fr-FR" b="1" i="0" dirty="0">
                <a:effectLst/>
                <a:latin typeface="Inter"/>
              </a:rPr>
              <a:t>Porter une cause</a:t>
            </a:r>
            <a:r>
              <a:rPr lang="fr-FR" b="0" i="0" dirty="0">
                <a:effectLst/>
                <a:latin typeface="Inter"/>
              </a:rPr>
              <a:t> commune ;</a:t>
            </a:r>
          </a:p>
          <a:p>
            <a:pPr algn="l">
              <a:buFont typeface="Arial" panose="020B0604020202020204" pitchFamily="34" charset="0"/>
              <a:buChar char="•"/>
            </a:pPr>
            <a:r>
              <a:rPr lang="fr-FR" b="0" i="0" dirty="0">
                <a:effectLst/>
                <a:latin typeface="Inter"/>
              </a:rPr>
              <a:t>Développer votre </a:t>
            </a:r>
            <a:r>
              <a:rPr lang="fr-FR" b="1" i="0" dirty="0">
                <a:effectLst/>
                <a:latin typeface="Inter"/>
              </a:rPr>
              <a:t>marque employeur </a:t>
            </a:r>
            <a:r>
              <a:rPr lang="fr-FR" b="0" i="0" dirty="0">
                <a:effectLst/>
                <a:latin typeface="Inter"/>
              </a:rPr>
              <a:t>?</a:t>
            </a:r>
          </a:p>
          <a:p>
            <a:pPr marL="0" indent="0" algn="l">
              <a:buNone/>
            </a:pPr>
            <a:endParaRPr lang="fr-FR" b="0" i="0" dirty="0">
              <a:effectLst/>
              <a:latin typeface="Inter"/>
            </a:endParaRPr>
          </a:p>
          <a:p>
            <a:pPr algn="l"/>
            <a:r>
              <a:rPr lang="fr-FR" b="0" i="0" dirty="0">
                <a:effectLst/>
                <a:latin typeface="Inter"/>
              </a:rPr>
              <a:t>Ou, si vous avez un </a:t>
            </a:r>
            <a:r>
              <a:rPr lang="fr-FR" b="1" i="0" dirty="0">
                <a:effectLst/>
                <a:latin typeface="Inter"/>
              </a:rPr>
              <a:t>objectif de communication interne</a:t>
            </a:r>
            <a:r>
              <a:rPr lang="fr-FR" b="0" i="0" dirty="0">
                <a:effectLst/>
                <a:latin typeface="Inter"/>
              </a:rPr>
              <a:t> :</a:t>
            </a:r>
          </a:p>
          <a:p>
            <a:pPr algn="l">
              <a:buFont typeface="Arial" panose="020B0604020202020204" pitchFamily="34" charset="0"/>
              <a:buChar char="•"/>
            </a:pPr>
            <a:r>
              <a:rPr lang="fr-FR" b="0" i="0" dirty="0">
                <a:effectLst/>
                <a:latin typeface="Inter"/>
              </a:rPr>
              <a:t>Rendre vos </a:t>
            </a:r>
            <a:r>
              <a:rPr lang="fr-FR" b="1" i="0" dirty="0">
                <a:effectLst/>
                <a:latin typeface="Inter"/>
              </a:rPr>
              <a:t>collaborateurs fiers</a:t>
            </a:r>
            <a:r>
              <a:rPr lang="fr-FR" b="0" i="0" dirty="0">
                <a:effectLst/>
                <a:latin typeface="Inter"/>
              </a:rPr>
              <a:t> de leur société, pour les fidéliser et pour qu’ils soient les ambassadeurs de votre marque employeur ;</a:t>
            </a:r>
          </a:p>
          <a:p>
            <a:pPr algn="l">
              <a:buFont typeface="Arial" panose="020B0604020202020204" pitchFamily="34" charset="0"/>
              <a:buChar char="•"/>
            </a:pPr>
            <a:r>
              <a:rPr lang="fr-FR" b="1" i="0" dirty="0">
                <a:effectLst/>
                <a:latin typeface="Inter"/>
              </a:rPr>
              <a:t>Fédérer vos collaborateurs</a:t>
            </a:r>
            <a:r>
              <a:rPr lang="fr-FR" b="0" i="0" dirty="0">
                <a:effectLst/>
                <a:latin typeface="Inter"/>
              </a:rPr>
              <a:t> autour d’un sujet spécifique, par exemple en management du changement ?</a:t>
            </a:r>
          </a:p>
        </p:txBody>
      </p:sp>
    </p:spTree>
    <p:extLst>
      <p:ext uri="{BB962C8B-B14F-4D97-AF65-F5344CB8AC3E}">
        <p14:creationId xmlns:p14="http://schemas.microsoft.com/office/powerpoint/2010/main" val="744392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6F745-BD24-1DCD-7153-B5B49299B9D7}"/>
              </a:ext>
            </a:extLst>
          </p:cNvPr>
          <p:cNvSpPr>
            <a:spLocks noGrp="1"/>
          </p:cNvSpPr>
          <p:nvPr>
            <p:ph type="title"/>
          </p:nvPr>
        </p:nvSpPr>
        <p:spPr/>
        <p:txBody>
          <a:bodyPr/>
          <a:lstStyle/>
          <a:p>
            <a:r>
              <a:rPr lang="fr-FR" dirty="0"/>
              <a:t>Une démarche court terme</a:t>
            </a:r>
          </a:p>
        </p:txBody>
      </p:sp>
      <p:sp>
        <p:nvSpPr>
          <p:cNvPr id="3" name="Espace réservé du contenu 2">
            <a:extLst>
              <a:ext uri="{FF2B5EF4-FFF2-40B4-BE49-F238E27FC236}">
                <a16:creationId xmlns:a16="http://schemas.microsoft.com/office/drawing/2014/main" id="{6C3214D6-08AF-8579-E1D0-008399A382C9}"/>
              </a:ext>
            </a:extLst>
          </p:cNvPr>
          <p:cNvSpPr>
            <a:spLocks noGrp="1"/>
          </p:cNvSpPr>
          <p:nvPr>
            <p:ph idx="1"/>
          </p:nvPr>
        </p:nvSpPr>
        <p:spPr/>
        <p:txBody>
          <a:bodyPr/>
          <a:lstStyle/>
          <a:p>
            <a:r>
              <a:rPr lang="fr-FR" dirty="0"/>
              <a:t>De façon générale, plus une démarche est court terme, plus elle est collée au produit, et plus elle peut être perçue comme une perturbation commerciale (l’usager du réseau se dira “ah tiens, c’est encore de la pub”). Ici, on se sert principalement de l’aspect “média” des réseaux sociaux.</a:t>
            </a:r>
          </a:p>
          <a:p>
            <a:endParaRPr lang="fr-FR" dirty="0"/>
          </a:p>
          <a:p>
            <a:r>
              <a:rPr lang="fr-FR" dirty="0"/>
              <a:t>On va d’ailleurs principalement avoir une communication “descendante”, c’est-à-dire diffuser et non discuter.</a:t>
            </a:r>
          </a:p>
          <a:p>
            <a:endParaRPr lang="fr-FR" dirty="0"/>
          </a:p>
          <a:p>
            <a:r>
              <a:rPr lang="fr-FR" dirty="0"/>
              <a:t>Côté call-to-action, on sera principalement sur des liens vers de l’achat, ou une adresse pour un événement ou un point de vente physique. On peut aussi proposer des concours avec des lots conséquents et bien identifiés. Bref, on veut bénéficier d’un trafic à court terme.</a:t>
            </a:r>
          </a:p>
        </p:txBody>
      </p:sp>
    </p:spTree>
    <p:extLst>
      <p:ext uri="{BB962C8B-B14F-4D97-AF65-F5344CB8AC3E}">
        <p14:creationId xmlns:p14="http://schemas.microsoft.com/office/powerpoint/2010/main" val="1367082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6F745-BD24-1DCD-7153-B5B49299B9D7}"/>
              </a:ext>
            </a:extLst>
          </p:cNvPr>
          <p:cNvSpPr>
            <a:spLocks noGrp="1"/>
          </p:cNvSpPr>
          <p:nvPr>
            <p:ph type="title"/>
          </p:nvPr>
        </p:nvSpPr>
        <p:spPr/>
        <p:txBody>
          <a:bodyPr/>
          <a:lstStyle/>
          <a:p>
            <a:r>
              <a:rPr lang="fr-FR" dirty="0"/>
              <a:t>EXEMPLE</a:t>
            </a:r>
          </a:p>
        </p:txBody>
      </p:sp>
      <p:pic>
        <p:nvPicPr>
          <p:cNvPr id="1028" name="Picture 4" descr="Impression écran d'une publication du magazine de sport L'Equipe. La publication montre un joueur de foot dont sa tête est cachée, avec en titre :">
            <a:extLst>
              <a:ext uri="{FF2B5EF4-FFF2-40B4-BE49-F238E27FC236}">
                <a16:creationId xmlns:a16="http://schemas.microsoft.com/office/drawing/2014/main" id="{E93B9565-FFCC-2773-8C76-1B297A608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850" y="857250"/>
            <a:ext cx="46863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28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C886FC-3BBE-6BBA-EEF1-937EE91D6EFC}"/>
              </a:ext>
            </a:extLst>
          </p:cNvPr>
          <p:cNvSpPr>
            <a:spLocks noGrp="1"/>
          </p:cNvSpPr>
          <p:nvPr>
            <p:ph type="title"/>
          </p:nvPr>
        </p:nvSpPr>
        <p:spPr/>
        <p:txBody>
          <a:bodyPr/>
          <a:lstStyle/>
          <a:p>
            <a:r>
              <a:rPr lang="fr-FR" dirty="0"/>
              <a:t>Une démarche long terme</a:t>
            </a:r>
          </a:p>
        </p:txBody>
      </p:sp>
      <p:sp>
        <p:nvSpPr>
          <p:cNvPr id="3" name="Espace réservé du contenu 2">
            <a:extLst>
              <a:ext uri="{FF2B5EF4-FFF2-40B4-BE49-F238E27FC236}">
                <a16:creationId xmlns:a16="http://schemas.microsoft.com/office/drawing/2014/main" id="{D5782AA6-3AD8-3BD1-2450-F4D4854B15F9}"/>
              </a:ext>
            </a:extLst>
          </p:cNvPr>
          <p:cNvSpPr>
            <a:spLocks noGrp="1"/>
          </p:cNvSpPr>
          <p:nvPr>
            <p:ph idx="1"/>
          </p:nvPr>
        </p:nvSpPr>
        <p:spPr/>
        <p:txBody>
          <a:bodyPr/>
          <a:lstStyle/>
          <a:p>
            <a:r>
              <a:rPr lang="fr-FR" dirty="0"/>
              <a:t>À l'inverse, plus une démarche est long terme, plus on recherche le sens derrière les produits ou les services, plus on a des conversations intéressantes. Celles-ci mènent ensuite à une conversion plus pérenne, mais plus lente.</a:t>
            </a:r>
          </a:p>
          <a:p>
            <a:endParaRPr lang="fr-FR" dirty="0"/>
          </a:p>
          <a:p>
            <a:r>
              <a:rPr lang="fr-FR" dirty="0"/>
              <a:t>Ici, on utilise une palette plus large des fonctionnalités des réseaux sociaux : conversations, écoute, humour, complicité, expression d’une idée complexe. On crée ainsi un amour inconditionnel. À l’extrême, on n’aurait pas besoin de call-to-action.</a:t>
            </a:r>
          </a:p>
        </p:txBody>
      </p:sp>
    </p:spTree>
    <p:extLst>
      <p:ext uri="{BB962C8B-B14F-4D97-AF65-F5344CB8AC3E}">
        <p14:creationId xmlns:p14="http://schemas.microsoft.com/office/powerpoint/2010/main" val="2431904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C886FC-3BBE-6BBA-EEF1-937EE91D6EFC}"/>
              </a:ext>
            </a:extLst>
          </p:cNvPr>
          <p:cNvSpPr>
            <a:spLocks noGrp="1"/>
          </p:cNvSpPr>
          <p:nvPr>
            <p:ph type="title"/>
          </p:nvPr>
        </p:nvSpPr>
        <p:spPr/>
        <p:txBody>
          <a:bodyPr/>
          <a:lstStyle/>
          <a:p>
            <a:r>
              <a:rPr lang="fr-FR" dirty="0"/>
              <a:t>Une démarche long terme</a:t>
            </a:r>
          </a:p>
        </p:txBody>
      </p:sp>
      <p:sp>
        <p:nvSpPr>
          <p:cNvPr id="3" name="Espace réservé du contenu 2">
            <a:extLst>
              <a:ext uri="{FF2B5EF4-FFF2-40B4-BE49-F238E27FC236}">
                <a16:creationId xmlns:a16="http://schemas.microsoft.com/office/drawing/2014/main" id="{D5782AA6-3AD8-3BD1-2450-F4D4854B15F9}"/>
              </a:ext>
            </a:extLst>
          </p:cNvPr>
          <p:cNvSpPr>
            <a:spLocks noGrp="1"/>
          </p:cNvSpPr>
          <p:nvPr>
            <p:ph idx="1"/>
          </p:nvPr>
        </p:nvSpPr>
        <p:spPr/>
        <p:txBody>
          <a:bodyPr/>
          <a:lstStyle/>
          <a:p>
            <a:pPr algn="l"/>
            <a:r>
              <a:rPr lang="fr-FR" b="0" i="0" dirty="0">
                <a:effectLst/>
                <a:latin typeface="Inter"/>
              </a:rPr>
              <a:t>Dans la plupart des cas, vous en mettrez quand même, mais ils seront plus fins :</a:t>
            </a:r>
          </a:p>
          <a:p>
            <a:pPr algn="l">
              <a:buFont typeface="Arial" panose="020B0604020202020204" pitchFamily="34" charset="0"/>
              <a:buChar char="•"/>
            </a:pPr>
            <a:r>
              <a:rPr lang="fr-FR" b="0" i="0" dirty="0">
                <a:effectLst/>
                <a:latin typeface="Inter"/>
              </a:rPr>
              <a:t>Si vous faites un </a:t>
            </a:r>
            <a:r>
              <a:rPr lang="fr-FR" b="1" i="0" dirty="0">
                <a:effectLst/>
                <a:latin typeface="Inter"/>
              </a:rPr>
              <a:t>concours</a:t>
            </a:r>
            <a:r>
              <a:rPr lang="fr-FR" b="0" i="0" dirty="0">
                <a:effectLst/>
                <a:latin typeface="Inter"/>
              </a:rPr>
              <a:t>, le lot peut être plus flou et moins massif : valorisation, échantillon, privilège, rencontre avec les dirigeants, avant-première, etc. ;</a:t>
            </a:r>
          </a:p>
          <a:p>
            <a:pPr algn="l">
              <a:buFont typeface="Arial" panose="020B0604020202020204" pitchFamily="34" charset="0"/>
              <a:buChar char="•"/>
            </a:pPr>
            <a:r>
              <a:rPr lang="fr-FR" b="0" i="0" dirty="0">
                <a:effectLst/>
                <a:latin typeface="Inter"/>
              </a:rPr>
              <a:t>Les liens vers vos produits/services pourront là aussi intégrer une </a:t>
            </a:r>
            <a:r>
              <a:rPr lang="fr-FR" b="1" i="0" dirty="0">
                <a:effectLst/>
                <a:latin typeface="Inter"/>
              </a:rPr>
              <a:t>dose de storytelling</a:t>
            </a:r>
            <a:r>
              <a:rPr lang="fr-FR" b="0" i="0" dirty="0">
                <a:effectLst/>
                <a:latin typeface="Inter"/>
              </a:rPr>
              <a:t>. Pas de "cliquez vite ici pour des promos dingues !”, mais plutôt "Ce weekend, avec Olivier, on a fait de la confiture, des tapenades et des compotes. Avec Olivier, avec amour, comme toujours ❤” ;</a:t>
            </a:r>
          </a:p>
          <a:p>
            <a:pPr algn="l">
              <a:buFont typeface="Arial" panose="020B0604020202020204" pitchFamily="34" charset="0"/>
              <a:buChar char="•"/>
            </a:pPr>
            <a:r>
              <a:rPr lang="fr-FR" b="0" i="0" dirty="0">
                <a:effectLst/>
                <a:latin typeface="Inter"/>
              </a:rPr>
              <a:t>Vous pouvez également </a:t>
            </a:r>
            <a:r>
              <a:rPr lang="fr-FR" b="1" i="0" dirty="0">
                <a:effectLst/>
                <a:latin typeface="Inter"/>
              </a:rPr>
              <a:t>appeler à la conversation</a:t>
            </a:r>
            <a:r>
              <a:rPr lang="fr-FR" b="0" i="0" dirty="0">
                <a:effectLst/>
                <a:latin typeface="Inter"/>
              </a:rPr>
              <a:t>, avec des questions ouvertes : “Qu’en pensez-vous ?”, “Comment … ?”, “Pourquoi … ?”, “Racontez-nous votre premier macaron </a:t>
            </a:r>
            <a:r>
              <a:rPr lang="fr-FR" b="0" i="0" dirty="0" err="1">
                <a:effectLst/>
                <a:latin typeface="Inter"/>
              </a:rPr>
              <a:t>Ladurée</a:t>
            </a:r>
            <a:r>
              <a:rPr lang="fr-FR" b="0" i="0" dirty="0">
                <a:effectLst/>
                <a:latin typeface="Inter"/>
              </a:rPr>
              <a:t>”, etc. Vous prendrez naturellement part à la conversation !</a:t>
            </a:r>
          </a:p>
        </p:txBody>
      </p:sp>
    </p:spTree>
    <p:extLst>
      <p:ext uri="{BB962C8B-B14F-4D97-AF65-F5344CB8AC3E}">
        <p14:creationId xmlns:p14="http://schemas.microsoft.com/office/powerpoint/2010/main" val="2020234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C886FC-3BBE-6BBA-EEF1-937EE91D6EFC}"/>
              </a:ext>
            </a:extLst>
          </p:cNvPr>
          <p:cNvSpPr>
            <a:spLocks noGrp="1"/>
          </p:cNvSpPr>
          <p:nvPr>
            <p:ph type="title"/>
          </p:nvPr>
        </p:nvSpPr>
        <p:spPr/>
        <p:txBody>
          <a:bodyPr/>
          <a:lstStyle/>
          <a:p>
            <a:r>
              <a:rPr lang="fr-FR" dirty="0"/>
              <a:t>Une démarche long terme</a:t>
            </a:r>
          </a:p>
        </p:txBody>
      </p:sp>
      <p:sp>
        <p:nvSpPr>
          <p:cNvPr id="3" name="Espace réservé du contenu 2">
            <a:extLst>
              <a:ext uri="{FF2B5EF4-FFF2-40B4-BE49-F238E27FC236}">
                <a16:creationId xmlns:a16="http://schemas.microsoft.com/office/drawing/2014/main" id="{D5782AA6-3AD8-3BD1-2450-F4D4854B15F9}"/>
              </a:ext>
            </a:extLst>
          </p:cNvPr>
          <p:cNvSpPr>
            <a:spLocks noGrp="1"/>
          </p:cNvSpPr>
          <p:nvPr>
            <p:ph idx="1"/>
          </p:nvPr>
        </p:nvSpPr>
        <p:spPr/>
        <p:txBody>
          <a:bodyPr/>
          <a:lstStyle/>
          <a:p>
            <a:pPr algn="l"/>
            <a:r>
              <a:rPr lang="fr-FR" b="0" i="0" dirty="0">
                <a:effectLst/>
                <a:latin typeface="Inter"/>
              </a:rPr>
              <a:t>Vous devez simplement trouver </a:t>
            </a:r>
            <a:r>
              <a:rPr lang="fr-FR" b="1" i="0" dirty="0">
                <a:effectLst/>
                <a:latin typeface="Inter"/>
              </a:rPr>
              <a:t>le bon moment</a:t>
            </a:r>
            <a:r>
              <a:rPr lang="fr-FR" b="0" i="0" dirty="0">
                <a:effectLst/>
                <a:latin typeface="Inter"/>
              </a:rPr>
              <a:t> pour convertir votre communauté, l’engager durablement, puis lui offrir un call-to-action clair. Toujours d’une façon respectueuse, avec une proposition de valeur. </a:t>
            </a:r>
            <a:r>
              <a:rPr lang="fr-FR" b="1" i="0" dirty="0">
                <a:effectLst/>
                <a:latin typeface="Inter"/>
              </a:rPr>
              <a:t>Car la conversation amène </a:t>
            </a:r>
            <a:r>
              <a:rPr lang="fr-FR" b="1" i="1" dirty="0">
                <a:effectLst/>
                <a:latin typeface="Inter"/>
              </a:rPr>
              <a:t>in fine</a:t>
            </a:r>
            <a:r>
              <a:rPr lang="fr-FR" b="1" i="0" dirty="0">
                <a:effectLst/>
                <a:latin typeface="Inter"/>
              </a:rPr>
              <a:t> à la conversion</a:t>
            </a:r>
            <a:r>
              <a:rPr lang="fr-FR" b="0" i="0" dirty="0">
                <a:effectLst/>
                <a:latin typeface="Inter"/>
              </a:rPr>
              <a:t>.</a:t>
            </a:r>
          </a:p>
          <a:p>
            <a:pPr algn="l"/>
            <a:r>
              <a:rPr lang="fr-FR" b="0" i="0" dirty="0">
                <a:effectLst/>
                <a:latin typeface="Inter"/>
              </a:rPr>
              <a:t>Cette étape supplémentaire avant de chercher à convertir prend du temps et de l’énergie. Mais elle démultiplie l’effet de votre communication.</a:t>
            </a:r>
          </a:p>
        </p:txBody>
      </p:sp>
    </p:spTree>
    <p:extLst>
      <p:ext uri="{BB962C8B-B14F-4D97-AF65-F5344CB8AC3E}">
        <p14:creationId xmlns:p14="http://schemas.microsoft.com/office/powerpoint/2010/main" val="365255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C886FC-3BBE-6BBA-EEF1-937EE91D6EFC}"/>
              </a:ext>
            </a:extLst>
          </p:cNvPr>
          <p:cNvSpPr>
            <a:spLocks noGrp="1"/>
          </p:cNvSpPr>
          <p:nvPr>
            <p:ph type="title"/>
          </p:nvPr>
        </p:nvSpPr>
        <p:spPr/>
        <p:txBody>
          <a:bodyPr/>
          <a:lstStyle/>
          <a:p>
            <a:r>
              <a:rPr lang="fr-FR" dirty="0"/>
              <a:t>Une démarche long terme</a:t>
            </a:r>
          </a:p>
        </p:txBody>
      </p:sp>
      <p:sp>
        <p:nvSpPr>
          <p:cNvPr id="3" name="Espace réservé du contenu 2">
            <a:extLst>
              <a:ext uri="{FF2B5EF4-FFF2-40B4-BE49-F238E27FC236}">
                <a16:creationId xmlns:a16="http://schemas.microsoft.com/office/drawing/2014/main" id="{D5782AA6-3AD8-3BD1-2450-F4D4854B15F9}"/>
              </a:ext>
            </a:extLst>
          </p:cNvPr>
          <p:cNvSpPr>
            <a:spLocks noGrp="1"/>
          </p:cNvSpPr>
          <p:nvPr>
            <p:ph idx="1"/>
          </p:nvPr>
        </p:nvSpPr>
        <p:spPr/>
        <p:txBody>
          <a:bodyPr/>
          <a:lstStyle/>
          <a:p>
            <a:pPr algn="l"/>
            <a:r>
              <a:rPr lang="fr-FR" b="0" i="0" dirty="0">
                <a:effectLst/>
                <a:latin typeface="Inter"/>
              </a:rPr>
              <a:t>Les messages publicitaires agressifs ou directs ne sont plus désirés. L’usage d’</a:t>
            </a:r>
            <a:r>
              <a:rPr lang="fr-FR" b="0" i="0" dirty="0" err="1">
                <a:effectLst/>
                <a:latin typeface="Inter"/>
              </a:rPr>
              <a:t>adblock</a:t>
            </a:r>
            <a:r>
              <a:rPr lang="fr-FR" b="0" i="0" dirty="0">
                <a:effectLst/>
                <a:latin typeface="Inter"/>
              </a:rPr>
              <a:t> est devenu mainstream. 11 % de la population mondiale utilise un bloqueur de publicité. Aux États-Unis, un tiers des 35-50 ans en utilise un. 45 % des 25-34 ans. 55 % des 16-24 ans. Et la plus forte progression est chez les +60 ans : +30 % en un an.</a:t>
            </a:r>
          </a:p>
          <a:p>
            <a:pPr algn="l"/>
            <a:r>
              <a:rPr lang="fr-FR" b="0" i="0" dirty="0">
                <a:effectLst/>
                <a:latin typeface="Inter"/>
              </a:rPr>
              <a:t>Les raisons invoquées sont riches en enseignements : le </a:t>
            </a:r>
            <a:r>
              <a:rPr lang="fr-FR" b="0" i="0" dirty="0" err="1">
                <a:effectLst/>
                <a:latin typeface="Inter"/>
              </a:rPr>
              <a:t>retargeting</a:t>
            </a:r>
            <a:r>
              <a:rPr lang="fr-FR" b="0" i="0" dirty="0">
                <a:effectLst/>
                <a:latin typeface="Inter"/>
              </a:rPr>
              <a:t> (50 %).  Le format est trop invasif (40 %), le contenu n’est pas assez original (28 %).</a:t>
            </a:r>
          </a:p>
        </p:txBody>
      </p:sp>
    </p:spTree>
    <p:extLst>
      <p:ext uri="{BB962C8B-B14F-4D97-AF65-F5344CB8AC3E}">
        <p14:creationId xmlns:p14="http://schemas.microsoft.com/office/powerpoint/2010/main" val="397081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1A85C5-F15C-81DF-E88E-41ED3B55438A}"/>
              </a:ext>
            </a:extLst>
          </p:cNvPr>
          <p:cNvSpPr>
            <a:spLocks noGrp="1"/>
          </p:cNvSpPr>
          <p:nvPr>
            <p:ph type="title"/>
          </p:nvPr>
        </p:nvSpPr>
        <p:spPr/>
        <p:txBody>
          <a:bodyPr/>
          <a:lstStyle/>
          <a:p>
            <a:r>
              <a:rPr lang="fr-FR" dirty="0"/>
              <a:t>Organisez vos actions</a:t>
            </a:r>
          </a:p>
        </p:txBody>
      </p:sp>
      <p:sp>
        <p:nvSpPr>
          <p:cNvPr id="3" name="Espace réservé du contenu 2">
            <a:extLst>
              <a:ext uri="{FF2B5EF4-FFF2-40B4-BE49-F238E27FC236}">
                <a16:creationId xmlns:a16="http://schemas.microsoft.com/office/drawing/2014/main" id="{93BF7A35-4D17-739A-D5F7-CAB08500461E}"/>
              </a:ext>
            </a:extLst>
          </p:cNvPr>
          <p:cNvSpPr>
            <a:spLocks noGrp="1"/>
          </p:cNvSpPr>
          <p:nvPr>
            <p:ph idx="1"/>
          </p:nvPr>
        </p:nvSpPr>
        <p:spPr/>
        <p:txBody>
          <a:bodyPr>
            <a:normAutofit/>
          </a:bodyPr>
          <a:lstStyle/>
          <a:p>
            <a:r>
              <a:rPr lang="fr-FR" dirty="0"/>
              <a:t>Mais vous pourriez être rattaché au service qui représente vos objectifs principaux.</a:t>
            </a:r>
          </a:p>
          <a:p>
            <a:r>
              <a:rPr lang="fr-FR" dirty="0"/>
              <a:t>S’ils sont liés à la vente, vous pourriez être rattaché au service marketing, commercial ;</a:t>
            </a:r>
          </a:p>
          <a:p>
            <a:r>
              <a:rPr lang="fr-FR" dirty="0"/>
              <a:t>Si vous travaillez surtout sur l’image, vous dépendrez du marketing ou de la communication ;</a:t>
            </a:r>
          </a:p>
          <a:p>
            <a:r>
              <a:rPr lang="fr-FR" dirty="0"/>
              <a:t>Vous vous occupez principalement du SAV ? Vous serez rattaché au service client ;</a:t>
            </a:r>
          </a:p>
          <a:p>
            <a:r>
              <a:rPr lang="fr-FR" dirty="0"/>
              <a:t>Vous faites plutôt de la veille et de l’influence ? Vous pourriez dépendre des relations presse (RP) ;</a:t>
            </a:r>
          </a:p>
          <a:p>
            <a:endParaRPr lang="fr-FR" dirty="0"/>
          </a:p>
          <a:p>
            <a:r>
              <a:rPr lang="fr-FR" dirty="0"/>
              <a:t>Et si l’enjeu du social media est perçu comme essentiel dans votre société, vous pourriez être rattaché directement à la direction générale, tout en travaillant en transverse avec les services communication, marketing, commercial, qualité, SAV, ou RP.</a:t>
            </a:r>
          </a:p>
        </p:txBody>
      </p:sp>
    </p:spTree>
    <p:extLst>
      <p:ext uri="{BB962C8B-B14F-4D97-AF65-F5344CB8AC3E}">
        <p14:creationId xmlns:p14="http://schemas.microsoft.com/office/powerpoint/2010/main" val="2819841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FC52F-00AD-8727-3A65-39177419EF1C}"/>
              </a:ext>
            </a:extLst>
          </p:cNvPr>
          <p:cNvSpPr>
            <a:spLocks noGrp="1"/>
          </p:cNvSpPr>
          <p:nvPr>
            <p:ph type="title"/>
          </p:nvPr>
        </p:nvSpPr>
        <p:spPr/>
        <p:txBody>
          <a:bodyPr/>
          <a:lstStyle/>
          <a:p>
            <a:r>
              <a:rPr lang="fr-FR" dirty="0"/>
              <a:t>Portez la voix de la communauté</a:t>
            </a:r>
          </a:p>
        </p:txBody>
      </p:sp>
      <p:sp>
        <p:nvSpPr>
          <p:cNvPr id="3" name="Espace réservé du contenu 2">
            <a:extLst>
              <a:ext uri="{FF2B5EF4-FFF2-40B4-BE49-F238E27FC236}">
                <a16:creationId xmlns:a16="http://schemas.microsoft.com/office/drawing/2014/main" id="{35EB6105-2476-615E-4B56-492F643EC0B9}"/>
              </a:ext>
            </a:extLst>
          </p:cNvPr>
          <p:cNvSpPr>
            <a:spLocks noGrp="1"/>
          </p:cNvSpPr>
          <p:nvPr>
            <p:ph idx="1"/>
          </p:nvPr>
        </p:nvSpPr>
        <p:spPr/>
        <p:txBody>
          <a:bodyPr/>
          <a:lstStyle/>
          <a:p>
            <a:r>
              <a:rPr lang="fr-FR" dirty="0"/>
              <a:t>Votre équipe social media porte la parole de votre organisation au sein de la communauté. Et elle porte la parole de votre communauté au sein de l’organisation. L’un ne va pas sans l’autre.</a:t>
            </a:r>
          </a:p>
          <a:p>
            <a:endParaRPr lang="fr-FR" dirty="0"/>
          </a:p>
          <a:p>
            <a:r>
              <a:rPr lang="fr-FR" dirty="0"/>
              <a:t>Il est donc nécessaire de sensibiliser vos interlocuteurs qui ne sont pas familiers avec le sujet. Ils doivent comprendre les opportunités et les obligations que représente une présence active sur le social media. S’ils comprennent vos enjeux, ils sauront se rendre disponibles en cas de besoin et pourront également vous solliciter si une occasion se présente !</a:t>
            </a:r>
          </a:p>
          <a:p>
            <a:endParaRPr lang="fr-FR" dirty="0"/>
          </a:p>
          <a:p>
            <a:r>
              <a:rPr lang="fr-FR" dirty="0"/>
              <a:t>Une démarche communautaire très horizontale permet même à chacun de s’approprier des outils marketing auparavant maîtrisés en interne</a:t>
            </a:r>
          </a:p>
        </p:txBody>
      </p:sp>
    </p:spTree>
    <p:extLst>
      <p:ext uri="{BB962C8B-B14F-4D97-AF65-F5344CB8AC3E}">
        <p14:creationId xmlns:p14="http://schemas.microsoft.com/office/powerpoint/2010/main" val="1959560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FC52F-00AD-8727-3A65-39177419EF1C}"/>
              </a:ext>
            </a:extLst>
          </p:cNvPr>
          <p:cNvSpPr>
            <a:spLocks noGrp="1"/>
          </p:cNvSpPr>
          <p:nvPr>
            <p:ph type="title"/>
          </p:nvPr>
        </p:nvSpPr>
        <p:spPr/>
        <p:txBody>
          <a:bodyPr/>
          <a:lstStyle/>
          <a:p>
            <a:r>
              <a:rPr lang="fr-FR" dirty="0"/>
              <a:t>Portez la voix de la communauté</a:t>
            </a:r>
          </a:p>
        </p:txBody>
      </p:sp>
      <p:pic>
        <p:nvPicPr>
          <p:cNvPr id="4098" name="Picture 2" descr="Publicité pour voter pour sa saveur Danette préférée : crème brûlée façon Catalane ou Chocolat saveur orange">
            <a:extLst>
              <a:ext uri="{FF2B5EF4-FFF2-40B4-BE49-F238E27FC236}">
                <a16:creationId xmlns:a16="http://schemas.microsoft.com/office/drawing/2014/main" id="{A8F76C37-EB32-25FE-D4BE-A4427E434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1933232"/>
            <a:ext cx="4086224" cy="442946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ecathlon propose à sa communauté de reproduire le jogging de 1985 si cette publication Twitter obtient 10 000 RT. 4 heures après cette annonce, Decathlon a déjà atteint 13 000 RT.">
            <a:extLst>
              <a:ext uri="{FF2B5EF4-FFF2-40B4-BE49-F238E27FC236}">
                <a16:creationId xmlns:a16="http://schemas.microsoft.com/office/drawing/2014/main" id="{890154A0-38BB-A561-ABE1-3F98ED293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349" y="2243138"/>
            <a:ext cx="565785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51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733F2-617F-9CAB-BC16-D47A6F24027F}"/>
              </a:ext>
            </a:extLst>
          </p:cNvPr>
          <p:cNvSpPr>
            <a:spLocks noGrp="1"/>
          </p:cNvSpPr>
          <p:nvPr>
            <p:ph type="title"/>
          </p:nvPr>
        </p:nvSpPr>
        <p:spPr/>
        <p:txBody>
          <a:bodyPr/>
          <a:lstStyle/>
          <a:p>
            <a:r>
              <a:rPr lang="fr-FR" dirty="0"/>
              <a:t>Déterminez votre positionnement</a:t>
            </a:r>
          </a:p>
        </p:txBody>
      </p:sp>
      <p:sp>
        <p:nvSpPr>
          <p:cNvPr id="3" name="Espace réservé du contenu 2">
            <a:extLst>
              <a:ext uri="{FF2B5EF4-FFF2-40B4-BE49-F238E27FC236}">
                <a16:creationId xmlns:a16="http://schemas.microsoft.com/office/drawing/2014/main" id="{6BD2A3E6-5446-19A2-6BD0-E7D77095A2D7}"/>
              </a:ext>
            </a:extLst>
          </p:cNvPr>
          <p:cNvSpPr>
            <a:spLocks noGrp="1"/>
          </p:cNvSpPr>
          <p:nvPr>
            <p:ph idx="1"/>
          </p:nvPr>
        </p:nvSpPr>
        <p:spPr/>
        <p:txBody>
          <a:bodyPr>
            <a:normAutofit fontScale="85000" lnSpcReduction="20000"/>
          </a:bodyPr>
          <a:lstStyle/>
          <a:p>
            <a:r>
              <a:rPr lang="fr-FR" dirty="0"/>
              <a:t>le chiffre d’affaires réalisé : comprendre son évolution et s’il est lié à une périodicité ;</a:t>
            </a:r>
          </a:p>
          <a:p>
            <a:r>
              <a:rPr lang="fr-FR" dirty="0"/>
              <a:t>la ventilation : différencier les revenus entre les produits et services ;</a:t>
            </a:r>
          </a:p>
          <a:p>
            <a:r>
              <a:rPr lang="fr-FR" dirty="0"/>
              <a:t>l'origine : comment est-il généré, est-il plus important en off ou en on-line ; </a:t>
            </a:r>
          </a:p>
          <a:p>
            <a:r>
              <a:rPr lang="fr-FR" dirty="0"/>
              <a:t>la concurrence : identifier les sociétés sur les mêmes segments produits et services que vous (similaires ou proches), et analyser leur positionnement par rapport aux vôtres (prix/qualité) ; </a:t>
            </a:r>
          </a:p>
          <a:p>
            <a:r>
              <a:rPr lang="fr-FR" dirty="0"/>
              <a:t>les valeurs de l’entreprise : définissez votre culture d’entreprise actuelle à travers vos principes et le mode de fonctionnement de l’entreprise. Par exemple : avez-vous une approche écoresponsable au sein de votre société ;</a:t>
            </a:r>
          </a:p>
          <a:p>
            <a:r>
              <a:rPr lang="fr-FR" dirty="0"/>
              <a:t>l'image véhiculée par ma société sur son marché : comprendre la perception et l’image que vous renvoyez auprès de vos prospects, clients et partenaires ; </a:t>
            </a:r>
          </a:p>
          <a:p>
            <a:r>
              <a:rPr lang="fr-FR" dirty="0"/>
              <a:t>les médias utilisés par mes cibles : référencer les supports de communication préférés par vos cibles, pour mieux les sélectionner dans un second temps ;  </a:t>
            </a:r>
          </a:p>
          <a:p>
            <a:r>
              <a:rPr lang="fr-FR" dirty="0"/>
              <a:t>la durée d’un cycle produit ou service : calculer le cycle des différentes étapes entre la phase de recherche et développement, le lancement, la croissance, la maturité et le déclin.</a:t>
            </a:r>
          </a:p>
        </p:txBody>
      </p:sp>
    </p:spTree>
    <p:extLst>
      <p:ext uri="{BB962C8B-B14F-4D97-AF65-F5344CB8AC3E}">
        <p14:creationId xmlns:p14="http://schemas.microsoft.com/office/powerpoint/2010/main" val="277449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E98AC0-52E1-BA00-E198-E0080A9C447E}"/>
              </a:ext>
            </a:extLst>
          </p:cNvPr>
          <p:cNvSpPr>
            <a:spLocks noGrp="1"/>
          </p:cNvSpPr>
          <p:nvPr>
            <p:ph type="title"/>
          </p:nvPr>
        </p:nvSpPr>
        <p:spPr/>
        <p:txBody>
          <a:bodyPr/>
          <a:lstStyle/>
          <a:p>
            <a:r>
              <a:rPr lang="fr-FR" dirty="0"/>
              <a:t>Portez la voix de la communauté</a:t>
            </a:r>
          </a:p>
        </p:txBody>
      </p:sp>
      <p:sp>
        <p:nvSpPr>
          <p:cNvPr id="3" name="Espace réservé du contenu 2">
            <a:extLst>
              <a:ext uri="{FF2B5EF4-FFF2-40B4-BE49-F238E27FC236}">
                <a16:creationId xmlns:a16="http://schemas.microsoft.com/office/drawing/2014/main" id="{583BC52A-2042-9C64-E7D0-A0EA470DD9E7}"/>
              </a:ext>
            </a:extLst>
          </p:cNvPr>
          <p:cNvSpPr>
            <a:spLocks noGrp="1"/>
          </p:cNvSpPr>
          <p:nvPr>
            <p:ph idx="1"/>
          </p:nvPr>
        </p:nvSpPr>
        <p:spPr>
          <a:xfrm>
            <a:off x="685801" y="1090819"/>
            <a:ext cx="10131425" cy="3649133"/>
          </a:xfrm>
        </p:spPr>
        <p:txBody>
          <a:bodyPr/>
          <a:lstStyle/>
          <a:p>
            <a:r>
              <a:rPr lang="fr-FR" dirty="0" err="1"/>
              <a:t>Radiohead</a:t>
            </a:r>
            <a:r>
              <a:rPr lang="fr-FR" dirty="0"/>
              <a:t> a laissé ses fans télécharger son album In </a:t>
            </a:r>
            <a:r>
              <a:rPr lang="fr-FR" dirty="0" err="1"/>
              <a:t>Rainbows</a:t>
            </a:r>
            <a:r>
              <a:rPr lang="fr-FR" dirty="0"/>
              <a:t> pour un prix libre. C’est le concept de “</a:t>
            </a:r>
            <a:r>
              <a:rPr lang="fr-FR" dirty="0" err="1"/>
              <a:t>pay-what-you-want</a:t>
            </a:r>
            <a:r>
              <a:rPr lang="fr-FR" dirty="0"/>
              <a:t>”.</a:t>
            </a:r>
          </a:p>
          <a:p>
            <a:r>
              <a:rPr lang="fr-FR" dirty="0"/>
              <a:t>“Peu de gens ont finalement pris l’album gratuitement. Mais laisser les fans fixer un prix leur a sans doute fait 'chaud au cœur', ce qui les a poussés en retour à payer un prix juste” (Source citation).</a:t>
            </a:r>
          </a:p>
        </p:txBody>
      </p:sp>
      <p:pic>
        <p:nvPicPr>
          <p:cNvPr id="5124" name="Picture 4" descr="Impression d'écran du panier pour acheter l'album de Radiohead a prix libre.">
            <a:extLst>
              <a:ext uri="{FF2B5EF4-FFF2-40B4-BE49-F238E27FC236}">
                <a16:creationId xmlns:a16="http://schemas.microsoft.com/office/drawing/2014/main" id="{5D1B1A93-9E3B-F707-976B-CDD382CBF3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259" y="3881826"/>
            <a:ext cx="3390507" cy="2366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604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AA9AB8-9E1F-61E2-196B-E5C7E5B3DE1B}"/>
              </a:ext>
            </a:extLst>
          </p:cNvPr>
          <p:cNvSpPr>
            <a:spLocks noGrp="1"/>
          </p:cNvSpPr>
          <p:nvPr>
            <p:ph type="title"/>
          </p:nvPr>
        </p:nvSpPr>
        <p:spPr/>
        <p:txBody>
          <a:bodyPr/>
          <a:lstStyle/>
          <a:p>
            <a:r>
              <a:rPr lang="fr-FR" dirty="0"/>
              <a:t>Portez la voix de la communauté</a:t>
            </a:r>
          </a:p>
        </p:txBody>
      </p:sp>
      <p:sp>
        <p:nvSpPr>
          <p:cNvPr id="3" name="Espace réservé du contenu 2">
            <a:extLst>
              <a:ext uri="{FF2B5EF4-FFF2-40B4-BE49-F238E27FC236}">
                <a16:creationId xmlns:a16="http://schemas.microsoft.com/office/drawing/2014/main" id="{301E6074-2B4C-E317-520C-2CAE4C832083}"/>
              </a:ext>
            </a:extLst>
          </p:cNvPr>
          <p:cNvSpPr>
            <a:spLocks noGrp="1"/>
          </p:cNvSpPr>
          <p:nvPr>
            <p:ph idx="1"/>
          </p:nvPr>
        </p:nvSpPr>
        <p:spPr>
          <a:xfrm>
            <a:off x="685800" y="1069047"/>
            <a:ext cx="10131425" cy="3649133"/>
          </a:xfrm>
        </p:spPr>
        <p:txBody>
          <a:bodyPr/>
          <a:lstStyle/>
          <a:p>
            <a:r>
              <a:rPr lang="fr-FR" dirty="0"/>
              <a:t>Burger King en France joue régulièrement avec sa communauté pour lui permettre d’avoir un restaurant près de chez elle. Ici, l’enseigne a même personnalisé un restaurant pour la personne ayant écrit le plus grand nombre de commentaires sur Facebook.</a:t>
            </a:r>
          </a:p>
          <a:p>
            <a:pPr marL="0" indent="0">
              <a:buNone/>
            </a:pPr>
            <a:endParaRPr lang="fr-FR" dirty="0"/>
          </a:p>
          <a:p>
            <a:r>
              <a:rPr lang="fr-FR" dirty="0"/>
              <a:t>En dehors de cet exemple, de nombreuses jeunes sociétés se basent notamment sur les membres de leur communauté pour ouvrir leurs premiers points de vente</a:t>
            </a:r>
          </a:p>
        </p:txBody>
      </p:sp>
      <p:pic>
        <p:nvPicPr>
          <p:cNvPr id="6146" name="Picture 2" descr="Un client fan de Burger King découvre la devanture d'un magasin ouvert à son nom.">
            <a:extLst>
              <a:ext uri="{FF2B5EF4-FFF2-40B4-BE49-F238E27FC236}">
                <a16:creationId xmlns:a16="http://schemas.microsoft.com/office/drawing/2014/main" id="{D8261F19-C9FC-EC61-8992-51884990B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290" y="4123028"/>
            <a:ext cx="4382763" cy="2292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269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9E31C5-0B90-5F9F-15BF-CDA76F0C2F52}"/>
              </a:ext>
            </a:extLst>
          </p:cNvPr>
          <p:cNvSpPr>
            <a:spLocks noGrp="1"/>
          </p:cNvSpPr>
          <p:nvPr>
            <p:ph type="title"/>
          </p:nvPr>
        </p:nvSpPr>
        <p:spPr/>
        <p:txBody>
          <a:bodyPr/>
          <a:lstStyle/>
          <a:p>
            <a:r>
              <a:rPr lang="fr-FR" dirty="0"/>
              <a:t>Portez la voix de la communauté</a:t>
            </a:r>
          </a:p>
        </p:txBody>
      </p:sp>
      <p:sp>
        <p:nvSpPr>
          <p:cNvPr id="3" name="Espace réservé du contenu 2">
            <a:extLst>
              <a:ext uri="{FF2B5EF4-FFF2-40B4-BE49-F238E27FC236}">
                <a16:creationId xmlns:a16="http://schemas.microsoft.com/office/drawing/2014/main" id="{1D43EA3A-F394-5433-2F4F-4FDD8F0A0B08}"/>
              </a:ext>
            </a:extLst>
          </p:cNvPr>
          <p:cNvSpPr>
            <a:spLocks noGrp="1"/>
          </p:cNvSpPr>
          <p:nvPr>
            <p:ph idx="1"/>
          </p:nvPr>
        </p:nvSpPr>
        <p:spPr>
          <a:xfrm>
            <a:off x="685801" y="1308100"/>
            <a:ext cx="10131425" cy="3649133"/>
          </a:xfrm>
        </p:spPr>
        <p:txBody>
          <a:bodyPr/>
          <a:lstStyle/>
          <a:p>
            <a:r>
              <a:rPr lang="fr-FR" dirty="0"/>
              <a:t>C’est déjà le cas pour toutes les sociétés, tout avis, tout commentaire, toute réaction impacte l’image de l’organisation - en bien ou en mal. La maîtrise de la communication est donc déjà entre les mains de la communauté. Mais l’organisation peut aussi créer des contenus avec certains membres de la communauté.</a:t>
            </a:r>
          </a:p>
          <a:p>
            <a:pPr marL="0" indent="0">
              <a:buNone/>
            </a:pPr>
            <a:endParaRPr lang="fr-FR" dirty="0"/>
          </a:p>
          <a:p>
            <a:r>
              <a:rPr lang="fr-FR" dirty="0"/>
              <a:t>Par exemple, Vampire Diaries a intégré à ses bandes-annonces certains tweets positifs de fans de la série, à la manière de coupures presse.</a:t>
            </a:r>
          </a:p>
        </p:txBody>
      </p:sp>
      <p:pic>
        <p:nvPicPr>
          <p:cNvPr id="7170" name="Picture 2" descr="Monoprix propose à sa communauté de voter pour  son packaging préféré parmi 2 propositions.">
            <a:extLst>
              <a:ext uri="{FF2B5EF4-FFF2-40B4-BE49-F238E27FC236}">
                <a16:creationId xmlns:a16="http://schemas.microsoft.com/office/drawing/2014/main" id="{4776963C-0CDD-47F2-7645-F5D52F74F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276" y="4395460"/>
            <a:ext cx="2400299" cy="217678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7011031F-852B-D9C3-A598-6271D1DC31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097" y="4794269"/>
            <a:ext cx="4224337" cy="1511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177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D3B6B-B03F-D664-B69C-01E1F627BDE9}"/>
              </a:ext>
            </a:extLst>
          </p:cNvPr>
          <p:cNvSpPr>
            <a:spLocks noGrp="1"/>
          </p:cNvSpPr>
          <p:nvPr>
            <p:ph type="title"/>
          </p:nvPr>
        </p:nvSpPr>
        <p:spPr/>
        <p:txBody>
          <a:bodyPr/>
          <a:lstStyle/>
          <a:p>
            <a:r>
              <a:rPr lang="fr-FR" dirty="0"/>
              <a:t>Votre budget</a:t>
            </a:r>
          </a:p>
        </p:txBody>
      </p:sp>
      <p:sp>
        <p:nvSpPr>
          <p:cNvPr id="3" name="Espace réservé du contenu 2">
            <a:extLst>
              <a:ext uri="{FF2B5EF4-FFF2-40B4-BE49-F238E27FC236}">
                <a16:creationId xmlns:a16="http://schemas.microsoft.com/office/drawing/2014/main" id="{3C2A67B6-FEAC-CF47-2989-B9729A9F511B}"/>
              </a:ext>
            </a:extLst>
          </p:cNvPr>
          <p:cNvSpPr>
            <a:spLocks noGrp="1"/>
          </p:cNvSpPr>
          <p:nvPr>
            <p:ph idx="1"/>
          </p:nvPr>
        </p:nvSpPr>
        <p:spPr/>
        <p:txBody>
          <a:bodyPr>
            <a:normAutofit fontScale="85000" lnSpcReduction="20000"/>
          </a:bodyPr>
          <a:lstStyle/>
          <a:p>
            <a:r>
              <a:rPr lang="fr-FR" dirty="0"/>
              <a:t>Si vous dépendez d’un département en particulier, vous bénéficierez d’un budget alloué à votre mission. En retour, des retombées seront attendues. Elles peuvent être mesurées :</a:t>
            </a:r>
          </a:p>
          <a:p>
            <a:endParaRPr lang="fr-FR" dirty="0"/>
          </a:p>
          <a:p>
            <a:r>
              <a:rPr lang="fr-FR" dirty="0"/>
              <a:t>En nombre de personnes touchées, en taux d’engagement (service communication) ;</a:t>
            </a:r>
          </a:p>
          <a:p>
            <a:endParaRPr lang="fr-FR" dirty="0"/>
          </a:p>
          <a:p>
            <a:r>
              <a:rPr lang="fr-FR" dirty="0"/>
              <a:t>En coût d’acquisition (service marketing, ou trafic) ;</a:t>
            </a:r>
          </a:p>
          <a:p>
            <a:endParaRPr lang="fr-FR" dirty="0"/>
          </a:p>
          <a:p>
            <a:r>
              <a:rPr lang="fr-FR" dirty="0"/>
              <a:t>En volume de vente, panier moyen, retour sur investissement (service marketing, ou commercial) ;</a:t>
            </a:r>
          </a:p>
          <a:p>
            <a:endParaRPr lang="fr-FR" dirty="0"/>
          </a:p>
          <a:p>
            <a:r>
              <a:rPr lang="fr-FR" dirty="0"/>
              <a:t>En équivalent achat d’espace (service relations presse) ;</a:t>
            </a:r>
          </a:p>
          <a:p>
            <a:endParaRPr lang="fr-FR" dirty="0"/>
          </a:p>
          <a:p>
            <a:r>
              <a:rPr lang="fr-FR" dirty="0"/>
              <a:t>En ratio de conversations positives/négatives (service qualité, SAV).</a:t>
            </a:r>
          </a:p>
        </p:txBody>
      </p:sp>
    </p:spTree>
    <p:extLst>
      <p:ext uri="{BB962C8B-B14F-4D97-AF65-F5344CB8AC3E}">
        <p14:creationId xmlns:p14="http://schemas.microsoft.com/office/powerpoint/2010/main" val="303496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1CFD35-0209-601C-AE3B-21F893C34D6E}"/>
              </a:ext>
            </a:extLst>
          </p:cNvPr>
          <p:cNvSpPr>
            <a:spLocks noGrp="1"/>
          </p:cNvSpPr>
          <p:nvPr>
            <p:ph type="title"/>
          </p:nvPr>
        </p:nvSpPr>
        <p:spPr/>
        <p:txBody>
          <a:bodyPr/>
          <a:lstStyle/>
          <a:p>
            <a:r>
              <a:rPr lang="fr-FR" dirty="0"/>
              <a:t>En résumé :</a:t>
            </a:r>
            <a:br>
              <a:rPr lang="fr-FR" dirty="0"/>
            </a:br>
            <a:endParaRPr lang="fr-FR" dirty="0"/>
          </a:p>
        </p:txBody>
      </p:sp>
      <p:sp>
        <p:nvSpPr>
          <p:cNvPr id="3" name="Espace réservé du contenu 2">
            <a:extLst>
              <a:ext uri="{FF2B5EF4-FFF2-40B4-BE49-F238E27FC236}">
                <a16:creationId xmlns:a16="http://schemas.microsoft.com/office/drawing/2014/main" id="{31B2351A-1C3A-6C8D-E8CF-41A3DA2BCB6F}"/>
              </a:ext>
            </a:extLst>
          </p:cNvPr>
          <p:cNvSpPr>
            <a:spLocks noGrp="1"/>
          </p:cNvSpPr>
          <p:nvPr>
            <p:ph idx="1"/>
          </p:nvPr>
        </p:nvSpPr>
        <p:spPr/>
        <p:txBody>
          <a:bodyPr>
            <a:normAutofit fontScale="77500" lnSpcReduction="20000"/>
          </a:bodyPr>
          <a:lstStyle/>
          <a:p>
            <a:pPr marL="0" indent="0">
              <a:buNone/>
            </a:pPr>
            <a:endParaRPr lang="fr-FR" dirty="0"/>
          </a:p>
          <a:p>
            <a:r>
              <a:rPr lang="fr-FR" dirty="0"/>
              <a:t>Prenez le temps de bien comprendre l'ADN de votre marque, ses valeurs. Et communiquez-les de manière sincère. </a:t>
            </a:r>
          </a:p>
          <a:p>
            <a:endParaRPr lang="fr-FR" dirty="0"/>
          </a:p>
          <a:p>
            <a:r>
              <a:rPr lang="fr-FR" dirty="0"/>
              <a:t>Définissez vos objectifs et votre ligne éditoriale</a:t>
            </a:r>
          </a:p>
          <a:p>
            <a:endParaRPr lang="fr-FR" dirty="0"/>
          </a:p>
          <a:p>
            <a:r>
              <a:rPr lang="fr-FR" dirty="0"/>
              <a:t>Engagez des relations à long terme avec votre communauté</a:t>
            </a:r>
          </a:p>
          <a:p>
            <a:endParaRPr lang="fr-FR" dirty="0"/>
          </a:p>
          <a:p>
            <a:r>
              <a:rPr lang="fr-FR" dirty="0"/>
              <a:t>Organisez vos actions</a:t>
            </a:r>
          </a:p>
          <a:p>
            <a:endParaRPr lang="fr-FR" dirty="0"/>
          </a:p>
          <a:p>
            <a:r>
              <a:rPr lang="fr-FR" dirty="0"/>
              <a:t>Déployez vos ressources </a:t>
            </a:r>
          </a:p>
          <a:p>
            <a:endParaRPr lang="fr-FR" dirty="0"/>
          </a:p>
          <a:p>
            <a:r>
              <a:rPr lang="fr-FR" dirty="0"/>
              <a:t>Définissez votre budget</a:t>
            </a:r>
          </a:p>
        </p:txBody>
      </p:sp>
    </p:spTree>
    <p:extLst>
      <p:ext uri="{BB962C8B-B14F-4D97-AF65-F5344CB8AC3E}">
        <p14:creationId xmlns:p14="http://schemas.microsoft.com/office/powerpoint/2010/main" val="209396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8E7EAB-D480-E036-C503-8347A0147451}"/>
              </a:ext>
            </a:extLst>
          </p:cNvPr>
          <p:cNvSpPr>
            <a:spLocks noGrp="1"/>
          </p:cNvSpPr>
          <p:nvPr>
            <p:ph type="title"/>
          </p:nvPr>
        </p:nvSpPr>
        <p:spPr/>
        <p:txBody>
          <a:bodyPr/>
          <a:lstStyle/>
          <a:p>
            <a:r>
              <a:rPr lang="fr-FR" dirty="0"/>
              <a:t>Formalisez votre stratégie social media</a:t>
            </a:r>
          </a:p>
        </p:txBody>
      </p:sp>
      <p:sp>
        <p:nvSpPr>
          <p:cNvPr id="3" name="Espace réservé du contenu 2">
            <a:extLst>
              <a:ext uri="{FF2B5EF4-FFF2-40B4-BE49-F238E27FC236}">
                <a16:creationId xmlns:a16="http://schemas.microsoft.com/office/drawing/2014/main" id="{0F30F797-B49E-26C0-6F18-2CB182AD5459}"/>
              </a:ext>
            </a:extLst>
          </p:cNvPr>
          <p:cNvSpPr>
            <a:spLocks noGrp="1"/>
          </p:cNvSpPr>
          <p:nvPr>
            <p:ph idx="1"/>
          </p:nvPr>
        </p:nvSpPr>
        <p:spPr/>
        <p:txBody>
          <a:bodyPr/>
          <a:lstStyle/>
          <a:p>
            <a:r>
              <a:rPr lang="fr-FR" dirty="0"/>
              <a:t>Si vous construisez vous-même votre stratégie social media, vous devez la formaliser. L’écrire pour pouvoir la partager, éventuellement la faire valider, et surtout : pour vous permettre de vous y tenir.</a:t>
            </a:r>
          </a:p>
          <a:p>
            <a:endParaRPr lang="fr-FR" dirty="0"/>
          </a:p>
          <a:p>
            <a:r>
              <a:rPr lang="fr-FR" dirty="0"/>
              <a:t>Si vous choisissez de passer par une agence ou un(e) consultant(e), vous aurez alors une “recommandation”. Un document de travail généralement aux formats présentation ou texte, qui part de vos objectifs, détaille vos actions pour y parvenir et termine par les ressources financières et humaines que cela implique.</a:t>
            </a:r>
          </a:p>
          <a:p>
            <a:endParaRPr lang="fr-FR" dirty="0"/>
          </a:p>
          <a:p>
            <a:r>
              <a:rPr lang="fr-FR" dirty="0"/>
              <a:t>Voir document sur la </a:t>
            </a:r>
            <a:r>
              <a:rPr lang="fr-FR" dirty="0" err="1"/>
              <a:t>template</a:t>
            </a:r>
            <a:endParaRPr lang="fr-FR" dirty="0"/>
          </a:p>
        </p:txBody>
      </p:sp>
    </p:spTree>
    <p:extLst>
      <p:ext uri="{BB962C8B-B14F-4D97-AF65-F5344CB8AC3E}">
        <p14:creationId xmlns:p14="http://schemas.microsoft.com/office/powerpoint/2010/main" val="3480398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CB32F-BBD9-9C5F-67C9-A70818591D31}"/>
              </a:ext>
            </a:extLst>
          </p:cNvPr>
          <p:cNvSpPr>
            <a:spLocks noGrp="1"/>
          </p:cNvSpPr>
          <p:nvPr>
            <p:ph type="title"/>
          </p:nvPr>
        </p:nvSpPr>
        <p:spPr/>
        <p:txBody>
          <a:bodyPr/>
          <a:lstStyle/>
          <a:p>
            <a:r>
              <a:rPr lang="fr-FR" dirty="0"/>
              <a:t>Social Media Marketing Mix</a:t>
            </a:r>
          </a:p>
        </p:txBody>
      </p:sp>
      <p:sp>
        <p:nvSpPr>
          <p:cNvPr id="3" name="Espace réservé du contenu 2">
            <a:extLst>
              <a:ext uri="{FF2B5EF4-FFF2-40B4-BE49-F238E27FC236}">
                <a16:creationId xmlns:a16="http://schemas.microsoft.com/office/drawing/2014/main" id="{0B550A24-C8EA-3FE5-96F1-AC67159761AC}"/>
              </a:ext>
            </a:extLst>
          </p:cNvPr>
          <p:cNvSpPr>
            <a:spLocks noGrp="1"/>
          </p:cNvSpPr>
          <p:nvPr>
            <p:ph idx="1"/>
          </p:nvPr>
        </p:nvSpPr>
        <p:spPr>
          <a:xfrm>
            <a:off x="685801" y="2468638"/>
            <a:ext cx="10131425" cy="3649133"/>
          </a:xfrm>
        </p:spPr>
        <p:txBody>
          <a:bodyPr>
            <a:normAutofit fontScale="92500" lnSpcReduction="10000"/>
          </a:bodyPr>
          <a:lstStyle/>
          <a:p>
            <a:r>
              <a:rPr lang="fr-FR" dirty="0"/>
              <a:t>Public : vous allez définir votre communauté, son profil, son comportement, ses aspirations, ce que vous pouvez lui apporter, et ce qu’elle peut vous apporter ;</a:t>
            </a:r>
          </a:p>
          <a:p>
            <a:endParaRPr lang="fr-FR" dirty="0"/>
          </a:p>
          <a:p>
            <a:r>
              <a:rPr lang="fr-FR" dirty="0"/>
              <a:t>Plateformes : vous allez choisir une ou plusieurs plateformes sur lesquelles déployer votre présence, ou au moins observer votre communauté ;</a:t>
            </a:r>
          </a:p>
          <a:p>
            <a:endParaRPr lang="fr-FR" dirty="0"/>
          </a:p>
          <a:p>
            <a:r>
              <a:rPr lang="fr-FR" dirty="0"/>
              <a:t>Publications : vous allez travailler votre identité, votre ton, votre iconographie, pour proposer des contenus qui vous ressemblent et qui animent votre communauté ;</a:t>
            </a:r>
          </a:p>
          <a:p>
            <a:endParaRPr lang="fr-FR" dirty="0"/>
          </a:p>
          <a:p>
            <a:r>
              <a:rPr lang="fr-FR" dirty="0"/>
              <a:t>Périodicité : vous allez répartir ces publications dans le temps, organiser votre équipe pour optimiser son impact.</a:t>
            </a:r>
          </a:p>
          <a:p>
            <a:endParaRPr lang="fr-FR" dirty="0"/>
          </a:p>
          <a:p>
            <a:endParaRPr lang="fr-FR" dirty="0"/>
          </a:p>
        </p:txBody>
      </p:sp>
    </p:spTree>
    <p:extLst>
      <p:ext uri="{BB962C8B-B14F-4D97-AF65-F5344CB8AC3E}">
        <p14:creationId xmlns:p14="http://schemas.microsoft.com/office/powerpoint/2010/main" val="1213378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présentant la stratégie social media marketing mix">
            <a:extLst>
              <a:ext uri="{FF2B5EF4-FFF2-40B4-BE49-F238E27FC236}">
                <a16:creationId xmlns:a16="http://schemas.microsoft.com/office/drawing/2014/main" id="{0FE1D7DF-F30E-BC30-6B80-16F87BE059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2450" y="1133475"/>
            <a:ext cx="5726843"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377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CFA65A-98A3-59DC-A658-BEB2920A0442}"/>
              </a:ext>
            </a:extLst>
          </p:cNvPr>
          <p:cNvSpPr>
            <a:spLocks noGrp="1"/>
          </p:cNvSpPr>
          <p:nvPr>
            <p:ph type="title"/>
          </p:nvPr>
        </p:nvSpPr>
        <p:spPr>
          <a:xfrm>
            <a:off x="713793" y="3016897"/>
            <a:ext cx="10131425" cy="1456267"/>
          </a:xfrm>
        </p:spPr>
        <p:txBody>
          <a:bodyPr/>
          <a:lstStyle/>
          <a:p>
            <a:r>
              <a:rPr lang="fr-FR" dirty="0"/>
              <a:t>le </a:t>
            </a:r>
            <a:r>
              <a:rPr lang="fr-FR" dirty="0" err="1"/>
              <a:t>personal</a:t>
            </a:r>
            <a:r>
              <a:rPr lang="fr-FR" dirty="0"/>
              <a:t> </a:t>
            </a:r>
            <a:r>
              <a:rPr lang="fr-FR" dirty="0" err="1"/>
              <a:t>branding</a:t>
            </a:r>
            <a:endParaRPr lang="fr-FR" dirty="0"/>
          </a:p>
        </p:txBody>
      </p:sp>
    </p:spTree>
    <p:extLst>
      <p:ext uri="{BB962C8B-B14F-4D97-AF65-F5344CB8AC3E}">
        <p14:creationId xmlns:p14="http://schemas.microsoft.com/office/powerpoint/2010/main" val="2208360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FEB3E5-99D5-DA6E-5238-7385B8936038}"/>
              </a:ext>
            </a:extLst>
          </p:cNvPr>
          <p:cNvSpPr>
            <a:spLocks noGrp="1"/>
          </p:cNvSpPr>
          <p:nvPr>
            <p:ph type="title"/>
          </p:nvPr>
        </p:nvSpPr>
        <p:spPr/>
        <p:txBody>
          <a:bodyPr/>
          <a:lstStyle/>
          <a:p>
            <a:r>
              <a:rPr lang="fr-FR" dirty="0"/>
              <a:t>Pourquoi entretenir une marque ?</a:t>
            </a:r>
          </a:p>
        </p:txBody>
      </p:sp>
      <p:sp>
        <p:nvSpPr>
          <p:cNvPr id="3" name="Espace réservé du contenu 2">
            <a:extLst>
              <a:ext uri="{FF2B5EF4-FFF2-40B4-BE49-F238E27FC236}">
                <a16:creationId xmlns:a16="http://schemas.microsoft.com/office/drawing/2014/main" id="{BA11FD58-7BB6-7800-8A91-863EA0D2DCA9}"/>
              </a:ext>
            </a:extLst>
          </p:cNvPr>
          <p:cNvSpPr>
            <a:spLocks noGrp="1"/>
          </p:cNvSpPr>
          <p:nvPr>
            <p:ph idx="1"/>
          </p:nvPr>
        </p:nvSpPr>
        <p:spPr/>
        <p:txBody>
          <a:bodyPr>
            <a:normAutofit fontScale="77500" lnSpcReduction="20000"/>
          </a:bodyPr>
          <a:lstStyle/>
          <a:p>
            <a:r>
              <a:rPr lang="fr-FR" dirty="0"/>
              <a:t>C’est un repère mental pour le consommateur. Sur un marché très concurrentiel, les entreprises doivent pouvoir se différencier. Les marques vont permettre cela. La marque est un ensemble de signes distinctifs qui va permettre de différencier un produit de ses concurrents, tout en créant une relation avec les consommateurs.</a:t>
            </a:r>
          </a:p>
          <a:p>
            <a:endParaRPr lang="fr-FR" dirty="0"/>
          </a:p>
          <a:p>
            <a:r>
              <a:rPr lang="fr-FR" dirty="0"/>
              <a:t>Une marque forte va également permettre :</a:t>
            </a:r>
          </a:p>
          <a:p>
            <a:endParaRPr lang="fr-FR" dirty="0"/>
          </a:p>
          <a:p>
            <a:r>
              <a:rPr lang="fr-FR" dirty="0"/>
              <a:t>de protéger un produit, un savoir-faire : lorsqu’une marque est très forte, il est plus compliqué de l’imiter, de la concurrencer de manière directe</a:t>
            </a:r>
          </a:p>
          <a:p>
            <a:endParaRPr lang="fr-FR" dirty="0"/>
          </a:p>
          <a:p>
            <a:r>
              <a:rPr lang="fr-FR" dirty="0"/>
              <a:t>de rassurer le consommateur : une marque c’est une garantie de recherches avancées, d’études, d’un savoir-faire auxquels on peut faire confiance</a:t>
            </a:r>
          </a:p>
          <a:p>
            <a:endParaRPr lang="fr-FR" dirty="0"/>
          </a:p>
          <a:p>
            <a:r>
              <a:rPr lang="fr-FR" dirty="0"/>
              <a:t>de garantir les revenus : une marque recherchée permet d’augmenter les marges tout en étant certain de conserver un volume important. </a:t>
            </a:r>
          </a:p>
        </p:txBody>
      </p:sp>
    </p:spTree>
    <p:extLst>
      <p:ext uri="{BB962C8B-B14F-4D97-AF65-F5344CB8AC3E}">
        <p14:creationId xmlns:p14="http://schemas.microsoft.com/office/powerpoint/2010/main" val="951214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F37F42-898F-2758-941E-601C179A1605}"/>
              </a:ext>
            </a:extLst>
          </p:cNvPr>
          <p:cNvSpPr>
            <a:spLocks noGrp="1"/>
          </p:cNvSpPr>
          <p:nvPr>
            <p:ph type="title"/>
          </p:nvPr>
        </p:nvSpPr>
        <p:spPr/>
        <p:txBody>
          <a:bodyPr/>
          <a:lstStyle/>
          <a:p>
            <a:r>
              <a:rPr lang="fr-FR" dirty="0"/>
              <a:t>Comprenez le consommateur</a:t>
            </a:r>
          </a:p>
        </p:txBody>
      </p:sp>
      <p:sp>
        <p:nvSpPr>
          <p:cNvPr id="3" name="Espace réservé du contenu 2">
            <a:extLst>
              <a:ext uri="{FF2B5EF4-FFF2-40B4-BE49-F238E27FC236}">
                <a16:creationId xmlns:a16="http://schemas.microsoft.com/office/drawing/2014/main" id="{074031B5-F26A-8B6C-B8DD-0BAA2136DCCE}"/>
              </a:ext>
            </a:extLst>
          </p:cNvPr>
          <p:cNvSpPr>
            <a:spLocks noGrp="1"/>
          </p:cNvSpPr>
          <p:nvPr>
            <p:ph idx="1"/>
          </p:nvPr>
        </p:nvSpPr>
        <p:spPr/>
        <p:txBody>
          <a:bodyPr>
            <a:normAutofit fontScale="85000" lnSpcReduction="10000"/>
          </a:bodyPr>
          <a:lstStyle/>
          <a:p>
            <a:r>
              <a:rPr lang="fr-FR" dirty="0"/>
              <a:t>Pour définir vos objectifs publicitaires, il vous faut bien comprendre le consommateur en intégrant le fait que vous êtes dans un schéma émetteur–récepteur : c’est-à-dire qu’en tant que marque, vous proposez des solutions à vos futurs clients.</a:t>
            </a:r>
          </a:p>
          <a:p>
            <a:endParaRPr lang="fr-FR" dirty="0"/>
          </a:p>
          <a:p>
            <a:r>
              <a:rPr lang="fr-FR" dirty="0"/>
              <a:t>Une fois cela fait, vous pourrez déterminer :</a:t>
            </a:r>
          </a:p>
          <a:p>
            <a:endParaRPr lang="fr-FR" dirty="0"/>
          </a:p>
          <a:p>
            <a:r>
              <a:rPr lang="fr-FR" dirty="0"/>
              <a:t>ses motivations d’achat, afin d’adapter votre message pour transformer votre produit en objet de désir ;  </a:t>
            </a:r>
          </a:p>
          <a:p>
            <a:endParaRPr lang="fr-FR" dirty="0"/>
          </a:p>
          <a:p>
            <a:r>
              <a:rPr lang="fr-FR" dirty="0"/>
              <a:t>les freins des consommateurs qui n’achètent pas votre produit, afin de les lever pour qu’ils adoptent une attitude favorable à l’égard de celui-ci.</a:t>
            </a:r>
          </a:p>
          <a:p>
            <a:endParaRPr lang="fr-FR" dirty="0"/>
          </a:p>
          <a:p>
            <a:r>
              <a:rPr lang="fr-FR" dirty="0"/>
              <a:t>Une fois que vous aurez les réponses à ces questions, vous pourrez plus facilement déterminer vos différents objectifs publicitaires. Ils vous permettront de mieux orienter le comportement du consommateur en faveur du produit présenté. </a:t>
            </a:r>
          </a:p>
        </p:txBody>
      </p:sp>
    </p:spTree>
    <p:extLst>
      <p:ext uri="{BB962C8B-B14F-4D97-AF65-F5344CB8AC3E}">
        <p14:creationId xmlns:p14="http://schemas.microsoft.com/office/powerpoint/2010/main" val="3634112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E8902-77B5-FE30-BC02-221615280346}"/>
              </a:ext>
            </a:extLst>
          </p:cNvPr>
          <p:cNvSpPr>
            <a:spLocks noGrp="1"/>
          </p:cNvSpPr>
          <p:nvPr>
            <p:ph type="title"/>
          </p:nvPr>
        </p:nvSpPr>
        <p:spPr/>
        <p:txBody>
          <a:bodyPr/>
          <a:lstStyle/>
          <a:p>
            <a:r>
              <a:rPr lang="fr-FR" dirty="0"/>
              <a:t>Qu’est-ce qui fait réellement une marque ?</a:t>
            </a:r>
          </a:p>
        </p:txBody>
      </p:sp>
      <p:sp>
        <p:nvSpPr>
          <p:cNvPr id="3" name="Espace réservé du contenu 2">
            <a:extLst>
              <a:ext uri="{FF2B5EF4-FFF2-40B4-BE49-F238E27FC236}">
                <a16:creationId xmlns:a16="http://schemas.microsoft.com/office/drawing/2014/main" id="{F93F086D-4BC5-F418-B18B-1B71A1772E67}"/>
              </a:ext>
            </a:extLst>
          </p:cNvPr>
          <p:cNvSpPr>
            <a:spLocks noGrp="1"/>
          </p:cNvSpPr>
          <p:nvPr>
            <p:ph idx="1"/>
          </p:nvPr>
        </p:nvSpPr>
        <p:spPr/>
        <p:txBody>
          <a:bodyPr>
            <a:normAutofit lnSpcReduction="10000"/>
          </a:bodyPr>
          <a:lstStyle/>
          <a:p>
            <a:r>
              <a:rPr lang="fr-FR" dirty="0"/>
              <a:t>Il y a peu de chances que cette opinion soit due au design du logo, aux couleurs de la charte graphique, au nom ou au slogan de la marque.</a:t>
            </a:r>
          </a:p>
          <a:p>
            <a:r>
              <a:rPr lang="fr-FR" dirty="0"/>
              <a:t>Ce qui va impacter votre opinion d’une marque est en réalité bien plus personnel. Et cela se jouera sur 3 aspects :</a:t>
            </a:r>
          </a:p>
          <a:p>
            <a:endParaRPr lang="fr-FR" dirty="0"/>
          </a:p>
          <a:p>
            <a:r>
              <a:rPr lang="fr-FR" dirty="0"/>
              <a:t>La perception que vous en avez ; </a:t>
            </a:r>
          </a:p>
          <a:p>
            <a:endParaRPr lang="fr-FR" dirty="0"/>
          </a:p>
          <a:p>
            <a:r>
              <a:rPr lang="fr-FR" dirty="0"/>
              <a:t>Sa réputation sur son marché ; </a:t>
            </a:r>
          </a:p>
          <a:p>
            <a:endParaRPr lang="fr-FR" dirty="0"/>
          </a:p>
          <a:p>
            <a:r>
              <a:rPr lang="fr-FR" dirty="0"/>
              <a:t>L’expérience que vous ou votre entourage proche avez de cette marque</a:t>
            </a:r>
          </a:p>
        </p:txBody>
      </p:sp>
    </p:spTree>
    <p:extLst>
      <p:ext uri="{BB962C8B-B14F-4D97-AF65-F5344CB8AC3E}">
        <p14:creationId xmlns:p14="http://schemas.microsoft.com/office/powerpoint/2010/main" val="1352226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022249-C85D-6257-525E-A3C625807C9E}"/>
              </a:ext>
            </a:extLst>
          </p:cNvPr>
          <p:cNvSpPr>
            <a:spLocks noGrp="1"/>
          </p:cNvSpPr>
          <p:nvPr>
            <p:ph type="title"/>
          </p:nvPr>
        </p:nvSpPr>
        <p:spPr/>
        <p:txBody>
          <a:bodyPr/>
          <a:lstStyle/>
          <a:p>
            <a:r>
              <a:rPr lang="fr-FR" dirty="0" err="1"/>
              <a:t>Personal</a:t>
            </a:r>
            <a:r>
              <a:rPr lang="fr-FR" dirty="0"/>
              <a:t> </a:t>
            </a:r>
            <a:r>
              <a:rPr lang="fr-FR" dirty="0" err="1"/>
              <a:t>branding</a:t>
            </a:r>
            <a:r>
              <a:rPr lang="fr-FR" dirty="0"/>
              <a:t>, comment le définir ?</a:t>
            </a:r>
          </a:p>
        </p:txBody>
      </p:sp>
      <p:sp>
        <p:nvSpPr>
          <p:cNvPr id="3" name="Espace réservé du contenu 2">
            <a:extLst>
              <a:ext uri="{FF2B5EF4-FFF2-40B4-BE49-F238E27FC236}">
                <a16:creationId xmlns:a16="http://schemas.microsoft.com/office/drawing/2014/main" id="{60E8B053-4AD9-7CDF-0D0B-0DEDD91D65B8}"/>
              </a:ext>
            </a:extLst>
          </p:cNvPr>
          <p:cNvSpPr>
            <a:spLocks noGrp="1"/>
          </p:cNvSpPr>
          <p:nvPr>
            <p:ph idx="1"/>
          </p:nvPr>
        </p:nvSpPr>
        <p:spPr/>
        <p:txBody>
          <a:bodyPr/>
          <a:lstStyle/>
          <a:p>
            <a:r>
              <a:rPr lang="fr-FR" dirty="0"/>
              <a:t>Le </a:t>
            </a:r>
            <a:r>
              <a:rPr lang="fr-FR" dirty="0" err="1"/>
              <a:t>personal</a:t>
            </a:r>
            <a:r>
              <a:rPr lang="fr-FR" dirty="0"/>
              <a:t> </a:t>
            </a:r>
            <a:r>
              <a:rPr lang="fr-FR" dirty="0" err="1"/>
              <a:t>branding</a:t>
            </a:r>
            <a:r>
              <a:rPr lang="fr-FR" dirty="0"/>
              <a:t>, c’est le fait d’utiliser différents leviers, online ou offline, pour se positionner sur un marché et s’assurer d’y être reconnu pour y créer des opportunités. Grâce à une approche construite et cohérente, le </a:t>
            </a:r>
            <a:r>
              <a:rPr lang="fr-FR" dirty="0" err="1"/>
              <a:t>personal</a:t>
            </a:r>
            <a:r>
              <a:rPr lang="fr-FR" dirty="0"/>
              <a:t> </a:t>
            </a:r>
            <a:r>
              <a:rPr lang="fr-FR" dirty="0" err="1"/>
              <a:t>branding</a:t>
            </a:r>
            <a:r>
              <a:rPr lang="fr-FR" dirty="0"/>
              <a:t> permet d’impacter positivement la perception que vos cibles auront de vous.</a:t>
            </a:r>
          </a:p>
        </p:txBody>
      </p:sp>
    </p:spTree>
    <p:extLst>
      <p:ext uri="{BB962C8B-B14F-4D97-AF65-F5344CB8AC3E}">
        <p14:creationId xmlns:p14="http://schemas.microsoft.com/office/powerpoint/2010/main" val="1568413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022249-C85D-6257-525E-A3C625807C9E}"/>
              </a:ext>
            </a:extLst>
          </p:cNvPr>
          <p:cNvSpPr>
            <a:spLocks noGrp="1"/>
          </p:cNvSpPr>
          <p:nvPr>
            <p:ph type="title"/>
          </p:nvPr>
        </p:nvSpPr>
        <p:spPr/>
        <p:txBody>
          <a:bodyPr/>
          <a:lstStyle/>
          <a:p>
            <a:r>
              <a:rPr lang="fr-FR" dirty="0" err="1"/>
              <a:t>Personal</a:t>
            </a:r>
            <a:r>
              <a:rPr lang="fr-FR" dirty="0"/>
              <a:t> </a:t>
            </a:r>
            <a:r>
              <a:rPr lang="fr-FR" dirty="0" err="1"/>
              <a:t>branding</a:t>
            </a:r>
            <a:r>
              <a:rPr lang="fr-FR" dirty="0"/>
              <a:t>, comment le définir ?</a:t>
            </a:r>
          </a:p>
        </p:txBody>
      </p:sp>
      <p:sp>
        <p:nvSpPr>
          <p:cNvPr id="3" name="Espace réservé du contenu 2">
            <a:extLst>
              <a:ext uri="{FF2B5EF4-FFF2-40B4-BE49-F238E27FC236}">
                <a16:creationId xmlns:a16="http://schemas.microsoft.com/office/drawing/2014/main" id="{60E8B053-4AD9-7CDF-0D0B-0DEDD91D65B8}"/>
              </a:ext>
            </a:extLst>
          </p:cNvPr>
          <p:cNvSpPr>
            <a:spLocks noGrp="1"/>
          </p:cNvSpPr>
          <p:nvPr>
            <p:ph idx="1"/>
          </p:nvPr>
        </p:nvSpPr>
        <p:spPr/>
        <p:txBody>
          <a:bodyPr/>
          <a:lstStyle/>
          <a:p>
            <a:r>
              <a:rPr lang="fr-FR" dirty="0"/>
              <a:t>Votre marque, c’est l’idée claire, forte et positive qui vient à l’esprit des personnes quand elles pensent à vous.</a:t>
            </a:r>
          </a:p>
          <a:p>
            <a:r>
              <a:rPr lang="fr-FR" dirty="0"/>
              <a:t>Claire : le </a:t>
            </a:r>
            <a:r>
              <a:rPr lang="fr-FR" dirty="0" err="1"/>
              <a:t>personal</a:t>
            </a:r>
            <a:r>
              <a:rPr lang="fr-FR" dirty="0"/>
              <a:t> </a:t>
            </a:r>
            <a:r>
              <a:rPr lang="fr-FR" dirty="0" err="1"/>
              <a:t>branding</a:t>
            </a:r>
            <a:r>
              <a:rPr lang="fr-FR" dirty="0"/>
              <a:t> permet de préciser qui vous êtes et la valeur que vous apportez, pour mieux le communiquer ; </a:t>
            </a:r>
          </a:p>
          <a:p>
            <a:r>
              <a:rPr lang="fr-FR" dirty="0"/>
              <a:t>Forte : pour pouvoir mieux vous différencier et impacter vos cibles ;</a:t>
            </a:r>
          </a:p>
          <a:p>
            <a:r>
              <a:rPr lang="fr-FR" dirty="0"/>
              <a:t>Positive : car il est essentiel que les personnes qui sont exposées à votre marque aient envie de travailler avec vous.</a:t>
            </a:r>
          </a:p>
        </p:txBody>
      </p:sp>
    </p:spTree>
    <p:extLst>
      <p:ext uri="{BB962C8B-B14F-4D97-AF65-F5344CB8AC3E}">
        <p14:creationId xmlns:p14="http://schemas.microsoft.com/office/powerpoint/2010/main" val="2282838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EFC23D-91AA-04DA-88AF-D68789183A8E}"/>
              </a:ext>
            </a:extLst>
          </p:cNvPr>
          <p:cNvSpPr>
            <a:spLocks noGrp="1"/>
          </p:cNvSpPr>
          <p:nvPr>
            <p:ph type="title"/>
          </p:nvPr>
        </p:nvSpPr>
        <p:spPr/>
        <p:txBody>
          <a:bodyPr/>
          <a:lstStyle/>
          <a:p>
            <a:r>
              <a:rPr lang="fr-FR" dirty="0"/>
              <a:t>Soyez inspiré et engagé</a:t>
            </a:r>
          </a:p>
        </p:txBody>
      </p:sp>
      <p:sp>
        <p:nvSpPr>
          <p:cNvPr id="3" name="Espace réservé du contenu 2">
            <a:extLst>
              <a:ext uri="{FF2B5EF4-FFF2-40B4-BE49-F238E27FC236}">
                <a16:creationId xmlns:a16="http://schemas.microsoft.com/office/drawing/2014/main" id="{08D7336B-B7F8-5FE6-E232-307BE28A1BF9}"/>
              </a:ext>
            </a:extLst>
          </p:cNvPr>
          <p:cNvSpPr>
            <a:spLocks noGrp="1"/>
          </p:cNvSpPr>
          <p:nvPr>
            <p:ph idx="1"/>
          </p:nvPr>
        </p:nvSpPr>
        <p:spPr/>
        <p:txBody>
          <a:bodyPr/>
          <a:lstStyle/>
          <a:p>
            <a:r>
              <a:rPr lang="fr-FR" dirty="0"/>
              <a:t>Claires : vous savez très rapidement ce qu’ils incarnent</a:t>
            </a:r>
          </a:p>
          <a:p>
            <a:endParaRPr lang="fr-FR" dirty="0"/>
          </a:p>
          <a:p>
            <a:r>
              <a:rPr lang="fr-FR" dirty="0"/>
              <a:t>Authentiques : basées sur des traits de personnalité réels</a:t>
            </a:r>
          </a:p>
          <a:p>
            <a:endParaRPr lang="fr-FR" dirty="0"/>
          </a:p>
          <a:p>
            <a:r>
              <a:rPr lang="fr-FR" dirty="0"/>
              <a:t>Cohérentes : leurs marques évoluent dans le temps et dans l’espace de manière organisée</a:t>
            </a:r>
          </a:p>
          <a:p>
            <a:endParaRPr lang="fr-FR" dirty="0"/>
          </a:p>
          <a:p>
            <a:r>
              <a:rPr lang="fr-FR" dirty="0"/>
              <a:t>Actualisées : elles suivent les tendances, les évolutions de notre monde</a:t>
            </a:r>
          </a:p>
          <a:p>
            <a:endParaRPr lang="fr-FR" dirty="0"/>
          </a:p>
          <a:p>
            <a:r>
              <a:rPr lang="fr-FR" dirty="0"/>
              <a:t>Différenciantes : elles leur permettent d’être unique dans un environnement souvent très concurrentiel. </a:t>
            </a:r>
          </a:p>
        </p:txBody>
      </p:sp>
    </p:spTree>
    <p:extLst>
      <p:ext uri="{BB962C8B-B14F-4D97-AF65-F5344CB8AC3E}">
        <p14:creationId xmlns:p14="http://schemas.microsoft.com/office/powerpoint/2010/main" val="3233663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A6BBCB-D60E-25B1-4C0E-A27800F9BEF0}"/>
              </a:ext>
            </a:extLst>
          </p:cNvPr>
          <p:cNvSpPr>
            <a:spLocks noGrp="1"/>
          </p:cNvSpPr>
          <p:nvPr>
            <p:ph type="title"/>
          </p:nvPr>
        </p:nvSpPr>
        <p:spPr/>
        <p:txBody>
          <a:bodyPr/>
          <a:lstStyle/>
          <a:p>
            <a:r>
              <a:rPr lang="fr-FR" dirty="0"/>
              <a:t>Steve Jobs</a:t>
            </a:r>
          </a:p>
        </p:txBody>
      </p:sp>
      <p:sp>
        <p:nvSpPr>
          <p:cNvPr id="3" name="Espace réservé du contenu 2">
            <a:extLst>
              <a:ext uri="{FF2B5EF4-FFF2-40B4-BE49-F238E27FC236}">
                <a16:creationId xmlns:a16="http://schemas.microsoft.com/office/drawing/2014/main" id="{82B13C4C-FDCE-62E1-697F-4E4DF3CCAD8A}"/>
              </a:ext>
            </a:extLst>
          </p:cNvPr>
          <p:cNvSpPr>
            <a:spLocks noGrp="1"/>
          </p:cNvSpPr>
          <p:nvPr>
            <p:ph idx="1"/>
          </p:nvPr>
        </p:nvSpPr>
        <p:spPr/>
        <p:txBody>
          <a:bodyPr/>
          <a:lstStyle/>
          <a:p>
            <a:r>
              <a:rPr lang="fr-FR" dirty="0"/>
              <a:t>Sans doute l’une des meilleures références en termes de marque personnelle. En lisant ce nom, vous avez sûrement pensé à plusieurs éléments. Les produits Apple, bien sûr. Ses </a:t>
            </a:r>
            <a:r>
              <a:rPr lang="fr-FR" dirty="0" err="1"/>
              <a:t>keynotes</a:t>
            </a:r>
            <a:r>
              <a:rPr lang="fr-FR" dirty="0"/>
              <a:t>, qui aujourd’hui encore sont une référence, notamment ceux du lancement du premier iPhone ou du </a:t>
            </a:r>
            <a:r>
              <a:rPr lang="fr-FR" dirty="0" err="1"/>
              <a:t>Macbook</a:t>
            </a:r>
            <a:r>
              <a:rPr lang="fr-FR" dirty="0"/>
              <a:t> air.</a:t>
            </a:r>
          </a:p>
          <a:p>
            <a:r>
              <a:rPr lang="fr-FR" dirty="0"/>
              <a:t>Vous avez sûrement en tête également son style vestimentaire : Jean, baskets blanches, pull à col roulé. Et bien sûr, ses lunettes. Tous ces éléments identifient Steve Jobs, le rendent reconnaissable et portent sa marque.</a:t>
            </a:r>
          </a:p>
          <a:p>
            <a:r>
              <a:rPr lang="fr-FR" dirty="0"/>
              <a:t>https://www.bing.com/videos/riverview/relatedvideo?q=steve+jobs+stanford+discours+francais&amp;mid=9FBBA87F6EA494F8AEDD9FBBA87F6EA494F8AEDD&amp;FORM=VIRE</a:t>
            </a:r>
          </a:p>
        </p:txBody>
      </p:sp>
    </p:spTree>
    <p:extLst>
      <p:ext uri="{BB962C8B-B14F-4D97-AF65-F5344CB8AC3E}">
        <p14:creationId xmlns:p14="http://schemas.microsoft.com/office/powerpoint/2010/main" val="32147121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0D2A3E-BBDF-28B8-A8B2-84C06519E818}"/>
              </a:ext>
            </a:extLst>
          </p:cNvPr>
          <p:cNvSpPr>
            <a:spLocks noGrp="1"/>
          </p:cNvSpPr>
          <p:nvPr>
            <p:ph type="title"/>
          </p:nvPr>
        </p:nvSpPr>
        <p:spPr/>
        <p:txBody>
          <a:bodyPr/>
          <a:lstStyle/>
          <a:p>
            <a:r>
              <a:rPr lang="fr-FR" dirty="0"/>
              <a:t>Elon Musk</a:t>
            </a:r>
          </a:p>
        </p:txBody>
      </p:sp>
      <p:sp>
        <p:nvSpPr>
          <p:cNvPr id="3" name="Espace réservé du contenu 2">
            <a:extLst>
              <a:ext uri="{FF2B5EF4-FFF2-40B4-BE49-F238E27FC236}">
                <a16:creationId xmlns:a16="http://schemas.microsoft.com/office/drawing/2014/main" id="{BDA7B8A1-22C5-960D-8AD9-1961C5309D67}"/>
              </a:ext>
            </a:extLst>
          </p:cNvPr>
          <p:cNvSpPr>
            <a:spLocks noGrp="1"/>
          </p:cNvSpPr>
          <p:nvPr>
            <p:ph idx="1"/>
          </p:nvPr>
        </p:nvSpPr>
        <p:spPr/>
        <p:txBody>
          <a:bodyPr/>
          <a:lstStyle/>
          <a:p>
            <a:r>
              <a:rPr lang="fr-FR" dirty="0"/>
              <a:t>Vous avez immédiatement eu un sentiment sur cette personne, positif ou négatif, lié à ce qu’il communique, lors de conférences, ou sur les réseaux sociaux notamment. Sa marque personnelle vous inspire peut-être sur un plan professionnel, ou ne vous parle peut-être pas du tout. Mais imaginez-vous en investisseur millionnaire… vous investiriez dans ses activités sans hésiter une seule seconde !</a:t>
            </a:r>
          </a:p>
        </p:txBody>
      </p:sp>
    </p:spTree>
    <p:extLst>
      <p:ext uri="{BB962C8B-B14F-4D97-AF65-F5344CB8AC3E}">
        <p14:creationId xmlns:p14="http://schemas.microsoft.com/office/powerpoint/2010/main" val="39526144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4D74A6-7CEE-AA69-FAB9-C5EB09CC1BC1}"/>
              </a:ext>
            </a:extLst>
          </p:cNvPr>
          <p:cNvSpPr>
            <a:spLocks noGrp="1"/>
          </p:cNvSpPr>
          <p:nvPr>
            <p:ph type="title"/>
          </p:nvPr>
        </p:nvSpPr>
        <p:spPr/>
        <p:txBody>
          <a:bodyPr/>
          <a:lstStyle/>
          <a:p>
            <a:r>
              <a:rPr lang="fr-FR" dirty="0"/>
              <a:t>Nabilla</a:t>
            </a:r>
          </a:p>
        </p:txBody>
      </p:sp>
      <p:sp>
        <p:nvSpPr>
          <p:cNvPr id="3" name="Espace réservé du contenu 2">
            <a:extLst>
              <a:ext uri="{FF2B5EF4-FFF2-40B4-BE49-F238E27FC236}">
                <a16:creationId xmlns:a16="http://schemas.microsoft.com/office/drawing/2014/main" id="{FAFC7C00-7861-C588-4B0E-03A927D30D4E}"/>
              </a:ext>
            </a:extLst>
          </p:cNvPr>
          <p:cNvSpPr>
            <a:spLocks noGrp="1"/>
          </p:cNvSpPr>
          <p:nvPr>
            <p:ph idx="1"/>
          </p:nvPr>
        </p:nvSpPr>
        <p:spPr/>
        <p:txBody>
          <a:bodyPr/>
          <a:lstStyle/>
          <a:p>
            <a:r>
              <a:rPr lang="fr-FR" dirty="0"/>
              <a:t>Pour certains, cela pourrait être un « contre-exemple ». Pourtant, Nabilla a su créer et entretenir une marque personnelle forte et particulièrement engageante, suivie par plusieurs centaines de milliers de personnes.</a:t>
            </a:r>
          </a:p>
          <a:p>
            <a:r>
              <a:rPr lang="fr-FR" dirty="0"/>
              <a:t>Outre ses ennuis récents avec la justice, vous avez sans aucun doute pensé à son emblématique « non mais allô quoi ». À partir de cette phrase, Nabilla a créé et entretenu un personnage afin d’atteindre ses objectifs. Elle est devenue tour à tour actrice, mannequin, chroniqueuse TV, styliste, et auteure.</a:t>
            </a:r>
          </a:p>
          <a:p>
            <a:endParaRPr lang="fr-FR" dirty="0"/>
          </a:p>
          <a:p>
            <a:r>
              <a:rPr lang="fr-FR" dirty="0"/>
              <a:t>Elle a énormément travaillé son image, sur les réseaux sociaux notamment, a su se rapprocher des bonnes personnes afin de faire fructifier la notoriété obtenue lors d’une émission de téléréalité. Là encore, elle avait d’ailleurs réussi à se démarquer des autres candidats par un style et un ton très personnels.</a:t>
            </a:r>
          </a:p>
        </p:txBody>
      </p:sp>
    </p:spTree>
    <p:extLst>
      <p:ext uri="{BB962C8B-B14F-4D97-AF65-F5344CB8AC3E}">
        <p14:creationId xmlns:p14="http://schemas.microsoft.com/office/powerpoint/2010/main" val="254893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5DDB31-708F-3C66-D099-E9B0CBE3684E}"/>
              </a:ext>
            </a:extLst>
          </p:cNvPr>
          <p:cNvSpPr>
            <a:spLocks noGrp="1"/>
          </p:cNvSpPr>
          <p:nvPr>
            <p:ph type="title"/>
          </p:nvPr>
        </p:nvSpPr>
        <p:spPr/>
        <p:txBody>
          <a:bodyPr/>
          <a:lstStyle/>
          <a:p>
            <a:r>
              <a:rPr lang="fr-FR" dirty="0"/>
              <a:t>Les 4 objectifs principaux du </a:t>
            </a:r>
            <a:r>
              <a:rPr lang="fr-FR" dirty="0" err="1"/>
              <a:t>personal</a:t>
            </a:r>
            <a:r>
              <a:rPr lang="fr-FR" dirty="0"/>
              <a:t> </a:t>
            </a:r>
            <a:r>
              <a:rPr lang="fr-FR" dirty="0" err="1"/>
              <a:t>branding</a:t>
            </a:r>
            <a:endParaRPr lang="fr-FR" dirty="0"/>
          </a:p>
        </p:txBody>
      </p:sp>
      <p:sp>
        <p:nvSpPr>
          <p:cNvPr id="3" name="Espace réservé du contenu 2">
            <a:extLst>
              <a:ext uri="{FF2B5EF4-FFF2-40B4-BE49-F238E27FC236}">
                <a16:creationId xmlns:a16="http://schemas.microsoft.com/office/drawing/2014/main" id="{3FF5BDF7-80C2-E16C-51E1-48352F4F64E0}"/>
              </a:ext>
            </a:extLst>
          </p:cNvPr>
          <p:cNvSpPr>
            <a:spLocks noGrp="1"/>
          </p:cNvSpPr>
          <p:nvPr>
            <p:ph idx="1"/>
          </p:nvPr>
        </p:nvSpPr>
        <p:spPr/>
        <p:txBody>
          <a:bodyPr/>
          <a:lstStyle/>
          <a:p>
            <a:r>
              <a:rPr lang="fr-FR" dirty="0"/>
              <a:t>1. Contrôler  </a:t>
            </a:r>
          </a:p>
          <a:p>
            <a:r>
              <a:rPr lang="fr-FR" dirty="0"/>
              <a:t>Lorsque vous vous lancez dans un projet de marque personnelle, le contrôle sera sans aucun doute votre première préoccupation. Aujourd’hui, tout ce que vous dites, faites ou partagez, notamment sur Internet, est archivé et peut ressortir à tout moment, parfois au plus mauvais. Travailler votre marque personnelle, c’est vous assurer au maximum que les traces que vous laissez sur Internet et auprès des personnes que vous rencontrez sont positives et peuvent devenir un atout pour la suite de votre carrière.</a:t>
            </a:r>
          </a:p>
        </p:txBody>
      </p:sp>
    </p:spTree>
    <p:extLst>
      <p:ext uri="{BB962C8B-B14F-4D97-AF65-F5344CB8AC3E}">
        <p14:creationId xmlns:p14="http://schemas.microsoft.com/office/powerpoint/2010/main" val="30765076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5DDB31-708F-3C66-D099-E9B0CBE3684E}"/>
              </a:ext>
            </a:extLst>
          </p:cNvPr>
          <p:cNvSpPr>
            <a:spLocks noGrp="1"/>
          </p:cNvSpPr>
          <p:nvPr>
            <p:ph type="title"/>
          </p:nvPr>
        </p:nvSpPr>
        <p:spPr/>
        <p:txBody>
          <a:bodyPr/>
          <a:lstStyle/>
          <a:p>
            <a:r>
              <a:rPr lang="fr-FR" dirty="0"/>
              <a:t>Les 4 objectifs principaux du </a:t>
            </a:r>
            <a:r>
              <a:rPr lang="fr-FR" dirty="0" err="1"/>
              <a:t>personal</a:t>
            </a:r>
            <a:r>
              <a:rPr lang="fr-FR" dirty="0"/>
              <a:t> </a:t>
            </a:r>
            <a:r>
              <a:rPr lang="fr-FR" dirty="0" err="1"/>
              <a:t>branding</a:t>
            </a:r>
            <a:endParaRPr lang="fr-FR" dirty="0"/>
          </a:p>
        </p:txBody>
      </p:sp>
      <p:sp>
        <p:nvSpPr>
          <p:cNvPr id="3" name="Espace réservé du contenu 2">
            <a:extLst>
              <a:ext uri="{FF2B5EF4-FFF2-40B4-BE49-F238E27FC236}">
                <a16:creationId xmlns:a16="http://schemas.microsoft.com/office/drawing/2014/main" id="{3FF5BDF7-80C2-E16C-51E1-48352F4F64E0}"/>
              </a:ext>
            </a:extLst>
          </p:cNvPr>
          <p:cNvSpPr>
            <a:spLocks noGrp="1"/>
          </p:cNvSpPr>
          <p:nvPr>
            <p:ph idx="1"/>
          </p:nvPr>
        </p:nvSpPr>
        <p:spPr/>
        <p:txBody>
          <a:bodyPr/>
          <a:lstStyle/>
          <a:p>
            <a:r>
              <a:rPr lang="fr-FR" dirty="0"/>
              <a:t>2. Accroître sa visibilité </a:t>
            </a:r>
          </a:p>
          <a:p>
            <a:r>
              <a:rPr lang="fr-FR" dirty="0"/>
              <a:t>Construire une plateforme de marque solide va vous permettre d’être plus visible et d’exister dans votre écosystème. Cela vous permettra ensuite d’être repéré de manière naturelle par vos cibles potentielles. Par exemple, je n’ai pas postulé pour faire ce cours, j’ai été contacté directement par l’équipe d’</a:t>
            </a:r>
            <a:r>
              <a:rPr lang="fr-FR" dirty="0" err="1"/>
              <a:t>OpenClassrooms</a:t>
            </a:r>
            <a:r>
              <a:rPr lang="fr-FR" dirty="0"/>
              <a:t>, car j’étais visible sur Internet et sur les réseaux sociaux.</a:t>
            </a:r>
          </a:p>
        </p:txBody>
      </p:sp>
    </p:spTree>
    <p:extLst>
      <p:ext uri="{BB962C8B-B14F-4D97-AF65-F5344CB8AC3E}">
        <p14:creationId xmlns:p14="http://schemas.microsoft.com/office/powerpoint/2010/main" val="447324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5DDB31-708F-3C66-D099-E9B0CBE3684E}"/>
              </a:ext>
            </a:extLst>
          </p:cNvPr>
          <p:cNvSpPr>
            <a:spLocks noGrp="1"/>
          </p:cNvSpPr>
          <p:nvPr>
            <p:ph type="title"/>
          </p:nvPr>
        </p:nvSpPr>
        <p:spPr/>
        <p:txBody>
          <a:bodyPr/>
          <a:lstStyle/>
          <a:p>
            <a:r>
              <a:rPr lang="fr-FR" dirty="0"/>
              <a:t>Les 4 objectifs principaux du </a:t>
            </a:r>
            <a:r>
              <a:rPr lang="fr-FR" dirty="0" err="1"/>
              <a:t>personal</a:t>
            </a:r>
            <a:r>
              <a:rPr lang="fr-FR" dirty="0"/>
              <a:t> </a:t>
            </a:r>
            <a:r>
              <a:rPr lang="fr-FR" dirty="0" err="1"/>
              <a:t>branding</a:t>
            </a:r>
            <a:endParaRPr lang="fr-FR" dirty="0"/>
          </a:p>
        </p:txBody>
      </p:sp>
      <p:sp>
        <p:nvSpPr>
          <p:cNvPr id="3" name="Espace réservé du contenu 2">
            <a:extLst>
              <a:ext uri="{FF2B5EF4-FFF2-40B4-BE49-F238E27FC236}">
                <a16:creationId xmlns:a16="http://schemas.microsoft.com/office/drawing/2014/main" id="{3FF5BDF7-80C2-E16C-51E1-48352F4F64E0}"/>
              </a:ext>
            </a:extLst>
          </p:cNvPr>
          <p:cNvSpPr>
            <a:spLocks noGrp="1"/>
          </p:cNvSpPr>
          <p:nvPr>
            <p:ph idx="1"/>
          </p:nvPr>
        </p:nvSpPr>
        <p:spPr/>
        <p:txBody>
          <a:bodyPr/>
          <a:lstStyle/>
          <a:p>
            <a:r>
              <a:rPr lang="fr-FR" dirty="0"/>
              <a:t>3. Gagner en crédibilité </a:t>
            </a:r>
          </a:p>
          <a:p>
            <a:r>
              <a:rPr lang="fr-FR" dirty="0"/>
              <a:t>Savoir faire est une chose, faire savoir en est une autre. Au-delà d’exister, il est important que votre marque personnelle vous permette de vous positionner fortement dans votre écosystème. Si l’on continue l’exemple précédent, après m’avoir trouvé via une recherche, l’équipe a regardé mes différents profils, publications et recommandations afin de s’assurer que je pourrais créer et délivrer ce cours. Avant même d’avoir échangé avec eux, ils ont estimé que j’étais un bon candidat pour ce projet, simplement à travers ma marque.</a:t>
            </a:r>
          </a:p>
        </p:txBody>
      </p:sp>
    </p:spTree>
    <p:extLst>
      <p:ext uri="{BB962C8B-B14F-4D97-AF65-F5344CB8AC3E}">
        <p14:creationId xmlns:p14="http://schemas.microsoft.com/office/powerpoint/2010/main" val="2487697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4B8D8-0D86-18DD-C68A-1F9C0AE32B0E}"/>
              </a:ext>
            </a:extLst>
          </p:cNvPr>
          <p:cNvSpPr>
            <a:spLocks noGrp="1"/>
          </p:cNvSpPr>
          <p:nvPr>
            <p:ph type="title"/>
          </p:nvPr>
        </p:nvSpPr>
        <p:spPr/>
        <p:txBody>
          <a:bodyPr/>
          <a:lstStyle/>
          <a:p>
            <a:r>
              <a:rPr lang="fr-FR" dirty="0"/>
              <a:t>Déterminez vos objectifs selon l'impact consommateur</a:t>
            </a:r>
          </a:p>
        </p:txBody>
      </p:sp>
      <p:sp>
        <p:nvSpPr>
          <p:cNvPr id="3" name="Espace réservé du contenu 2">
            <a:extLst>
              <a:ext uri="{FF2B5EF4-FFF2-40B4-BE49-F238E27FC236}">
                <a16:creationId xmlns:a16="http://schemas.microsoft.com/office/drawing/2014/main" id="{6C23AE43-5D1C-D0C9-1DD0-FA93947C32C3}"/>
              </a:ext>
            </a:extLst>
          </p:cNvPr>
          <p:cNvSpPr>
            <a:spLocks noGrp="1"/>
          </p:cNvSpPr>
          <p:nvPr>
            <p:ph idx="1"/>
          </p:nvPr>
        </p:nvSpPr>
        <p:spPr/>
        <p:txBody>
          <a:bodyPr/>
          <a:lstStyle/>
          <a:p>
            <a:r>
              <a:rPr lang="fr-FR" dirty="0"/>
              <a:t>les objectifs cognitifs. Ils vous permettent de développer la notoriété de votre marque, et à travers elle, vos produits et services. Vous allez jouer sur la capacité du consommateur à raisonner, prendre une décision et mémoriser quelque chose. Elle fait généralement appel à une stratégie de communication de masse et répétitive. </a:t>
            </a:r>
          </a:p>
          <a:p>
            <a:r>
              <a:rPr lang="fr-FR" dirty="0"/>
              <a:t>les objectifs affectifs. Ils vous permettent de développer le capital sympathie de la marque pour la faire aimer par le consommateur. Vous allez jouer sur le registre de l’émotion, faire appel à la sensibilité du consommateur et créer à travers les sentiments le désir d’achat.</a:t>
            </a:r>
          </a:p>
        </p:txBody>
      </p:sp>
    </p:spTree>
    <p:extLst>
      <p:ext uri="{BB962C8B-B14F-4D97-AF65-F5344CB8AC3E}">
        <p14:creationId xmlns:p14="http://schemas.microsoft.com/office/powerpoint/2010/main" val="29106859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5DDB31-708F-3C66-D099-E9B0CBE3684E}"/>
              </a:ext>
            </a:extLst>
          </p:cNvPr>
          <p:cNvSpPr>
            <a:spLocks noGrp="1"/>
          </p:cNvSpPr>
          <p:nvPr>
            <p:ph type="title"/>
          </p:nvPr>
        </p:nvSpPr>
        <p:spPr/>
        <p:txBody>
          <a:bodyPr/>
          <a:lstStyle/>
          <a:p>
            <a:r>
              <a:rPr lang="fr-FR" dirty="0"/>
              <a:t>Les 4 objectifs principaux du </a:t>
            </a:r>
            <a:r>
              <a:rPr lang="fr-FR" dirty="0" err="1"/>
              <a:t>personal</a:t>
            </a:r>
            <a:r>
              <a:rPr lang="fr-FR" dirty="0"/>
              <a:t> </a:t>
            </a:r>
            <a:r>
              <a:rPr lang="fr-FR" dirty="0" err="1"/>
              <a:t>branding</a:t>
            </a:r>
            <a:endParaRPr lang="fr-FR" dirty="0"/>
          </a:p>
        </p:txBody>
      </p:sp>
      <p:sp>
        <p:nvSpPr>
          <p:cNvPr id="3" name="Espace réservé du contenu 2">
            <a:extLst>
              <a:ext uri="{FF2B5EF4-FFF2-40B4-BE49-F238E27FC236}">
                <a16:creationId xmlns:a16="http://schemas.microsoft.com/office/drawing/2014/main" id="{3FF5BDF7-80C2-E16C-51E1-48352F4F64E0}"/>
              </a:ext>
            </a:extLst>
          </p:cNvPr>
          <p:cNvSpPr>
            <a:spLocks noGrp="1"/>
          </p:cNvSpPr>
          <p:nvPr>
            <p:ph idx="1"/>
          </p:nvPr>
        </p:nvSpPr>
        <p:spPr/>
        <p:txBody>
          <a:bodyPr/>
          <a:lstStyle/>
          <a:p>
            <a:r>
              <a:rPr lang="fr-FR" dirty="0"/>
              <a:t>4. Se différencier </a:t>
            </a:r>
          </a:p>
          <a:p>
            <a:r>
              <a:rPr lang="fr-FR" dirty="0"/>
              <a:t>Vous êtes unique, certes. Mais vos qualifications, expériences, projets… vous mettent en concurrence avec une multitude de candidats, quel que soit le contexte. Aujourd’hui, être bon dans ce que vous faites n’est plus suffisant. Il faut que cela se sache, et il faut que vous apportiez quelque chose de différent par rapport aux dizaines ou centaines de personnes qui convoitent la même opportunité. En travaillant votre marque professionnelle, vous serez capable de détecter vos facteurs différenciants et de les valoriser pour apporter plus que des compétences ou un savoir-faire.</a:t>
            </a:r>
          </a:p>
        </p:txBody>
      </p:sp>
    </p:spTree>
    <p:extLst>
      <p:ext uri="{BB962C8B-B14F-4D97-AF65-F5344CB8AC3E}">
        <p14:creationId xmlns:p14="http://schemas.microsoft.com/office/powerpoint/2010/main" val="1831213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43B22-112E-1CC3-11E8-5B09B0388AF9}"/>
              </a:ext>
            </a:extLst>
          </p:cNvPr>
          <p:cNvSpPr>
            <a:spLocks noGrp="1"/>
          </p:cNvSpPr>
          <p:nvPr>
            <p:ph type="title"/>
          </p:nvPr>
        </p:nvSpPr>
        <p:spPr/>
        <p:txBody>
          <a:bodyPr/>
          <a:lstStyle/>
          <a:p>
            <a:r>
              <a:rPr lang="fr-FR" dirty="0"/>
              <a:t>Pour qui ?</a:t>
            </a:r>
          </a:p>
        </p:txBody>
      </p:sp>
      <p:sp>
        <p:nvSpPr>
          <p:cNvPr id="3" name="Espace réservé du contenu 2">
            <a:extLst>
              <a:ext uri="{FF2B5EF4-FFF2-40B4-BE49-F238E27FC236}">
                <a16:creationId xmlns:a16="http://schemas.microsoft.com/office/drawing/2014/main" id="{0F0A28CC-8E74-C0AD-9294-660EFD1A0073}"/>
              </a:ext>
            </a:extLst>
          </p:cNvPr>
          <p:cNvSpPr>
            <a:spLocks noGrp="1"/>
          </p:cNvSpPr>
          <p:nvPr>
            <p:ph idx="1"/>
          </p:nvPr>
        </p:nvSpPr>
        <p:spPr/>
        <p:txBody>
          <a:bodyPr/>
          <a:lstStyle/>
          <a:p>
            <a:r>
              <a:rPr lang="fr-FR" dirty="0"/>
              <a:t>Étudiant</a:t>
            </a:r>
          </a:p>
          <a:p>
            <a:pPr marL="0" indent="0">
              <a:buNone/>
            </a:pPr>
            <a:r>
              <a:rPr lang="fr-FR" dirty="0"/>
              <a:t>En tant qu’étudiant, vous êtes sûrement parmi les mieux placés et les plus intéressés par la mise en place d’une marque professionnelle, que ce soit durant vos études, pour trouver un stage, ou une fois votre diplôme en poche pour trouver un premier emploi qui répond à vos attentes. La concurrence est rude et une marque professionnelle forte permet de sortir du lot et vous créer les meilleures opportunités.</a:t>
            </a:r>
          </a:p>
        </p:txBody>
      </p:sp>
    </p:spTree>
    <p:extLst>
      <p:ext uri="{BB962C8B-B14F-4D97-AF65-F5344CB8AC3E}">
        <p14:creationId xmlns:p14="http://schemas.microsoft.com/office/powerpoint/2010/main" val="17686852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43B22-112E-1CC3-11E8-5B09B0388AF9}"/>
              </a:ext>
            </a:extLst>
          </p:cNvPr>
          <p:cNvSpPr>
            <a:spLocks noGrp="1"/>
          </p:cNvSpPr>
          <p:nvPr>
            <p:ph type="title"/>
          </p:nvPr>
        </p:nvSpPr>
        <p:spPr/>
        <p:txBody>
          <a:bodyPr/>
          <a:lstStyle/>
          <a:p>
            <a:r>
              <a:rPr lang="fr-FR" dirty="0"/>
              <a:t>Pour qui ?</a:t>
            </a:r>
          </a:p>
        </p:txBody>
      </p:sp>
      <p:sp>
        <p:nvSpPr>
          <p:cNvPr id="3" name="Espace réservé du contenu 2">
            <a:extLst>
              <a:ext uri="{FF2B5EF4-FFF2-40B4-BE49-F238E27FC236}">
                <a16:creationId xmlns:a16="http://schemas.microsoft.com/office/drawing/2014/main" id="{0F0A28CC-8E74-C0AD-9294-660EFD1A0073}"/>
              </a:ext>
            </a:extLst>
          </p:cNvPr>
          <p:cNvSpPr>
            <a:spLocks noGrp="1"/>
          </p:cNvSpPr>
          <p:nvPr>
            <p:ph idx="1"/>
          </p:nvPr>
        </p:nvSpPr>
        <p:spPr/>
        <p:txBody>
          <a:bodyPr>
            <a:normAutofit fontScale="85000" lnSpcReduction="20000"/>
          </a:bodyPr>
          <a:lstStyle/>
          <a:p>
            <a:r>
              <a:rPr lang="fr-FR" dirty="0"/>
              <a:t>Freelance</a:t>
            </a:r>
          </a:p>
          <a:p>
            <a:r>
              <a:rPr lang="fr-FR" dirty="0"/>
              <a:t>Aujourd’hui, la France compterait, selon une étude Malt et </a:t>
            </a:r>
            <a:r>
              <a:rPr lang="fr-FR" dirty="0" err="1"/>
              <a:t>Ouishare</a:t>
            </a:r>
            <a:r>
              <a:rPr lang="fr-FR" dirty="0"/>
              <a:t> de 2017, plus de 830 000 freelances, soit une augmentation de 126 % en 10 ans.</a:t>
            </a:r>
          </a:p>
          <a:p>
            <a:pPr marL="0" indent="0">
              <a:buNone/>
            </a:pPr>
            <a:endParaRPr lang="fr-FR" dirty="0"/>
          </a:p>
          <a:p>
            <a:r>
              <a:rPr lang="fr-FR" dirty="0"/>
              <a:t>En travaillant votre marque personnelle en tant que freelance, vous allez pouvoir :</a:t>
            </a:r>
          </a:p>
          <a:p>
            <a:r>
              <a:rPr lang="fr-FR" dirty="0"/>
              <a:t>Présenter votre travail au plus grand nombre</a:t>
            </a:r>
          </a:p>
          <a:p>
            <a:r>
              <a:rPr lang="fr-FR" dirty="0"/>
              <a:t>Être recommandé par vos clients</a:t>
            </a:r>
          </a:p>
          <a:p>
            <a:r>
              <a:rPr lang="fr-FR" dirty="0"/>
              <a:t>Établir votre crédibilité</a:t>
            </a:r>
          </a:p>
          <a:p>
            <a:r>
              <a:rPr lang="fr-FR" dirty="0"/>
              <a:t>Démontrer votre expertise</a:t>
            </a:r>
          </a:p>
          <a:p>
            <a:r>
              <a:rPr lang="fr-FR" dirty="0"/>
              <a:t>Générer plus d’opportunités et de business</a:t>
            </a:r>
          </a:p>
          <a:p>
            <a:r>
              <a:rPr lang="fr-FR" dirty="0"/>
              <a:t>Être au courant des dernières tendances de votre secteur</a:t>
            </a:r>
          </a:p>
          <a:p>
            <a:r>
              <a:rPr lang="fr-FR" dirty="0"/>
              <a:t>Pérenniser votre activité</a:t>
            </a:r>
          </a:p>
        </p:txBody>
      </p:sp>
    </p:spTree>
    <p:extLst>
      <p:ext uri="{BB962C8B-B14F-4D97-AF65-F5344CB8AC3E}">
        <p14:creationId xmlns:p14="http://schemas.microsoft.com/office/powerpoint/2010/main" val="3210064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43B22-112E-1CC3-11E8-5B09B0388AF9}"/>
              </a:ext>
            </a:extLst>
          </p:cNvPr>
          <p:cNvSpPr>
            <a:spLocks noGrp="1"/>
          </p:cNvSpPr>
          <p:nvPr>
            <p:ph type="title"/>
          </p:nvPr>
        </p:nvSpPr>
        <p:spPr/>
        <p:txBody>
          <a:bodyPr/>
          <a:lstStyle/>
          <a:p>
            <a:r>
              <a:rPr lang="fr-FR" dirty="0"/>
              <a:t>Pour qui ?</a:t>
            </a:r>
          </a:p>
        </p:txBody>
      </p:sp>
      <p:sp>
        <p:nvSpPr>
          <p:cNvPr id="3" name="Espace réservé du contenu 2">
            <a:extLst>
              <a:ext uri="{FF2B5EF4-FFF2-40B4-BE49-F238E27FC236}">
                <a16:creationId xmlns:a16="http://schemas.microsoft.com/office/drawing/2014/main" id="{0F0A28CC-8E74-C0AD-9294-660EFD1A0073}"/>
              </a:ext>
            </a:extLst>
          </p:cNvPr>
          <p:cNvSpPr>
            <a:spLocks noGrp="1"/>
          </p:cNvSpPr>
          <p:nvPr>
            <p:ph idx="1"/>
          </p:nvPr>
        </p:nvSpPr>
        <p:spPr/>
        <p:txBody>
          <a:bodyPr>
            <a:normAutofit fontScale="92500" lnSpcReduction="20000"/>
          </a:bodyPr>
          <a:lstStyle/>
          <a:p>
            <a:r>
              <a:rPr lang="fr-FR" dirty="0"/>
              <a:t>Employé </a:t>
            </a:r>
          </a:p>
          <a:p>
            <a:endParaRPr lang="fr-FR" dirty="0"/>
          </a:p>
          <a:p>
            <a:r>
              <a:rPr lang="fr-FR" dirty="0"/>
              <a:t>Si vous avez déjà un emploi, travailler votre marque professionnelle, avec un focus interne tout particulier va vous permettre de :</a:t>
            </a:r>
          </a:p>
          <a:p>
            <a:r>
              <a:rPr lang="fr-FR" dirty="0"/>
              <a:t>Gagner en visibilité vis-à-vis de vos collègues</a:t>
            </a:r>
          </a:p>
          <a:p>
            <a:r>
              <a:rPr lang="fr-FR" dirty="0"/>
              <a:t>Promouvoir votre travail</a:t>
            </a:r>
          </a:p>
          <a:p>
            <a:r>
              <a:rPr lang="fr-FR" dirty="0"/>
              <a:t>Accélérer une promotion</a:t>
            </a:r>
          </a:p>
          <a:p>
            <a:r>
              <a:rPr lang="fr-FR" dirty="0"/>
              <a:t>Devenir un point de contact privilégié sur une thématique</a:t>
            </a:r>
          </a:p>
          <a:p>
            <a:r>
              <a:rPr lang="fr-FR" dirty="0"/>
              <a:t>Être reconnu et mis en avant (lors d’évènements internes par exemple)</a:t>
            </a:r>
          </a:p>
          <a:p>
            <a:r>
              <a:rPr lang="fr-FR" dirty="0"/>
              <a:t>Être plus facilement repéré et recruté par d’autres entreprises</a:t>
            </a:r>
          </a:p>
          <a:p>
            <a:r>
              <a:rPr lang="fr-FR" dirty="0"/>
              <a:t>Réorienter votre carrière plus facilement</a:t>
            </a:r>
          </a:p>
        </p:txBody>
      </p:sp>
    </p:spTree>
    <p:extLst>
      <p:ext uri="{BB962C8B-B14F-4D97-AF65-F5344CB8AC3E}">
        <p14:creationId xmlns:p14="http://schemas.microsoft.com/office/powerpoint/2010/main" val="33251279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43B22-112E-1CC3-11E8-5B09B0388AF9}"/>
              </a:ext>
            </a:extLst>
          </p:cNvPr>
          <p:cNvSpPr>
            <a:spLocks noGrp="1"/>
          </p:cNvSpPr>
          <p:nvPr>
            <p:ph type="title"/>
          </p:nvPr>
        </p:nvSpPr>
        <p:spPr/>
        <p:txBody>
          <a:bodyPr/>
          <a:lstStyle/>
          <a:p>
            <a:r>
              <a:rPr lang="fr-FR" dirty="0"/>
              <a:t>Pour qui ?</a:t>
            </a:r>
          </a:p>
        </p:txBody>
      </p:sp>
      <p:sp>
        <p:nvSpPr>
          <p:cNvPr id="3" name="Espace réservé du contenu 2">
            <a:extLst>
              <a:ext uri="{FF2B5EF4-FFF2-40B4-BE49-F238E27FC236}">
                <a16:creationId xmlns:a16="http://schemas.microsoft.com/office/drawing/2014/main" id="{0F0A28CC-8E74-C0AD-9294-660EFD1A0073}"/>
              </a:ext>
            </a:extLst>
          </p:cNvPr>
          <p:cNvSpPr>
            <a:spLocks noGrp="1"/>
          </p:cNvSpPr>
          <p:nvPr>
            <p:ph idx="1"/>
          </p:nvPr>
        </p:nvSpPr>
        <p:spPr/>
        <p:txBody>
          <a:bodyPr>
            <a:normAutofit/>
          </a:bodyPr>
          <a:lstStyle/>
          <a:p>
            <a:r>
              <a:rPr lang="fr-FR" dirty="0"/>
              <a:t>Créateur d’entreprise / chef d’entreprise</a:t>
            </a:r>
          </a:p>
          <a:p>
            <a:r>
              <a:rPr lang="fr-FR" dirty="0"/>
              <a:t>Créer et gérer une entreprise est toute une aventure, avec beaucoup de freins et de difficultés sur le parcours. Avec une marque professionnelle forte, certains de ces obstacles deviennent plus facilement surmontables :</a:t>
            </a:r>
          </a:p>
          <a:p>
            <a:endParaRPr lang="fr-FR" dirty="0"/>
          </a:p>
          <a:p>
            <a:r>
              <a:rPr lang="fr-FR" dirty="0"/>
              <a:t>Trouver des investisseurs</a:t>
            </a:r>
          </a:p>
          <a:p>
            <a:r>
              <a:rPr lang="fr-FR" dirty="0"/>
              <a:t>Attirer et retenir les talents</a:t>
            </a:r>
          </a:p>
          <a:p>
            <a:r>
              <a:rPr lang="fr-FR" dirty="0"/>
              <a:t>Promouvoir votre offre / vos produits</a:t>
            </a:r>
          </a:p>
        </p:txBody>
      </p:sp>
    </p:spTree>
    <p:extLst>
      <p:ext uri="{BB962C8B-B14F-4D97-AF65-F5344CB8AC3E}">
        <p14:creationId xmlns:p14="http://schemas.microsoft.com/office/powerpoint/2010/main" val="359349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5C45F7-D142-23CB-A653-66037DF47B0A}"/>
              </a:ext>
            </a:extLst>
          </p:cNvPr>
          <p:cNvSpPr>
            <a:spLocks noGrp="1"/>
          </p:cNvSpPr>
          <p:nvPr>
            <p:ph type="title"/>
          </p:nvPr>
        </p:nvSpPr>
        <p:spPr/>
        <p:txBody>
          <a:bodyPr/>
          <a:lstStyle/>
          <a:p>
            <a:r>
              <a:rPr lang="fr-FR" dirty="0"/>
              <a:t>Déterminez vos objectifs selon l'impact consommateur</a:t>
            </a:r>
          </a:p>
        </p:txBody>
      </p:sp>
      <p:sp>
        <p:nvSpPr>
          <p:cNvPr id="3" name="Espace réservé du contenu 2">
            <a:extLst>
              <a:ext uri="{FF2B5EF4-FFF2-40B4-BE49-F238E27FC236}">
                <a16:creationId xmlns:a16="http://schemas.microsoft.com/office/drawing/2014/main" id="{D3E8EF63-B205-2D90-636E-EF42B5EA95D0}"/>
              </a:ext>
            </a:extLst>
          </p:cNvPr>
          <p:cNvSpPr>
            <a:spLocks noGrp="1"/>
          </p:cNvSpPr>
          <p:nvPr>
            <p:ph idx="1"/>
          </p:nvPr>
        </p:nvSpPr>
        <p:spPr>
          <a:xfrm>
            <a:off x="685802" y="2142067"/>
            <a:ext cx="6312158" cy="3649133"/>
          </a:xfrm>
        </p:spPr>
        <p:txBody>
          <a:bodyPr/>
          <a:lstStyle/>
          <a:p>
            <a:r>
              <a:rPr lang="fr-FR" dirty="0"/>
              <a:t>La marque Bonne Maman avec son slogan « C’est toi que j’aime tant », qui vous ramène sur les notions de l’enfance, et McDonald's avec son slogan « Venez comme vous êtes parce que finalement chez nous vous êtes chez vous », qui ne porte pas de jugement sur qui vous êtes. En jouant sur l’aspect affectif, la publicité donne envie d’essayer le produit, crée une image positive et développe le désir chez le prospect ; </a:t>
            </a:r>
          </a:p>
        </p:txBody>
      </p:sp>
      <p:pic>
        <p:nvPicPr>
          <p:cNvPr id="2050" name="Picture 2" descr="Publicité Mc Donald's représentant une seule personne découpée en plusieurs  pour représenter la diversité des personnalités.">
            <a:extLst>
              <a:ext uri="{FF2B5EF4-FFF2-40B4-BE49-F238E27FC236}">
                <a16:creationId xmlns:a16="http://schemas.microsoft.com/office/drawing/2014/main" id="{4AA1DC2F-012E-7F9C-37B0-ADFD1BA48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9633" y="1586673"/>
            <a:ext cx="3355133" cy="4793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485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4B8D8-0D86-18DD-C68A-1F9C0AE32B0E}"/>
              </a:ext>
            </a:extLst>
          </p:cNvPr>
          <p:cNvSpPr>
            <a:spLocks noGrp="1"/>
          </p:cNvSpPr>
          <p:nvPr>
            <p:ph type="title"/>
          </p:nvPr>
        </p:nvSpPr>
        <p:spPr/>
        <p:txBody>
          <a:bodyPr/>
          <a:lstStyle/>
          <a:p>
            <a:r>
              <a:rPr lang="fr-FR" dirty="0"/>
              <a:t>Déterminez vos objectifs selon l'impact consommateur</a:t>
            </a:r>
          </a:p>
        </p:txBody>
      </p:sp>
      <p:sp>
        <p:nvSpPr>
          <p:cNvPr id="3" name="Espace réservé du contenu 2">
            <a:extLst>
              <a:ext uri="{FF2B5EF4-FFF2-40B4-BE49-F238E27FC236}">
                <a16:creationId xmlns:a16="http://schemas.microsoft.com/office/drawing/2014/main" id="{6C23AE43-5D1C-D0C9-1DD0-FA93947C32C3}"/>
              </a:ext>
            </a:extLst>
          </p:cNvPr>
          <p:cNvSpPr>
            <a:spLocks noGrp="1"/>
          </p:cNvSpPr>
          <p:nvPr>
            <p:ph idx="1"/>
          </p:nvPr>
        </p:nvSpPr>
        <p:spPr>
          <a:xfrm>
            <a:off x="751116" y="1208854"/>
            <a:ext cx="10131425" cy="3649133"/>
          </a:xfrm>
        </p:spPr>
        <p:txBody>
          <a:bodyPr/>
          <a:lstStyle/>
          <a:p>
            <a:r>
              <a:rPr lang="fr-FR" dirty="0"/>
              <a:t>les objectifs conatifs. Ils vous permettent de faire passer le consommateur du désir à l’acte d’achat. Vous allez motiver son désir à travers des messages qualitatifs, et lever ses freins à la consommation sur le produit, pour le pousser à tester votre produit et adopter une attitude positive vis-à-vis de celui-ci.</a:t>
            </a:r>
          </a:p>
        </p:txBody>
      </p:sp>
      <p:pic>
        <p:nvPicPr>
          <p:cNvPr id="3074" name="Picture 2" descr="Publicité Evian avec à gauche un jeune homme et à droite un petit garçon habillé comme lui.">
            <a:extLst>
              <a:ext uri="{FF2B5EF4-FFF2-40B4-BE49-F238E27FC236}">
                <a16:creationId xmlns:a16="http://schemas.microsoft.com/office/drawing/2014/main" id="{69902273-4C7D-29AE-AC79-19830D06C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885" y="3833922"/>
            <a:ext cx="6752189" cy="259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035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0955DC-8A4F-A500-9110-DFC7264A6C76}"/>
              </a:ext>
            </a:extLst>
          </p:cNvPr>
          <p:cNvSpPr>
            <a:spLocks noGrp="1"/>
          </p:cNvSpPr>
          <p:nvPr>
            <p:ph type="title"/>
          </p:nvPr>
        </p:nvSpPr>
        <p:spPr/>
        <p:txBody>
          <a:bodyPr/>
          <a:lstStyle/>
          <a:p>
            <a:r>
              <a:rPr lang="fr-FR" dirty="0"/>
              <a:t>Exemple</a:t>
            </a:r>
          </a:p>
        </p:txBody>
      </p:sp>
      <p:sp>
        <p:nvSpPr>
          <p:cNvPr id="5" name="Espace réservé du contenu 4">
            <a:extLst>
              <a:ext uri="{FF2B5EF4-FFF2-40B4-BE49-F238E27FC236}">
                <a16:creationId xmlns:a16="http://schemas.microsoft.com/office/drawing/2014/main" id="{A18B4393-E96B-028F-3618-ED62D29C7E8C}"/>
              </a:ext>
            </a:extLst>
          </p:cNvPr>
          <p:cNvSpPr>
            <a:spLocks noGrp="1"/>
          </p:cNvSpPr>
          <p:nvPr>
            <p:ph idx="1"/>
          </p:nvPr>
        </p:nvSpPr>
        <p:spPr/>
        <p:txBody>
          <a:bodyPr/>
          <a:lstStyle/>
          <a:p>
            <a:r>
              <a:rPr lang="fr-FR" dirty="0"/>
              <a:t>Si nous reprenons notre exemple de la start-up Energie Bio de Candice et Julien, qui produit des boissons énergisantes et dont nous cherchons à déterminer les objectifs, quel peut être le résultat ?</a:t>
            </a:r>
          </a:p>
          <a:p>
            <a:endParaRPr lang="fr-FR" dirty="0"/>
          </a:p>
          <a:p>
            <a:r>
              <a:rPr lang="fr-FR" dirty="0"/>
              <a:t>Pour rappel, Candice et Julien vont lancer un nouveau produit bio qui est une innovation sur leur marché. La marque existe depuis deux ans et possède déjà une belle notoriété auprès du grand public et des distributeurs. Elle va chercher, grâce à cette nouvelle gamme, à conquérir de nouvelles parts de marché et à séduire de nouveaux clients qui consomment bio. </a:t>
            </a:r>
          </a:p>
        </p:txBody>
      </p:sp>
    </p:spTree>
    <p:extLst>
      <p:ext uri="{BB962C8B-B14F-4D97-AF65-F5344CB8AC3E}">
        <p14:creationId xmlns:p14="http://schemas.microsoft.com/office/powerpoint/2010/main" val="231633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0955DC-8A4F-A500-9110-DFC7264A6C76}"/>
              </a:ext>
            </a:extLst>
          </p:cNvPr>
          <p:cNvSpPr>
            <a:spLocks noGrp="1"/>
          </p:cNvSpPr>
          <p:nvPr>
            <p:ph type="title"/>
          </p:nvPr>
        </p:nvSpPr>
        <p:spPr/>
        <p:txBody>
          <a:bodyPr/>
          <a:lstStyle/>
          <a:p>
            <a:r>
              <a:rPr lang="fr-FR" dirty="0"/>
              <a:t>Exemple</a:t>
            </a:r>
          </a:p>
        </p:txBody>
      </p:sp>
      <p:sp>
        <p:nvSpPr>
          <p:cNvPr id="5" name="Espace réservé du contenu 4">
            <a:extLst>
              <a:ext uri="{FF2B5EF4-FFF2-40B4-BE49-F238E27FC236}">
                <a16:creationId xmlns:a16="http://schemas.microsoft.com/office/drawing/2014/main" id="{A18B4393-E96B-028F-3618-ED62D29C7E8C}"/>
              </a:ext>
            </a:extLst>
          </p:cNvPr>
          <p:cNvSpPr>
            <a:spLocks noGrp="1"/>
          </p:cNvSpPr>
          <p:nvPr>
            <p:ph idx="1"/>
          </p:nvPr>
        </p:nvSpPr>
        <p:spPr/>
        <p:txBody>
          <a:bodyPr>
            <a:normAutofit fontScale="92500" lnSpcReduction="20000"/>
          </a:bodyPr>
          <a:lstStyle/>
          <a:p>
            <a:r>
              <a:rPr lang="fr-FR" dirty="0"/>
              <a:t>Au vu des informations que nous possédons, nous pouvons déduire par élimination que Candice et Julien vont :</a:t>
            </a:r>
          </a:p>
          <a:p>
            <a:endParaRPr lang="fr-FR" dirty="0"/>
          </a:p>
          <a:p>
            <a:r>
              <a:rPr lang="fr-FR" dirty="0"/>
              <a:t>éliminer les objectifs cognitifs, puisque Energie Bio est déjà présente dans l’esprit du grand public ; </a:t>
            </a:r>
          </a:p>
          <a:p>
            <a:endParaRPr lang="fr-FR" dirty="0"/>
          </a:p>
          <a:p>
            <a:r>
              <a:rPr lang="fr-FR" dirty="0"/>
              <a:t>éliminer les objectifs affectifs, puisque Energie Bio possède déjà une bonne image de marque sur son marché. </a:t>
            </a:r>
          </a:p>
          <a:p>
            <a:endParaRPr lang="fr-FR" dirty="0"/>
          </a:p>
          <a:p>
            <a:r>
              <a:rPr lang="fr-FR" dirty="0"/>
              <a:t>Nous pouvons en déduire que le choix de Candice et Julien va probablement s’orienter vers :</a:t>
            </a:r>
          </a:p>
          <a:p>
            <a:endParaRPr lang="fr-FR" dirty="0"/>
          </a:p>
          <a:p>
            <a:r>
              <a:rPr lang="fr-FR" dirty="0"/>
              <a:t>des objectifs conatifs pour pousser les consommateurs bio à tester les boissons énergisantes, avec la promesse de consommer un produit qui correspond à leur mode de consommation.</a:t>
            </a:r>
          </a:p>
        </p:txBody>
      </p:sp>
    </p:spTree>
    <p:extLst>
      <p:ext uri="{BB962C8B-B14F-4D97-AF65-F5344CB8AC3E}">
        <p14:creationId xmlns:p14="http://schemas.microsoft.com/office/powerpoint/2010/main" val="4164554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éleste">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élest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élest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otalTime>1920</TotalTime>
  <Words>4710</Words>
  <Application>Microsoft Office PowerPoint</Application>
  <PresentationFormat>Grand écran</PresentationFormat>
  <Paragraphs>298</Paragraphs>
  <Slides>54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54</vt:i4>
      </vt:variant>
    </vt:vector>
  </HeadingPairs>
  <TitlesOfParts>
    <vt:vector size="59" baseType="lpstr">
      <vt:lpstr>Arial</vt:lpstr>
      <vt:lpstr>Calibri</vt:lpstr>
      <vt:lpstr>Calibri Light</vt:lpstr>
      <vt:lpstr>Inter</vt:lpstr>
      <vt:lpstr>Céleste</vt:lpstr>
      <vt:lpstr>Stratégie social médias et campagne publicitaire </vt:lpstr>
      <vt:lpstr>Déterminez votre positionnement</vt:lpstr>
      <vt:lpstr>Déterminez votre positionnement</vt:lpstr>
      <vt:lpstr>Comprenez le consommateur</vt:lpstr>
      <vt:lpstr>Déterminez vos objectifs selon l'impact consommateur</vt:lpstr>
      <vt:lpstr>Déterminez vos objectifs selon l'impact consommateur</vt:lpstr>
      <vt:lpstr>Déterminez vos objectifs selon l'impact consommateur</vt:lpstr>
      <vt:lpstr>Exemple</vt:lpstr>
      <vt:lpstr>Exemple</vt:lpstr>
      <vt:lpstr>En résumé</vt:lpstr>
      <vt:lpstr>Choisissez votre stratégie</vt:lpstr>
      <vt:lpstr>Social médias – plan de communication</vt:lpstr>
      <vt:lpstr>Appréhendez les mécanismes d’influence des communautés</vt:lpstr>
      <vt:lpstr>Quel intérêt, pour une organisation, d’animer ses communautés ?</vt:lpstr>
      <vt:lpstr>Quel intérêt, pour une organisation, d’animer ses communautés ?</vt:lpstr>
      <vt:lpstr>Quel intérêt, pour une organisation, d’animer ses communautés ?</vt:lpstr>
      <vt:lpstr>Comment bénéficier de l’effet de viralité ?</vt:lpstr>
      <vt:lpstr>Comment bénéficier de l’effet de viralité ?</vt:lpstr>
      <vt:lpstr>Intégrez le social media dans votre organisation</vt:lpstr>
      <vt:lpstr>Intégrez le social media dans votre organisation</vt:lpstr>
      <vt:lpstr>Une démarche court terme</vt:lpstr>
      <vt:lpstr>EXEMPLE</vt:lpstr>
      <vt:lpstr>Une démarche long terme</vt:lpstr>
      <vt:lpstr>Une démarche long terme</vt:lpstr>
      <vt:lpstr>Une démarche long terme</vt:lpstr>
      <vt:lpstr>Une démarche long terme</vt:lpstr>
      <vt:lpstr>Organisez vos actions</vt:lpstr>
      <vt:lpstr>Portez la voix de la communauté</vt:lpstr>
      <vt:lpstr>Portez la voix de la communauté</vt:lpstr>
      <vt:lpstr>Portez la voix de la communauté</vt:lpstr>
      <vt:lpstr>Portez la voix de la communauté</vt:lpstr>
      <vt:lpstr>Portez la voix de la communauté</vt:lpstr>
      <vt:lpstr>Votre budget</vt:lpstr>
      <vt:lpstr>En résumé : </vt:lpstr>
      <vt:lpstr>Formalisez votre stratégie social media</vt:lpstr>
      <vt:lpstr>Social Media Marketing Mix</vt:lpstr>
      <vt:lpstr>Présentation PowerPoint</vt:lpstr>
      <vt:lpstr>le personal branding</vt:lpstr>
      <vt:lpstr>Pourquoi entretenir une marque ?</vt:lpstr>
      <vt:lpstr>Qu’est-ce qui fait réellement une marque ?</vt:lpstr>
      <vt:lpstr>Personal branding, comment le définir ?</vt:lpstr>
      <vt:lpstr>Personal branding, comment le définir ?</vt:lpstr>
      <vt:lpstr>Soyez inspiré et engagé</vt:lpstr>
      <vt:lpstr>Steve Jobs</vt:lpstr>
      <vt:lpstr>Elon Musk</vt:lpstr>
      <vt:lpstr>Nabilla</vt:lpstr>
      <vt:lpstr>Les 4 objectifs principaux du personal branding</vt:lpstr>
      <vt:lpstr>Les 4 objectifs principaux du personal branding</vt:lpstr>
      <vt:lpstr>Les 4 objectifs principaux du personal branding</vt:lpstr>
      <vt:lpstr>Les 4 objectifs principaux du personal branding</vt:lpstr>
      <vt:lpstr>Pour qui ?</vt:lpstr>
      <vt:lpstr>Pour qui ?</vt:lpstr>
      <vt:lpstr>Pour qui ?</vt:lpstr>
      <vt:lpstr>Pour qui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SWOT</dc:title>
  <dc:creator>communication@orchies-futsal.fr</dc:creator>
  <cp:lastModifiedBy>Nicolas Carré</cp:lastModifiedBy>
  <cp:revision>60</cp:revision>
  <dcterms:created xsi:type="dcterms:W3CDTF">2020-01-28T13:17:23Z</dcterms:created>
  <dcterms:modified xsi:type="dcterms:W3CDTF">2024-12-04T13:37:42Z</dcterms:modified>
</cp:coreProperties>
</file>