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9" r:id="rId22"/>
    <p:sldId id="288" r:id="rId23"/>
    <p:sldId id="290" r:id="rId24"/>
    <p:sldId id="291" r:id="rId25"/>
    <p:sldId id="292" r:id="rId26"/>
    <p:sldId id="293" r:id="rId27"/>
    <p:sldId id="294" r:id="rId28"/>
    <p:sldId id="295" r:id="rId29"/>
    <p:sldId id="296" r:id="rId30"/>
    <p:sldId id="298" r:id="rId31"/>
    <p:sldId id="297" r:id="rId32"/>
    <p:sldId id="299" r:id="rId33"/>
    <p:sldId id="300" r:id="rId34"/>
    <p:sldId id="301" r:id="rId35"/>
    <p:sldId id="302" r:id="rId36"/>
    <p:sldId id="30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3/27/2024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3/27/2024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3/27/2024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3/27/2024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p:txBody>
          <a:bodyPr>
            <a:normAutofit/>
          </a:bodyPr>
          <a:lstStyle/>
          <a:p>
            <a:r>
              <a:rPr lang="fr-FR" dirty="0"/>
              <a:t>Brand content</a:t>
            </a:r>
            <a:br>
              <a:rPr lang="fr-FR" dirty="0"/>
            </a:br>
            <a:endParaRPr lang="fr-FR" dirty="0"/>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EE2184-C000-A6EE-3238-AB38D25E334A}"/>
              </a:ext>
            </a:extLst>
          </p:cNvPr>
          <p:cNvSpPr>
            <a:spLocks noGrp="1"/>
          </p:cNvSpPr>
          <p:nvPr>
            <p:ph type="title"/>
          </p:nvPr>
        </p:nvSpPr>
        <p:spPr/>
        <p:txBody>
          <a:bodyPr/>
          <a:lstStyle/>
          <a:p>
            <a:r>
              <a:rPr lang="fr-FR" dirty="0"/>
              <a:t>Occuper l’espace médiatique et se différencier</a:t>
            </a:r>
          </a:p>
        </p:txBody>
      </p:sp>
      <p:sp>
        <p:nvSpPr>
          <p:cNvPr id="3" name="Espace réservé du contenu 2">
            <a:extLst>
              <a:ext uri="{FF2B5EF4-FFF2-40B4-BE49-F238E27FC236}">
                <a16:creationId xmlns:a16="http://schemas.microsoft.com/office/drawing/2014/main" id="{9D1B0F18-644E-2DD4-0E25-43D10DCD81F8}"/>
              </a:ext>
            </a:extLst>
          </p:cNvPr>
          <p:cNvSpPr>
            <a:spLocks noGrp="1"/>
          </p:cNvSpPr>
          <p:nvPr>
            <p:ph idx="1"/>
          </p:nvPr>
        </p:nvSpPr>
        <p:spPr/>
        <p:txBody>
          <a:bodyPr/>
          <a:lstStyle/>
          <a:p>
            <a:r>
              <a:rPr lang="fr-FR" dirty="0"/>
              <a:t>Une présence forte et régulière sur les médias permet à une marque de se positionner avec force face à la concurrence. En devenant une référence auprès des internautes, elle s’ancre dans l’esprit du public et suscite son intérêt pour les actualités de la marque.</a:t>
            </a:r>
          </a:p>
        </p:txBody>
      </p:sp>
    </p:spTree>
    <p:extLst>
      <p:ext uri="{BB962C8B-B14F-4D97-AF65-F5344CB8AC3E}">
        <p14:creationId xmlns:p14="http://schemas.microsoft.com/office/powerpoint/2010/main" val="2764163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334A4-3A47-C27E-18CF-9792060C5255}"/>
              </a:ext>
            </a:extLst>
          </p:cNvPr>
          <p:cNvSpPr>
            <a:spLocks noGrp="1"/>
          </p:cNvSpPr>
          <p:nvPr>
            <p:ph type="title"/>
          </p:nvPr>
        </p:nvSpPr>
        <p:spPr/>
        <p:txBody>
          <a:bodyPr/>
          <a:lstStyle/>
          <a:p>
            <a:r>
              <a:rPr lang="fr-FR" dirty="0"/>
              <a:t>Générer du contenu viral</a:t>
            </a:r>
          </a:p>
        </p:txBody>
      </p:sp>
      <p:sp>
        <p:nvSpPr>
          <p:cNvPr id="3" name="Espace réservé du contenu 2">
            <a:extLst>
              <a:ext uri="{FF2B5EF4-FFF2-40B4-BE49-F238E27FC236}">
                <a16:creationId xmlns:a16="http://schemas.microsoft.com/office/drawing/2014/main" id="{E7E8CE11-5AE8-F2F3-C23F-FBAD4DC091E3}"/>
              </a:ext>
            </a:extLst>
          </p:cNvPr>
          <p:cNvSpPr>
            <a:spLocks noGrp="1"/>
          </p:cNvSpPr>
          <p:nvPr>
            <p:ph idx="1"/>
          </p:nvPr>
        </p:nvSpPr>
        <p:spPr/>
        <p:txBody>
          <a:bodyPr/>
          <a:lstStyle/>
          <a:p>
            <a:r>
              <a:rPr lang="fr-FR" dirty="0"/>
              <a:t>Le brand content offre un potentiel de viralité élevé. Les contenus captivants et racontant des histoires incitent les utilisateurs à les partager et les recommander sur le web, contribuant à accroître la visibilité et la notoriété de la marque, notamment sur les réseaux sociaux.</a:t>
            </a:r>
          </a:p>
        </p:txBody>
      </p:sp>
    </p:spTree>
    <p:extLst>
      <p:ext uri="{BB962C8B-B14F-4D97-AF65-F5344CB8AC3E}">
        <p14:creationId xmlns:p14="http://schemas.microsoft.com/office/powerpoint/2010/main" val="2479228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C8875-EA22-76B5-0703-10A6320335F7}"/>
              </a:ext>
            </a:extLst>
          </p:cNvPr>
          <p:cNvSpPr>
            <a:spLocks noGrp="1"/>
          </p:cNvSpPr>
          <p:nvPr>
            <p:ph type="title"/>
          </p:nvPr>
        </p:nvSpPr>
        <p:spPr/>
        <p:txBody>
          <a:bodyPr/>
          <a:lstStyle/>
          <a:p>
            <a:r>
              <a:rPr lang="fr-FR" dirty="0"/>
              <a:t>Améliorer l’image de marque</a:t>
            </a:r>
          </a:p>
        </p:txBody>
      </p:sp>
      <p:sp>
        <p:nvSpPr>
          <p:cNvPr id="3" name="Espace réservé du contenu 2">
            <a:extLst>
              <a:ext uri="{FF2B5EF4-FFF2-40B4-BE49-F238E27FC236}">
                <a16:creationId xmlns:a16="http://schemas.microsoft.com/office/drawing/2014/main" id="{52E1ACE6-4EAB-1764-8F92-99CD3ED76B5B}"/>
              </a:ext>
            </a:extLst>
          </p:cNvPr>
          <p:cNvSpPr>
            <a:spLocks noGrp="1"/>
          </p:cNvSpPr>
          <p:nvPr>
            <p:ph idx="1"/>
          </p:nvPr>
        </p:nvSpPr>
        <p:spPr/>
        <p:txBody>
          <a:bodyPr/>
          <a:lstStyle/>
          <a:p>
            <a:r>
              <a:rPr lang="fr-FR" dirty="0"/>
              <a:t>Le brand content est un levier puissant pour améliorer l’image d’une marque. Des contenus originaux et pertinents, accompagnés d’une offre de qualité, permettent d’être perçu positivement par le public cible, renforçant ainsi la notoriété et l’avantage concurrentiel de la marque.</a:t>
            </a:r>
          </a:p>
        </p:txBody>
      </p:sp>
    </p:spTree>
    <p:extLst>
      <p:ext uri="{BB962C8B-B14F-4D97-AF65-F5344CB8AC3E}">
        <p14:creationId xmlns:p14="http://schemas.microsoft.com/office/powerpoint/2010/main" val="1295919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5A933D-B642-4795-4D2F-51385952AC33}"/>
              </a:ext>
            </a:extLst>
          </p:cNvPr>
          <p:cNvSpPr>
            <a:spLocks noGrp="1"/>
          </p:cNvSpPr>
          <p:nvPr>
            <p:ph type="title"/>
          </p:nvPr>
        </p:nvSpPr>
        <p:spPr/>
        <p:txBody>
          <a:bodyPr/>
          <a:lstStyle/>
          <a:p>
            <a:r>
              <a:rPr lang="fr-FR" dirty="0"/>
              <a:t>Créer de la confiance</a:t>
            </a:r>
          </a:p>
        </p:txBody>
      </p:sp>
      <p:sp>
        <p:nvSpPr>
          <p:cNvPr id="3" name="Espace réservé du contenu 2">
            <a:extLst>
              <a:ext uri="{FF2B5EF4-FFF2-40B4-BE49-F238E27FC236}">
                <a16:creationId xmlns:a16="http://schemas.microsoft.com/office/drawing/2014/main" id="{008A4DFC-7658-7D03-168D-399487A165C1}"/>
              </a:ext>
            </a:extLst>
          </p:cNvPr>
          <p:cNvSpPr>
            <a:spLocks noGrp="1"/>
          </p:cNvSpPr>
          <p:nvPr>
            <p:ph idx="1"/>
          </p:nvPr>
        </p:nvSpPr>
        <p:spPr/>
        <p:txBody>
          <a:bodyPr/>
          <a:lstStyle/>
          <a:p>
            <a:r>
              <a:rPr lang="fr-FR" dirty="0"/>
              <a:t>Le brand content permet aux marques de s’appuyer sur un positionnement bien défini, fondé sur leurs valeurs et leur image. Une base solide de confiance se développe, favorisant des relations durables avec le public. Une marque de confiance attire davantage les clients potentiels et renforce la fidélité des clients existants.</a:t>
            </a:r>
          </a:p>
        </p:txBody>
      </p:sp>
    </p:spTree>
    <p:extLst>
      <p:ext uri="{BB962C8B-B14F-4D97-AF65-F5344CB8AC3E}">
        <p14:creationId xmlns:p14="http://schemas.microsoft.com/office/powerpoint/2010/main" val="626842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5CE25B-0379-1F6C-31CE-996FB9D55ED5}"/>
              </a:ext>
            </a:extLst>
          </p:cNvPr>
          <p:cNvSpPr>
            <a:spLocks noGrp="1"/>
          </p:cNvSpPr>
          <p:nvPr>
            <p:ph type="title"/>
          </p:nvPr>
        </p:nvSpPr>
        <p:spPr/>
        <p:txBody>
          <a:bodyPr/>
          <a:lstStyle/>
          <a:p>
            <a:r>
              <a:rPr lang="fr-FR" dirty="0"/>
              <a:t>Favoriser l’engagement</a:t>
            </a:r>
          </a:p>
        </p:txBody>
      </p:sp>
      <p:sp>
        <p:nvSpPr>
          <p:cNvPr id="3" name="Espace réservé du contenu 2">
            <a:extLst>
              <a:ext uri="{FF2B5EF4-FFF2-40B4-BE49-F238E27FC236}">
                <a16:creationId xmlns:a16="http://schemas.microsoft.com/office/drawing/2014/main" id="{72F7B0D9-A652-58C1-C171-6EDC86CC6D3F}"/>
              </a:ext>
            </a:extLst>
          </p:cNvPr>
          <p:cNvSpPr>
            <a:spLocks noGrp="1"/>
          </p:cNvSpPr>
          <p:nvPr>
            <p:ph idx="1"/>
          </p:nvPr>
        </p:nvSpPr>
        <p:spPr/>
        <p:txBody>
          <a:bodyPr/>
          <a:lstStyle/>
          <a:p>
            <a:r>
              <a:rPr lang="fr-FR" dirty="0"/>
              <a:t>L’engagement du public est essentiel en marketing. Le brand content vise à encourager l’interaction avec les utilisateurs, sans être intrusif. En partageant, likant ou commentant, les consommateurs développent des liens forts avec la marque. En plus, le contenu de marque est 22 fois plus attrayant que les annonces publicitaires</a:t>
            </a:r>
          </a:p>
        </p:txBody>
      </p:sp>
    </p:spTree>
    <p:extLst>
      <p:ext uri="{BB962C8B-B14F-4D97-AF65-F5344CB8AC3E}">
        <p14:creationId xmlns:p14="http://schemas.microsoft.com/office/powerpoint/2010/main" val="2283412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48FFE9-B2DE-AB6E-92A3-A576D3ED7283}"/>
              </a:ext>
            </a:extLst>
          </p:cNvPr>
          <p:cNvSpPr>
            <a:spLocks noGrp="1"/>
          </p:cNvSpPr>
          <p:nvPr>
            <p:ph type="title"/>
          </p:nvPr>
        </p:nvSpPr>
        <p:spPr/>
        <p:txBody>
          <a:bodyPr/>
          <a:lstStyle/>
          <a:p>
            <a:r>
              <a:rPr lang="fr-FR" dirty="0"/>
              <a:t>Fidéliser la clientèle</a:t>
            </a:r>
          </a:p>
        </p:txBody>
      </p:sp>
      <p:sp>
        <p:nvSpPr>
          <p:cNvPr id="3" name="Espace réservé du contenu 2">
            <a:extLst>
              <a:ext uri="{FF2B5EF4-FFF2-40B4-BE49-F238E27FC236}">
                <a16:creationId xmlns:a16="http://schemas.microsoft.com/office/drawing/2014/main" id="{21CE403C-75F3-8269-C78F-9B7AEAD3CC23}"/>
              </a:ext>
            </a:extLst>
          </p:cNvPr>
          <p:cNvSpPr>
            <a:spLocks noGrp="1"/>
          </p:cNvSpPr>
          <p:nvPr>
            <p:ph idx="1"/>
          </p:nvPr>
        </p:nvSpPr>
        <p:spPr/>
        <p:txBody>
          <a:bodyPr/>
          <a:lstStyle/>
          <a:p>
            <a:r>
              <a:rPr lang="fr-FR" dirty="0"/>
              <a:t>Le brand content va au-delà de la création de liens en cherchant à fédérer une communauté fidèle autour des valeurs de la marque. Cette communauté solide devient prescriptrice, contribuant à la fidélisation de la clientèle.</a:t>
            </a:r>
          </a:p>
        </p:txBody>
      </p:sp>
    </p:spTree>
    <p:extLst>
      <p:ext uri="{BB962C8B-B14F-4D97-AF65-F5344CB8AC3E}">
        <p14:creationId xmlns:p14="http://schemas.microsoft.com/office/powerpoint/2010/main" val="1328658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7E75BE-F672-0055-A9DA-C5FCFD0E1366}"/>
              </a:ext>
            </a:extLst>
          </p:cNvPr>
          <p:cNvSpPr>
            <a:spLocks noGrp="1"/>
          </p:cNvSpPr>
          <p:nvPr>
            <p:ph type="title"/>
          </p:nvPr>
        </p:nvSpPr>
        <p:spPr/>
        <p:txBody>
          <a:bodyPr/>
          <a:lstStyle/>
          <a:p>
            <a:r>
              <a:rPr lang="fr-FR" dirty="0"/>
              <a:t>Comment mettre en place une stratégie de brand content?</a:t>
            </a:r>
          </a:p>
        </p:txBody>
      </p:sp>
      <p:sp>
        <p:nvSpPr>
          <p:cNvPr id="3" name="Espace réservé du contenu 2">
            <a:extLst>
              <a:ext uri="{FF2B5EF4-FFF2-40B4-BE49-F238E27FC236}">
                <a16:creationId xmlns:a16="http://schemas.microsoft.com/office/drawing/2014/main" id="{72E9D621-2527-7203-4214-0B11F99AC395}"/>
              </a:ext>
            </a:extLst>
          </p:cNvPr>
          <p:cNvSpPr>
            <a:spLocks noGrp="1"/>
          </p:cNvSpPr>
          <p:nvPr>
            <p:ph idx="1"/>
          </p:nvPr>
        </p:nvSpPr>
        <p:spPr/>
        <p:txBody>
          <a:bodyPr/>
          <a:lstStyle/>
          <a:p>
            <a:r>
              <a:rPr lang="fr-FR" dirty="0"/>
              <a:t>1. Définir les objectifs de sa campagne</a:t>
            </a:r>
          </a:p>
          <a:p>
            <a:r>
              <a:rPr lang="fr-FR" dirty="0"/>
              <a:t>2. Identifier sa cible</a:t>
            </a:r>
          </a:p>
          <a:p>
            <a:r>
              <a:rPr lang="fr-FR" dirty="0"/>
              <a:t>3. Bien connaître sa marque ou son entreprise</a:t>
            </a:r>
          </a:p>
          <a:p>
            <a:r>
              <a:rPr lang="fr-FR" dirty="0"/>
              <a:t>4. Étudier ses concurrents</a:t>
            </a:r>
          </a:p>
          <a:p>
            <a:r>
              <a:rPr lang="fr-FR" dirty="0"/>
              <a:t>5. Réfléchir au contenu à créer et développer une charte éditoriale</a:t>
            </a:r>
          </a:p>
          <a:p>
            <a:r>
              <a:rPr lang="fr-FR" dirty="0"/>
              <a:t>6. Choisir les bons canaux de diffusion</a:t>
            </a:r>
          </a:p>
          <a:p>
            <a:r>
              <a:rPr lang="fr-FR" dirty="0"/>
              <a:t>7. Ne pas oublier de mesurer ses résultats</a:t>
            </a:r>
          </a:p>
        </p:txBody>
      </p:sp>
    </p:spTree>
    <p:extLst>
      <p:ext uri="{BB962C8B-B14F-4D97-AF65-F5344CB8AC3E}">
        <p14:creationId xmlns:p14="http://schemas.microsoft.com/office/powerpoint/2010/main" val="277304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4FD895-3A49-3B80-29FA-7C377CAADF16}"/>
              </a:ext>
            </a:extLst>
          </p:cNvPr>
          <p:cNvSpPr>
            <a:spLocks noGrp="1"/>
          </p:cNvSpPr>
          <p:nvPr>
            <p:ph type="title"/>
          </p:nvPr>
        </p:nvSpPr>
        <p:spPr/>
        <p:txBody>
          <a:bodyPr/>
          <a:lstStyle/>
          <a:p>
            <a:r>
              <a:rPr lang="fr-FR" dirty="0"/>
              <a:t>Pourquoi choisir le brand content?</a:t>
            </a:r>
          </a:p>
        </p:txBody>
      </p:sp>
      <p:sp>
        <p:nvSpPr>
          <p:cNvPr id="3" name="Espace réservé du contenu 2">
            <a:extLst>
              <a:ext uri="{FF2B5EF4-FFF2-40B4-BE49-F238E27FC236}">
                <a16:creationId xmlns:a16="http://schemas.microsoft.com/office/drawing/2014/main" id="{4EDA01D9-DC3D-955A-753D-D0331E3E8441}"/>
              </a:ext>
            </a:extLst>
          </p:cNvPr>
          <p:cNvSpPr>
            <a:spLocks noGrp="1"/>
          </p:cNvSpPr>
          <p:nvPr>
            <p:ph idx="1"/>
          </p:nvPr>
        </p:nvSpPr>
        <p:spPr/>
        <p:txBody>
          <a:bodyPr/>
          <a:lstStyle/>
          <a:p>
            <a:r>
              <a:rPr lang="fr-FR" dirty="0"/>
              <a:t>Souvent, le brand content s'illustre par :</a:t>
            </a:r>
          </a:p>
          <a:p>
            <a:r>
              <a:rPr lang="fr-FR" dirty="0"/>
              <a:t>Des contenus éditoriaux proposés sur différents supports,</a:t>
            </a:r>
          </a:p>
          <a:p>
            <a:r>
              <a:rPr lang="fr-FR" dirty="0"/>
              <a:t>Une expérience mémorable pour le public, sans forcément finaliser son message par un acte d'achat, contrairement aux pratiques dans la publicité classique.</a:t>
            </a:r>
          </a:p>
          <a:p>
            <a:endParaRPr lang="fr-FR" dirty="0"/>
          </a:p>
          <a:p>
            <a:r>
              <a:rPr lang="fr-FR" dirty="0"/>
              <a:t>L'objectif du brand content est de générer de l'interactivité.</a:t>
            </a:r>
          </a:p>
          <a:p>
            <a:endParaRPr lang="fr-FR" dirty="0"/>
          </a:p>
        </p:txBody>
      </p:sp>
    </p:spTree>
    <p:extLst>
      <p:ext uri="{BB962C8B-B14F-4D97-AF65-F5344CB8AC3E}">
        <p14:creationId xmlns:p14="http://schemas.microsoft.com/office/powerpoint/2010/main" val="3147878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04D857-32D4-212B-6691-43784767D16F}"/>
              </a:ext>
            </a:extLst>
          </p:cNvPr>
          <p:cNvSpPr>
            <a:spLocks noGrp="1"/>
          </p:cNvSpPr>
          <p:nvPr>
            <p:ph type="title"/>
          </p:nvPr>
        </p:nvSpPr>
        <p:spPr/>
        <p:txBody>
          <a:bodyPr/>
          <a:lstStyle/>
          <a:p>
            <a:r>
              <a:rPr lang="fr-FR" dirty="0"/>
              <a:t>Pourquoi choisir le brand content?</a:t>
            </a:r>
          </a:p>
        </p:txBody>
      </p:sp>
      <p:sp>
        <p:nvSpPr>
          <p:cNvPr id="3" name="Espace réservé du contenu 2">
            <a:extLst>
              <a:ext uri="{FF2B5EF4-FFF2-40B4-BE49-F238E27FC236}">
                <a16:creationId xmlns:a16="http://schemas.microsoft.com/office/drawing/2014/main" id="{3BBF036F-6D88-3389-31FF-BA014BFB6EB4}"/>
              </a:ext>
            </a:extLst>
          </p:cNvPr>
          <p:cNvSpPr>
            <a:spLocks noGrp="1"/>
          </p:cNvSpPr>
          <p:nvPr>
            <p:ph idx="1"/>
          </p:nvPr>
        </p:nvSpPr>
        <p:spPr/>
        <p:txBody>
          <a:bodyPr/>
          <a:lstStyle/>
          <a:p>
            <a:pPr algn="just"/>
            <a:r>
              <a:rPr lang="fr-FR" dirty="0"/>
              <a:t>Le brand content est aujourd'hui une activité stratégique pour les marques. Cette activité permet de produire des contenus proposés à la consommation de façon gratuite. Les univers développés avec le brand content utilisent le levier de l'expérience émotionnelle pour capter des audiences, créer un attachement affectif avec un public, s'inscrire dans la culture populaire et générer à moyen ou long terme un acte d'achat. </a:t>
            </a:r>
          </a:p>
          <a:p>
            <a:pPr algn="just"/>
            <a:r>
              <a:rPr lang="fr-FR" dirty="0"/>
              <a:t>Cette pratique centrée sur le consommateur, aussi appelée « </a:t>
            </a:r>
            <a:r>
              <a:rPr lang="fr-FR" dirty="0" err="1"/>
              <a:t>customer</a:t>
            </a:r>
            <a:r>
              <a:rPr lang="fr-FR" dirty="0"/>
              <a:t> </a:t>
            </a:r>
            <a:r>
              <a:rPr lang="fr-FR" dirty="0" err="1"/>
              <a:t>centric</a:t>
            </a:r>
            <a:r>
              <a:rPr lang="fr-FR" dirty="0"/>
              <a:t> », est favorisée par la communication digitale dans laquelle les relations communautaires priment. En effet, une marque forte est une marque qui fédère une communauté engagée (c'est-à-dire qui interagit avec les contenus de la marque) et fidèle</a:t>
            </a:r>
          </a:p>
        </p:txBody>
      </p:sp>
    </p:spTree>
    <p:extLst>
      <p:ext uri="{BB962C8B-B14F-4D97-AF65-F5344CB8AC3E}">
        <p14:creationId xmlns:p14="http://schemas.microsoft.com/office/powerpoint/2010/main" val="2059695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5B64CE-03CF-9CF9-CEFD-8F1BA1AA85C2}"/>
              </a:ext>
            </a:extLst>
          </p:cNvPr>
          <p:cNvSpPr>
            <a:spLocks noGrp="1"/>
          </p:cNvSpPr>
          <p:nvPr>
            <p:ph type="title"/>
          </p:nvPr>
        </p:nvSpPr>
        <p:spPr/>
        <p:txBody>
          <a:bodyPr/>
          <a:lstStyle/>
          <a:p>
            <a:r>
              <a:rPr lang="fr-FR" dirty="0"/>
              <a:t>Brand content et notoriété de marque</a:t>
            </a:r>
          </a:p>
        </p:txBody>
      </p:sp>
      <p:sp>
        <p:nvSpPr>
          <p:cNvPr id="3" name="Espace réservé du contenu 2">
            <a:extLst>
              <a:ext uri="{FF2B5EF4-FFF2-40B4-BE49-F238E27FC236}">
                <a16:creationId xmlns:a16="http://schemas.microsoft.com/office/drawing/2014/main" id="{C1476832-C032-78E9-D92B-A6C91D7436B2}"/>
              </a:ext>
            </a:extLst>
          </p:cNvPr>
          <p:cNvSpPr>
            <a:spLocks noGrp="1"/>
          </p:cNvSpPr>
          <p:nvPr>
            <p:ph idx="1"/>
          </p:nvPr>
        </p:nvSpPr>
        <p:spPr/>
        <p:txBody>
          <a:bodyPr/>
          <a:lstStyle/>
          <a:p>
            <a:r>
              <a:rPr lang="fr-FR" dirty="0"/>
              <a:t>Le brand content désigne les contenus éditoriaux (vidéos d'expérience, conseils, tutoriels vidéo, articles pratiques, forums, reportages, etc.) proposés, quel que soit le support (télévision, cinéma, événementiel, presse, etc.). Le brand content peut également prendre la forme de nombreux autres contenus (vidéos, jeux, expositions, livres, etc.).</a:t>
            </a:r>
          </a:p>
          <a:p>
            <a:endParaRPr lang="fr-FR" dirty="0"/>
          </a:p>
          <a:p>
            <a:r>
              <a:rPr lang="fr-FR" dirty="0"/>
              <a:t>Le développement des technologies digitales offre au brand content de nouvelles possibilités pour se renouveler, inventer ou créer. Les marques peuvent désormais occuper l'espace digital de différentes manières. Toutes les formes de contenu sont susceptibles d'être utilisées par une marque pour mener à bien une campagne de brand content</a:t>
            </a:r>
          </a:p>
        </p:txBody>
      </p:sp>
    </p:spTree>
    <p:extLst>
      <p:ext uri="{BB962C8B-B14F-4D97-AF65-F5344CB8AC3E}">
        <p14:creationId xmlns:p14="http://schemas.microsoft.com/office/powerpoint/2010/main" val="1752136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D11611-1367-E494-3783-2674A3ECD16B}"/>
              </a:ext>
            </a:extLst>
          </p:cNvPr>
          <p:cNvSpPr>
            <a:spLocks noGrp="1"/>
          </p:cNvSpPr>
          <p:nvPr>
            <p:ph type="title"/>
          </p:nvPr>
        </p:nvSpPr>
        <p:spPr/>
        <p:txBody>
          <a:bodyPr/>
          <a:lstStyle/>
          <a:p>
            <a:r>
              <a:rPr lang="fr-FR" dirty="0"/>
              <a:t>Définition</a:t>
            </a:r>
          </a:p>
        </p:txBody>
      </p:sp>
      <p:sp>
        <p:nvSpPr>
          <p:cNvPr id="3" name="Espace réservé du contenu 2">
            <a:extLst>
              <a:ext uri="{FF2B5EF4-FFF2-40B4-BE49-F238E27FC236}">
                <a16:creationId xmlns:a16="http://schemas.microsoft.com/office/drawing/2014/main" id="{E502287E-1C6C-8BF7-760A-146470E77E4C}"/>
              </a:ext>
            </a:extLst>
          </p:cNvPr>
          <p:cNvSpPr>
            <a:spLocks noGrp="1"/>
          </p:cNvSpPr>
          <p:nvPr>
            <p:ph idx="1"/>
          </p:nvPr>
        </p:nvSpPr>
        <p:spPr/>
        <p:txBody>
          <a:bodyPr/>
          <a:lstStyle/>
          <a:p>
            <a:r>
              <a:rPr lang="fr-FR" dirty="0"/>
              <a:t>Le contenu de marque ou brand content est une technique marketing qui vise à mettre en avant une marque ou une entreprise à travers du contenu non pas explicitement publicitaire mais qui reflète les valeurs et l’univers qu’elle souhaite promouvoir, autrement dit correspondant à son </a:t>
            </a:r>
            <a:r>
              <a:rPr lang="fr-FR" dirty="0" err="1"/>
              <a:t>branding</a:t>
            </a:r>
            <a:r>
              <a:rPr lang="fr-FR" dirty="0"/>
              <a:t>. </a:t>
            </a:r>
          </a:p>
        </p:txBody>
      </p:sp>
    </p:spTree>
    <p:extLst>
      <p:ext uri="{BB962C8B-B14F-4D97-AF65-F5344CB8AC3E}">
        <p14:creationId xmlns:p14="http://schemas.microsoft.com/office/powerpoint/2010/main" val="680967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2ACC0C-40F9-41E3-1CCF-F7D26ADE8045}"/>
              </a:ext>
            </a:extLst>
          </p:cNvPr>
          <p:cNvSpPr>
            <a:spLocks noGrp="1"/>
          </p:cNvSpPr>
          <p:nvPr>
            <p:ph type="title"/>
          </p:nvPr>
        </p:nvSpPr>
        <p:spPr/>
        <p:txBody>
          <a:bodyPr/>
          <a:lstStyle/>
          <a:p>
            <a:r>
              <a:rPr lang="fr-FR" dirty="0"/>
              <a:t>Les quatre dimensions du brand content</a:t>
            </a:r>
          </a:p>
        </p:txBody>
      </p:sp>
      <p:sp>
        <p:nvSpPr>
          <p:cNvPr id="3" name="Espace réservé du contenu 2">
            <a:extLst>
              <a:ext uri="{FF2B5EF4-FFF2-40B4-BE49-F238E27FC236}">
                <a16:creationId xmlns:a16="http://schemas.microsoft.com/office/drawing/2014/main" id="{5F074F89-83F9-A2EF-FB1A-03793B12DAE2}"/>
              </a:ext>
            </a:extLst>
          </p:cNvPr>
          <p:cNvSpPr>
            <a:spLocks noGrp="1"/>
          </p:cNvSpPr>
          <p:nvPr>
            <p:ph idx="1"/>
          </p:nvPr>
        </p:nvSpPr>
        <p:spPr/>
        <p:txBody>
          <a:bodyPr/>
          <a:lstStyle/>
          <a:p>
            <a:r>
              <a:rPr lang="fr-FR" dirty="0"/>
              <a:t>Le brand content s'articule autour de 4 dimensions :</a:t>
            </a:r>
          </a:p>
          <a:p>
            <a:r>
              <a:rPr lang="fr-FR" dirty="0"/>
              <a:t>L'engagement</a:t>
            </a:r>
          </a:p>
          <a:p>
            <a:r>
              <a:rPr lang="fr-FR" dirty="0"/>
              <a:t>L'art</a:t>
            </a:r>
          </a:p>
          <a:p>
            <a:r>
              <a:rPr lang="fr-FR" dirty="0"/>
              <a:t>Le non-marchand</a:t>
            </a:r>
          </a:p>
          <a:p>
            <a:r>
              <a:rPr lang="fr-FR" dirty="0"/>
              <a:t>L'utilitaire</a:t>
            </a:r>
          </a:p>
          <a:p>
            <a:endParaRPr lang="fr-FR" dirty="0"/>
          </a:p>
        </p:txBody>
      </p:sp>
    </p:spTree>
    <p:extLst>
      <p:ext uri="{BB962C8B-B14F-4D97-AF65-F5344CB8AC3E}">
        <p14:creationId xmlns:p14="http://schemas.microsoft.com/office/powerpoint/2010/main" val="1599875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2ACC0C-40F9-41E3-1CCF-F7D26ADE8045}"/>
              </a:ext>
            </a:extLst>
          </p:cNvPr>
          <p:cNvSpPr>
            <a:spLocks noGrp="1"/>
          </p:cNvSpPr>
          <p:nvPr>
            <p:ph type="title"/>
          </p:nvPr>
        </p:nvSpPr>
        <p:spPr/>
        <p:txBody>
          <a:bodyPr/>
          <a:lstStyle/>
          <a:p>
            <a:r>
              <a:rPr lang="fr-FR" dirty="0"/>
              <a:t>Les quatre dimensions du brand content</a:t>
            </a:r>
          </a:p>
        </p:txBody>
      </p:sp>
      <p:sp>
        <p:nvSpPr>
          <p:cNvPr id="3" name="Espace réservé du contenu 2">
            <a:extLst>
              <a:ext uri="{FF2B5EF4-FFF2-40B4-BE49-F238E27FC236}">
                <a16:creationId xmlns:a16="http://schemas.microsoft.com/office/drawing/2014/main" id="{5F074F89-83F9-A2EF-FB1A-03793B12DAE2}"/>
              </a:ext>
            </a:extLst>
          </p:cNvPr>
          <p:cNvSpPr>
            <a:spLocks noGrp="1"/>
          </p:cNvSpPr>
          <p:nvPr>
            <p:ph idx="1"/>
          </p:nvPr>
        </p:nvSpPr>
        <p:spPr/>
        <p:txBody>
          <a:bodyPr/>
          <a:lstStyle/>
          <a:p>
            <a:r>
              <a:rPr lang="fr-FR" dirty="0"/>
              <a:t>À l'ère de la communication digitale, une marque forte est une marque qui sait engager son audience dans des interactions massives. Cet engagement est l'objectif principal du brand content. Pour cela, celui-ci utilise le registre artistique : il s'adresse à un public, véhicule souvent des émotions et donne une place centrale à la création. </a:t>
            </a:r>
          </a:p>
          <a:p>
            <a:r>
              <a:rPr lang="fr-FR" dirty="0"/>
              <a:t>Il adopte également une posture non marchande : l'intention primaire n'est pas de vendre le produit. Le brand content se positionne plutôt comme une communication utile : en instruisant ou en divertissant son audience.</a:t>
            </a:r>
          </a:p>
        </p:txBody>
      </p:sp>
    </p:spTree>
    <p:extLst>
      <p:ext uri="{BB962C8B-B14F-4D97-AF65-F5344CB8AC3E}">
        <p14:creationId xmlns:p14="http://schemas.microsoft.com/office/powerpoint/2010/main" val="3999729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612CA4-2195-26BF-9690-642F5CCAEAA6}"/>
              </a:ext>
            </a:extLst>
          </p:cNvPr>
          <p:cNvSpPr>
            <a:spLocks noGrp="1"/>
          </p:cNvSpPr>
          <p:nvPr>
            <p:ph type="title"/>
          </p:nvPr>
        </p:nvSpPr>
        <p:spPr/>
        <p:txBody>
          <a:bodyPr/>
          <a:lstStyle/>
          <a:p>
            <a:r>
              <a:rPr lang="fr-FR" dirty="0"/>
              <a:t>Brand content et réseaux sociaux numériques</a:t>
            </a:r>
          </a:p>
        </p:txBody>
      </p:sp>
      <p:sp>
        <p:nvSpPr>
          <p:cNvPr id="3" name="Espace réservé du contenu 2">
            <a:extLst>
              <a:ext uri="{FF2B5EF4-FFF2-40B4-BE49-F238E27FC236}">
                <a16:creationId xmlns:a16="http://schemas.microsoft.com/office/drawing/2014/main" id="{4DCA6656-6E63-7844-BF24-12D0EF450DED}"/>
              </a:ext>
            </a:extLst>
          </p:cNvPr>
          <p:cNvSpPr>
            <a:spLocks noGrp="1"/>
          </p:cNvSpPr>
          <p:nvPr>
            <p:ph idx="1"/>
          </p:nvPr>
        </p:nvSpPr>
        <p:spPr/>
        <p:txBody>
          <a:bodyPr/>
          <a:lstStyle/>
          <a:p>
            <a:r>
              <a:rPr lang="fr-FR" dirty="0"/>
              <a:t>Les réseaux sociaux numériques sont un atout pour le brand content : ils permettent d'activer la créativité des communautés pour </a:t>
            </a:r>
            <a:r>
              <a:rPr lang="fr-FR" dirty="0" err="1"/>
              <a:t>co-créer</a:t>
            </a:r>
            <a:r>
              <a:rPr lang="fr-FR" dirty="0"/>
              <a:t> des contenus. La dynamique de création collective de l'histoire et de la culture de marque renforce les relations entre marque et communauté. Si le digital et les réseaux sociaux numériques sont particulièrement adaptés à l'approche </a:t>
            </a:r>
            <a:r>
              <a:rPr lang="fr-FR" dirty="0" err="1"/>
              <a:t>customer</a:t>
            </a:r>
            <a:r>
              <a:rPr lang="fr-FR" dirty="0"/>
              <a:t> </a:t>
            </a:r>
            <a:r>
              <a:rPr lang="fr-FR" dirty="0" err="1"/>
              <a:t>centric</a:t>
            </a:r>
            <a:r>
              <a:rPr lang="fr-FR" dirty="0"/>
              <a:t>, il induit aussi une certaine perte de contrôle de la marque, notamment sur la construction de son image. </a:t>
            </a:r>
          </a:p>
          <a:p>
            <a:endParaRPr lang="fr-FR" dirty="0"/>
          </a:p>
          <a:p>
            <a:r>
              <a:rPr lang="fr-FR" dirty="0"/>
              <a:t>La priorité du brand content est donc de générer du capital de marque, c'est-à-dire de produire de la valeur dont les audiences, les clients, les consommateurs et les prescripteurs peuvent s'emparer de façon immatérielle, c'est-à-dire en les assimilant comme objets culturels. </a:t>
            </a:r>
          </a:p>
        </p:txBody>
      </p:sp>
    </p:spTree>
    <p:extLst>
      <p:ext uri="{BB962C8B-B14F-4D97-AF65-F5344CB8AC3E}">
        <p14:creationId xmlns:p14="http://schemas.microsoft.com/office/powerpoint/2010/main" val="619764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973C9-CDB7-3606-6F35-44B4E28064A8}"/>
              </a:ext>
            </a:extLst>
          </p:cNvPr>
          <p:cNvSpPr>
            <a:spLocks noGrp="1"/>
          </p:cNvSpPr>
          <p:nvPr>
            <p:ph type="title"/>
          </p:nvPr>
        </p:nvSpPr>
        <p:spPr/>
        <p:txBody>
          <a:bodyPr/>
          <a:lstStyle/>
          <a:p>
            <a:r>
              <a:rPr lang="fr-FR" dirty="0"/>
              <a:t>Les résultats du brand content</a:t>
            </a:r>
          </a:p>
        </p:txBody>
      </p:sp>
      <p:sp>
        <p:nvSpPr>
          <p:cNvPr id="3" name="Espace réservé du contenu 2">
            <a:extLst>
              <a:ext uri="{FF2B5EF4-FFF2-40B4-BE49-F238E27FC236}">
                <a16:creationId xmlns:a16="http://schemas.microsoft.com/office/drawing/2014/main" id="{009FECE9-D029-2268-CE7E-51A0B9D6F434}"/>
              </a:ext>
            </a:extLst>
          </p:cNvPr>
          <p:cNvSpPr>
            <a:spLocks noGrp="1"/>
          </p:cNvSpPr>
          <p:nvPr>
            <p:ph idx="1"/>
          </p:nvPr>
        </p:nvSpPr>
        <p:spPr/>
        <p:txBody>
          <a:bodyPr/>
          <a:lstStyle/>
          <a:p>
            <a:r>
              <a:rPr lang="fr-FR" dirty="0"/>
              <a:t>Lorsqu'une campagne de brand content est bien menée, elle permet d'obtenir les résultats suivants :</a:t>
            </a:r>
          </a:p>
          <a:p>
            <a:r>
              <a:rPr lang="fr-FR" dirty="0"/>
              <a:t>Imposer son expertise de marque dans un univers,</a:t>
            </a:r>
          </a:p>
          <a:p>
            <a:r>
              <a:rPr lang="fr-FR" dirty="0"/>
              <a:t>Se positionner par rapport à une cible,</a:t>
            </a:r>
          </a:p>
          <a:p>
            <a:r>
              <a:rPr lang="fr-FR" dirty="0"/>
              <a:t>Réaliser un storytelling de marque,</a:t>
            </a:r>
          </a:p>
          <a:p>
            <a:r>
              <a:rPr lang="fr-FR" dirty="0"/>
              <a:t>Obtenir de la visibilité,</a:t>
            </a:r>
          </a:p>
          <a:p>
            <a:r>
              <a:rPr lang="fr-FR" dirty="0"/>
              <a:t>Valoriser les individus consommant les contenus dans une logique servicielle,</a:t>
            </a:r>
          </a:p>
          <a:p>
            <a:r>
              <a:rPr lang="fr-FR" dirty="0"/>
              <a:t>Contourner l'ad blocking</a:t>
            </a:r>
          </a:p>
        </p:txBody>
      </p:sp>
    </p:spTree>
    <p:extLst>
      <p:ext uri="{BB962C8B-B14F-4D97-AF65-F5344CB8AC3E}">
        <p14:creationId xmlns:p14="http://schemas.microsoft.com/office/powerpoint/2010/main" val="3579253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22589-BEC0-127A-CBA0-EF94C977176F}"/>
              </a:ext>
            </a:extLst>
          </p:cNvPr>
          <p:cNvSpPr>
            <a:spLocks noGrp="1"/>
          </p:cNvSpPr>
          <p:nvPr>
            <p:ph type="title"/>
          </p:nvPr>
        </p:nvSpPr>
        <p:spPr/>
        <p:txBody>
          <a:bodyPr/>
          <a:lstStyle/>
          <a:p>
            <a:r>
              <a:rPr lang="fr-FR" dirty="0"/>
              <a:t>Trois stades de la communication de marque</a:t>
            </a:r>
          </a:p>
        </p:txBody>
      </p:sp>
      <p:sp>
        <p:nvSpPr>
          <p:cNvPr id="3" name="Espace réservé du contenu 2">
            <a:extLst>
              <a:ext uri="{FF2B5EF4-FFF2-40B4-BE49-F238E27FC236}">
                <a16:creationId xmlns:a16="http://schemas.microsoft.com/office/drawing/2014/main" id="{FF1BA400-CFAC-D008-2B04-9CA5D681C140}"/>
              </a:ext>
            </a:extLst>
          </p:cNvPr>
          <p:cNvSpPr>
            <a:spLocks noGrp="1"/>
          </p:cNvSpPr>
          <p:nvPr>
            <p:ph idx="1"/>
          </p:nvPr>
        </p:nvSpPr>
        <p:spPr/>
        <p:txBody>
          <a:bodyPr/>
          <a:lstStyle/>
          <a:p>
            <a:r>
              <a:rPr lang="fr-FR" dirty="0"/>
              <a:t>Avec le brand content, la marque s'attache à produire du contenu qui soit « intéressant avant d'être intéressé » (Daniel Bô et Matthieu </a:t>
            </a:r>
            <a:r>
              <a:rPr lang="fr-FR" dirty="0" err="1"/>
              <a:t>Guével</a:t>
            </a:r>
            <a:r>
              <a:rPr lang="fr-FR" dirty="0"/>
              <a:t>, Dunod, 2009), utile, ludique, divertissant, ou esthétique. Trois stades de la communication de marque ont été mis en évidence par les chercheurs et auteurs de Brand content : l'identification, la valorisation et l'édition.</a:t>
            </a:r>
          </a:p>
        </p:txBody>
      </p:sp>
    </p:spTree>
    <p:extLst>
      <p:ext uri="{BB962C8B-B14F-4D97-AF65-F5344CB8AC3E}">
        <p14:creationId xmlns:p14="http://schemas.microsoft.com/office/powerpoint/2010/main" val="422632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2BC08D-2636-2C5A-0306-86E96566B9E7}"/>
              </a:ext>
            </a:extLst>
          </p:cNvPr>
          <p:cNvSpPr>
            <a:spLocks noGrp="1"/>
          </p:cNvSpPr>
          <p:nvPr>
            <p:ph type="title"/>
          </p:nvPr>
        </p:nvSpPr>
        <p:spPr/>
        <p:txBody>
          <a:bodyPr/>
          <a:lstStyle/>
          <a:p>
            <a:r>
              <a:rPr lang="fr-FR" dirty="0"/>
              <a:t>Identification</a:t>
            </a:r>
          </a:p>
        </p:txBody>
      </p:sp>
      <p:sp>
        <p:nvSpPr>
          <p:cNvPr id="3" name="Espace réservé du contenu 2">
            <a:extLst>
              <a:ext uri="{FF2B5EF4-FFF2-40B4-BE49-F238E27FC236}">
                <a16:creationId xmlns:a16="http://schemas.microsoft.com/office/drawing/2014/main" id="{1503E107-E994-FEA7-8143-E217BEB28921}"/>
              </a:ext>
            </a:extLst>
          </p:cNvPr>
          <p:cNvSpPr>
            <a:spLocks noGrp="1"/>
          </p:cNvSpPr>
          <p:nvPr>
            <p:ph idx="1"/>
          </p:nvPr>
        </p:nvSpPr>
        <p:spPr/>
        <p:txBody>
          <a:bodyPr/>
          <a:lstStyle/>
          <a:p>
            <a:r>
              <a:rPr lang="fr-FR" dirty="0"/>
              <a:t>À l'étape de l'identification, la marque a un objectif cognitif : se faire connaître de sa cible. Pour cela, elle construit les éléments de son identification pour se distinguer de ses concurrents : elle travaille son nom, son logo, sa signature de marque et son positionnement.</a:t>
            </a:r>
          </a:p>
        </p:txBody>
      </p:sp>
    </p:spTree>
    <p:extLst>
      <p:ext uri="{BB962C8B-B14F-4D97-AF65-F5344CB8AC3E}">
        <p14:creationId xmlns:p14="http://schemas.microsoft.com/office/powerpoint/2010/main" val="3572194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C99F5E-D66E-5809-5319-0B3FACD4CDD5}"/>
              </a:ext>
            </a:extLst>
          </p:cNvPr>
          <p:cNvSpPr>
            <a:spLocks noGrp="1"/>
          </p:cNvSpPr>
          <p:nvPr>
            <p:ph type="title"/>
          </p:nvPr>
        </p:nvSpPr>
        <p:spPr/>
        <p:txBody>
          <a:bodyPr/>
          <a:lstStyle/>
          <a:p>
            <a:r>
              <a:rPr lang="fr-FR" dirty="0"/>
              <a:t>Valorisation</a:t>
            </a:r>
          </a:p>
        </p:txBody>
      </p:sp>
      <p:sp>
        <p:nvSpPr>
          <p:cNvPr id="3" name="Espace réservé du contenu 2">
            <a:extLst>
              <a:ext uri="{FF2B5EF4-FFF2-40B4-BE49-F238E27FC236}">
                <a16:creationId xmlns:a16="http://schemas.microsoft.com/office/drawing/2014/main" id="{3D5C34D5-AAA7-A71A-F1C4-6C92C8C536E0}"/>
              </a:ext>
            </a:extLst>
          </p:cNvPr>
          <p:cNvSpPr>
            <a:spLocks noGrp="1"/>
          </p:cNvSpPr>
          <p:nvPr>
            <p:ph idx="1"/>
          </p:nvPr>
        </p:nvSpPr>
        <p:spPr/>
        <p:txBody>
          <a:bodyPr/>
          <a:lstStyle/>
          <a:p>
            <a:r>
              <a:rPr lang="fr-FR" dirty="0"/>
              <a:t>À l'étape de la valorisation, la marque a un objectif affectif : générer de la considération à son égard, se faire aimer par sa cible pour que celle-ci émette des recommandations positives pour la marque. Les leviers de valorisation sont : la publicité, la promotion, la fidélisation et l'influence sociale.</a:t>
            </a:r>
          </a:p>
        </p:txBody>
      </p:sp>
    </p:spTree>
    <p:extLst>
      <p:ext uri="{BB962C8B-B14F-4D97-AF65-F5344CB8AC3E}">
        <p14:creationId xmlns:p14="http://schemas.microsoft.com/office/powerpoint/2010/main" val="3996474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0F2605-27FF-F700-9029-F9D5D7F47B25}"/>
              </a:ext>
            </a:extLst>
          </p:cNvPr>
          <p:cNvSpPr>
            <a:spLocks noGrp="1"/>
          </p:cNvSpPr>
          <p:nvPr>
            <p:ph type="title"/>
          </p:nvPr>
        </p:nvSpPr>
        <p:spPr/>
        <p:txBody>
          <a:bodyPr/>
          <a:lstStyle/>
          <a:p>
            <a:r>
              <a:rPr lang="fr-FR" dirty="0"/>
              <a:t>Édition</a:t>
            </a:r>
          </a:p>
        </p:txBody>
      </p:sp>
      <p:sp>
        <p:nvSpPr>
          <p:cNvPr id="3" name="Espace réservé du contenu 2">
            <a:extLst>
              <a:ext uri="{FF2B5EF4-FFF2-40B4-BE49-F238E27FC236}">
                <a16:creationId xmlns:a16="http://schemas.microsoft.com/office/drawing/2014/main" id="{0132945D-AA99-8177-5F51-DB07BF309716}"/>
              </a:ext>
            </a:extLst>
          </p:cNvPr>
          <p:cNvSpPr>
            <a:spLocks noGrp="1"/>
          </p:cNvSpPr>
          <p:nvPr>
            <p:ph idx="1"/>
          </p:nvPr>
        </p:nvSpPr>
        <p:spPr/>
        <p:txBody>
          <a:bodyPr/>
          <a:lstStyle/>
          <a:p>
            <a:r>
              <a:rPr lang="fr-FR" dirty="0"/>
              <a:t>À l'étape de l'édition, l'objectif de la marque est conatif : c'est-à-dire faire agir sa cible. Comment ? En créant des interactions, de l'engagement avec des contenus informatifs, divertissants ou utiles.</a:t>
            </a:r>
          </a:p>
        </p:txBody>
      </p:sp>
    </p:spTree>
    <p:extLst>
      <p:ext uri="{BB962C8B-B14F-4D97-AF65-F5344CB8AC3E}">
        <p14:creationId xmlns:p14="http://schemas.microsoft.com/office/powerpoint/2010/main" val="3884164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DE574E-263D-F5F6-6977-23A774829176}"/>
              </a:ext>
            </a:extLst>
          </p:cNvPr>
          <p:cNvSpPr>
            <a:spLocks noGrp="1"/>
          </p:cNvSpPr>
          <p:nvPr>
            <p:ph type="title"/>
          </p:nvPr>
        </p:nvSpPr>
        <p:spPr/>
        <p:txBody>
          <a:bodyPr/>
          <a:lstStyle/>
          <a:p>
            <a:r>
              <a:rPr lang="fr-FR" dirty="0"/>
              <a:t>Stratégie brand content</a:t>
            </a:r>
          </a:p>
        </p:txBody>
      </p:sp>
      <p:sp>
        <p:nvSpPr>
          <p:cNvPr id="3" name="Espace réservé du contenu 2">
            <a:extLst>
              <a:ext uri="{FF2B5EF4-FFF2-40B4-BE49-F238E27FC236}">
                <a16:creationId xmlns:a16="http://schemas.microsoft.com/office/drawing/2014/main" id="{7FCC585A-A228-23B7-177D-51412895AEE4}"/>
              </a:ext>
            </a:extLst>
          </p:cNvPr>
          <p:cNvSpPr>
            <a:spLocks noGrp="1"/>
          </p:cNvSpPr>
          <p:nvPr>
            <p:ph idx="1"/>
          </p:nvPr>
        </p:nvSpPr>
        <p:spPr/>
        <p:txBody>
          <a:bodyPr>
            <a:normAutofit fontScale="92500" lnSpcReduction="20000"/>
          </a:bodyPr>
          <a:lstStyle/>
          <a:p>
            <a:r>
              <a:rPr lang="fr-FR" dirty="0"/>
              <a:t>Objectifs</a:t>
            </a:r>
          </a:p>
          <a:p>
            <a:r>
              <a:rPr lang="fr-FR" dirty="0"/>
              <a:t>Avec le brand content, l'audience est au centre de la stratégie relationnelle, c'est-à-dire créer du lien et des échanges solides dans le temps. Toute élaboration stratégique demande d'abord de définir ses objectifs, comme par exemple :</a:t>
            </a:r>
          </a:p>
          <a:p>
            <a:r>
              <a:rPr lang="fr-FR" dirty="0"/>
              <a:t>Défense et illustration de la marque :</a:t>
            </a:r>
          </a:p>
          <a:p>
            <a:pPr marL="0" indent="0">
              <a:buNone/>
            </a:pPr>
            <a:r>
              <a:rPr lang="fr-FR" dirty="0"/>
              <a:t>Visite guidée des backstages, des ateliers, interview avec des créateurs,</a:t>
            </a:r>
          </a:p>
          <a:p>
            <a:pPr marL="0" indent="0">
              <a:buNone/>
            </a:pPr>
            <a:r>
              <a:rPr lang="fr-FR" dirty="0"/>
              <a:t>Histoire de la marque, dévoilement de secrets sur son savoir-faire.</a:t>
            </a:r>
          </a:p>
          <a:p>
            <a:r>
              <a:rPr lang="fr-FR" dirty="0"/>
              <a:t>Enrichir et renforcer la relation à la marque :</a:t>
            </a:r>
          </a:p>
          <a:p>
            <a:pPr marL="0" indent="0">
              <a:buNone/>
            </a:pPr>
            <a:r>
              <a:rPr lang="fr-FR" dirty="0"/>
              <a:t>Créer des contacts directs avec les consommateurs avec des </a:t>
            </a:r>
            <a:r>
              <a:rPr lang="fr-FR" dirty="0" err="1"/>
              <a:t>lives</a:t>
            </a:r>
            <a:r>
              <a:rPr lang="fr-FR" dirty="0"/>
              <a:t> et des événements.</a:t>
            </a:r>
          </a:p>
          <a:p>
            <a:r>
              <a:rPr lang="fr-FR" dirty="0"/>
              <a:t>Accroître visibilité et notoriété :</a:t>
            </a:r>
          </a:p>
          <a:p>
            <a:r>
              <a:rPr lang="fr-FR" dirty="0"/>
              <a:t>Élargir l'audience en s'adressant à une cible inattendue.</a:t>
            </a:r>
          </a:p>
        </p:txBody>
      </p:sp>
    </p:spTree>
    <p:extLst>
      <p:ext uri="{BB962C8B-B14F-4D97-AF65-F5344CB8AC3E}">
        <p14:creationId xmlns:p14="http://schemas.microsoft.com/office/powerpoint/2010/main" val="4208332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DE574E-263D-F5F6-6977-23A774829176}"/>
              </a:ext>
            </a:extLst>
          </p:cNvPr>
          <p:cNvSpPr>
            <a:spLocks noGrp="1"/>
          </p:cNvSpPr>
          <p:nvPr>
            <p:ph type="title"/>
          </p:nvPr>
        </p:nvSpPr>
        <p:spPr/>
        <p:txBody>
          <a:bodyPr/>
          <a:lstStyle/>
          <a:p>
            <a:r>
              <a:rPr lang="fr-FR" dirty="0"/>
              <a:t>Stratégie brand content</a:t>
            </a:r>
          </a:p>
        </p:txBody>
      </p:sp>
      <p:sp>
        <p:nvSpPr>
          <p:cNvPr id="3" name="Espace réservé du contenu 2">
            <a:extLst>
              <a:ext uri="{FF2B5EF4-FFF2-40B4-BE49-F238E27FC236}">
                <a16:creationId xmlns:a16="http://schemas.microsoft.com/office/drawing/2014/main" id="{7FCC585A-A228-23B7-177D-51412895AEE4}"/>
              </a:ext>
            </a:extLst>
          </p:cNvPr>
          <p:cNvSpPr>
            <a:spLocks noGrp="1"/>
          </p:cNvSpPr>
          <p:nvPr>
            <p:ph idx="1"/>
          </p:nvPr>
        </p:nvSpPr>
        <p:spPr>
          <a:xfrm>
            <a:off x="620486" y="2054981"/>
            <a:ext cx="11201399" cy="4193419"/>
          </a:xfrm>
        </p:spPr>
        <p:txBody>
          <a:bodyPr>
            <a:normAutofit fontScale="85000" lnSpcReduction="20000"/>
          </a:bodyPr>
          <a:lstStyle/>
          <a:p>
            <a:r>
              <a:rPr lang="fr-FR" dirty="0"/>
              <a:t>Cibles</a:t>
            </a:r>
          </a:p>
          <a:p>
            <a:r>
              <a:rPr lang="fr-FR" dirty="0"/>
              <a:t>Pour atteindre un objectif, il est indispensable d'identifier la cible à atteindre. Les questions à se poser sont les suivantes (liste non exhaustive) :</a:t>
            </a:r>
          </a:p>
          <a:p>
            <a:r>
              <a:rPr lang="fr-FR" dirty="0"/>
              <a:t>Avec qui est-ce que je souhaite interagir ?</a:t>
            </a:r>
          </a:p>
          <a:p>
            <a:r>
              <a:rPr lang="fr-FR" dirty="0"/>
              <a:t>Pourquoi ?</a:t>
            </a:r>
          </a:p>
          <a:p>
            <a:r>
              <a:rPr lang="fr-FR" dirty="0"/>
              <a:t>Quel est son profil? Quels sont ses centres d'intérêt ?</a:t>
            </a:r>
          </a:p>
          <a:p>
            <a:r>
              <a:rPr lang="fr-FR" dirty="0"/>
              <a:t>À quels endroits puis-je le rencontrer, online et offline ?</a:t>
            </a:r>
          </a:p>
          <a:p>
            <a:r>
              <a:rPr lang="fr-FR" dirty="0"/>
              <a:t>Quels sont ses habitudes de consommation, ses centres d'intérêt, nos points de contact ?</a:t>
            </a:r>
          </a:p>
          <a:p>
            <a:r>
              <a:rPr lang="fr-FR" dirty="0"/>
              <a:t>Pourquoi s'intéresserait-il à mon organisation, produit ou service ?</a:t>
            </a:r>
          </a:p>
          <a:p>
            <a:r>
              <a:rPr lang="fr-FR" dirty="0"/>
              <a:t>Quels seraient ses freins ou bénéfices à l'achat, la consommation ou la prescription de mon produit, d’un service ou d'un partenariat ?</a:t>
            </a:r>
          </a:p>
          <a:p>
            <a:r>
              <a:rPr lang="fr-FR" dirty="0"/>
              <a:t>Dans quelles circonstances pourrait-il acheter, consommer ou prescrire mon produit ou service ou engager un partenariat ?</a:t>
            </a:r>
          </a:p>
          <a:p>
            <a:r>
              <a:rPr lang="fr-FR" dirty="0"/>
              <a:t>Quel est l'élément différenciant de mon produit ou de mon service qui peut le toucher ?</a:t>
            </a:r>
          </a:p>
          <a:p>
            <a:r>
              <a:rPr lang="fr-FR" dirty="0"/>
              <a:t>Ces questions permettent de visualiser le parcours de l'information depuis le prescripteur jusqu'au consommateur et d'élaborer une campagne de brand content adaptée.</a:t>
            </a:r>
          </a:p>
        </p:txBody>
      </p:sp>
    </p:spTree>
    <p:extLst>
      <p:ext uri="{BB962C8B-B14F-4D97-AF65-F5344CB8AC3E}">
        <p14:creationId xmlns:p14="http://schemas.microsoft.com/office/powerpoint/2010/main" val="71172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76DD7-BB6E-FF3F-62F5-FDF71B3E87C0}"/>
              </a:ext>
            </a:extLst>
          </p:cNvPr>
          <p:cNvSpPr>
            <a:spLocks noGrp="1"/>
          </p:cNvSpPr>
          <p:nvPr>
            <p:ph type="title"/>
          </p:nvPr>
        </p:nvSpPr>
        <p:spPr/>
        <p:txBody>
          <a:bodyPr/>
          <a:lstStyle/>
          <a:p>
            <a:r>
              <a:rPr lang="fr-FR" dirty="0"/>
              <a:t>Brand content</a:t>
            </a:r>
          </a:p>
        </p:txBody>
      </p:sp>
      <p:sp>
        <p:nvSpPr>
          <p:cNvPr id="3" name="Espace réservé du contenu 2">
            <a:extLst>
              <a:ext uri="{FF2B5EF4-FFF2-40B4-BE49-F238E27FC236}">
                <a16:creationId xmlns:a16="http://schemas.microsoft.com/office/drawing/2014/main" id="{6F8E3518-F42B-1307-86F1-85D102B30D45}"/>
              </a:ext>
            </a:extLst>
          </p:cNvPr>
          <p:cNvSpPr>
            <a:spLocks noGrp="1"/>
          </p:cNvSpPr>
          <p:nvPr>
            <p:ph idx="1"/>
          </p:nvPr>
        </p:nvSpPr>
        <p:spPr/>
        <p:txBody>
          <a:bodyPr/>
          <a:lstStyle/>
          <a:p>
            <a:r>
              <a:rPr lang="fr-FR" dirty="0"/>
              <a:t>L’objectif? Créer un lien affectif avec vos clients, utilisateurs ou prospects grâce au storytelling et à un contenu qualitatif, pertinent et/ou divertissant.</a:t>
            </a:r>
          </a:p>
          <a:p>
            <a:endParaRPr lang="fr-FR" dirty="0"/>
          </a:p>
          <a:p>
            <a:r>
              <a:rPr lang="fr-FR" dirty="0"/>
              <a:t>Le brand content permet de mettre en avant les éléments qui constituent votre image de marque et qui vous différencient de vos concurrents. En effet, ces éléments permettent à vos consommateurs de vous identifier vous et votre contenu rapidement. </a:t>
            </a:r>
          </a:p>
        </p:txBody>
      </p:sp>
    </p:spTree>
    <p:extLst>
      <p:ext uri="{BB962C8B-B14F-4D97-AF65-F5344CB8AC3E}">
        <p14:creationId xmlns:p14="http://schemas.microsoft.com/office/powerpoint/2010/main" val="2819969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DE574E-263D-F5F6-6977-23A774829176}"/>
              </a:ext>
            </a:extLst>
          </p:cNvPr>
          <p:cNvSpPr>
            <a:spLocks noGrp="1"/>
          </p:cNvSpPr>
          <p:nvPr>
            <p:ph type="title"/>
          </p:nvPr>
        </p:nvSpPr>
        <p:spPr/>
        <p:txBody>
          <a:bodyPr/>
          <a:lstStyle/>
          <a:p>
            <a:r>
              <a:rPr lang="fr-FR" dirty="0"/>
              <a:t>Stratégie brand content</a:t>
            </a:r>
          </a:p>
        </p:txBody>
      </p:sp>
      <p:sp>
        <p:nvSpPr>
          <p:cNvPr id="3" name="Espace réservé du contenu 2">
            <a:extLst>
              <a:ext uri="{FF2B5EF4-FFF2-40B4-BE49-F238E27FC236}">
                <a16:creationId xmlns:a16="http://schemas.microsoft.com/office/drawing/2014/main" id="{7FCC585A-A228-23B7-177D-51412895AEE4}"/>
              </a:ext>
            </a:extLst>
          </p:cNvPr>
          <p:cNvSpPr>
            <a:spLocks noGrp="1"/>
          </p:cNvSpPr>
          <p:nvPr>
            <p:ph idx="1"/>
          </p:nvPr>
        </p:nvSpPr>
        <p:spPr>
          <a:xfrm>
            <a:off x="620486" y="2054981"/>
            <a:ext cx="11201399" cy="4193419"/>
          </a:xfrm>
        </p:spPr>
        <p:txBody>
          <a:bodyPr>
            <a:normAutofit/>
          </a:bodyPr>
          <a:lstStyle/>
          <a:p>
            <a:r>
              <a:rPr lang="fr-FR" dirty="0"/>
              <a:t>La création de contenus</a:t>
            </a:r>
          </a:p>
          <a:p>
            <a:r>
              <a:rPr lang="fr-FR" dirty="0"/>
              <a:t>Il existe trois grands types de fonds de contenus de marque :</a:t>
            </a:r>
          </a:p>
          <a:p>
            <a:r>
              <a:rPr lang="fr-FR" dirty="0"/>
              <a:t>Les contenus utiles et pratiques,</a:t>
            </a:r>
          </a:p>
          <a:p>
            <a:r>
              <a:rPr lang="fr-FR" dirty="0"/>
              <a:t>Les contenus informatifs et de découverte,</a:t>
            </a:r>
          </a:p>
          <a:p>
            <a:r>
              <a:rPr lang="fr-FR" dirty="0"/>
              <a:t>Les contenus de divertissement.</a:t>
            </a:r>
          </a:p>
        </p:txBody>
      </p:sp>
    </p:spTree>
    <p:extLst>
      <p:ext uri="{BB962C8B-B14F-4D97-AF65-F5344CB8AC3E}">
        <p14:creationId xmlns:p14="http://schemas.microsoft.com/office/powerpoint/2010/main" val="2077394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DD22E-C973-380B-266C-131E9C96BAB4}"/>
              </a:ext>
            </a:extLst>
          </p:cNvPr>
          <p:cNvSpPr>
            <a:spLocks noGrp="1"/>
          </p:cNvSpPr>
          <p:nvPr>
            <p:ph type="title"/>
          </p:nvPr>
        </p:nvSpPr>
        <p:spPr/>
        <p:txBody>
          <a:bodyPr/>
          <a:lstStyle/>
          <a:p>
            <a:r>
              <a:rPr lang="fr-FR" dirty="0"/>
              <a:t>Ces contenus peuvent prendre différentes formes :</a:t>
            </a:r>
          </a:p>
        </p:txBody>
      </p:sp>
      <p:sp>
        <p:nvSpPr>
          <p:cNvPr id="3" name="Espace réservé du contenu 2">
            <a:extLst>
              <a:ext uri="{FF2B5EF4-FFF2-40B4-BE49-F238E27FC236}">
                <a16:creationId xmlns:a16="http://schemas.microsoft.com/office/drawing/2014/main" id="{D31555E1-04CE-F83A-39FB-EF4C9D0AD46E}"/>
              </a:ext>
            </a:extLst>
          </p:cNvPr>
          <p:cNvSpPr>
            <a:spLocks noGrp="1"/>
          </p:cNvSpPr>
          <p:nvPr>
            <p:ph idx="1"/>
          </p:nvPr>
        </p:nvSpPr>
        <p:spPr/>
        <p:txBody>
          <a:bodyPr>
            <a:normAutofit/>
          </a:bodyPr>
          <a:lstStyle/>
          <a:p>
            <a:r>
              <a:rPr lang="fr-FR" dirty="0"/>
              <a:t>L'</a:t>
            </a:r>
            <a:r>
              <a:rPr lang="fr-FR" dirty="0" err="1"/>
              <a:t>advergaming</a:t>
            </a:r>
            <a:r>
              <a:rPr lang="fr-FR" dirty="0"/>
              <a:t> avec des jeux vidéo et leurs extensions sociales qui favorisent le partage d'expérience, mais aussi la collecte des données personnelles des utilisateurs. Comme par exemple :</a:t>
            </a:r>
          </a:p>
          <a:p>
            <a:r>
              <a:rPr lang="fr-FR" dirty="0"/>
              <a:t>L'application Nike I Am </a:t>
            </a:r>
            <a:r>
              <a:rPr lang="fr-FR" dirty="0" err="1"/>
              <a:t>Playr</a:t>
            </a:r>
            <a:r>
              <a:rPr lang="fr-FR" dirty="0"/>
              <a:t>,</a:t>
            </a:r>
          </a:p>
          <a:p>
            <a:r>
              <a:rPr lang="fr-FR" dirty="0"/>
              <a:t>Le jeu </a:t>
            </a:r>
            <a:r>
              <a:rPr lang="fr-FR" dirty="0" err="1"/>
              <a:t>Fight</a:t>
            </a:r>
            <a:r>
              <a:rPr lang="fr-FR" dirty="0"/>
              <a:t> for </a:t>
            </a:r>
            <a:r>
              <a:rPr lang="fr-FR" dirty="0" err="1"/>
              <a:t>kisses</a:t>
            </a:r>
            <a:r>
              <a:rPr lang="fr-FR" dirty="0"/>
              <a:t> de Wilkinson.</a:t>
            </a:r>
          </a:p>
          <a:p>
            <a:r>
              <a:rPr lang="fr-FR" dirty="0"/>
              <a:t>Le divertissement et l'</a:t>
            </a:r>
            <a:r>
              <a:rPr lang="fr-FR" dirty="0" err="1"/>
              <a:t>infotainment</a:t>
            </a:r>
            <a:r>
              <a:rPr lang="fr-FR" dirty="0"/>
              <a:t>, avec les web-séries de fiction ou documentaires produits par les marques. Par exemple :</a:t>
            </a:r>
          </a:p>
          <a:p>
            <a:r>
              <a:rPr lang="fr-FR" dirty="0"/>
              <a:t>Les Dumas, de Bouygues Télécom,</a:t>
            </a:r>
          </a:p>
          <a:p>
            <a:r>
              <a:rPr lang="fr-FR" dirty="0"/>
              <a:t>The Truth Is Worth It, du New York Times.</a:t>
            </a:r>
          </a:p>
          <a:p>
            <a:endParaRPr lang="fr-FR" dirty="0"/>
          </a:p>
        </p:txBody>
      </p:sp>
    </p:spTree>
    <p:extLst>
      <p:ext uri="{BB962C8B-B14F-4D97-AF65-F5344CB8AC3E}">
        <p14:creationId xmlns:p14="http://schemas.microsoft.com/office/powerpoint/2010/main" val="766363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DD22E-C973-380B-266C-131E9C96BAB4}"/>
              </a:ext>
            </a:extLst>
          </p:cNvPr>
          <p:cNvSpPr>
            <a:spLocks noGrp="1"/>
          </p:cNvSpPr>
          <p:nvPr>
            <p:ph type="title"/>
          </p:nvPr>
        </p:nvSpPr>
        <p:spPr/>
        <p:txBody>
          <a:bodyPr/>
          <a:lstStyle/>
          <a:p>
            <a:r>
              <a:rPr lang="fr-FR" dirty="0"/>
              <a:t>Ces contenus peuvent prendre différentes formes :</a:t>
            </a:r>
          </a:p>
        </p:txBody>
      </p:sp>
      <p:sp>
        <p:nvSpPr>
          <p:cNvPr id="3" name="Espace réservé du contenu 2">
            <a:extLst>
              <a:ext uri="{FF2B5EF4-FFF2-40B4-BE49-F238E27FC236}">
                <a16:creationId xmlns:a16="http://schemas.microsoft.com/office/drawing/2014/main" id="{D31555E1-04CE-F83A-39FB-EF4C9D0AD46E}"/>
              </a:ext>
            </a:extLst>
          </p:cNvPr>
          <p:cNvSpPr>
            <a:spLocks noGrp="1"/>
          </p:cNvSpPr>
          <p:nvPr>
            <p:ph idx="1"/>
          </p:nvPr>
        </p:nvSpPr>
        <p:spPr/>
        <p:txBody>
          <a:bodyPr>
            <a:normAutofit/>
          </a:bodyPr>
          <a:lstStyle/>
          <a:p>
            <a:r>
              <a:rPr lang="fr-FR" dirty="0"/>
              <a:t>L'esthétique cinématographique pour donner une dimension exceptionnelle et luxueuse à la marque. Comme par exemple :</a:t>
            </a:r>
          </a:p>
          <a:p>
            <a:r>
              <a:rPr lang="fr-FR" dirty="0"/>
              <a:t>La saga Lady Dior,</a:t>
            </a:r>
          </a:p>
          <a:p>
            <a:r>
              <a:rPr lang="fr-FR" dirty="0"/>
              <a:t>Le film </a:t>
            </a:r>
            <a:r>
              <a:rPr lang="fr-FR" dirty="0" err="1"/>
              <a:t>Timeless</a:t>
            </a:r>
            <a:r>
              <a:rPr lang="fr-FR" dirty="0"/>
              <a:t>, pour Lacoste,</a:t>
            </a:r>
          </a:p>
          <a:p>
            <a:r>
              <a:rPr lang="fr-FR" dirty="0"/>
              <a:t>Le clip Go </a:t>
            </a:r>
            <a:r>
              <a:rPr lang="fr-FR" dirty="0" err="1"/>
              <a:t>With</a:t>
            </a:r>
            <a:r>
              <a:rPr lang="fr-FR" dirty="0"/>
              <a:t> The </a:t>
            </a:r>
            <a:r>
              <a:rPr lang="fr-FR" dirty="0" err="1"/>
              <a:t>Flaw</a:t>
            </a:r>
            <a:r>
              <a:rPr lang="fr-FR" dirty="0"/>
              <a:t>, de Diesel.</a:t>
            </a:r>
          </a:p>
          <a:p>
            <a:r>
              <a:rPr lang="fr-FR" dirty="0"/>
              <a:t>Les applications mobiles &amp; tablettes. Par exemple :</a:t>
            </a:r>
          </a:p>
          <a:p>
            <a:r>
              <a:rPr lang="fr-FR" dirty="0"/>
              <a:t>Les applications Nike Training Club, Nike Run Club,</a:t>
            </a:r>
          </a:p>
          <a:p>
            <a:r>
              <a:rPr lang="fr-FR" dirty="0"/>
              <a:t>Les applications DIOR </a:t>
            </a:r>
            <a:r>
              <a:rPr lang="fr-FR" dirty="0" err="1"/>
              <a:t>Makeup</a:t>
            </a:r>
            <a:r>
              <a:rPr lang="fr-FR" dirty="0"/>
              <a:t> et Dior </a:t>
            </a:r>
            <a:r>
              <a:rPr lang="fr-FR" dirty="0" err="1"/>
              <a:t>Mag</a:t>
            </a:r>
            <a:r>
              <a:rPr lang="fr-FR" dirty="0"/>
              <a:t>,</a:t>
            </a:r>
          </a:p>
          <a:p>
            <a:r>
              <a:rPr lang="fr-FR" dirty="0"/>
              <a:t>L'expérience de réalité augmentée </a:t>
            </a:r>
            <a:r>
              <a:rPr lang="fr-FR" dirty="0" err="1"/>
              <a:t>Twilly</a:t>
            </a:r>
            <a:r>
              <a:rPr lang="fr-FR" dirty="0"/>
              <a:t> d'Hermès.</a:t>
            </a:r>
          </a:p>
        </p:txBody>
      </p:sp>
    </p:spTree>
    <p:extLst>
      <p:ext uri="{BB962C8B-B14F-4D97-AF65-F5344CB8AC3E}">
        <p14:creationId xmlns:p14="http://schemas.microsoft.com/office/powerpoint/2010/main" val="2456179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DD22E-C973-380B-266C-131E9C96BAB4}"/>
              </a:ext>
            </a:extLst>
          </p:cNvPr>
          <p:cNvSpPr>
            <a:spLocks noGrp="1"/>
          </p:cNvSpPr>
          <p:nvPr>
            <p:ph type="title"/>
          </p:nvPr>
        </p:nvSpPr>
        <p:spPr/>
        <p:txBody>
          <a:bodyPr/>
          <a:lstStyle/>
          <a:p>
            <a:r>
              <a:rPr lang="fr-FR" dirty="0"/>
              <a:t>Ces contenus peuvent prendre différentes formes :</a:t>
            </a:r>
          </a:p>
        </p:txBody>
      </p:sp>
      <p:sp>
        <p:nvSpPr>
          <p:cNvPr id="3" name="Espace réservé du contenu 2">
            <a:extLst>
              <a:ext uri="{FF2B5EF4-FFF2-40B4-BE49-F238E27FC236}">
                <a16:creationId xmlns:a16="http://schemas.microsoft.com/office/drawing/2014/main" id="{D31555E1-04CE-F83A-39FB-EF4C9D0AD46E}"/>
              </a:ext>
            </a:extLst>
          </p:cNvPr>
          <p:cNvSpPr>
            <a:spLocks noGrp="1"/>
          </p:cNvSpPr>
          <p:nvPr>
            <p:ph idx="1"/>
          </p:nvPr>
        </p:nvSpPr>
        <p:spPr/>
        <p:txBody>
          <a:bodyPr>
            <a:normAutofit/>
          </a:bodyPr>
          <a:lstStyle/>
          <a:p>
            <a:r>
              <a:rPr lang="fr-FR" dirty="0"/>
              <a:t>Les sites éditoriaux, plates-formes de marque. Par exemple :</a:t>
            </a:r>
          </a:p>
          <a:p>
            <a:r>
              <a:rPr lang="fr-FR" dirty="0"/>
              <a:t>Le média Détours pour Seat et Canal+</a:t>
            </a:r>
          </a:p>
          <a:p>
            <a:r>
              <a:rPr lang="fr-FR" dirty="0"/>
              <a:t>Les web-séries. Par exemple :</a:t>
            </a:r>
          </a:p>
          <a:p>
            <a:r>
              <a:rPr lang="fr-FR" dirty="0"/>
              <a:t>La série pour enfant </a:t>
            </a:r>
            <a:r>
              <a:rPr lang="fr-FR" dirty="0" err="1"/>
              <a:t>Fresh</a:t>
            </a:r>
            <a:r>
              <a:rPr lang="fr-FR" dirty="0"/>
              <a:t> </a:t>
            </a:r>
            <a:r>
              <a:rPr lang="fr-FR" dirty="0" err="1"/>
              <a:t>Fantaisy</a:t>
            </a:r>
            <a:r>
              <a:rPr lang="fr-FR" dirty="0"/>
              <a:t> pour l'association </a:t>
            </a:r>
            <a:r>
              <a:rPr lang="fr-FR" dirty="0" err="1"/>
              <a:t>Interfel</a:t>
            </a:r>
            <a:r>
              <a:rPr lang="fr-FR" dirty="0"/>
              <a:t>.</a:t>
            </a:r>
          </a:p>
          <a:p>
            <a:r>
              <a:rPr lang="fr-FR" dirty="0"/>
              <a:t>Les </a:t>
            </a:r>
            <a:r>
              <a:rPr lang="fr-FR" dirty="0" err="1"/>
              <a:t>web-documentaires</a:t>
            </a:r>
            <a:r>
              <a:rPr lang="fr-FR" dirty="0"/>
              <a:t>, web-TV, web films. Par exemple :</a:t>
            </a:r>
          </a:p>
          <a:p>
            <a:r>
              <a:rPr lang="fr-FR" dirty="0"/>
              <a:t>Le web-film Les couches ont des choses à vous dire pour Little Big Change.</a:t>
            </a:r>
          </a:p>
        </p:txBody>
      </p:sp>
    </p:spTree>
    <p:extLst>
      <p:ext uri="{BB962C8B-B14F-4D97-AF65-F5344CB8AC3E}">
        <p14:creationId xmlns:p14="http://schemas.microsoft.com/office/powerpoint/2010/main" val="3627048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DD22E-C973-380B-266C-131E9C96BAB4}"/>
              </a:ext>
            </a:extLst>
          </p:cNvPr>
          <p:cNvSpPr>
            <a:spLocks noGrp="1"/>
          </p:cNvSpPr>
          <p:nvPr>
            <p:ph type="title"/>
          </p:nvPr>
        </p:nvSpPr>
        <p:spPr/>
        <p:txBody>
          <a:bodyPr/>
          <a:lstStyle/>
          <a:p>
            <a:r>
              <a:rPr lang="fr-FR" dirty="0"/>
              <a:t>Mesure des retombées</a:t>
            </a:r>
          </a:p>
        </p:txBody>
      </p:sp>
      <p:sp>
        <p:nvSpPr>
          <p:cNvPr id="3" name="Espace réservé du contenu 2">
            <a:extLst>
              <a:ext uri="{FF2B5EF4-FFF2-40B4-BE49-F238E27FC236}">
                <a16:creationId xmlns:a16="http://schemas.microsoft.com/office/drawing/2014/main" id="{D31555E1-04CE-F83A-39FB-EF4C9D0AD46E}"/>
              </a:ext>
            </a:extLst>
          </p:cNvPr>
          <p:cNvSpPr>
            <a:spLocks noGrp="1"/>
          </p:cNvSpPr>
          <p:nvPr>
            <p:ph idx="1"/>
          </p:nvPr>
        </p:nvSpPr>
        <p:spPr/>
        <p:txBody>
          <a:bodyPr>
            <a:normAutofit/>
          </a:bodyPr>
          <a:lstStyle/>
          <a:p>
            <a:r>
              <a:rPr lang="fr-FR" dirty="0"/>
              <a:t>La réussite d'une campagne de brand content ne se mesure pas avec un ROI. En effet, le contenu de marque est un investissement à moyen et long terme contrairement à la publicité qui a une durée de vie courte et qui est travaillée pour générer un impact immédiat. </a:t>
            </a:r>
          </a:p>
          <a:p>
            <a:r>
              <a:rPr lang="fr-FR" dirty="0"/>
              <a:t>La posture, en apparence désintéressée, du brand content doit cependant être relativisée. Les auteurs critiques l'assimileront à un « maquillage » qui vise à revaloriser des pratiques marchandes. Car, en effet, si le retour sur investissement n'est pas mesurable immédiatement, l'intention est de rendre la marque plus attirante.</a:t>
            </a:r>
          </a:p>
        </p:txBody>
      </p:sp>
    </p:spTree>
    <p:extLst>
      <p:ext uri="{BB962C8B-B14F-4D97-AF65-F5344CB8AC3E}">
        <p14:creationId xmlns:p14="http://schemas.microsoft.com/office/powerpoint/2010/main" val="2564509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DD22E-C973-380B-266C-131E9C96BAB4}"/>
              </a:ext>
            </a:extLst>
          </p:cNvPr>
          <p:cNvSpPr>
            <a:spLocks noGrp="1"/>
          </p:cNvSpPr>
          <p:nvPr>
            <p:ph type="title"/>
          </p:nvPr>
        </p:nvSpPr>
        <p:spPr/>
        <p:txBody>
          <a:bodyPr/>
          <a:lstStyle/>
          <a:p>
            <a:r>
              <a:rPr lang="fr-FR" dirty="0"/>
              <a:t>Mesure des retombées</a:t>
            </a:r>
          </a:p>
        </p:txBody>
      </p:sp>
      <p:sp>
        <p:nvSpPr>
          <p:cNvPr id="3" name="Espace réservé du contenu 2">
            <a:extLst>
              <a:ext uri="{FF2B5EF4-FFF2-40B4-BE49-F238E27FC236}">
                <a16:creationId xmlns:a16="http://schemas.microsoft.com/office/drawing/2014/main" id="{D31555E1-04CE-F83A-39FB-EF4C9D0AD46E}"/>
              </a:ext>
            </a:extLst>
          </p:cNvPr>
          <p:cNvSpPr>
            <a:spLocks noGrp="1"/>
          </p:cNvSpPr>
          <p:nvPr>
            <p:ph idx="1"/>
          </p:nvPr>
        </p:nvSpPr>
        <p:spPr/>
        <p:txBody>
          <a:bodyPr>
            <a:normAutofit/>
          </a:bodyPr>
          <a:lstStyle/>
          <a:p>
            <a:r>
              <a:rPr lang="fr-FR" dirty="0"/>
              <a:t>Les retombées d'une campagne pourront être évaluées sur les critères suivants :</a:t>
            </a:r>
          </a:p>
          <a:p>
            <a:r>
              <a:rPr lang="fr-FR" dirty="0"/>
              <a:t>La qualité éditoriale, la satisfaction ou la valeur d'usage perçue par les consommateurs,</a:t>
            </a:r>
          </a:p>
          <a:p>
            <a:r>
              <a:rPr lang="fr-FR" dirty="0"/>
              <a:t>La valeur en coût média des retombées en presse,</a:t>
            </a:r>
          </a:p>
          <a:p>
            <a:r>
              <a:rPr lang="fr-FR" dirty="0"/>
              <a:t>Le renforcement de l'image, le travail sur les valeurs de la marque,</a:t>
            </a:r>
          </a:p>
          <a:p>
            <a:r>
              <a:rPr lang="fr-FR" dirty="0"/>
              <a:t>La pénétration d'un territoire,</a:t>
            </a:r>
          </a:p>
          <a:p>
            <a:r>
              <a:rPr lang="fr-FR" dirty="0"/>
              <a:t>L'émergence de la notoriété,</a:t>
            </a:r>
          </a:p>
          <a:p>
            <a:r>
              <a:rPr lang="fr-FR" dirty="0"/>
              <a:t>Le niveau d'engagement du public exposé,</a:t>
            </a:r>
          </a:p>
          <a:p>
            <a:r>
              <a:rPr lang="fr-FR" dirty="0"/>
              <a:t>L'avis des leaders d'opinion.</a:t>
            </a:r>
          </a:p>
        </p:txBody>
      </p:sp>
    </p:spTree>
    <p:extLst>
      <p:ext uri="{BB962C8B-B14F-4D97-AF65-F5344CB8AC3E}">
        <p14:creationId xmlns:p14="http://schemas.microsoft.com/office/powerpoint/2010/main" val="3100891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863BAC-8B8C-97DE-8C87-4DA7F91B2892}"/>
              </a:ext>
            </a:extLst>
          </p:cNvPr>
          <p:cNvSpPr>
            <a:spLocks noGrp="1"/>
          </p:cNvSpPr>
          <p:nvPr>
            <p:ph type="title"/>
          </p:nvPr>
        </p:nvSpPr>
        <p:spPr/>
        <p:txBody>
          <a:bodyPr/>
          <a:lstStyle/>
          <a:p>
            <a:r>
              <a:rPr lang="fr-FR" dirty="0"/>
              <a:t>Essentiel</a:t>
            </a:r>
          </a:p>
        </p:txBody>
      </p:sp>
      <p:sp>
        <p:nvSpPr>
          <p:cNvPr id="3" name="Espace réservé du contenu 2">
            <a:extLst>
              <a:ext uri="{FF2B5EF4-FFF2-40B4-BE49-F238E27FC236}">
                <a16:creationId xmlns:a16="http://schemas.microsoft.com/office/drawing/2014/main" id="{0B999DE7-112C-DB2E-842A-02F82F81F49A}"/>
              </a:ext>
            </a:extLst>
          </p:cNvPr>
          <p:cNvSpPr>
            <a:spLocks noGrp="1"/>
          </p:cNvSpPr>
          <p:nvPr>
            <p:ph idx="1"/>
          </p:nvPr>
        </p:nvSpPr>
        <p:spPr/>
        <p:txBody>
          <a:bodyPr/>
          <a:lstStyle/>
          <a:p>
            <a:r>
              <a:rPr lang="fr-FR" dirty="0"/>
              <a:t>Le brand content désigne des contenus éditoriaux (vidéos d'expérience, conseils, tutoriels vidéo, articles pratiques, forums, reportages, etc.) et propose des supports (Internet, papier ou en TV) ou prenant la forme d'événements. Si Internet et les réseaux sociaux offrent de nouvelles plates-formes de diffusion des contenus et d'interaction avec les audiences, l'événementiel reste un levier puissant. </a:t>
            </a:r>
          </a:p>
          <a:p>
            <a:r>
              <a:rPr lang="fr-FR" dirty="0"/>
              <a:t>En divertissant ou en instruisant les audiences, les marques ou les organisations peuvent créer des liens forts avec leurs cibles et même intégrer la culture populaire. La stratégie brand content s'articule autour de 3 piliers : l'identification, la valorisation et l'édition. </a:t>
            </a:r>
          </a:p>
          <a:p>
            <a:r>
              <a:rPr lang="fr-FR" dirty="0"/>
              <a:t>Ces trois piliers s'insèrent dans une démarche stratégique pour atteindre les objectifs et les cibles avec les moyens humains, financiers et matériels alloués à l'opération.</a:t>
            </a:r>
          </a:p>
        </p:txBody>
      </p:sp>
    </p:spTree>
    <p:extLst>
      <p:ext uri="{BB962C8B-B14F-4D97-AF65-F5344CB8AC3E}">
        <p14:creationId xmlns:p14="http://schemas.microsoft.com/office/powerpoint/2010/main" val="394243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05835-3F70-3DC5-0DA6-454F21B076C8}"/>
              </a:ext>
            </a:extLst>
          </p:cNvPr>
          <p:cNvSpPr>
            <a:spLocks noGrp="1"/>
          </p:cNvSpPr>
          <p:nvPr>
            <p:ph type="title"/>
          </p:nvPr>
        </p:nvSpPr>
        <p:spPr/>
        <p:txBody>
          <a:bodyPr/>
          <a:lstStyle/>
          <a:p>
            <a:r>
              <a:rPr lang="fr-FR" dirty="0"/>
              <a:t>Le Storytelling, un mot clé en brand content! </a:t>
            </a:r>
          </a:p>
        </p:txBody>
      </p:sp>
      <p:sp>
        <p:nvSpPr>
          <p:cNvPr id="3" name="Espace réservé du contenu 2">
            <a:extLst>
              <a:ext uri="{FF2B5EF4-FFF2-40B4-BE49-F238E27FC236}">
                <a16:creationId xmlns:a16="http://schemas.microsoft.com/office/drawing/2014/main" id="{E50E1844-60AC-72D7-DD06-B9AA6D7E9618}"/>
              </a:ext>
            </a:extLst>
          </p:cNvPr>
          <p:cNvSpPr>
            <a:spLocks noGrp="1"/>
          </p:cNvSpPr>
          <p:nvPr>
            <p:ph idx="1"/>
          </p:nvPr>
        </p:nvSpPr>
        <p:spPr/>
        <p:txBody>
          <a:bodyPr/>
          <a:lstStyle/>
          <a:p>
            <a:r>
              <a:rPr lang="fr-FR" dirty="0"/>
              <a:t>On l’a évoqué dans la définition, le Storytelling (ou la narration) est un concept clé lorsqu’il s’agit de brand content. En marketing, il s’agit de raconter une histoire autour d’un produit, d’un service ou encore d’une marque. </a:t>
            </a:r>
          </a:p>
          <a:p>
            <a:endParaRPr lang="fr-FR" dirty="0"/>
          </a:p>
          <a:p>
            <a:r>
              <a:rPr lang="fr-FR" dirty="0"/>
              <a:t>Pourquoi est-ce aussi important? Car un bon storytelling permet d’intéresser votre audience et d’attirer l’attention dans un monde où l’attention se fait rare et éphémère. Enfin, raconter une histoire permet, également, de susciter des émotions et de marquer les esprits. </a:t>
            </a:r>
          </a:p>
        </p:txBody>
      </p:sp>
    </p:spTree>
    <p:extLst>
      <p:ext uri="{BB962C8B-B14F-4D97-AF65-F5344CB8AC3E}">
        <p14:creationId xmlns:p14="http://schemas.microsoft.com/office/powerpoint/2010/main" val="80374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63EECE-BC4B-6542-EF75-735765F3DE4E}"/>
              </a:ext>
            </a:extLst>
          </p:cNvPr>
          <p:cNvSpPr>
            <a:spLocks noGrp="1"/>
          </p:cNvSpPr>
          <p:nvPr>
            <p:ph type="title"/>
          </p:nvPr>
        </p:nvSpPr>
        <p:spPr/>
        <p:txBody>
          <a:bodyPr/>
          <a:lstStyle/>
          <a:p>
            <a:r>
              <a:rPr lang="fr-FR" dirty="0"/>
              <a:t>Les 6 principes du brand content</a:t>
            </a:r>
          </a:p>
        </p:txBody>
      </p:sp>
      <p:sp>
        <p:nvSpPr>
          <p:cNvPr id="3" name="Espace réservé du contenu 2">
            <a:extLst>
              <a:ext uri="{FF2B5EF4-FFF2-40B4-BE49-F238E27FC236}">
                <a16:creationId xmlns:a16="http://schemas.microsoft.com/office/drawing/2014/main" id="{C218C3B1-99F3-D9E2-3810-12928B608B7E}"/>
              </a:ext>
            </a:extLst>
          </p:cNvPr>
          <p:cNvSpPr>
            <a:spLocks noGrp="1"/>
          </p:cNvSpPr>
          <p:nvPr>
            <p:ph idx="1"/>
          </p:nvPr>
        </p:nvSpPr>
        <p:spPr/>
        <p:txBody>
          <a:bodyPr/>
          <a:lstStyle/>
          <a:p>
            <a:r>
              <a:rPr lang="fr-FR" dirty="0"/>
              <a:t>L’authenticité et le reflet des valeurs</a:t>
            </a:r>
          </a:p>
          <a:p>
            <a:r>
              <a:rPr lang="fr-FR" dirty="0"/>
              <a:t>La création de valeur pour votre audience</a:t>
            </a:r>
          </a:p>
          <a:p>
            <a:r>
              <a:rPr lang="fr-FR" dirty="0"/>
              <a:t>L’art d’utiliser un bon storytelling</a:t>
            </a:r>
          </a:p>
          <a:p>
            <a:r>
              <a:rPr lang="fr-FR" dirty="0"/>
              <a:t>Susciter des émotions</a:t>
            </a:r>
          </a:p>
          <a:p>
            <a:r>
              <a:rPr lang="fr-FR" dirty="0"/>
              <a:t>La collaboration et la </a:t>
            </a:r>
            <a:r>
              <a:rPr lang="fr-FR" dirty="0" err="1"/>
              <a:t>co-création</a:t>
            </a:r>
            <a:endParaRPr lang="fr-FR" dirty="0"/>
          </a:p>
          <a:p>
            <a:r>
              <a:rPr lang="fr-FR" dirty="0"/>
              <a:t>La versatilité ou le cross-canal</a:t>
            </a:r>
          </a:p>
        </p:txBody>
      </p:sp>
    </p:spTree>
    <p:extLst>
      <p:ext uri="{BB962C8B-B14F-4D97-AF65-F5344CB8AC3E}">
        <p14:creationId xmlns:p14="http://schemas.microsoft.com/office/powerpoint/2010/main" val="362262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66AB2-A569-40F7-ED0E-1FAED3D03327}"/>
              </a:ext>
            </a:extLst>
          </p:cNvPr>
          <p:cNvSpPr>
            <a:spLocks noGrp="1"/>
          </p:cNvSpPr>
          <p:nvPr>
            <p:ph type="title"/>
          </p:nvPr>
        </p:nvSpPr>
        <p:spPr/>
        <p:txBody>
          <a:bodyPr/>
          <a:lstStyle/>
          <a:p>
            <a:r>
              <a:rPr lang="fr-FR" dirty="0"/>
              <a:t>Le Brand Content : qu’est-ce que ce n’est PAS?</a:t>
            </a:r>
          </a:p>
        </p:txBody>
      </p:sp>
      <p:sp>
        <p:nvSpPr>
          <p:cNvPr id="3" name="Espace réservé du contenu 2">
            <a:extLst>
              <a:ext uri="{FF2B5EF4-FFF2-40B4-BE49-F238E27FC236}">
                <a16:creationId xmlns:a16="http://schemas.microsoft.com/office/drawing/2014/main" id="{85C54504-F5D3-19C3-1DA9-C3DF71171F2E}"/>
              </a:ext>
            </a:extLst>
          </p:cNvPr>
          <p:cNvSpPr>
            <a:spLocks noGrp="1"/>
          </p:cNvSpPr>
          <p:nvPr>
            <p:ph idx="1"/>
          </p:nvPr>
        </p:nvSpPr>
        <p:spPr/>
        <p:txBody>
          <a:bodyPr/>
          <a:lstStyle/>
          <a:p>
            <a:pPr algn="l" fontAlgn="base"/>
            <a:r>
              <a:rPr lang="fr-FR" b="1" i="0" dirty="0">
                <a:effectLst/>
                <a:latin typeface="Avant Garde"/>
              </a:rPr>
              <a:t>Le brand content ne fait pas la promotion active de produits ou de services :</a:t>
            </a:r>
            <a:r>
              <a:rPr lang="fr-FR" b="0" i="0" dirty="0">
                <a:effectLst/>
                <a:latin typeface="Avant Garde"/>
              </a:rPr>
              <a:t> Si des produits de marque peuvent apparaître, comme dans l’exemple, introduit plus haut, de Felix Baumgartner sautant en parachute depuis l’espace dans une combinaison Red Bull entièrement marquée, le produit lui-même n’est pas au centre du contenu.</a:t>
            </a:r>
          </a:p>
          <a:p>
            <a:pPr algn="l" fontAlgn="base"/>
            <a:r>
              <a:rPr lang="fr-FR" b="1" i="0" dirty="0">
                <a:effectLst/>
                <a:latin typeface="Avant Garde"/>
              </a:rPr>
              <a:t>Le contenu de marque n’est pas invasif :</a:t>
            </a:r>
            <a:r>
              <a:rPr lang="fr-FR" b="0" i="0" dirty="0">
                <a:effectLst/>
                <a:latin typeface="Avant Garde"/>
              </a:rPr>
              <a:t> Contrairement à l’approche des pop-ups et des bannières publicitaires qui consiste à attaquer nos sens visuels de plein fouet, ce type de contenu est conçu de manière à ce que les gens choisissent de le consommer en raison de l’avantage qu’il offre. Il n’est pas insistant et n’essaie pas de vous convaincre de faire quoi que ce soit en rapport avec le produit ou le service.</a:t>
            </a:r>
          </a:p>
          <a:p>
            <a:endParaRPr lang="fr-FR" dirty="0"/>
          </a:p>
        </p:txBody>
      </p:sp>
    </p:spTree>
    <p:extLst>
      <p:ext uri="{BB962C8B-B14F-4D97-AF65-F5344CB8AC3E}">
        <p14:creationId xmlns:p14="http://schemas.microsoft.com/office/powerpoint/2010/main" val="1141760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66AB2-A569-40F7-ED0E-1FAED3D03327}"/>
              </a:ext>
            </a:extLst>
          </p:cNvPr>
          <p:cNvSpPr>
            <a:spLocks noGrp="1"/>
          </p:cNvSpPr>
          <p:nvPr>
            <p:ph type="title"/>
          </p:nvPr>
        </p:nvSpPr>
        <p:spPr/>
        <p:txBody>
          <a:bodyPr/>
          <a:lstStyle/>
          <a:p>
            <a:r>
              <a:rPr lang="fr-FR" dirty="0"/>
              <a:t>Le Brand Content : qu’est-ce que ce n’est PAS?</a:t>
            </a:r>
          </a:p>
        </p:txBody>
      </p:sp>
      <p:sp>
        <p:nvSpPr>
          <p:cNvPr id="3" name="Espace réservé du contenu 2">
            <a:extLst>
              <a:ext uri="{FF2B5EF4-FFF2-40B4-BE49-F238E27FC236}">
                <a16:creationId xmlns:a16="http://schemas.microsoft.com/office/drawing/2014/main" id="{85C54504-F5D3-19C3-1DA9-C3DF71171F2E}"/>
              </a:ext>
            </a:extLst>
          </p:cNvPr>
          <p:cNvSpPr>
            <a:spLocks noGrp="1"/>
          </p:cNvSpPr>
          <p:nvPr>
            <p:ph idx="1"/>
          </p:nvPr>
        </p:nvSpPr>
        <p:spPr/>
        <p:txBody>
          <a:bodyPr/>
          <a:lstStyle/>
          <a:p>
            <a:pPr algn="l" fontAlgn="base"/>
            <a:r>
              <a:rPr lang="fr-FR" b="0" i="0" dirty="0">
                <a:effectLst/>
                <a:latin typeface="Avant Garde"/>
              </a:rPr>
              <a:t>Souvent confondus, le brand content (ou contenu de marque) et le content marketing (ou marketing de contenu) ne sont pourtant pas la même chose. </a:t>
            </a:r>
          </a:p>
          <a:p>
            <a:pPr algn="l" fontAlgn="base"/>
            <a:r>
              <a:rPr lang="fr-FR" b="0" i="0" dirty="0">
                <a:effectLst/>
                <a:latin typeface="Avant Garde"/>
              </a:rPr>
              <a:t>Le content marketing désigne tous les </a:t>
            </a:r>
            <a:r>
              <a:rPr lang="fr-FR" b="1" i="0" dirty="0">
                <a:effectLst/>
                <a:latin typeface="Avant Garde"/>
              </a:rPr>
              <a:t>éléments de contenu qu’une marque utilise dans le cadre de sa stratégie globale de promotion</a:t>
            </a:r>
            <a:r>
              <a:rPr lang="fr-FR" b="0" i="0" dirty="0">
                <a:effectLst/>
                <a:latin typeface="Avant Garde"/>
              </a:rPr>
              <a:t>. Le contenu de marque est une pièce de ce grand puzzle et constitue une sous-catégorie du marketing de contenu.</a:t>
            </a:r>
          </a:p>
          <a:p>
            <a:endParaRPr lang="fr-FR" dirty="0"/>
          </a:p>
        </p:txBody>
      </p:sp>
    </p:spTree>
    <p:extLst>
      <p:ext uri="{BB962C8B-B14F-4D97-AF65-F5344CB8AC3E}">
        <p14:creationId xmlns:p14="http://schemas.microsoft.com/office/powerpoint/2010/main" val="33439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66AB2-A569-40F7-ED0E-1FAED3D03327}"/>
              </a:ext>
            </a:extLst>
          </p:cNvPr>
          <p:cNvSpPr>
            <a:spLocks noGrp="1"/>
          </p:cNvSpPr>
          <p:nvPr>
            <p:ph type="title"/>
          </p:nvPr>
        </p:nvSpPr>
        <p:spPr/>
        <p:txBody>
          <a:bodyPr/>
          <a:lstStyle/>
          <a:p>
            <a:r>
              <a:rPr lang="fr-FR" dirty="0"/>
              <a:t>Le Brand Content : qu’est-ce que ce n’est PAS?</a:t>
            </a:r>
          </a:p>
        </p:txBody>
      </p:sp>
      <p:sp>
        <p:nvSpPr>
          <p:cNvPr id="3" name="Espace réservé du contenu 2">
            <a:extLst>
              <a:ext uri="{FF2B5EF4-FFF2-40B4-BE49-F238E27FC236}">
                <a16:creationId xmlns:a16="http://schemas.microsoft.com/office/drawing/2014/main" id="{85C54504-F5D3-19C3-1DA9-C3DF71171F2E}"/>
              </a:ext>
            </a:extLst>
          </p:cNvPr>
          <p:cNvSpPr>
            <a:spLocks noGrp="1"/>
          </p:cNvSpPr>
          <p:nvPr>
            <p:ph idx="1"/>
          </p:nvPr>
        </p:nvSpPr>
        <p:spPr/>
        <p:txBody>
          <a:bodyPr/>
          <a:lstStyle/>
          <a:p>
            <a:pPr algn="l" fontAlgn="base">
              <a:buFont typeface="Arial" panose="020B0604020202020204" pitchFamily="34" charset="0"/>
              <a:buChar char="•"/>
            </a:pPr>
            <a:r>
              <a:rPr lang="fr-FR" b="1" i="0" dirty="0">
                <a:effectLst/>
                <a:latin typeface="Avant Garde"/>
              </a:rPr>
              <a:t>Le placement de produits est flagrant :</a:t>
            </a:r>
            <a:r>
              <a:rPr lang="fr-FR" b="0" i="0" dirty="0">
                <a:effectLst/>
                <a:latin typeface="Avant Garde"/>
              </a:rPr>
              <a:t> On reconnaît le placement de produits quand on le voit, car il est toujours apparent. Le contenu de marque est beaucoup plus subtil, et le produit n’est jamais aussi évident.</a:t>
            </a:r>
          </a:p>
          <a:p>
            <a:pPr algn="l" fontAlgn="base">
              <a:buFont typeface="Arial" panose="020B0604020202020204" pitchFamily="34" charset="0"/>
              <a:buChar char="•"/>
            </a:pPr>
            <a:r>
              <a:rPr lang="fr-FR" b="1" i="0" dirty="0">
                <a:effectLst/>
                <a:latin typeface="Avant Garde"/>
              </a:rPr>
              <a:t>La marque ne décide pas du placement de produit :</a:t>
            </a:r>
            <a:r>
              <a:rPr lang="fr-FR" b="0" i="0" dirty="0">
                <a:effectLst/>
                <a:latin typeface="Avant Garde"/>
              </a:rPr>
              <a:t> Lorsqu’une marque accepte de placer son produit dans un film, sa participation s’arrête généralement là. Cela signifie qu’elle n’a pas son mot à dire sur l’endroit où le produit apparaît, ni sur la manière dont il apparaît.</a:t>
            </a:r>
          </a:p>
          <a:p>
            <a:pPr algn="l" fontAlgn="base">
              <a:buFont typeface="Arial" panose="020B0604020202020204" pitchFamily="34" charset="0"/>
              <a:buChar char="•"/>
            </a:pPr>
            <a:r>
              <a:rPr lang="fr-FR" b="1" i="0" dirty="0">
                <a:effectLst/>
                <a:latin typeface="Avant Garde"/>
              </a:rPr>
              <a:t>Le placement de produit est dépourvu de storytelling :</a:t>
            </a:r>
            <a:r>
              <a:rPr lang="fr-FR" b="0" i="0" dirty="0">
                <a:effectLst/>
                <a:latin typeface="Avant Garde"/>
              </a:rPr>
              <a:t> les marques ne prennent pas la peine de construire une histoire autour du produit dans le cadre du placement de produit, car ce n’est pas la stratégie publicitaire. Il ne s’agit pas du produit ou de la marque, mais plutôt de la situation dans laquelle il est utilisé ou par qui.</a:t>
            </a:r>
          </a:p>
          <a:p>
            <a:endParaRPr lang="fr-FR" dirty="0"/>
          </a:p>
        </p:txBody>
      </p:sp>
    </p:spTree>
    <p:extLst>
      <p:ext uri="{BB962C8B-B14F-4D97-AF65-F5344CB8AC3E}">
        <p14:creationId xmlns:p14="http://schemas.microsoft.com/office/powerpoint/2010/main" val="366265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66AB2-A569-40F7-ED0E-1FAED3D03327}"/>
              </a:ext>
            </a:extLst>
          </p:cNvPr>
          <p:cNvSpPr>
            <a:spLocks noGrp="1"/>
          </p:cNvSpPr>
          <p:nvPr>
            <p:ph type="title"/>
          </p:nvPr>
        </p:nvSpPr>
        <p:spPr/>
        <p:txBody>
          <a:bodyPr/>
          <a:lstStyle/>
          <a:p>
            <a:r>
              <a:rPr lang="fr-FR" dirty="0"/>
              <a:t>Pourquoi créer une stratégie de brand content?</a:t>
            </a:r>
          </a:p>
        </p:txBody>
      </p:sp>
      <p:sp>
        <p:nvSpPr>
          <p:cNvPr id="3" name="Espace réservé du contenu 2">
            <a:extLst>
              <a:ext uri="{FF2B5EF4-FFF2-40B4-BE49-F238E27FC236}">
                <a16:creationId xmlns:a16="http://schemas.microsoft.com/office/drawing/2014/main" id="{85C54504-F5D3-19C3-1DA9-C3DF71171F2E}"/>
              </a:ext>
            </a:extLst>
          </p:cNvPr>
          <p:cNvSpPr>
            <a:spLocks noGrp="1"/>
          </p:cNvSpPr>
          <p:nvPr>
            <p:ph idx="1"/>
          </p:nvPr>
        </p:nvSpPr>
        <p:spPr/>
        <p:txBody>
          <a:bodyPr/>
          <a:lstStyle/>
          <a:p>
            <a:r>
              <a:rPr lang="fr-FR" dirty="0"/>
              <a:t>74,5 % des marketeurs intègrent du contenu de marque dans leurs campagnes et 70% des Brand Managers considèrent que la création d’une audience a beaucoup plus de valeur que la vente en direct. Car dans un paysage médiatique saturé, développer une solide stratégie de brand content s’avère essentiel si vous souhaitez vous démarquer, établir des relations durables avec votre public cible, et prospérer dans un marché concurrentiel. Voici les raisons qui font du brand content un investissement incontournable :</a:t>
            </a:r>
          </a:p>
        </p:txBody>
      </p:sp>
    </p:spTree>
    <p:extLst>
      <p:ext uri="{BB962C8B-B14F-4D97-AF65-F5344CB8AC3E}">
        <p14:creationId xmlns:p14="http://schemas.microsoft.com/office/powerpoint/2010/main" val="922002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1273</TotalTime>
  <Words>2858</Words>
  <Application>Microsoft Office PowerPoint</Application>
  <PresentationFormat>Grand écran</PresentationFormat>
  <Paragraphs>160</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36</vt:i4>
      </vt:variant>
    </vt:vector>
  </HeadingPairs>
  <TitlesOfParts>
    <vt:vector size="41" baseType="lpstr">
      <vt:lpstr>Arial</vt:lpstr>
      <vt:lpstr>Avant Garde</vt:lpstr>
      <vt:lpstr>Calibri</vt:lpstr>
      <vt:lpstr>Calibri Light</vt:lpstr>
      <vt:lpstr>Céleste</vt:lpstr>
      <vt:lpstr>Brand content </vt:lpstr>
      <vt:lpstr>Définition</vt:lpstr>
      <vt:lpstr>Brand content</vt:lpstr>
      <vt:lpstr>Le Storytelling, un mot clé en brand content! </vt:lpstr>
      <vt:lpstr>Les 6 principes du brand content</vt:lpstr>
      <vt:lpstr>Le Brand Content : qu’est-ce que ce n’est PAS?</vt:lpstr>
      <vt:lpstr>Le Brand Content : qu’est-ce que ce n’est PAS?</vt:lpstr>
      <vt:lpstr>Le Brand Content : qu’est-ce que ce n’est PAS?</vt:lpstr>
      <vt:lpstr>Pourquoi créer une stratégie de brand content?</vt:lpstr>
      <vt:lpstr>Occuper l’espace médiatique et se différencier</vt:lpstr>
      <vt:lpstr>Générer du contenu viral</vt:lpstr>
      <vt:lpstr>Améliorer l’image de marque</vt:lpstr>
      <vt:lpstr>Créer de la confiance</vt:lpstr>
      <vt:lpstr>Favoriser l’engagement</vt:lpstr>
      <vt:lpstr>Fidéliser la clientèle</vt:lpstr>
      <vt:lpstr>Comment mettre en place une stratégie de brand content?</vt:lpstr>
      <vt:lpstr>Pourquoi choisir le brand content?</vt:lpstr>
      <vt:lpstr>Pourquoi choisir le brand content?</vt:lpstr>
      <vt:lpstr>Brand content et notoriété de marque</vt:lpstr>
      <vt:lpstr>Les quatre dimensions du brand content</vt:lpstr>
      <vt:lpstr>Les quatre dimensions du brand content</vt:lpstr>
      <vt:lpstr>Brand content et réseaux sociaux numériques</vt:lpstr>
      <vt:lpstr>Les résultats du brand content</vt:lpstr>
      <vt:lpstr>Trois stades de la communication de marque</vt:lpstr>
      <vt:lpstr>Identification</vt:lpstr>
      <vt:lpstr>Valorisation</vt:lpstr>
      <vt:lpstr>Édition</vt:lpstr>
      <vt:lpstr>Stratégie brand content</vt:lpstr>
      <vt:lpstr>Stratégie brand content</vt:lpstr>
      <vt:lpstr>Stratégie brand content</vt:lpstr>
      <vt:lpstr>Ces contenus peuvent prendre différentes formes :</vt:lpstr>
      <vt:lpstr>Ces contenus peuvent prendre différentes formes :</vt:lpstr>
      <vt:lpstr>Ces contenus peuvent prendre différentes formes :</vt:lpstr>
      <vt:lpstr>Mesure des retombées</vt:lpstr>
      <vt:lpstr>Mesure des retombées</vt:lpstr>
      <vt:lpstr>Essentiel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CARRE Nicolas</cp:lastModifiedBy>
  <cp:revision>63</cp:revision>
  <dcterms:created xsi:type="dcterms:W3CDTF">2020-01-28T13:17:23Z</dcterms:created>
  <dcterms:modified xsi:type="dcterms:W3CDTF">2024-03-27T19:51:32Z</dcterms:modified>
</cp:coreProperties>
</file>