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268" r:id="rId2"/>
    <p:sldId id="269" r:id="rId3"/>
    <p:sldId id="270" r:id="rId4"/>
    <p:sldId id="271" r:id="rId5"/>
    <p:sldId id="272" r:id="rId6"/>
    <p:sldId id="273" r:id="rId7"/>
    <p:sldId id="274" r:id="rId8"/>
    <p:sldId id="275" r:id="rId9"/>
    <p:sldId id="276" r:id="rId10"/>
    <p:sldId id="277" r:id="rId11"/>
    <p:sldId id="278" r:id="rId12"/>
    <p:sldId id="284" r:id="rId13"/>
    <p:sldId id="279" r:id="rId14"/>
    <p:sldId id="280" r:id="rId15"/>
    <p:sldId id="281" r:id="rId16"/>
    <p:sldId id="282" r:id="rId17"/>
    <p:sldId id="299" r:id="rId18"/>
    <p:sldId id="300" r:id="rId19"/>
    <p:sldId id="283"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301" r:id="rId34"/>
    <p:sldId id="302" r:id="rId35"/>
    <p:sldId id="303" r:id="rId36"/>
    <p:sldId id="304" r:id="rId37"/>
    <p:sldId id="305" r:id="rId38"/>
    <p:sldId id="306" r:id="rId39"/>
    <p:sldId id="307" r:id="rId40"/>
    <p:sldId id="308" r:id="rId41"/>
    <p:sldId id="309" r:id="rId42"/>
    <p:sldId id="310" r:id="rId43"/>
    <p:sldId id="298" r:id="rId44"/>
    <p:sldId id="311" r:id="rId45"/>
    <p:sldId id="312"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9/27/2022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9/27/2022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9/27/2022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9/27/2022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9/27/2022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991F-E463-4273-9609-6C90D97B47CD}"/>
              </a:ext>
            </a:extLst>
          </p:cNvPr>
          <p:cNvSpPr>
            <a:spLocks noGrp="1"/>
          </p:cNvSpPr>
          <p:nvPr>
            <p:ph type="title"/>
          </p:nvPr>
        </p:nvSpPr>
        <p:spPr/>
        <p:txBody>
          <a:bodyPr>
            <a:normAutofit/>
          </a:bodyPr>
          <a:lstStyle/>
          <a:p>
            <a:r>
              <a:rPr lang="fr-FR" dirty="0"/>
              <a:t>COMMUNICATION de crise </a:t>
            </a:r>
            <a:br>
              <a:rPr lang="fr-FR"/>
            </a:br>
            <a:endParaRPr lang="fr-FR" dirty="0"/>
          </a:p>
        </p:txBody>
      </p:sp>
      <p:sp>
        <p:nvSpPr>
          <p:cNvPr id="3" name="Espace réservé du contenu 2">
            <a:extLst>
              <a:ext uri="{FF2B5EF4-FFF2-40B4-BE49-F238E27FC236}">
                <a16:creationId xmlns:a16="http://schemas.microsoft.com/office/drawing/2014/main" id="{C4813145-2B87-4E88-8228-752CFFF24D3A}"/>
              </a:ext>
            </a:extLst>
          </p:cNvPr>
          <p:cNvSpPr>
            <a:spLocks noGrp="1"/>
          </p:cNvSpPr>
          <p:nvPr>
            <p:ph idx="1"/>
          </p:nvPr>
        </p:nvSpPr>
        <p:spPr/>
        <p:txBody>
          <a:bodyPr>
            <a:normAutofit/>
          </a:bodyPr>
          <a:lstStyle/>
          <a:p>
            <a:pPr marL="0" indent="0">
              <a:buNone/>
            </a:pPr>
            <a:r>
              <a:rPr lang="fr-FR" sz="2800" dirty="0"/>
              <a:t>Définition</a:t>
            </a:r>
          </a:p>
          <a:p>
            <a:pPr marL="0" indent="0">
              <a:buNone/>
            </a:pPr>
            <a:r>
              <a:rPr lang="fr-FR" sz="2800" dirty="0"/>
              <a:t>Gestion et communication de crise</a:t>
            </a:r>
          </a:p>
          <a:p>
            <a:pPr marL="0" indent="0">
              <a:buNone/>
            </a:pPr>
            <a:r>
              <a:rPr lang="fr-FR" sz="2800" dirty="0"/>
              <a:t>Les domaines de la communication de crise</a:t>
            </a:r>
          </a:p>
          <a:p>
            <a:pPr marL="0" indent="0">
              <a:buNone/>
            </a:pPr>
            <a:r>
              <a:rPr lang="fr-FR" sz="2800" dirty="0"/>
              <a:t>Les caractéristiques</a:t>
            </a:r>
          </a:p>
          <a:p>
            <a:pPr marL="0" indent="0">
              <a:buNone/>
            </a:pPr>
            <a:r>
              <a:rPr lang="fr-FR" sz="2800" dirty="0"/>
              <a:t>Communication de crise et sensible</a:t>
            </a:r>
          </a:p>
        </p:txBody>
      </p:sp>
    </p:spTree>
    <p:extLst>
      <p:ext uri="{BB962C8B-B14F-4D97-AF65-F5344CB8AC3E}">
        <p14:creationId xmlns:p14="http://schemas.microsoft.com/office/powerpoint/2010/main" val="2974338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4C5E30-ED73-433D-9575-13BCA322E286}"/>
              </a:ext>
            </a:extLst>
          </p:cNvPr>
          <p:cNvSpPr>
            <a:spLocks noGrp="1"/>
          </p:cNvSpPr>
          <p:nvPr>
            <p:ph type="title"/>
          </p:nvPr>
        </p:nvSpPr>
        <p:spPr/>
        <p:txBody>
          <a:bodyPr/>
          <a:lstStyle/>
          <a:p>
            <a:r>
              <a:rPr lang="fr-FR" dirty="0"/>
              <a:t>La phase de cicatrisation</a:t>
            </a:r>
          </a:p>
        </p:txBody>
      </p:sp>
      <p:sp>
        <p:nvSpPr>
          <p:cNvPr id="3" name="Espace réservé du contenu 2">
            <a:extLst>
              <a:ext uri="{FF2B5EF4-FFF2-40B4-BE49-F238E27FC236}">
                <a16:creationId xmlns:a16="http://schemas.microsoft.com/office/drawing/2014/main" id="{FAAA0286-03CA-4247-BED7-F55A367CBD7A}"/>
              </a:ext>
            </a:extLst>
          </p:cNvPr>
          <p:cNvSpPr>
            <a:spLocks noGrp="1"/>
          </p:cNvSpPr>
          <p:nvPr>
            <p:ph idx="1"/>
          </p:nvPr>
        </p:nvSpPr>
        <p:spPr>
          <a:xfrm>
            <a:off x="685801" y="2142067"/>
            <a:ext cx="10131425" cy="4034798"/>
          </a:xfrm>
        </p:spPr>
        <p:txBody>
          <a:bodyPr>
            <a:normAutofit/>
          </a:bodyPr>
          <a:lstStyle/>
          <a:p>
            <a:r>
              <a:rPr lang="fr-FR" sz="1400" dirty="0"/>
              <a:t>Elle forme la période où la crise ne fait plus l’actualité médiatique ; elle peut toutefois réapparaître pour quatre raisons :</a:t>
            </a:r>
          </a:p>
          <a:p>
            <a:r>
              <a:rPr lang="fr-FR" sz="1400" dirty="0"/>
              <a:t>•</a:t>
            </a:r>
            <a:r>
              <a:rPr lang="fr-FR" sz="1400" b="1" dirty="0"/>
              <a:t>	La commémoration</a:t>
            </a:r>
            <a:r>
              <a:rPr lang="fr-FR" sz="1400" dirty="0"/>
              <a:t>. Régulièrement, aux dates anniversaires des accidents, des reportages peuvent être effectués. </a:t>
            </a:r>
          </a:p>
          <a:p>
            <a:r>
              <a:rPr lang="fr-FR" sz="1400" dirty="0"/>
              <a:t>•	</a:t>
            </a:r>
            <a:r>
              <a:rPr lang="fr-FR" sz="1400" b="1" dirty="0"/>
              <a:t>Technique. </a:t>
            </a:r>
            <a:r>
              <a:rPr lang="fr-FR" sz="1400" dirty="0"/>
              <a:t>Plusieurs années après, les conséquences de la catastrophe peuvent toujours se faire sentir, notamment pour les catastrophes sanitaires.</a:t>
            </a:r>
          </a:p>
          <a:p>
            <a:r>
              <a:rPr lang="fr-FR" sz="1400" dirty="0"/>
              <a:t>•	</a:t>
            </a:r>
            <a:r>
              <a:rPr lang="fr-FR" sz="1400" b="1" dirty="0"/>
              <a:t>Juridique.</a:t>
            </a:r>
            <a:r>
              <a:rPr lang="fr-FR" sz="1400" dirty="0"/>
              <a:t> Chaque crise donne lieu à de nombreux procès. Les possibilités offertes aux victimes (procès, appel, cassation) et la longueur des délais rendent possible une présence de la crise plus d’une quinzaine d’années après son apparition.</a:t>
            </a:r>
          </a:p>
          <a:p>
            <a:r>
              <a:rPr lang="fr-FR" sz="1400" b="1" spc="-110" dirty="0">
                <a:effectLst/>
                <a:ea typeface="Book Antiqua" panose="02040602050305030304" pitchFamily="18" charset="0"/>
                <a:cs typeface="Book Antiqua" panose="02040602050305030304" pitchFamily="18" charset="0"/>
              </a:rPr>
              <a:t>Informatique</a:t>
            </a:r>
            <a:r>
              <a:rPr lang="fr-FR" sz="1400" spc="-110" dirty="0">
                <a:effectLst/>
                <a:ea typeface="Book Antiqua" panose="02040602050305030304" pitchFamily="18" charset="0"/>
                <a:cs typeface="Book Antiqua" panose="02040602050305030304" pitchFamily="18" charset="0"/>
              </a:rPr>
              <a:t>.</a:t>
            </a:r>
            <a:r>
              <a:rPr lang="fr-FR" sz="1400" spc="-6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Parce</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que</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la</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crise</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est</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fortement</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traitée</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dans</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les</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médias</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et</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sur</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les</a:t>
            </a:r>
            <a:r>
              <a:rPr lang="fr-FR" sz="1400" spc="-6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réseaux sociaux,</a:t>
            </a:r>
            <a:r>
              <a:rPr lang="fr-FR" sz="1400" spc="-9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ses</a:t>
            </a:r>
            <a:r>
              <a:rPr lang="fr-FR" sz="1400" spc="-9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traces</a:t>
            </a:r>
            <a:r>
              <a:rPr lang="fr-FR" sz="1400" spc="-9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perdurent</a:t>
            </a:r>
            <a:r>
              <a:rPr lang="fr-FR" sz="1400" spc="-9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longtemps</a:t>
            </a:r>
            <a:r>
              <a:rPr lang="fr-FR" sz="1400" spc="-9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sur</a:t>
            </a:r>
            <a:r>
              <a:rPr lang="fr-FR" sz="1400" spc="-9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le</a:t>
            </a:r>
            <a:r>
              <a:rPr lang="fr-FR" sz="1400" spc="-90" dirty="0">
                <a:effectLst/>
                <a:ea typeface="Book Antiqua" panose="02040602050305030304" pitchFamily="18" charset="0"/>
                <a:cs typeface="Book Antiqua" panose="02040602050305030304" pitchFamily="18" charset="0"/>
              </a:rPr>
              <a:t> </a:t>
            </a:r>
            <a:r>
              <a:rPr lang="fr-FR" sz="1400" spc="-15" dirty="0">
                <a:effectLst/>
                <a:ea typeface="Book Antiqua" panose="02040602050305030304" pitchFamily="18" charset="0"/>
                <a:cs typeface="Book Antiqua" panose="02040602050305030304" pitchFamily="18" charset="0"/>
              </a:rPr>
              <a:t>Web.</a:t>
            </a:r>
            <a:r>
              <a:rPr lang="fr-FR" sz="1400" spc="-9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Une</a:t>
            </a:r>
            <a:r>
              <a:rPr lang="fr-FR" sz="1400" spc="-9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simple</a:t>
            </a:r>
            <a:r>
              <a:rPr lang="fr-FR" sz="1400" spc="-9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requête</a:t>
            </a:r>
            <a:r>
              <a:rPr lang="fr-FR" sz="1400" spc="-9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relative</a:t>
            </a:r>
            <a:r>
              <a:rPr lang="fr-FR" sz="1400" spc="-9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au</a:t>
            </a:r>
            <a:r>
              <a:rPr lang="fr-FR" sz="1400" spc="-9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nom de</a:t>
            </a:r>
            <a:r>
              <a:rPr lang="fr-FR" sz="1400" spc="-170"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l’entreprise</a:t>
            </a:r>
            <a:r>
              <a:rPr lang="fr-FR" sz="1400" spc="-16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génère</a:t>
            </a:r>
            <a:r>
              <a:rPr lang="fr-FR" sz="1400" spc="-16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automatiquement</a:t>
            </a:r>
            <a:r>
              <a:rPr lang="fr-FR" sz="1400" spc="-16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l’ensemble</a:t>
            </a:r>
            <a:r>
              <a:rPr lang="fr-FR" sz="1400" spc="-16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des</a:t>
            </a:r>
            <a:r>
              <a:rPr lang="fr-FR" sz="1400" spc="-16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éléments</a:t>
            </a:r>
            <a:r>
              <a:rPr lang="fr-FR" sz="1400" spc="-16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négatifs</a:t>
            </a:r>
            <a:r>
              <a:rPr lang="fr-FR" sz="1400" spc="-16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qui</a:t>
            </a:r>
            <a:r>
              <a:rPr lang="fr-FR" sz="1400" spc="-16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relèvent</a:t>
            </a:r>
            <a:r>
              <a:rPr lang="fr-FR" sz="1400" spc="-16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de la crise. Et si l’on associe le</a:t>
            </a:r>
            <a:r>
              <a:rPr lang="fr-FR" sz="1400" spc="-10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nom de l’entreprise ou de la marque</a:t>
            </a:r>
            <a:r>
              <a:rPr lang="fr-FR" sz="1400" spc="-10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au mot crise, les résultats sont souvent</a:t>
            </a:r>
            <a:r>
              <a:rPr lang="fr-FR" sz="1400" spc="-45" dirty="0">
                <a:effectLst/>
                <a:ea typeface="Book Antiqua" panose="02040602050305030304" pitchFamily="18" charset="0"/>
                <a:cs typeface="Book Antiqua" panose="02040602050305030304" pitchFamily="18" charset="0"/>
              </a:rPr>
              <a:t> </a:t>
            </a:r>
            <a:r>
              <a:rPr lang="fr-FR" sz="1400" spc="-110" dirty="0">
                <a:effectLst/>
                <a:ea typeface="Book Antiqua" panose="02040602050305030304" pitchFamily="18" charset="0"/>
                <a:cs typeface="Book Antiqua" panose="02040602050305030304" pitchFamily="18" charset="0"/>
              </a:rPr>
              <a:t>surprenants.</a:t>
            </a:r>
          </a:p>
          <a:p>
            <a:endParaRPr lang="fr-FR" dirty="0"/>
          </a:p>
        </p:txBody>
      </p:sp>
    </p:spTree>
    <p:extLst>
      <p:ext uri="{BB962C8B-B14F-4D97-AF65-F5344CB8AC3E}">
        <p14:creationId xmlns:p14="http://schemas.microsoft.com/office/powerpoint/2010/main" val="240327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F1B626-B6BF-4D11-B53F-E32E2062829E}"/>
              </a:ext>
            </a:extLst>
          </p:cNvPr>
          <p:cNvSpPr>
            <a:spLocks noGrp="1"/>
          </p:cNvSpPr>
          <p:nvPr>
            <p:ph type="title"/>
          </p:nvPr>
        </p:nvSpPr>
        <p:spPr/>
        <p:txBody>
          <a:bodyPr/>
          <a:lstStyle/>
          <a:p>
            <a:r>
              <a:rPr lang="fr-FR" dirty="0"/>
              <a:t>Les typologies</a:t>
            </a:r>
          </a:p>
        </p:txBody>
      </p:sp>
      <p:sp>
        <p:nvSpPr>
          <p:cNvPr id="3" name="Espace réservé du contenu 2">
            <a:extLst>
              <a:ext uri="{FF2B5EF4-FFF2-40B4-BE49-F238E27FC236}">
                <a16:creationId xmlns:a16="http://schemas.microsoft.com/office/drawing/2014/main" id="{8A5C6E08-A140-4FE8-8123-AB1D44DC8AC1}"/>
              </a:ext>
            </a:extLst>
          </p:cNvPr>
          <p:cNvSpPr>
            <a:spLocks noGrp="1"/>
          </p:cNvSpPr>
          <p:nvPr>
            <p:ph idx="1"/>
          </p:nvPr>
        </p:nvSpPr>
        <p:spPr>
          <a:xfrm>
            <a:off x="685801" y="2142067"/>
            <a:ext cx="10131425" cy="3988145"/>
          </a:xfrm>
        </p:spPr>
        <p:txBody>
          <a:bodyPr>
            <a:normAutofit fontScale="92500" lnSpcReduction="20000"/>
          </a:bodyPr>
          <a:lstStyle/>
          <a:p>
            <a:pPr marL="575945" marR="824230" algn="just">
              <a:lnSpc>
                <a:spcPct val="101000"/>
              </a:lnSpc>
              <a:spcBef>
                <a:spcPts val="55"/>
              </a:spcBef>
              <a:spcAft>
                <a:spcPts val="0"/>
              </a:spcAft>
            </a:pPr>
            <a:r>
              <a:rPr lang="fr-FR" sz="1700" dirty="0">
                <a:effectLst/>
                <a:latin typeface="Book Antiqua" panose="02040602050305030304" pitchFamily="18" charset="0"/>
                <a:ea typeface="Book Antiqua" panose="02040602050305030304" pitchFamily="18" charset="0"/>
                <a:cs typeface="Book Antiqua" panose="02040602050305030304" pitchFamily="18" charset="0"/>
              </a:rPr>
              <a:t>Il existe de nombreuses typologies de crise. La plupart sont axées sur le type de causes à l’origine</a:t>
            </a:r>
            <a:r>
              <a:rPr lang="fr-FR" sz="1700" spc="-1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700" spc="-1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700" spc="-1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crise.</a:t>
            </a:r>
            <a:r>
              <a:rPr lang="fr-FR" sz="1700" spc="-1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700" spc="-1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typologies</a:t>
            </a:r>
            <a:r>
              <a:rPr lang="fr-FR" sz="1700" spc="-1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sont</a:t>
            </a:r>
            <a:r>
              <a:rPr lang="fr-FR" sz="1700" spc="-1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utilisées</a:t>
            </a:r>
            <a:r>
              <a:rPr lang="fr-FR" sz="1700" spc="-1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principalement</a:t>
            </a:r>
            <a:r>
              <a:rPr lang="fr-FR" sz="1700" spc="-1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dans</a:t>
            </a:r>
            <a:r>
              <a:rPr lang="fr-FR" sz="1700" spc="-1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700" spc="-1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phase</a:t>
            </a:r>
            <a:r>
              <a:rPr lang="fr-FR" sz="1700" spc="-1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d’anticipation, afin</a:t>
            </a:r>
            <a:r>
              <a:rPr lang="fr-FR" sz="17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7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recenser</a:t>
            </a:r>
            <a:r>
              <a:rPr lang="fr-FR" sz="17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l’ensemble</a:t>
            </a:r>
            <a:r>
              <a:rPr lang="fr-FR" sz="17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7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crises</a:t>
            </a:r>
            <a:r>
              <a:rPr lang="fr-FR" sz="17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possibles</a:t>
            </a:r>
            <a:r>
              <a:rPr lang="fr-FR" sz="17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à</a:t>
            </a:r>
            <a:r>
              <a:rPr lang="fr-FR" sz="17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l’intérieur</a:t>
            </a:r>
            <a:r>
              <a:rPr lang="fr-FR" sz="17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d’un</a:t>
            </a:r>
            <a:r>
              <a:rPr lang="fr-FR" sz="17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domaine</a:t>
            </a:r>
            <a:r>
              <a:rPr lang="fr-FR" sz="17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d’activité.</a:t>
            </a:r>
            <a:r>
              <a:rPr lang="fr-FR" sz="17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7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crises peuvent être de nature</a:t>
            </a:r>
            <a:r>
              <a:rPr lang="fr-FR" sz="1700" spc="-8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700" dirty="0">
                <a:effectLst/>
                <a:latin typeface="Book Antiqua" panose="02040602050305030304" pitchFamily="18" charset="0"/>
                <a:ea typeface="Book Antiqua" panose="02040602050305030304" pitchFamily="18" charset="0"/>
                <a:cs typeface="Book Antiqua" panose="02040602050305030304" pitchFamily="18" charset="0"/>
              </a:rPr>
              <a:t>:</a:t>
            </a:r>
          </a:p>
          <a:p>
            <a:pPr marL="575945" marR="824230" algn="just">
              <a:lnSpc>
                <a:spcPct val="101000"/>
              </a:lnSpc>
              <a:spcBef>
                <a:spcPts val="55"/>
              </a:spcBef>
              <a:spcAft>
                <a:spcPts val="0"/>
              </a:spcAft>
            </a:pPr>
            <a:endParaRPr lang="fr-FR" sz="1700" dirty="0">
              <a:effectLst/>
              <a:latin typeface="Book Antiqua" panose="02040602050305030304" pitchFamily="18" charset="0"/>
              <a:ea typeface="Book Antiqua" panose="02040602050305030304" pitchFamily="18" charset="0"/>
              <a:cs typeface="Book Antiqua" panose="02040602050305030304" pitchFamily="18" charset="0"/>
            </a:endParaRPr>
          </a:p>
          <a:p>
            <a:pPr marL="342900" lvl="0" indent="-342900" algn="l">
              <a:lnSpc>
                <a:spcPts val="1140"/>
              </a:lnSpc>
              <a:buClr>
                <a:srgbClr val="BC89C9"/>
              </a:buClr>
              <a:buSzPts val="950"/>
              <a:buFont typeface="Palatino Linotype" panose="02040502050505030304" pitchFamily="18" charset="0"/>
              <a:buChar char="•"/>
              <a:tabLst>
                <a:tab pos="756285" algn="l"/>
              </a:tabLst>
            </a:pPr>
            <a:r>
              <a:rPr lang="fr-FR" sz="1700" b="1" spc="-110" dirty="0">
                <a:effectLst/>
                <a:latin typeface="Book Antiqua" panose="02040602050305030304" pitchFamily="18" charset="0"/>
                <a:ea typeface="Palatino Linotype" panose="02040502050505030304" pitchFamily="18" charset="0"/>
                <a:cs typeface="Palatino Linotype" panose="02040502050505030304" pitchFamily="18" charset="0"/>
              </a:rPr>
              <a:t>sociale</a:t>
            </a:r>
            <a:r>
              <a:rPr lang="fr-FR" sz="1700" b="1"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grève,</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blocage</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d’usine,</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suicide</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sur</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le</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lieu</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de</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travail</a:t>
            </a:r>
            <a:r>
              <a:rPr lang="fr-FR" sz="1700" spc="-12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p>
          <a:p>
            <a:pPr marL="342900" lvl="0" indent="-342900" algn="l">
              <a:lnSpc>
                <a:spcPts val="1200"/>
              </a:lnSpc>
              <a:buClr>
                <a:srgbClr val="BC89C9"/>
              </a:buClr>
              <a:buSzPts val="950"/>
              <a:buFont typeface="Palatino Linotype" panose="02040502050505030304" pitchFamily="18" charset="0"/>
              <a:buChar char="•"/>
              <a:tabLst>
                <a:tab pos="756285" algn="l"/>
              </a:tabLst>
            </a:pPr>
            <a:r>
              <a:rPr lang="fr-FR" sz="1700" b="1" spc="-110" dirty="0">
                <a:effectLst/>
                <a:latin typeface="Book Antiqua" panose="02040602050305030304" pitchFamily="18" charset="0"/>
                <a:ea typeface="Palatino Linotype" panose="02040502050505030304" pitchFamily="18" charset="0"/>
                <a:cs typeface="Palatino Linotype" panose="02040502050505030304" pitchFamily="18" charset="0"/>
              </a:rPr>
              <a:t>financière</a:t>
            </a:r>
            <a:r>
              <a:rPr lang="fr-FR" sz="1700" b="1"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r>
              <a:rPr lang="fr-FR" sz="1700" spc="-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krach</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boursier,</a:t>
            </a:r>
            <a:r>
              <a:rPr lang="fr-FR" sz="1700" spc="-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20" dirty="0">
                <a:effectLst/>
                <a:latin typeface="Book Antiqua" panose="02040602050305030304" pitchFamily="18" charset="0"/>
                <a:ea typeface="Palatino Linotype" panose="02040502050505030304" pitchFamily="18" charset="0"/>
                <a:cs typeface="Palatino Linotype" panose="02040502050505030304" pitchFamily="18" charset="0"/>
              </a:rPr>
              <a:t>OPA</a:t>
            </a:r>
            <a:r>
              <a:rPr lang="fr-FR" sz="1700" spc="-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sauvage</a:t>
            </a:r>
            <a:r>
              <a:rPr lang="fr-FR" sz="1700" spc="-1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p>
          <a:p>
            <a:pPr marL="342900" lvl="0" indent="-342900" algn="l">
              <a:lnSpc>
                <a:spcPts val="1200"/>
              </a:lnSpc>
              <a:buClr>
                <a:srgbClr val="BC89C9"/>
              </a:buClr>
              <a:buSzPts val="950"/>
              <a:buFont typeface="Palatino Linotype" panose="02040502050505030304" pitchFamily="18" charset="0"/>
              <a:buChar char="•"/>
              <a:tabLst>
                <a:tab pos="756285" algn="l"/>
              </a:tabLst>
            </a:pPr>
            <a:r>
              <a:rPr lang="fr-FR" sz="1700" b="1" spc="-110" dirty="0">
                <a:effectLst/>
                <a:latin typeface="Book Antiqua" panose="02040602050305030304" pitchFamily="18" charset="0"/>
                <a:ea typeface="Palatino Linotype" panose="02040502050505030304" pitchFamily="18" charset="0"/>
                <a:cs typeface="Palatino Linotype" panose="02040502050505030304" pitchFamily="18" charset="0"/>
              </a:rPr>
              <a:t>technique</a:t>
            </a:r>
            <a:r>
              <a:rPr lang="fr-FR" sz="1700" b="1"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r>
              <a:rPr lang="fr-FR" sz="1700" spc="-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explosion,</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incendie,</a:t>
            </a:r>
            <a:r>
              <a:rPr lang="fr-FR" sz="1700" spc="-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crash,</a:t>
            </a:r>
            <a:r>
              <a:rPr lang="fr-FR" sz="1700" spc="-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naufrage</a:t>
            </a:r>
            <a:r>
              <a:rPr lang="fr-FR" sz="1700" spc="-1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p>
          <a:p>
            <a:pPr marL="342900" lvl="0" indent="-342900" algn="l">
              <a:lnSpc>
                <a:spcPts val="1200"/>
              </a:lnSpc>
              <a:buClr>
                <a:srgbClr val="BC89C9"/>
              </a:buClr>
              <a:buSzPts val="950"/>
              <a:buFont typeface="Palatino Linotype" panose="02040502050505030304" pitchFamily="18" charset="0"/>
              <a:buChar char="•"/>
              <a:tabLst>
                <a:tab pos="756285" algn="l"/>
              </a:tabLst>
            </a:pPr>
            <a:r>
              <a:rPr lang="fr-FR" sz="1700" b="1" spc="-110" dirty="0">
                <a:effectLst/>
                <a:latin typeface="Book Antiqua" panose="02040602050305030304" pitchFamily="18" charset="0"/>
                <a:ea typeface="Palatino Linotype" panose="02040502050505030304" pitchFamily="18" charset="0"/>
                <a:cs typeface="Palatino Linotype" panose="02040502050505030304" pitchFamily="18" charset="0"/>
              </a:rPr>
              <a:t>commerciale</a:t>
            </a:r>
            <a:r>
              <a:rPr lang="fr-FR" sz="1700" b="1"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défaillance</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dans</a:t>
            </a:r>
            <a:r>
              <a:rPr lang="fr-FR" sz="1700" spc="-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la</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qualité</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du</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produit</a:t>
            </a:r>
            <a:r>
              <a:rPr lang="fr-FR" sz="1700" spc="-13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p>
          <a:p>
            <a:pPr marL="342900" lvl="0" indent="-342900" algn="l">
              <a:lnSpc>
                <a:spcPts val="1200"/>
              </a:lnSpc>
              <a:buClr>
                <a:srgbClr val="BC89C9"/>
              </a:buClr>
              <a:buSzPts val="950"/>
              <a:buFont typeface="Palatino Linotype" panose="02040502050505030304" pitchFamily="18" charset="0"/>
              <a:buChar char="•"/>
              <a:tabLst>
                <a:tab pos="756285" algn="l"/>
              </a:tabLst>
            </a:pPr>
            <a:r>
              <a:rPr lang="fr-FR" sz="1700" b="1" spc="-110" dirty="0">
                <a:effectLst/>
                <a:latin typeface="Book Antiqua" panose="02040602050305030304" pitchFamily="18" charset="0"/>
                <a:ea typeface="Palatino Linotype" panose="02040502050505030304" pitchFamily="18" charset="0"/>
                <a:cs typeface="Palatino Linotype" panose="02040502050505030304" pitchFamily="18" charset="0"/>
              </a:rPr>
              <a:t>environnementale</a:t>
            </a:r>
            <a:r>
              <a:rPr lang="fr-FR" sz="1700" b="1" spc="-7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r>
              <a:rPr lang="fr-FR" sz="1700" spc="-7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pollution</a:t>
            </a:r>
            <a:r>
              <a:rPr lang="fr-FR" sz="1700" spc="-16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p>
          <a:p>
            <a:pPr marL="342900" lvl="0" indent="-342900" algn="l">
              <a:lnSpc>
                <a:spcPts val="1200"/>
              </a:lnSpc>
              <a:buClr>
                <a:srgbClr val="BC89C9"/>
              </a:buClr>
              <a:buSzPts val="950"/>
              <a:buFont typeface="Palatino Linotype" panose="02040502050505030304" pitchFamily="18" charset="0"/>
              <a:buChar char="•"/>
              <a:tabLst>
                <a:tab pos="756285" algn="l"/>
              </a:tabLst>
            </a:pPr>
            <a:r>
              <a:rPr lang="fr-FR" sz="1700" b="1" spc="-110" dirty="0">
                <a:effectLst/>
                <a:latin typeface="Book Antiqua" panose="02040602050305030304" pitchFamily="18" charset="0"/>
                <a:ea typeface="Palatino Linotype" panose="02040502050505030304" pitchFamily="18" charset="0"/>
                <a:cs typeface="Palatino Linotype" panose="02040502050505030304" pitchFamily="18" charset="0"/>
              </a:rPr>
              <a:t>sanitaire</a:t>
            </a:r>
            <a:r>
              <a:rPr lang="fr-FR" sz="1700" b="1"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intoxication</a:t>
            </a:r>
            <a:r>
              <a:rPr lang="fr-FR" sz="1700" spc="-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alimentaire</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liée</a:t>
            </a:r>
            <a:r>
              <a:rPr lang="fr-FR" sz="1700" spc="-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à</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un</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produit</a:t>
            </a:r>
            <a:r>
              <a:rPr lang="fr-FR" sz="1700" spc="-13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p>
          <a:p>
            <a:pPr marL="342900" lvl="0" indent="-342900" algn="l">
              <a:lnSpc>
                <a:spcPts val="1200"/>
              </a:lnSpc>
              <a:buClr>
                <a:srgbClr val="BC89C9"/>
              </a:buClr>
              <a:buSzPts val="950"/>
              <a:buFont typeface="Palatino Linotype" panose="02040502050505030304" pitchFamily="18" charset="0"/>
              <a:buChar char="•"/>
              <a:tabLst>
                <a:tab pos="756285" algn="l"/>
              </a:tabLst>
            </a:pPr>
            <a:r>
              <a:rPr lang="fr-FR" sz="1700" b="1" spc="-110" dirty="0">
                <a:effectLst/>
                <a:latin typeface="Book Antiqua" panose="02040602050305030304" pitchFamily="18" charset="0"/>
                <a:ea typeface="Palatino Linotype" panose="02040502050505030304" pitchFamily="18" charset="0"/>
                <a:cs typeface="Palatino Linotype" panose="02040502050505030304" pitchFamily="18" charset="0"/>
              </a:rPr>
              <a:t>réglementaire</a:t>
            </a:r>
            <a:r>
              <a:rPr lang="fr-FR" sz="1700" b="1" spc="-6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r>
              <a:rPr lang="fr-FR" sz="1700" spc="-5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imposition</a:t>
            </a:r>
            <a:r>
              <a:rPr lang="fr-FR" sz="1700" spc="-6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de</a:t>
            </a:r>
            <a:r>
              <a:rPr lang="fr-FR" sz="1700" spc="-5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contraintes</a:t>
            </a:r>
            <a:r>
              <a:rPr lang="fr-FR" sz="1700" spc="-5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sur</a:t>
            </a:r>
            <a:r>
              <a:rPr lang="fr-FR" sz="1700" spc="-6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l’activité</a:t>
            </a:r>
            <a:r>
              <a:rPr lang="fr-FR" sz="1700" spc="-5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de</a:t>
            </a:r>
            <a:r>
              <a:rPr lang="fr-FR" sz="1700" spc="-6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l’entreprise</a:t>
            </a:r>
            <a:r>
              <a:rPr lang="fr-FR" sz="1700" spc="-1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p>
          <a:p>
            <a:pPr marL="342900" lvl="0" indent="-342900" algn="l">
              <a:lnSpc>
                <a:spcPts val="1200"/>
              </a:lnSpc>
              <a:buClr>
                <a:srgbClr val="BC89C9"/>
              </a:buClr>
              <a:buSzPts val="950"/>
              <a:buFont typeface="Palatino Linotype" panose="02040502050505030304" pitchFamily="18" charset="0"/>
              <a:buChar char="•"/>
              <a:tabLst>
                <a:tab pos="756285" algn="l"/>
              </a:tabLst>
            </a:pPr>
            <a:r>
              <a:rPr lang="fr-FR" sz="1700" b="1" spc="-110" dirty="0">
                <a:effectLst/>
                <a:latin typeface="Book Antiqua" panose="02040602050305030304" pitchFamily="18" charset="0"/>
                <a:ea typeface="Palatino Linotype" panose="02040502050505030304" pitchFamily="18" charset="0"/>
                <a:cs typeface="Palatino Linotype" panose="02040502050505030304" pitchFamily="18" charset="0"/>
              </a:rPr>
              <a:t>judiciaire</a:t>
            </a:r>
            <a:r>
              <a:rPr lang="fr-FR" sz="1700" b="1"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r>
              <a:rPr lang="fr-FR" sz="1700" spc="-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procès</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pour</a:t>
            </a:r>
            <a:r>
              <a:rPr lang="fr-FR" sz="1700" spc="-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abus</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de</a:t>
            </a:r>
            <a:r>
              <a:rPr lang="fr-FR" sz="1700" spc="-4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biens</a:t>
            </a:r>
            <a:r>
              <a:rPr lang="fr-FR" sz="1700" spc="-4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sociaux</a:t>
            </a:r>
            <a:r>
              <a:rPr lang="fr-FR" sz="1700" spc="-13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p>
          <a:p>
            <a:pPr marL="342900" lvl="0" indent="-342900" algn="l">
              <a:lnSpc>
                <a:spcPts val="1200"/>
              </a:lnSpc>
              <a:buClr>
                <a:srgbClr val="BC89C9"/>
              </a:buClr>
              <a:buSzPts val="950"/>
              <a:buFont typeface="Palatino Linotype" panose="02040502050505030304" pitchFamily="18" charset="0"/>
              <a:buChar char="•"/>
              <a:tabLst>
                <a:tab pos="756285" algn="l"/>
              </a:tabLst>
            </a:pPr>
            <a:r>
              <a:rPr lang="fr-FR" sz="1700" b="1" spc="-110" dirty="0">
                <a:effectLst/>
                <a:latin typeface="Book Antiqua" panose="02040602050305030304" pitchFamily="18" charset="0"/>
                <a:ea typeface="Palatino Linotype" panose="02040502050505030304" pitchFamily="18" charset="0"/>
                <a:cs typeface="Palatino Linotype" panose="02040502050505030304" pitchFamily="18" charset="0"/>
              </a:rPr>
              <a:t>réputationnelle</a:t>
            </a:r>
            <a:r>
              <a:rPr lang="fr-FR" sz="1700" b="1" spc="-6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r>
              <a:rPr lang="fr-FR" sz="1700" spc="-6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rumeur,</a:t>
            </a:r>
            <a:r>
              <a:rPr lang="fr-FR" sz="1700" spc="-6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désinformation</a:t>
            </a:r>
            <a:r>
              <a:rPr lang="fr-FR" sz="1700" spc="-15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p>
          <a:p>
            <a:pPr marL="342900" marR="827405" lvl="0" indent="-342900" algn="l">
              <a:lnSpc>
                <a:spcPts val="1200"/>
              </a:lnSpc>
              <a:buClr>
                <a:srgbClr val="BC89C9"/>
              </a:buClr>
              <a:buSzPts val="950"/>
              <a:buFont typeface="Palatino Linotype" panose="02040502050505030304" pitchFamily="18" charset="0"/>
              <a:buChar char="•"/>
              <a:tabLst>
                <a:tab pos="756285" algn="l"/>
              </a:tabLst>
            </a:pPr>
            <a:r>
              <a:rPr lang="fr-FR" sz="1700" b="1" spc="-110" dirty="0">
                <a:effectLst/>
                <a:latin typeface="Book Antiqua" panose="02040602050305030304" pitchFamily="18" charset="0"/>
                <a:ea typeface="Palatino Linotype" panose="02040502050505030304" pitchFamily="18" charset="0"/>
                <a:cs typeface="Palatino Linotype" panose="02040502050505030304" pitchFamily="18" charset="0"/>
              </a:rPr>
              <a:t>économique</a:t>
            </a:r>
            <a:r>
              <a:rPr lang="fr-FR" sz="1700" b="1" spc="-3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effondrement</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des</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activités</a:t>
            </a:r>
            <a:r>
              <a:rPr lang="fr-FR" sz="1700" spc="-3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économiques</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suite</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à</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une</a:t>
            </a:r>
            <a:r>
              <a:rPr lang="fr-FR" sz="1700" spc="-3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innovation</a:t>
            </a:r>
            <a:r>
              <a:rPr lang="fr-FR" sz="1700" spc="-25"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err="1">
                <a:effectLst/>
                <a:latin typeface="Book Antiqua" panose="02040602050305030304" pitchFamily="18" charset="0"/>
                <a:ea typeface="Palatino Linotype" panose="02040502050505030304" pitchFamily="18" charset="0"/>
                <a:cs typeface="Palatino Linotype" panose="02040502050505030304" pitchFamily="18" charset="0"/>
              </a:rPr>
              <a:t>concur</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 </a:t>
            </a:r>
            <a:r>
              <a:rPr lang="fr-FR" sz="1700" spc="-110" dirty="0" err="1">
                <a:effectLst/>
                <a:latin typeface="Book Antiqua" panose="02040602050305030304" pitchFamily="18" charset="0"/>
                <a:ea typeface="Palatino Linotype" panose="02040502050505030304" pitchFamily="18" charset="0"/>
                <a:cs typeface="Palatino Linotype" panose="02040502050505030304" pitchFamily="18" charset="0"/>
              </a:rPr>
              <a:t>rentielle</a:t>
            </a:r>
            <a:r>
              <a:rPr lang="fr-FR" sz="1700" spc="-110" dirty="0">
                <a:effectLst/>
                <a:latin typeface="Book Antiqua" panose="02040602050305030304" pitchFamily="18" charset="0"/>
                <a:ea typeface="Palatino Linotype" panose="02040502050505030304" pitchFamily="18" charset="0"/>
                <a:cs typeface="Palatino Linotype" panose="02040502050505030304" pitchFamily="18" charset="0"/>
              </a:rPr>
              <a:t>.</a:t>
            </a:r>
          </a:p>
          <a:p>
            <a:endParaRPr lang="fr-FR" dirty="0"/>
          </a:p>
        </p:txBody>
      </p:sp>
    </p:spTree>
    <p:extLst>
      <p:ext uri="{BB962C8B-B14F-4D97-AF65-F5344CB8AC3E}">
        <p14:creationId xmlns:p14="http://schemas.microsoft.com/office/powerpoint/2010/main" val="723063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4ECAC4-4709-40A0-94D6-7F053BA2C589}"/>
              </a:ext>
            </a:extLst>
          </p:cNvPr>
          <p:cNvSpPr>
            <a:spLocks noGrp="1"/>
          </p:cNvSpPr>
          <p:nvPr>
            <p:ph type="title"/>
          </p:nvPr>
        </p:nvSpPr>
        <p:spPr/>
        <p:txBody>
          <a:bodyPr/>
          <a:lstStyle/>
          <a:p>
            <a:r>
              <a:rPr lang="fr-FR" dirty="0"/>
              <a:t>LES CATEGORIES</a:t>
            </a:r>
          </a:p>
        </p:txBody>
      </p:sp>
      <p:sp>
        <p:nvSpPr>
          <p:cNvPr id="3" name="Espace réservé du contenu 2">
            <a:extLst>
              <a:ext uri="{FF2B5EF4-FFF2-40B4-BE49-F238E27FC236}">
                <a16:creationId xmlns:a16="http://schemas.microsoft.com/office/drawing/2014/main" id="{8211D3F7-0F3E-472C-B4ED-7DE98D831F90}"/>
              </a:ext>
            </a:extLst>
          </p:cNvPr>
          <p:cNvSpPr>
            <a:spLocks noGrp="1"/>
          </p:cNvSpPr>
          <p:nvPr>
            <p:ph idx="1"/>
          </p:nvPr>
        </p:nvSpPr>
        <p:spPr/>
        <p:txBody>
          <a:bodyPr/>
          <a:lstStyle/>
          <a:p>
            <a:r>
              <a:rPr lang="fr-FR" dirty="0"/>
              <a:t>quatre grandes catégories de crise :</a:t>
            </a:r>
          </a:p>
          <a:p>
            <a:r>
              <a:rPr lang="fr-FR" dirty="0"/>
              <a:t>•	les incidents internes : défaillance organisationnelle, erreur humaine ;</a:t>
            </a:r>
          </a:p>
          <a:p>
            <a:r>
              <a:rPr lang="fr-FR" dirty="0"/>
              <a:t>•	les incidents externes : attaques terroristes, catastrophes naturelles ;</a:t>
            </a:r>
          </a:p>
          <a:p>
            <a:r>
              <a:rPr lang="fr-FR" dirty="0"/>
              <a:t>•	les problématiques externes : opposition ou contestation d’ONG, d’associations de consommateurs, d’hommes politiques ;</a:t>
            </a:r>
          </a:p>
          <a:p>
            <a:r>
              <a:rPr lang="fr-FR" dirty="0"/>
              <a:t>•	les problématiques internes : baisse de performances, mauvais choix stratégiques.</a:t>
            </a:r>
          </a:p>
          <a:p>
            <a:endParaRPr lang="fr-FR" dirty="0"/>
          </a:p>
        </p:txBody>
      </p:sp>
    </p:spTree>
    <p:extLst>
      <p:ext uri="{BB962C8B-B14F-4D97-AF65-F5344CB8AC3E}">
        <p14:creationId xmlns:p14="http://schemas.microsoft.com/office/powerpoint/2010/main" val="2092335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82C0D0-007C-49C4-BD0F-537F5ED0E006}"/>
              </a:ext>
            </a:extLst>
          </p:cNvPr>
          <p:cNvSpPr>
            <a:spLocks noGrp="1"/>
          </p:cNvSpPr>
          <p:nvPr>
            <p:ph type="title"/>
          </p:nvPr>
        </p:nvSpPr>
        <p:spPr/>
        <p:txBody>
          <a:bodyPr/>
          <a:lstStyle/>
          <a:p>
            <a:r>
              <a:rPr lang="fr-FR" dirty="0"/>
              <a:t>Gestion et communication de crise</a:t>
            </a:r>
          </a:p>
        </p:txBody>
      </p:sp>
      <p:sp>
        <p:nvSpPr>
          <p:cNvPr id="3" name="Espace réservé du contenu 2">
            <a:extLst>
              <a:ext uri="{FF2B5EF4-FFF2-40B4-BE49-F238E27FC236}">
                <a16:creationId xmlns:a16="http://schemas.microsoft.com/office/drawing/2014/main" id="{25161286-4F96-4BB7-87D1-3AA5E4B52CFD}"/>
              </a:ext>
            </a:extLst>
          </p:cNvPr>
          <p:cNvSpPr>
            <a:spLocks noGrp="1"/>
          </p:cNvSpPr>
          <p:nvPr>
            <p:ph idx="1"/>
          </p:nvPr>
        </p:nvSpPr>
        <p:spPr>
          <a:xfrm>
            <a:off x="685801" y="2142067"/>
            <a:ext cx="10790852" cy="3649133"/>
          </a:xfrm>
        </p:spPr>
        <p:txBody>
          <a:bodyPr/>
          <a:lstStyle/>
          <a:p>
            <a:r>
              <a:rPr lang="fr-FR" sz="1800" spc="-15" dirty="0">
                <a:effectLst/>
                <a:ea typeface="Book Antiqua" panose="02040602050305030304" pitchFamily="18" charset="0"/>
                <a:cs typeface="Book Antiqua" panose="02040602050305030304" pitchFamily="18" charset="0"/>
              </a:rPr>
              <a:t>P</a:t>
            </a:r>
            <a:r>
              <a:rPr lang="fr-FR" sz="1800" spc="-5" dirty="0">
                <a:effectLst/>
                <a:ea typeface="Book Antiqua" panose="02040602050305030304" pitchFamily="18" charset="0"/>
                <a:cs typeface="Book Antiqua" panose="02040602050305030304" pitchFamily="18" charset="0"/>
              </a:rPr>
              <a:t>a</a:t>
            </a:r>
            <a:r>
              <a:rPr lang="fr-FR" sz="1800" spc="15" dirty="0">
                <a:effectLst/>
                <a:ea typeface="Book Antiqua" panose="02040602050305030304" pitchFamily="18" charset="0"/>
                <a:cs typeface="Book Antiqua" panose="02040602050305030304" pitchFamily="18" charset="0"/>
              </a:rPr>
              <a:t>r</a:t>
            </a:r>
            <a:r>
              <a:rPr lang="fr-FR" sz="1800" spc="-5" dirty="0">
                <a:effectLst/>
                <a:ea typeface="Book Antiqua" panose="02040602050305030304" pitchFamily="18" charset="0"/>
                <a:cs typeface="Book Antiqua" panose="02040602050305030304" pitchFamily="18" charset="0"/>
              </a:rPr>
              <a:t>m</a:t>
            </a:r>
            <a:r>
              <a:rPr lang="fr-FR" sz="1800" dirty="0">
                <a:effectLst/>
                <a:ea typeface="Book Antiqua" panose="02040602050305030304" pitchFamily="18" charset="0"/>
                <a:cs typeface="Book Antiqua" panose="02040602050305030304" pitchFamily="18" charset="0"/>
              </a:rPr>
              <a:t>i</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le</a:t>
            </a:r>
            <a:r>
              <a:rPr lang="fr-FR" sz="1800" dirty="0">
                <a:effectLst/>
                <a:ea typeface="Book Antiqua" panose="02040602050305030304" pitchFamily="18" charset="0"/>
                <a:cs typeface="Book Antiqua" panose="02040602050305030304" pitchFamily="18" charset="0"/>
              </a:rPr>
              <a:t>s</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élément</a:t>
            </a:r>
            <a:r>
              <a:rPr lang="fr-FR" sz="1800" dirty="0">
                <a:effectLst/>
                <a:ea typeface="Book Antiqua" panose="02040602050305030304" pitchFamily="18" charset="0"/>
                <a:cs typeface="Book Antiqua" panose="02040602050305030304" pitchFamily="18" charset="0"/>
              </a:rPr>
              <a:t>s</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incon</a:t>
            </a:r>
            <a:r>
              <a:rPr lang="fr-FR" sz="1800" spc="-15" dirty="0">
                <a:effectLst/>
                <a:ea typeface="Book Antiqua" panose="02040602050305030304" pitchFamily="18" charset="0"/>
                <a:cs typeface="Book Antiqua" panose="02040602050305030304" pitchFamily="18" charset="0"/>
              </a:rPr>
              <a:t>t</a:t>
            </a:r>
            <a:r>
              <a:rPr lang="fr-FR" sz="1800" spc="-5" dirty="0">
                <a:effectLst/>
                <a:ea typeface="Book Antiqua" panose="02040602050305030304" pitchFamily="18" charset="0"/>
                <a:cs typeface="Book Antiqua" panose="02040602050305030304" pitchFamily="18" charset="0"/>
              </a:rPr>
              <a:t>ou</a:t>
            </a:r>
            <a:r>
              <a:rPr lang="fr-FR" sz="1800" spc="15" dirty="0">
                <a:effectLst/>
                <a:ea typeface="Book Antiqua" panose="02040602050305030304" pitchFamily="18" charset="0"/>
                <a:cs typeface="Book Antiqua" panose="02040602050305030304" pitchFamily="18" charset="0"/>
              </a:rPr>
              <a:t>r</a:t>
            </a:r>
            <a:r>
              <a:rPr lang="fr-FR" sz="1800" spc="-5" dirty="0">
                <a:effectLst/>
                <a:ea typeface="Book Antiqua" panose="02040602050305030304" pitchFamily="18" charset="0"/>
                <a:cs typeface="Book Antiqua" panose="02040602050305030304" pitchFamily="18" charset="0"/>
              </a:rPr>
              <a:t>nable</a:t>
            </a:r>
            <a:r>
              <a:rPr lang="fr-FR" sz="1800" dirty="0">
                <a:effectLst/>
                <a:ea typeface="Book Antiqua" panose="02040602050305030304" pitchFamily="18" charset="0"/>
                <a:cs typeface="Book Antiqua" panose="02040602050305030304" pitchFamily="18" charset="0"/>
              </a:rPr>
              <a:t>s</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e</a:t>
            </a:r>
            <a:r>
              <a:rPr lang="fr-FR" sz="1800" dirty="0">
                <a:effectLst/>
                <a:ea typeface="Book Antiqua" panose="02040602050305030304" pitchFamily="18" charset="0"/>
                <a:cs typeface="Book Antiqua" panose="02040602050305030304" pitchFamily="18" charset="0"/>
              </a:rPr>
              <a:t>n</a:t>
            </a:r>
            <a:r>
              <a:rPr lang="fr-FR" sz="1800" spc="-55" dirty="0">
                <a:effectLst/>
                <a:ea typeface="Book Antiqua" panose="02040602050305030304" pitchFamily="18" charset="0"/>
                <a:cs typeface="Book Antiqua" panose="02040602050305030304" pitchFamily="18" charset="0"/>
              </a:rPr>
              <a:t> </a:t>
            </a:r>
            <a:r>
              <a:rPr lang="fr-FR" sz="1800" spc="-20" dirty="0">
                <a:effectLst/>
                <a:ea typeface="Book Antiqua" panose="02040602050305030304" pitchFamily="18" charset="0"/>
                <a:cs typeface="Book Antiqua" panose="02040602050305030304" pitchFamily="18" charset="0"/>
              </a:rPr>
              <a:t>g</a:t>
            </a:r>
            <a:r>
              <a:rPr lang="fr-FR" sz="1800" spc="-5" dirty="0">
                <a:effectLst/>
                <a:ea typeface="Book Antiqua" panose="02040602050305030304" pitchFamily="18" charset="0"/>
                <a:cs typeface="Book Antiqua" panose="02040602050305030304" pitchFamily="18" charset="0"/>
              </a:rPr>
              <a:t>e</a:t>
            </a:r>
            <a:r>
              <a:rPr lang="fr-FR" sz="1800" spc="-10" dirty="0">
                <a:effectLst/>
                <a:ea typeface="Book Antiqua" panose="02040602050305030304" pitchFamily="18" charset="0"/>
                <a:cs typeface="Book Antiqua" panose="02040602050305030304" pitchFamily="18" charset="0"/>
              </a:rPr>
              <a:t>s</a:t>
            </a:r>
            <a:r>
              <a:rPr lang="fr-FR" sz="1800" spc="-5" dirty="0">
                <a:effectLst/>
                <a:ea typeface="Book Antiqua" panose="02040602050305030304" pitchFamily="18" charset="0"/>
                <a:cs typeface="Book Antiqua" panose="02040602050305030304" pitchFamily="18" charset="0"/>
              </a:rPr>
              <a:t>tio</a:t>
            </a:r>
            <a:r>
              <a:rPr lang="fr-FR" sz="1800" dirty="0">
                <a:effectLst/>
                <a:ea typeface="Book Antiqua" panose="02040602050305030304" pitchFamily="18" charset="0"/>
                <a:cs typeface="Book Antiqua" panose="02040602050305030304" pitchFamily="18" charset="0"/>
              </a:rPr>
              <a:t>n</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d</a:t>
            </a:r>
            <a:r>
              <a:rPr lang="fr-FR" sz="1800" dirty="0">
                <a:effectLst/>
                <a:ea typeface="Book Antiqua" panose="02040602050305030304" pitchFamily="18" charset="0"/>
                <a:cs typeface="Book Antiqua" panose="02040602050305030304" pitchFamily="18" charset="0"/>
              </a:rPr>
              <a:t>e</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c</a:t>
            </a:r>
            <a:r>
              <a:rPr lang="fr-FR" sz="1800" spc="10" dirty="0">
                <a:effectLst/>
                <a:ea typeface="Book Antiqua" panose="02040602050305030304" pitchFamily="18" charset="0"/>
                <a:cs typeface="Book Antiqua" panose="02040602050305030304" pitchFamily="18" charset="0"/>
              </a:rPr>
              <a:t>r</a:t>
            </a:r>
            <a:r>
              <a:rPr lang="fr-FR" sz="1800" spc="-5" dirty="0">
                <a:effectLst/>
                <a:ea typeface="Book Antiqua" panose="02040602050305030304" pitchFamily="18" charset="0"/>
                <a:cs typeface="Book Antiqua" panose="02040602050305030304" pitchFamily="18" charset="0"/>
              </a:rPr>
              <a:t>ise</a:t>
            </a:r>
            <a:r>
              <a:rPr lang="fr-FR" sz="1800" dirty="0">
                <a:effectLst/>
                <a:ea typeface="Book Antiqua" panose="02040602050305030304" pitchFamily="18" charset="0"/>
                <a:cs typeface="Book Antiqua" panose="02040602050305030304" pitchFamily="18" charset="0"/>
              </a:rPr>
              <a:t>,</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figu</a:t>
            </a:r>
            <a:r>
              <a:rPr lang="fr-FR" sz="1800" spc="-10"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l</a:t>
            </a:r>
            <a:r>
              <a:rPr lang="fr-FR" sz="1800" dirty="0">
                <a:effectLst/>
                <a:ea typeface="Book Antiqua" panose="02040602050305030304" pitchFamily="18" charset="0"/>
                <a:cs typeface="Book Antiqua" panose="02040602050305030304" pitchFamily="18" charset="0"/>
              </a:rPr>
              <a:t>e</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pla</a:t>
            </a:r>
            <a:r>
              <a:rPr lang="fr-FR" sz="1800" dirty="0">
                <a:effectLst/>
                <a:ea typeface="Book Antiqua" panose="02040602050305030304" pitchFamily="18" charset="0"/>
                <a:cs typeface="Book Antiqua" panose="02040602050305030304" pitchFamily="18" charset="0"/>
              </a:rPr>
              <a:t>n</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d</a:t>
            </a:r>
            <a:r>
              <a:rPr lang="fr-FR" sz="1800" dirty="0">
                <a:effectLst/>
                <a:ea typeface="Book Antiqua" panose="02040602050305030304" pitchFamily="18" charset="0"/>
                <a:cs typeface="Book Antiqua" panose="02040602050305030304" pitchFamily="18" charset="0"/>
              </a:rPr>
              <a:t>e</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continui</a:t>
            </a:r>
            <a:r>
              <a:rPr lang="fr-FR" sz="1800" spc="-15"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é</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d’activi</a:t>
            </a:r>
            <a:r>
              <a:rPr lang="fr-FR" sz="1800" spc="-15"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é (P</a:t>
            </a:r>
            <a:r>
              <a:rPr lang="fr-FR" sz="1800" spc="20" dirty="0">
                <a:effectLst/>
                <a:ea typeface="Book Antiqua" panose="02040602050305030304" pitchFamily="18" charset="0"/>
                <a:cs typeface="Book Antiqua" panose="02040602050305030304" pitchFamily="18" charset="0"/>
              </a:rPr>
              <a:t>C</a:t>
            </a:r>
            <a:r>
              <a:rPr lang="fr-FR" sz="1800" dirty="0">
                <a:effectLst/>
                <a:ea typeface="Book Antiqua" panose="02040602050305030304" pitchFamily="18" charset="0"/>
                <a:cs typeface="Book Antiqua" panose="02040602050305030304" pitchFamily="18" charset="0"/>
              </a:rPr>
              <a:t>A).</a:t>
            </a:r>
            <a:r>
              <a:rPr lang="fr-FR" sz="1800" spc="-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Ce</a:t>
            </a:r>
            <a:r>
              <a:rPr lang="fr-FR" sz="1800" spc="-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document</a:t>
            </a:r>
            <a:r>
              <a:rPr lang="fr-FR" sz="1800" spc="-4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s</a:t>
            </a:r>
            <a:r>
              <a:rPr lang="fr-FR" sz="1800" dirty="0">
                <a:effectLst/>
                <a:ea typeface="Book Antiqua" panose="02040602050305030304" pitchFamily="18" charset="0"/>
                <a:cs typeface="Book Antiqua" panose="02040602050305030304" pitchFamily="18" charset="0"/>
              </a:rPr>
              <a:t>’ef</a:t>
            </a:r>
            <a:r>
              <a:rPr lang="fr-FR" sz="1800" spc="-15" dirty="0">
                <a:effectLst/>
                <a:ea typeface="Book Antiqua" panose="02040602050305030304" pitchFamily="18" charset="0"/>
                <a:cs typeface="Book Antiqua" panose="02040602050305030304" pitchFamily="18" charset="0"/>
              </a:rPr>
              <a:t>f</a:t>
            </a:r>
            <a:r>
              <a:rPr lang="fr-FR" sz="1800" dirty="0">
                <a:effectLst/>
                <a:ea typeface="Book Antiqua" panose="02040602050305030304" pitchFamily="18" charset="0"/>
                <a:cs typeface="Book Antiqua" panose="02040602050305030304" pitchFamily="18" charset="0"/>
              </a:rPr>
              <a:t>ectue</a:t>
            </a:r>
            <a:r>
              <a:rPr lang="fr-FR" sz="1800" spc="-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en</a:t>
            </a:r>
            <a:r>
              <a:rPr lang="fr-FR" sz="1800" spc="-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anticipation</a:t>
            </a:r>
            <a:r>
              <a:rPr lang="fr-FR" sz="1800" spc="-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a:t>
            </a:r>
            <a:r>
              <a:rPr lang="fr-FR" sz="1800" spc="1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ise</a:t>
            </a:r>
            <a:r>
              <a:rPr lang="fr-FR" sz="1800" spc="-4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e</a:t>
            </a:r>
            <a:r>
              <a:rPr lang="fr-FR" sz="1800" dirty="0">
                <a:effectLst/>
                <a:ea typeface="Book Antiqua" panose="02040602050305030304" pitchFamily="18" charset="0"/>
                <a:cs typeface="Book Antiqua" panose="02040602050305030304" pitchFamily="18" charset="0"/>
              </a:rPr>
              <a:t>t</a:t>
            </a:r>
            <a:r>
              <a:rPr lang="fr-FR" sz="1800" spc="-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a:t>
            </a:r>
            <a:r>
              <a:rPr lang="fr-FR" sz="1800" spc="-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pour</a:t>
            </a:r>
            <a:r>
              <a:rPr lang="fr-FR" sz="1800" spc="-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objectif</a:t>
            </a:r>
            <a:r>
              <a:rPr lang="fr-FR" sz="1800" spc="-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épa</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er</a:t>
            </a:r>
            <a:r>
              <a:rPr lang="fr-FR" sz="1800" spc="-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l’ent</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 </a:t>
            </a:r>
            <a:r>
              <a:rPr lang="fr-FR" sz="1800" spc="-10" dirty="0">
                <a:effectLst/>
                <a:ea typeface="Book Antiqua" panose="02040602050305030304" pitchFamily="18" charset="0"/>
                <a:cs typeface="Book Antiqua" panose="02040602050305030304" pitchFamily="18" charset="0"/>
              </a:rPr>
              <a:t>p</a:t>
            </a:r>
            <a:r>
              <a:rPr lang="fr-FR" sz="1800" spc="5" dirty="0">
                <a:effectLst/>
                <a:ea typeface="Book Antiqua" panose="02040602050305030304" pitchFamily="18" charset="0"/>
                <a:cs typeface="Book Antiqua" panose="02040602050305030304" pitchFamily="18" charset="0"/>
              </a:rPr>
              <a:t>r</a:t>
            </a:r>
            <a:r>
              <a:rPr lang="fr-FR" sz="1800" spc="-10" dirty="0">
                <a:effectLst/>
                <a:ea typeface="Book Antiqua" panose="02040602050305030304" pitchFamily="18" charset="0"/>
                <a:cs typeface="Book Antiqua" panose="02040602050305030304" pitchFamily="18" charset="0"/>
              </a:rPr>
              <a:t>is</a:t>
            </a:r>
            <a:r>
              <a:rPr lang="fr-FR" sz="1800" dirty="0">
                <a:effectLst/>
                <a:ea typeface="Book Antiqua" panose="02040602050305030304" pitchFamily="18" charset="0"/>
                <a:cs typeface="Book Antiqua" panose="02040602050305030304" pitchFamily="18" charset="0"/>
              </a:rPr>
              <a:t>e</a:t>
            </a:r>
            <a:r>
              <a:rPr lang="fr-FR" sz="1800" spc="-6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65" dirty="0">
                <a:effectLst/>
                <a:ea typeface="Book Antiqua" panose="02040602050305030304" pitchFamily="18" charset="0"/>
                <a:cs typeface="Book Antiqua" panose="02040602050305030304" pitchFamily="18" charset="0"/>
              </a:rPr>
              <a:t> </a:t>
            </a:r>
            <a:r>
              <a:rPr lang="fr-FR" sz="1800" spc="-20" dirty="0">
                <a:effectLst/>
                <a:ea typeface="Book Antiqua" panose="02040602050305030304" pitchFamily="18" charset="0"/>
                <a:cs typeface="Book Antiqua" panose="02040602050305030304" pitchFamily="18" charset="0"/>
              </a:rPr>
              <a:t>f</a:t>
            </a:r>
            <a:r>
              <a:rPr lang="fr-FR" sz="1800" spc="-10" dirty="0">
                <a:effectLst/>
                <a:ea typeface="Book Antiqua" panose="02040602050305030304" pitchFamily="18" charset="0"/>
                <a:cs typeface="Book Antiqua" panose="02040602050305030304" pitchFamily="18" charset="0"/>
              </a:rPr>
              <a:t>onctionne</a:t>
            </a:r>
            <a:r>
              <a:rPr lang="fr-FR" sz="1800" dirty="0">
                <a:effectLst/>
                <a:ea typeface="Book Antiqua" panose="02040602050305030304" pitchFamily="18" charset="0"/>
                <a:cs typeface="Book Antiqua" panose="02040602050305030304" pitchFamily="18" charset="0"/>
              </a:rPr>
              <a:t>r</a:t>
            </a:r>
            <a:r>
              <a:rPr lang="fr-FR" sz="1800" spc="-6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e</a:t>
            </a:r>
            <a:r>
              <a:rPr lang="fr-FR" sz="1800" dirty="0">
                <a:effectLst/>
                <a:ea typeface="Book Antiqua" panose="02040602050305030304" pitchFamily="18" charset="0"/>
                <a:cs typeface="Book Antiqua" panose="02040602050305030304" pitchFamily="18" charset="0"/>
              </a:rPr>
              <a:t>n</a:t>
            </a:r>
            <a:r>
              <a:rPr lang="fr-FR" sz="1800" spc="-6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mod</a:t>
            </a:r>
            <a:r>
              <a:rPr lang="fr-FR" sz="1800" dirty="0">
                <a:effectLst/>
                <a:ea typeface="Book Antiqua" panose="02040602050305030304" pitchFamily="18" charset="0"/>
                <a:cs typeface="Book Antiqua" panose="02040602050305030304" pitchFamily="18" charset="0"/>
              </a:rPr>
              <a:t>e</a:t>
            </a:r>
            <a:r>
              <a:rPr lang="fr-FR" sz="1800" spc="-6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dé</a:t>
            </a:r>
            <a:r>
              <a:rPr lang="fr-FR" sz="1800" spc="5" dirty="0">
                <a:effectLst/>
                <a:ea typeface="Book Antiqua" panose="02040602050305030304" pitchFamily="18" charset="0"/>
                <a:cs typeface="Book Antiqua" panose="02040602050305030304" pitchFamily="18" charset="0"/>
              </a:rPr>
              <a:t>g</a:t>
            </a:r>
            <a:r>
              <a:rPr lang="fr-FR" sz="1800" spc="-10" dirty="0">
                <a:effectLst/>
                <a:ea typeface="Book Antiqua" panose="02040602050305030304" pitchFamily="18" charset="0"/>
                <a:cs typeface="Book Antiqua" panose="02040602050305030304" pitchFamily="18" charset="0"/>
              </a:rPr>
              <a:t>radé</a:t>
            </a:r>
            <a:r>
              <a:rPr lang="fr-FR" sz="1800" dirty="0">
                <a:effectLst/>
                <a:ea typeface="Book Antiqua" panose="02040602050305030304" pitchFamily="18" charset="0"/>
                <a:cs typeface="Book Antiqua" panose="02040602050305030304" pitchFamily="18" charset="0"/>
              </a:rPr>
              <a:t>.</a:t>
            </a:r>
            <a:r>
              <a:rPr lang="fr-FR" sz="1800" spc="-6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E</a:t>
            </a:r>
            <a:r>
              <a:rPr lang="fr-FR" sz="1800" dirty="0">
                <a:effectLst/>
                <a:ea typeface="Book Antiqua" panose="02040602050305030304" pitchFamily="18" charset="0"/>
                <a:cs typeface="Book Antiqua" panose="02040602050305030304" pitchFamily="18" charset="0"/>
              </a:rPr>
              <a:t>n</a:t>
            </a:r>
            <a:r>
              <a:rPr lang="fr-FR" sz="1800" spc="-65" dirty="0">
                <a:effectLst/>
                <a:ea typeface="Book Antiqua" panose="02040602050305030304" pitchFamily="18" charset="0"/>
                <a:cs typeface="Book Antiqua" panose="02040602050305030304" pitchFamily="18" charset="0"/>
              </a:rPr>
              <a:t> </a:t>
            </a:r>
            <a:r>
              <a:rPr lang="fr-FR" sz="1800" cap="small" spc="-10" dirty="0">
                <a:effectLst/>
                <a:ea typeface="Book Antiqua" panose="02040602050305030304" pitchFamily="18" charset="0"/>
                <a:cs typeface="Book Antiqua" panose="02040602050305030304" pitchFamily="18" charset="0"/>
              </a:rPr>
              <a:t>200</a:t>
            </a:r>
            <a:r>
              <a:rPr lang="fr-FR" sz="1800" cap="small" dirty="0">
                <a:effectLst/>
                <a:ea typeface="Book Antiqua" panose="02040602050305030304" pitchFamily="18" charset="0"/>
                <a:cs typeface="Book Antiqua" panose="02040602050305030304" pitchFamily="18" charset="0"/>
              </a:rPr>
              <a:t>5</a:t>
            </a:r>
            <a:r>
              <a:rPr lang="fr-FR" sz="1800" dirty="0">
                <a:effectLst/>
                <a:ea typeface="Book Antiqua" panose="02040602050305030304" pitchFamily="18" charset="0"/>
                <a:cs typeface="Book Antiqua" panose="02040602050305030304" pitchFamily="18" charset="0"/>
              </a:rPr>
              <a:t>,</a:t>
            </a:r>
            <a:r>
              <a:rPr lang="fr-FR" sz="1800" spc="-6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l</a:t>
            </a:r>
            <a:r>
              <a:rPr lang="fr-FR" sz="1800" dirty="0">
                <a:effectLst/>
                <a:ea typeface="Book Antiqua" panose="02040602050305030304" pitchFamily="18" charset="0"/>
                <a:cs typeface="Book Antiqua" panose="02040602050305030304" pitchFamily="18" charset="0"/>
              </a:rPr>
              <a:t>e</a:t>
            </a:r>
            <a:r>
              <a:rPr lang="fr-FR" sz="1800" spc="-65" dirty="0">
                <a:effectLst/>
                <a:ea typeface="Book Antiqua" panose="02040602050305030304" pitchFamily="18" charset="0"/>
                <a:cs typeface="Book Antiqua" panose="02040602050305030304" pitchFamily="18" charset="0"/>
              </a:rPr>
              <a:t> </a:t>
            </a:r>
            <a:r>
              <a:rPr lang="fr-FR" sz="1800" spc="-25" dirty="0">
                <a:effectLst/>
                <a:ea typeface="Book Antiqua" panose="02040602050305030304" pitchFamily="18" charset="0"/>
                <a:cs typeface="Book Antiqua" panose="02040602050305030304" pitchFamily="18" charset="0"/>
              </a:rPr>
              <a:t>g</a:t>
            </a:r>
            <a:r>
              <a:rPr lang="fr-FR" sz="1800" spc="-10" dirty="0">
                <a:effectLst/>
                <a:ea typeface="Book Antiqua" panose="02040602050305030304" pitchFamily="18" charset="0"/>
                <a:cs typeface="Book Antiqua" panose="02040602050305030304" pitchFamily="18" charset="0"/>
              </a:rPr>
              <a:t>ou</a:t>
            </a:r>
            <a:r>
              <a:rPr lang="fr-FR" sz="1800" spc="-25" dirty="0">
                <a:effectLst/>
                <a:ea typeface="Book Antiqua" panose="02040602050305030304" pitchFamily="18" charset="0"/>
                <a:cs typeface="Book Antiqua" panose="02040602050305030304" pitchFamily="18" charset="0"/>
              </a:rPr>
              <a:t>v</a:t>
            </a:r>
            <a:r>
              <a:rPr lang="fr-FR" sz="1800" spc="-10" dirty="0">
                <a:effectLst/>
                <a:ea typeface="Book Antiqua" panose="02040602050305030304" pitchFamily="18" charset="0"/>
                <a:cs typeface="Book Antiqua" panose="02040602050305030304" pitchFamily="18" charset="0"/>
              </a:rPr>
              <a:t>e</a:t>
            </a:r>
            <a:r>
              <a:rPr lang="fr-FR" sz="1800" spc="10" dirty="0">
                <a:effectLst/>
                <a:ea typeface="Book Antiqua" panose="02040602050305030304" pitchFamily="18" charset="0"/>
                <a:cs typeface="Book Antiqua" panose="02040602050305030304" pitchFamily="18" charset="0"/>
              </a:rPr>
              <a:t>r</a:t>
            </a:r>
            <a:r>
              <a:rPr lang="fr-FR" sz="1800" spc="-10" dirty="0">
                <a:effectLst/>
                <a:ea typeface="Book Antiqua" panose="02040602050305030304" pitchFamily="18" charset="0"/>
                <a:cs typeface="Book Antiqua" panose="02040602050305030304" pitchFamily="18" charset="0"/>
              </a:rPr>
              <a:t>nemen</a:t>
            </a:r>
            <a:r>
              <a:rPr lang="fr-FR" sz="1800" dirty="0">
                <a:effectLst/>
                <a:ea typeface="Book Antiqua" panose="02040602050305030304" pitchFamily="18" charset="0"/>
                <a:cs typeface="Book Antiqua" panose="02040602050305030304" pitchFamily="18" charset="0"/>
              </a:rPr>
              <a:t>t</a:t>
            </a:r>
            <a:r>
              <a:rPr lang="fr-FR" sz="1800" spc="-6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françai</a:t>
            </a:r>
            <a:r>
              <a:rPr lang="fr-FR" sz="1800" dirty="0">
                <a:effectLst/>
                <a:ea typeface="Book Antiqua" panose="02040602050305030304" pitchFamily="18" charset="0"/>
                <a:cs typeface="Book Antiqua" panose="02040602050305030304" pitchFamily="18" charset="0"/>
              </a:rPr>
              <a:t>s</a:t>
            </a:r>
            <a:r>
              <a:rPr lang="fr-FR" sz="1800" spc="-65" dirty="0">
                <a:effectLst/>
                <a:ea typeface="Book Antiqua" panose="02040602050305030304" pitchFamily="18" charset="0"/>
                <a:cs typeface="Book Antiqua" panose="02040602050305030304" pitchFamily="18" charset="0"/>
              </a:rPr>
              <a:t> </a:t>
            </a:r>
            <a:r>
              <a:rPr lang="fr-FR" sz="1800" spc="-20" dirty="0">
                <a:effectLst/>
                <a:ea typeface="Book Antiqua" panose="02040602050305030304" pitchFamily="18" charset="0"/>
                <a:cs typeface="Book Antiqua" panose="02040602050305030304" pitchFamily="18" charset="0"/>
              </a:rPr>
              <a:t>a</a:t>
            </a:r>
            <a:r>
              <a:rPr lang="fr-FR" sz="1800" spc="-10" dirty="0">
                <a:effectLst/>
                <a:ea typeface="Book Antiqua" panose="02040602050305030304" pitchFamily="18" charset="0"/>
                <a:cs typeface="Book Antiqua" panose="02040602050305030304" pitchFamily="18" charset="0"/>
              </a:rPr>
              <a:t>vai</a:t>
            </a:r>
            <a:r>
              <a:rPr lang="fr-FR" sz="1800" dirty="0">
                <a:effectLst/>
                <a:ea typeface="Book Antiqua" panose="02040602050305030304" pitchFamily="18" charset="0"/>
                <a:cs typeface="Book Antiqua" panose="02040602050305030304" pitchFamily="18" charset="0"/>
              </a:rPr>
              <a:t>t</a:t>
            </a:r>
            <a:r>
              <a:rPr lang="fr-FR" sz="1800" spc="-6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ains</a:t>
            </a:r>
            <a:r>
              <a:rPr lang="fr-FR" sz="1800" dirty="0">
                <a:effectLst/>
                <a:ea typeface="Book Antiqua" panose="02040602050305030304" pitchFamily="18" charset="0"/>
                <a:cs typeface="Book Antiqua" panose="02040602050305030304" pitchFamily="18" charset="0"/>
              </a:rPr>
              <a:t>i</a:t>
            </a:r>
            <a:r>
              <a:rPr lang="fr-FR" sz="1800" spc="-6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demandé </a:t>
            </a:r>
            <a:r>
              <a:rPr lang="fr-FR" sz="1800" spc="10" dirty="0">
                <a:effectLst/>
                <a:ea typeface="Book Antiqua" panose="02040602050305030304" pitchFamily="18" charset="0"/>
                <a:cs typeface="Book Antiqua" panose="02040602050305030304" pitchFamily="18" charset="0"/>
              </a:rPr>
              <a:t>au</a:t>
            </a:r>
            <a:r>
              <a:rPr lang="fr-FR" sz="1800" dirty="0">
                <a:effectLst/>
                <a:ea typeface="Book Antiqua" panose="02040602050305030304" pitchFamily="18" charset="0"/>
                <a:cs typeface="Book Antiqua" panose="02040602050305030304" pitchFamily="18" charset="0"/>
              </a:rPr>
              <a:t>x</a:t>
            </a:r>
            <a:r>
              <a:rPr lang="fr-FR" sz="1800" spc="75" dirty="0">
                <a:effectLst/>
                <a:ea typeface="Book Antiqua" panose="02040602050305030304" pitchFamily="18" charset="0"/>
                <a:cs typeface="Book Antiqua" panose="02040602050305030304" pitchFamily="18" charset="0"/>
              </a:rPr>
              <a:t> </a:t>
            </a:r>
            <a:r>
              <a:rPr lang="fr-FR" sz="1800" spc="25" dirty="0">
                <a:effectLst/>
                <a:ea typeface="Book Antiqua" panose="02040602050305030304" pitchFamily="18" charset="0"/>
                <a:cs typeface="Book Antiqua" panose="02040602050305030304" pitchFamily="18" charset="0"/>
              </a:rPr>
              <a:t>g</a:t>
            </a:r>
            <a:r>
              <a:rPr lang="fr-FR" sz="1800" spc="10" dirty="0">
                <a:effectLst/>
                <a:ea typeface="Book Antiqua" panose="02040602050305030304" pitchFamily="18" charset="0"/>
                <a:cs typeface="Book Antiqua" panose="02040602050305030304" pitchFamily="18" charset="0"/>
              </a:rPr>
              <a:t>rande</a:t>
            </a:r>
            <a:r>
              <a:rPr lang="fr-FR" sz="1800" dirty="0">
                <a:effectLst/>
                <a:ea typeface="Book Antiqua" panose="02040602050305030304" pitchFamily="18" charset="0"/>
                <a:cs typeface="Book Antiqua" panose="02040602050305030304" pitchFamily="18" charset="0"/>
              </a:rPr>
              <a:t>s</a:t>
            </a:r>
            <a:r>
              <a:rPr lang="fr-FR" sz="1800" spc="7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ent</a:t>
            </a:r>
            <a:r>
              <a:rPr lang="fr-FR" sz="1800" spc="5" dirty="0">
                <a:effectLst/>
                <a:ea typeface="Book Antiqua" panose="02040602050305030304" pitchFamily="18" charset="0"/>
                <a:cs typeface="Book Antiqua" panose="02040602050305030304" pitchFamily="18" charset="0"/>
              </a:rPr>
              <a:t>r</a:t>
            </a:r>
            <a:r>
              <a:rPr lang="fr-FR" sz="1800" spc="10" dirty="0">
                <a:effectLst/>
                <a:ea typeface="Book Antiqua" panose="02040602050305030304" pitchFamily="18" charset="0"/>
                <a:cs typeface="Book Antiqua" panose="02040602050305030304" pitchFamily="18" charset="0"/>
              </a:rPr>
              <a:t>ep</a:t>
            </a:r>
            <a:r>
              <a:rPr lang="fr-FR" sz="1800" spc="25" dirty="0">
                <a:effectLst/>
                <a:ea typeface="Book Antiqua" panose="02040602050305030304" pitchFamily="18" charset="0"/>
                <a:cs typeface="Book Antiqua" panose="02040602050305030304" pitchFamily="18" charset="0"/>
              </a:rPr>
              <a:t>r</a:t>
            </a:r>
            <a:r>
              <a:rPr lang="fr-FR" sz="1800" spc="10" dirty="0">
                <a:effectLst/>
                <a:ea typeface="Book Antiqua" panose="02040602050305030304" pitchFamily="18" charset="0"/>
                <a:cs typeface="Book Antiqua" panose="02040602050305030304" pitchFamily="18" charset="0"/>
              </a:rPr>
              <a:t>ise</a:t>
            </a:r>
            <a:r>
              <a:rPr lang="fr-FR" sz="1800" dirty="0">
                <a:effectLst/>
                <a:ea typeface="Book Antiqua" panose="02040602050305030304" pitchFamily="18" charset="0"/>
                <a:cs typeface="Book Antiqua" panose="02040602050305030304" pitchFamily="18" charset="0"/>
              </a:rPr>
              <a:t>s</a:t>
            </a:r>
            <a:r>
              <a:rPr lang="fr-FR" sz="1800" spc="7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française</a:t>
            </a:r>
            <a:r>
              <a:rPr lang="fr-FR" sz="1800" dirty="0">
                <a:effectLst/>
                <a:ea typeface="Book Antiqua" panose="02040602050305030304" pitchFamily="18" charset="0"/>
                <a:cs typeface="Book Antiqua" panose="02040602050305030304" pitchFamily="18" charset="0"/>
              </a:rPr>
              <a:t>s</a:t>
            </a:r>
            <a:r>
              <a:rPr lang="fr-FR" sz="1800" spc="7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d</a:t>
            </a:r>
            <a:r>
              <a:rPr lang="fr-FR" sz="1800" dirty="0">
                <a:effectLst/>
                <a:ea typeface="Book Antiqua" panose="02040602050305030304" pitchFamily="18" charset="0"/>
                <a:cs typeface="Book Antiqua" panose="02040602050305030304" pitchFamily="18" charset="0"/>
              </a:rPr>
              <a:t>e</a:t>
            </a:r>
            <a:r>
              <a:rPr lang="fr-FR" sz="1800" spc="7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tr</a:t>
            </a:r>
            <a:r>
              <a:rPr lang="fr-FR" sz="1800" spc="-5" dirty="0">
                <a:effectLst/>
                <a:ea typeface="Book Antiqua" panose="02040602050305030304" pitchFamily="18" charset="0"/>
                <a:cs typeface="Book Antiqua" panose="02040602050305030304" pitchFamily="18" charset="0"/>
              </a:rPr>
              <a:t>a</a:t>
            </a:r>
            <a:r>
              <a:rPr lang="fr-FR" sz="1800" spc="10" dirty="0">
                <a:effectLst/>
                <a:ea typeface="Book Antiqua" panose="02040602050305030304" pitchFamily="18" charset="0"/>
                <a:cs typeface="Book Antiqua" panose="02040602050305030304" pitchFamily="18" charset="0"/>
              </a:rPr>
              <a:t>vaille</a:t>
            </a:r>
            <a:r>
              <a:rPr lang="fr-FR" sz="1800" dirty="0">
                <a:effectLst/>
                <a:ea typeface="Book Antiqua" panose="02040602050305030304" pitchFamily="18" charset="0"/>
                <a:cs typeface="Book Antiqua" panose="02040602050305030304" pitchFamily="18" charset="0"/>
              </a:rPr>
              <a:t>r</a:t>
            </a:r>
            <a:r>
              <a:rPr lang="fr-FR" sz="1800" spc="7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su</a:t>
            </a:r>
            <a:r>
              <a:rPr lang="fr-FR" sz="1800" dirty="0">
                <a:effectLst/>
                <a:ea typeface="Book Antiqua" panose="02040602050305030304" pitchFamily="18" charset="0"/>
                <a:cs typeface="Book Antiqua" panose="02040602050305030304" pitchFamily="18" charset="0"/>
              </a:rPr>
              <a:t>r</a:t>
            </a:r>
            <a:r>
              <a:rPr lang="fr-FR" sz="1800" spc="7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l</a:t>
            </a:r>
            <a:r>
              <a:rPr lang="fr-FR" sz="1800" dirty="0">
                <a:effectLst/>
                <a:ea typeface="Book Antiqua" panose="02040602050305030304" pitchFamily="18" charset="0"/>
                <a:cs typeface="Book Antiqua" panose="02040602050305030304" pitchFamily="18" charset="0"/>
              </a:rPr>
              <a:t>a</a:t>
            </a:r>
            <a:r>
              <a:rPr lang="fr-FR" sz="1800" spc="7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continui</a:t>
            </a:r>
            <a:r>
              <a:rPr lang="fr-FR" sz="1800" dirty="0">
                <a:effectLst/>
                <a:ea typeface="Book Antiqua" panose="02040602050305030304" pitchFamily="18" charset="0"/>
                <a:cs typeface="Book Antiqua" panose="02040602050305030304" pitchFamily="18" charset="0"/>
              </a:rPr>
              <a:t>té</a:t>
            </a:r>
            <a:r>
              <a:rPr lang="fr-FR" sz="1800" spc="7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d</a:t>
            </a:r>
            <a:r>
              <a:rPr lang="fr-FR" sz="1800" dirty="0">
                <a:effectLst/>
                <a:ea typeface="Book Antiqua" panose="02040602050305030304" pitchFamily="18" charset="0"/>
                <a:cs typeface="Book Antiqua" panose="02040602050305030304" pitchFamily="18" charset="0"/>
              </a:rPr>
              <a:t>e</a:t>
            </a:r>
            <a:r>
              <a:rPr lang="fr-FR" sz="1800" spc="7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leu</a:t>
            </a:r>
            <a:r>
              <a:rPr lang="fr-FR" sz="1800" spc="1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s</a:t>
            </a:r>
            <a:r>
              <a:rPr lang="fr-FR" sz="1800" spc="7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activi</a:t>
            </a:r>
            <a:r>
              <a:rPr lang="fr-FR" sz="1800" dirty="0">
                <a:effectLst/>
                <a:ea typeface="Book Antiqua" panose="02040602050305030304" pitchFamily="18" charset="0"/>
                <a:cs typeface="Book Antiqua" panose="02040602050305030304" pitchFamily="18" charset="0"/>
              </a:rPr>
              <a:t>t</a:t>
            </a:r>
            <a:r>
              <a:rPr lang="fr-FR" sz="1800" spc="10" dirty="0">
                <a:effectLst/>
                <a:ea typeface="Book Antiqua" panose="02040602050305030304" pitchFamily="18" charset="0"/>
                <a:cs typeface="Book Antiqua" panose="02040602050305030304" pitchFamily="18" charset="0"/>
              </a:rPr>
              <a:t>é</a:t>
            </a:r>
            <a:r>
              <a:rPr lang="fr-FR" sz="1800" dirty="0">
                <a:effectLst/>
                <a:ea typeface="Book Antiqua" panose="02040602050305030304" pitchFamily="18" charset="0"/>
                <a:cs typeface="Book Antiqua" panose="02040602050305030304" pitchFamily="18" charset="0"/>
              </a:rPr>
              <a:t>s</a:t>
            </a:r>
            <a:r>
              <a:rPr lang="fr-FR" sz="1800" spc="7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dans </a:t>
            </a:r>
            <a:r>
              <a:rPr lang="fr-FR" sz="1800" spc="-5" dirty="0">
                <a:effectLst/>
                <a:ea typeface="Book Antiqua" panose="02040602050305030304" pitchFamily="18" charset="0"/>
                <a:cs typeface="Book Antiqua" panose="02040602050305030304" pitchFamily="18" charset="0"/>
              </a:rPr>
              <a:t>l’</a:t>
            </a:r>
            <a:r>
              <a:rPr lang="fr-FR" sz="1800" spc="-25" dirty="0">
                <a:effectLst/>
                <a:ea typeface="Book Antiqua" panose="02040602050305030304" pitchFamily="18" charset="0"/>
                <a:cs typeface="Book Antiqua" panose="02040602050305030304" pitchFamily="18" charset="0"/>
              </a:rPr>
              <a:t>h</a:t>
            </a:r>
            <a:r>
              <a:rPr lang="fr-FR" sz="1800" spc="-5" dirty="0">
                <a:effectLst/>
                <a:ea typeface="Book Antiqua" panose="02040602050305030304" pitchFamily="18" charset="0"/>
                <a:cs typeface="Book Antiqua" panose="02040602050305030304" pitchFamily="18" charset="0"/>
              </a:rPr>
              <a:t>yp</a:t>
            </a:r>
            <a:r>
              <a:rPr lang="fr-FR" sz="1800" spc="-15" dirty="0">
                <a:effectLst/>
                <a:ea typeface="Book Antiqua" panose="02040602050305030304" pitchFamily="18" charset="0"/>
                <a:cs typeface="Book Antiqua" panose="02040602050305030304" pitchFamily="18" charset="0"/>
              </a:rPr>
              <a:t>o</a:t>
            </a:r>
            <a:r>
              <a:rPr lang="fr-FR" sz="1800" spc="10" dirty="0">
                <a:effectLst/>
                <a:ea typeface="Book Antiqua" panose="02040602050305030304" pitchFamily="18" charset="0"/>
                <a:cs typeface="Book Antiqua" panose="02040602050305030304" pitchFamily="18" charset="0"/>
              </a:rPr>
              <a:t>t</a:t>
            </a:r>
            <a:r>
              <a:rPr lang="fr-FR" sz="1800" spc="-5" dirty="0">
                <a:effectLst/>
                <a:ea typeface="Book Antiqua" panose="02040602050305030304" pitchFamily="18" charset="0"/>
                <a:cs typeface="Book Antiqua" panose="02040602050305030304" pitchFamily="18" charset="0"/>
              </a:rPr>
              <a:t>hès</a:t>
            </a:r>
            <a:r>
              <a:rPr lang="fr-FR" sz="1800" dirty="0">
                <a:effectLst/>
                <a:ea typeface="Book Antiqua" panose="02040602050305030304" pitchFamily="18" charset="0"/>
                <a:cs typeface="Book Antiqua" panose="02040602050305030304" pitchFamily="18" charset="0"/>
              </a:rPr>
              <a:t>e</a:t>
            </a:r>
            <a:r>
              <a:rPr lang="fr-FR" sz="1800" spc="-60"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d’un</a:t>
            </a:r>
            <a:r>
              <a:rPr lang="fr-FR" sz="1800" dirty="0">
                <a:effectLst/>
                <a:ea typeface="Book Antiqua" panose="02040602050305030304" pitchFamily="18" charset="0"/>
                <a:cs typeface="Book Antiqua" panose="02040602050305030304" pitchFamily="18" charset="0"/>
              </a:rPr>
              <a:t>e</a:t>
            </a:r>
            <a:r>
              <a:rPr lang="fr-FR" sz="1800" spc="-60"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pandémi</a:t>
            </a:r>
            <a:r>
              <a:rPr lang="fr-FR" sz="1800" dirty="0">
                <a:effectLst/>
                <a:ea typeface="Book Antiqua" panose="02040602050305030304" pitchFamily="18" charset="0"/>
                <a:cs typeface="Book Antiqua" panose="02040602050305030304" pitchFamily="18" charset="0"/>
              </a:rPr>
              <a:t>e</a:t>
            </a:r>
          </a:p>
          <a:p>
            <a:r>
              <a:rPr lang="fr-FR" sz="1800" spc="-40" dirty="0">
                <a:effectLst/>
                <a:ea typeface="Book Antiqua" panose="02040602050305030304" pitchFamily="18" charset="0"/>
                <a:cs typeface="Book Antiqua" panose="02040602050305030304" pitchFamily="18" charset="0"/>
              </a:rPr>
              <a:t>F</a:t>
            </a:r>
            <a:r>
              <a:rPr lang="fr-FR" sz="1800" dirty="0">
                <a:effectLst/>
                <a:ea typeface="Book Antiqua" panose="02040602050305030304" pitchFamily="18" charset="0"/>
                <a:cs typeface="Book Antiqua" panose="02040602050305030304" pitchFamily="18" charset="0"/>
              </a:rPr>
              <a:t>ace</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des</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é</a:t>
            </a:r>
            <a:r>
              <a:rPr lang="fr-FR" sz="1800" spc="-15" dirty="0">
                <a:effectLst/>
                <a:ea typeface="Book Antiqua" panose="02040602050305030304" pitchFamily="18" charset="0"/>
                <a:cs typeface="Book Antiqua" panose="02040602050305030304" pitchFamily="18" charset="0"/>
              </a:rPr>
              <a:t>v</a:t>
            </a:r>
            <a:r>
              <a:rPr lang="fr-FR" sz="1800" dirty="0">
                <a:effectLst/>
                <a:ea typeface="Book Antiqua" panose="02040602050305030304" pitchFamily="18" charset="0"/>
                <a:cs typeface="Book Antiqua" panose="02040602050305030304" pitchFamily="18" charset="0"/>
              </a:rPr>
              <a:t>énements</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g</a:t>
            </a:r>
            <a:r>
              <a:rPr lang="fr-FR" sz="1800" dirty="0">
                <a:effectLst/>
                <a:ea typeface="Book Antiqua" panose="02040602050305030304" pitchFamily="18" charset="0"/>
                <a:cs typeface="Book Antiqua" panose="02040602050305030304" pitchFamily="18" charset="0"/>
              </a:rPr>
              <a:t>rande</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a:t>
            </a:r>
            <a:r>
              <a:rPr lang="fr-FR" sz="1800" spc="-20" dirty="0">
                <a:effectLst/>
                <a:ea typeface="Book Antiqua" panose="02040602050305030304" pitchFamily="18" charset="0"/>
                <a:cs typeface="Book Antiqua" panose="02040602050305030304" pitchFamily="18" charset="0"/>
              </a:rPr>
              <a:t>m</a:t>
            </a:r>
            <a:r>
              <a:rPr lang="fr-FR" sz="1800" dirty="0">
                <a:effectLst/>
                <a:ea typeface="Book Antiqua" panose="02040602050305030304" pitchFamily="18" charset="0"/>
                <a:cs typeface="Book Antiqua" panose="02040602050305030304" pitchFamily="18" charset="0"/>
              </a:rPr>
              <a:t>pleu</a:t>
            </a:r>
            <a:r>
              <a:rPr lang="fr-FR" sz="1800" spc="-50"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communication</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ne</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sera</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pas</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en</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mesu</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 sau</a:t>
            </a:r>
            <a:r>
              <a:rPr lang="fr-FR" sz="1800" spc="-15" dirty="0">
                <a:effectLst/>
                <a:ea typeface="Book Antiqua" panose="02040602050305030304" pitchFamily="18" charset="0"/>
                <a:cs typeface="Book Antiqua" panose="02040602050305030304" pitchFamily="18" charset="0"/>
              </a:rPr>
              <a:t>v</a:t>
            </a:r>
            <a:r>
              <a:rPr lang="fr-FR" sz="1800" dirty="0">
                <a:effectLst/>
                <a:ea typeface="Book Antiqua" panose="02040602050305030304" pitchFamily="18" charset="0"/>
                <a:cs typeface="Book Antiqua" panose="02040602050305030304" pitchFamily="18" charset="0"/>
              </a:rPr>
              <a:t>er</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une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o</a:t>
            </a:r>
            <a:r>
              <a:rPr lang="fr-FR" sz="1800" spc="-5" dirty="0">
                <a:effectLst/>
                <a:ea typeface="Book Antiqua" panose="02040602050305030304" pitchFamily="18" charset="0"/>
                <a:cs typeface="Book Antiqua" panose="02040602050305030304" pitchFamily="18" charset="0"/>
              </a:rPr>
              <a:t>rg</a:t>
            </a:r>
            <a:r>
              <a:rPr lang="fr-FR" sz="1800" dirty="0">
                <a:effectLst/>
                <a:ea typeface="Book Antiqua" panose="02040602050305030304" pitchFamily="18" charset="0"/>
                <a:cs typeface="Book Antiqua" panose="02040602050305030304" pitchFamily="18" charset="0"/>
              </a:rPr>
              <a:t>anisation.</a:t>
            </a:r>
            <a:r>
              <a:rPr lang="fr-FR" sz="1800" spc="-35" dirty="0">
                <a:effectLst/>
                <a:ea typeface="Book Antiqua" panose="02040602050305030304" pitchFamily="18" charset="0"/>
                <a:cs typeface="Book Antiqua" panose="02040602050305030304" pitchFamily="18" charset="0"/>
              </a:rPr>
              <a:t> </a:t>
            </a:r>
            <a:r>
              <a:rPr lang="fr-FR" sz="1800" spc="-40" dirty="0">
                <a:effectLst/>
                <a:ea typeface="Book Antiqua" panose="02040602050305030304" pitchFamily="18" charset="0"/>
                <a:cs typeface="Book Antiqua" panose="02040602050305030304" pitchFamily="18" charset="0"/>
              </a:rPr>
              <a:t>F</a:t>
            </a:r>
            <a:r>
              <a:rPr lang="fr-FR" sz="1800" dirty="0">
                <a:effectLst/>
                <a:ea typeface="Book Antiqua" panose="02040602050305030304" pitchFamily="18" charset="0"/>
                <a:cs typeface="Book Antiqua" panose="02040602050305030304" pitchFamily="18" charset="0"/>
              </a:rPr>
              <a:t>ace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une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ca</a:t>
            </a:r>
            <a:r>
              <a:rPr lang="fr-FR" sz="1800" spc="5"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a</a:t>
            </a:r>
            <a:r>
              <a:rPr lang="fr-FR" sz="1800" spc="-5" dirty="0">
                <a:effectLst/>
                <a:ea typeface="Book Antiqua" panose="02040602050305030304" pitchFamily="18" charset="0"/>
                <a:cs typeface="Book Antiqua" panose="02040602050305030304" pitchFamily="18" charset="0"/>
              </a:rPr>
              <a:t>s</a:t>
            </a:r>
            <a:r>
              <a:rPr lang="fr-FR" sz="1800" dirty="0">
                <a:effectLst/>
                <a:ea typeface="Book Antiqua" panose="02040602050305030304" pitchFamily="18" charset="0"/>
                <a:cs typeface="Book Antiqua" panose="02040602050305030304" pitchFamily="18" charset="0"/>
              </a:rPr>
              <a:t>t</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ophe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indu</a:t>
            </a:r>
            <a:r>
              <a:rPr lang="fr-FR" sz="1800" spc="-5" dirty="0">
                <a:effectLst/>
                <a:ea typeface="Book Antiqua" panose="02040602050305030304" pitchFamily="18" charset="0"/>
                <a:cs typeface="Book Antiqua" panose="02040602050305030304" pitchFamily="18" charset="0"/>
              </a:rPr>
              <a:t>s</a:t>
            </a:r>
            <a:r>
              <a:rPr lang="fr-FR" sz="1800" dirty="0">
                <a:effectLst/>
                <a:ea typeface="Book Antiqua" panose="02040602050305030304" pitchFamily="18" charset="0"/>
                <a:cs typeface="Book Antiqua" panose="02040602050305030304" pitchFamily="18" charset="0"/>
              </a:rPr>
              <a:t>t</a:t>
            </a:r>
            <a:r>
              <a:rPr lang="fr-FR" sz="1800" spc="1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ielle,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comme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celle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centrale nucléai</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50" dirty="0">
                <a:effectLst/>
                <a:ea typeface="Book Antiqua" panose="02040602050305030304" pitchFamily="18" charset="0"/>
                <a:cs typeface="Book Antiqua" panose="02040602050305030304" pitchFamily="18" charset="0"/>
              </a:rPr>
              <a:t> </a:t>
            </a:r>
            <a:r>
              <a:rPr lang="fr-FR" sz="1800" spc="-85" dirty="0">
                <a:effectLst/>
                <a:ea typeface="Book Antiqua" panose="02040602050305030304" pitchFamily="18" charset="0"/>
                <a:cs typeface="Book Antiqua" panose="02040602050305030304" pitchFamily="18" charset="0"/>
              </a:rPr>
              <a:t>T</a:t>
            </a:r>
            <a:r>
              <a:rPr lang="fr-FR" sz="1800" spc="10" dirty="0">
                <a:effectLst/>
                <a:ea typeface="Book Antiqua" panose="02040602050305030304" pitchFamily="18" charset="0"/>
                <a:cs typeface="Book Antiqua" panose="02040602050305030304" pitchFamily="18" charset="0"/>
              </a:rPr>
              <a:t>c</a:t>
            </a:r>
            <a:r>
              <a:rPr lang="fr-FR" sz="1800" dirty="0">
                <a:effectLst/>
                <a:ea typeface="Book Antiqua" panose="02040602050305030304" pitchFamily="18" charset="0"/>
                <a:cs typeface="Book Antiqua" panose="02040602050305030304" pitchFamily="18" charset="0"/>
              </a:rPr>
              <a:t>he</a:t>
            </a:r>
            <a:r>
              <a:rPr lang="fr-FR" sz="1800" spc="1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no</a:t>
            </a:r>
            <a:r>
              <a:rPr lang="fr-FR" sz="1800" spc="-15" dirty="0">
                <a:effectLst/>
                <a:ea typeface="Book Antiqua" panose="02040602050305030304" pitchFamily="18" charset="0"/>
                <a:cs typeface="Book Antiqua" panose="02040602050305030304" pitchFamily="18" charset="0"/>
              </a:rPr>
              <a:t>b</a:t>
            </a:r>
            <a:r>
              <a:rPr lang="fr-FR" sz="1800" spc="-10" dirty="0">
                <a:effectLst/>
                <a:ea typeface="Book Antiqua" panose="02040602050305030304" pitchFamily="18" charset="0"/>
                <a:cs typeface="Book Antiqua" panose="02040602050305030304" pitchFamily="18" charset="0"/>
              </a:rPr>
              <a:t>y</a:t>
            </a:r>
            <a:r>
              <a:rPr lang="fr-FR" sz="1800" dirty="0">
                <a:effectLst/>
                <a:ea typeface="Book Antiqua" panose="02040602050305030304" pitchFamily="18" charset="0"/>
                <a:cs typeface="Book Antiqua" panose="02040602050305030304" pitchFamily="18" charset="0"/>
              </a:rPr>
              <a:t>l</a:t>
            </a:r>
            <a:r>
              <a:rPr lang="fr-FR" sz="1800" spc="50"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q</a:t>
            </a:r>
            <a:r>
              <a:rPr lang="fr-FR" sz="1800" dirty="0">
                <a:effectLst/>
                <a:ea typeface="Book Antiqua" panose="02040602050305030304" pitchFamily="18" charset="0"/>
                <a:cs typeface="Book Antiqua" panose="02040602050305030304" pitchFamily="18" charset="0"/>
              </a:rPr>
              <a:t>ui</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explosé</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a:t>
            </a:r>
            <a:r>
              <a:rPr lang="fr-FR" sz="1800" spc="50" dirty="0">
                <a:effectLst/>
                <a:ea typeface="Book Antiqua" panose="02040602050305030304" pitchFamily="18" charset="0"/>
                <a:cs typeface="Book Antiqua" panose="02040602050305030304" pitchFamily="18" charset="0"/>
              </a:rPr>
              <a:t> </a:t>
            </a:r>
            <a:r>
              <a:rPr lang="fr-FR" sz="1800" cap="small" dirty="0">
                <a:effectLst/>
                <a:ea typeface="Book Antiqua" panose="02040602050305030304" pitchFamily="18" charset="0"/>
                <a:cs typeface="Book Antiqua" panose="02040602050305030304" pitchFamily="18" charset="0"/>
              </a:rPr>
              <a:t>26</a:t>
            </a:r>
            <a:r>
              <a:rPr lang="fr-FR" sz="1800" spc="50"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a</a:t>
            </a:r>
            <a:r>
              <a:rPr lang="fr-FR" sz="1800" dirty="0">
                <a:effectLst/>
                <a:ea typeface="Book Antiqua" panose="02040602050305030304" pitchFamily="18" charset="0"/>
                <a:cs typeface="Book Antiqua" panose="02040602050305030304" pitchFamily="18" charset="0"/>
              </a:rPr>
              <a:t>v</a:t>
            </a:r>
            <a:r>
              <a:rPr lang="fr-FR" sz="1800" spc="1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il</a:t>
            </a:r>
            <a:r>
              <a:rPr lang="fr-FR" sz="1800" spc="50" dirty="0">
                <a:effectLst/>
                <a:ea typeface="Book Antiqua" panose="02040602050305030304" pitchFamily="18" charset="0"/>
                <a:cs typeface="Book Antiqua" panose="02040602050305030304" pitchFamily="18" charset="0"/>
              </a:rPr>
              <a:t> </a:t>
            </a:r>
            <a:r>
              <a:rPr lang="fr-FR" sz="1800" spc="-40" dirty="0">
                <a:effectLst/>
                <a:ea typeface="Book Antiqua" panose="02040602050305030304" pitchFamily="18" charset="0"/>
                <a:cs typeface="Book Antiqua" panose="02040602050305030304" pitchFamily="18" charset="0"/>
              </a:rPr>
              <a:t>1</a:t>
            </a:r>
            <a:r>
              <a:rPr lang="fr-FR" sz="1800" dirty="0">
                <a:effectLst/>
                <a:ea typeface="Book Antiqua" panose="02040602050305030304" pitchFamily="18" charset="0"/>
                <a:cs typeface="Book Antiqua" panose="02040602050305030304" pitchFamily="18" charset="0"/>
              </a:rPr>
              <a:t>986,</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communication</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a:t>
            </a:r>
            <a:r>
              <a:rPr lang="fr-FR" sz="1800" spc="-5" dirty="0">
                <a:effectLst/>
                <a:ea typeface="Book Antiqua" panose="02040602050305030304" pitchFamily="18" charset="0"/>
                <a:cs typeface="Book Antiqua" panose="02040602050305030304" pitchFamily="18" charset="0"/>
              </a:rPr>
              <a:t>s</a:t>
            </a:r>
            <a:r>
              <a:rPr lang="fr-FR" sz="1800" dirty="0">
                <a:effectLst/>
                <a:ea typeface="Book Antiqua" panose="02040602050305030304" pitchFamily="18" charset="0"/>
                <a:cs typeface="Book Antiqua" panose="02040602050305030304" pitchFamily="18" charset="0"/>
              </a:rPr>
              <a:t>t</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faible </a:t>
            </a:r>
            <a:r>
              <a:rPr lang="fr-FR" sz="1800" spc="-5" dirty="0">
                <a:effectLst/>
                <a:ea typeface="Book Antiqua" panose="02040602050305030304" pitchFamily="18" charset="0"/>
                <a:cs typeface="Book Antiqua" panose="02040602050305030304" pitchFamily="18" charset="0"/>
              </a:rPr>
              <a:t>utili</a:t>
            </a:r>
            <a:r>
              <a:rPr lang="fr-FR" sz="1800" spc="-15"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é</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fac</a:t>
            </a:r>
            <a:r>
              <a:rPr lang="fr-FR" sz="1800" dirty="0">
                <a:effectLst/>
                <a:ea typeface="Book Antiqua" panose="02040602050305030304" pitchFamily="18" charset="0"/>
                <a:cs typeface="Book Antiqua" panose="02040602050305030304" pitchFamily="18" charset="0"/>
              </a:rPr>
              <a:t>e</a:t>
            </a:r>
            <a:r>
              <a:rPr lang="fr-FR" sz="1800" spc="-5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l</a:t>
            </a:r>
            <a:r>
              <a:rPr lang="fr-FR" sz="1800" dirty="0">
                <a:effectLst/>
                <a:ea typeface="Book Antiqua" panose="02040602050305030304" pitchFamily="18" charset="0"/>
                <a:cs typeface="Book Antiqua" panose="02040602050305030304" pitchFamily="18" charset="0"/>
              </a:rPr>
              <a:t>a</a:t>
            </a:r>
            <a:r>
              <a:rPr lang="fr-FR" sz="1800" spc="-5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g</a:t>
            </a:r>
            <a:r>
              <a:rPr lang="fr-FR" sz="1800" spc="-5" dirty="0">
                <a:effectLst/>
                <a:ea typeface="Book Antiqua" panose="02040602050305030304" pitchFamily="18" charset="0"/>
                <a:cs typeface="Book Antiqua" panose="02040602050305030304" pitchFamily="18" charset="0"/>
              </a:rPr>
              <a:t>r</a:t>
            </a:r>
            <a:r>
              <a:rPr lang="fr-FR" sz="1800" spc="-15" dirty="0">
                <a:effectLst/>
                <a:ea typeface="Book Antiqua" panose="02040602050305030304" pitchFamily="18" charset="0"/>
                <a:cs typeface="Book Antiqua" panose="02040602050305030304" pitchFamily="18" charset="0"/>
              </a:rPr>
              <a:t>a</a:t>
            </a:r>
            <a:r>
              <a:rPr lang="fr-FR" sz="1800" spc="-5" dirty="0">
                <a:effectLst/>
                <a:ea typeface="Book Antiqua" panose="02040602050305030304" pitchFamily="18" charset="0"/>
                <a:cs typeface="Book Antiqua" panose="02040602050305030304" pitchFamily="18" charset="0"/>
              </a:rPr>
              <a:t>vi</a:t>
            </a:r>
            <a:r>
              <a:rPr lang="fr-FR" sz="1800" spc="-15"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é</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d</a:t>
            </a:r>
            <a:r>
              <a:rPr lang="fr-FR" sz="1800" dirty="0">
                <a:effectLst/>
                <a:ea typeface="Book Antiqua" panose="02040602050305030304" pitchFamily="18" charset="0"/>
                <a:cs typeface="Book Antiqua" panose="02040602050305030304" pitchFamily="18" charset="0"/>
              </a:rPr>
              <a:t>u</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désa</a:t>
            </a:r>
            <a:r>
              <a:rPr lang="fr-FR" sz="1800" spc="-10" dirty="0">
                <a:effectLst/>
                <a:ea typeface="Book Antiqua" panose="02040602050305030304" pitchFamily="18" charset="0"/>
                <a:cs typeface="Book Antiqua" panose="02040602050305030304" pitchFamily="18" charset="0"/>
              </a:rPr>
              <a:t>s</a:t>
            </a:r>
            <a:r>
              <a:rPr lang="fr-FR" sz="1800" spc="-5" dirty="0">
                <a:effectLst/>
                <a:ea typeface="Book Antiqua" panose="02040602050305030304" pitchFamily="18" charset="0"/>
                <a:cs typeface="Book Antiqua" panose="02040602050305030304" pitchFamily="18" charset="0"/>
              </a:rPr>
              <a:t>t</a:t>
            </a:r>
            <a:r>
              <a:rPr lang="fr-FR" sz="1800" spc="-10" dirty="0">
                <a:effectLst/>
                <a:ea typeface="Book Antiqua" panose="02040602050305030304" pitchFamily="18" charset="0"/>
                <a:cs typeface="Book Antiqua" panose="02040602050305030304" pitchFamily="18" charset="0"/>
              </a:rPr>
              <a:t>r</a:t>
            </a:r>
            <a:r>
              <a:rPr lang="fr-FR" sz="1800" spc="-5" dirty="0">
                <a:effectLst/>
                <a:ea typeface="Book Antiqua" panose="02040602050305030304" pitchFamily="18" charset="0"/>
                <a:cs typeface="Book Antiqua" panose="02040602050305030304" pitchFamily="18" charset="0"/>
              </a:rPr>
              <a:t>e</a:t>
            </a:r>
            <a:r>
              <a:rPr lang="fr-FR" sz="1800" dirty="0">
                <a:effectLst/>
                <a:ea typeface="Book Antiqua" panose="02040602050305030304" pitchFamily="18" charset="0"/>
                <a:cs typeface="Book Antiqua" panose="02040602050305030304" pitchFamily="18" charset="0"/>
              </a:rPr>
              <a:t>.</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Ce</a:t>
            </a:r>
            <a:r>
              <a:rPr lang="fr-FR" sz="1800" spc="15" dirty="0">
                <a:effectLst/>
                <a:ea typeface="Book Antiqua" panose="02040602050305030304" pitchFamily="18" charset="0"/>
                <a:cs typeface="Book Antiqua" panose="02040602050305030304" pitchFamily="18" charset="0"/>
              </a:rPr>
              <a:t>r</a:t>
            </a:r>
            <a:r>
              <a:rPr lang="fr-FR" sz="1800" spc="-15" dirty="0">
                <a:effectLst/>
                <a:ea typeface="Book Antiqua" panose="02040602050305030304" pitchFamily="18" charset="0"/>
                <a:cs typeface="Book Antiqua" panose="02040602050305030304" pitchFamily="18" charset="0"/>
              </a:rPr>
              <a:t>t</a:t>
            </a:r>
            <a:r>
              <a:rPr lang="fr-FR" sz="1800" spc="-5" dirty="0">
                <a:effectLst/>
                <a:ea typeface="Book Antiqua" panose="02040602050305030304" pitchFamily="18" charset="0"/>
                <a:cs typeface="Book Antiqua" panose="02040602050305030304" pitchFamily="18" charset="0"/>
              </a:rPr>
              <a:t>es</a:t>
            </a:r>
            <a:r>
              <a:rPr lang="fr-FR" sz="1800" dirty="0">
                <a:effectLst/>
                <a:ea typeface="Book Antiqua" panose="02040602050305030304" pitchFamily="18" charset="0"/>
                <a:cs typeface="Book Antiqua" panose="02040602050305030304" pitchFamily="18" charset="0"/>
              </a:rPr>
              <a:t>,</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ell</a:t>
            </a:r>
            <a:r>
              <a:rPr lang="fr-FR" sz="1800" dirty="0">
                <a:effectLst/>
                <a:ea typeface="Book Antiqua" panose="02040602050305030304" pitchFamily="18" charset="0"/>
                <a:cs typeface="Book Antiqua" panose="02040602050305030304" pitchFamily="18" charset="0"/>
              </a:rPr>
              <a:t>e</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peu</a:t>
            </a:r>
            <a:r>
              <a:rPr lang="fr-FR" sz="1800" dirty="0">
                <a:effectLst/>
                <a:ea typeface="Book Antiqua" panose="02040602050305030304" pitchFamily="18" charset="0"/>
                <a:cs typeface="Book Antiqua" panose="02040602050305030304" pitchFamily="18" charset="0"/>
              </a:rPr>
              <a:t>t</a:t>
            </a:r>
            <a:r>
              <a:rPr lang="fr-FR" sz="1800" spc="-5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r</a:t>
            </a:r>
            <a:r>
              <a:rPr lang="fr-FR" sz="1800" spc="-5" dirty="0">
                <a:effectLst/>
                <a:ea typeface="Book Antiqua" panose="02040602050305030304" pitchFamily="18" charset="0"/>
                <a:cs typeface="Book Antiqua" panose="02040602050305030304" pitchFamily="18" charset="0"/>
              </a:rPr>
              <a:t>édui</a:t>
            </a:r>
            <a:r>
              <a:rPr lang="fr-FR" sz="1800" spc="-10"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le</a:t>
            </a:r>
            <a:r>
              <a:rPr lang="fr-FR" sz="1800" dirty="0">
                <a:effectLst/>
                <a:ea typeface="Book Antiqua" panose="02040602050305030304" pitchFamily="18" charset="0"/>
                <a:cs typeface="Book Antiqua" panose="02040602050305030304" pitchFamily="18" charset="0"/>
              </a:rPr>
              <a:t>s</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consé</a:t>
            </a:r>
            <a:r>
              <a:rPr lang="fr-FR" sz="1800" spc="-15" dirty="0">
                <a:effectLst/>
                <a:ea typeface="Book Antiqua" panose="02040602050305030304" pitchFamily="18" charset="0"/>
                <a:cs typeface="Book Antiqua" panose="02040602050305030304" pitchFamily="18" charset="0"/>
              </a:rPr>
              <a:t>q</a:t>
            </a:r>
            <a:r>
              <a:rPr lang="fr-FR" sz="1800" spc="-5" dirty="0">
                <a:effectLst/>
                <a:ea typeface="Book Antiqua" panose="02040602050305030304" pitchFamily="18" charset="0"/>
                <a:cs typeface="Book Antiqua" panose="02040602050305030304" pitchFamily="18" charset="0"/>
              </a:rPr>
              <a:t>uence</a:t>
            </a:r>
            <a:r>
              <a:rPr lang="fr-FR" sz="1800" dirty="0">
                <a:effectLst/>
                <a:ea typeface="Book Antiqua" panose="02040602050305030304" pitchFamily="18" charset="0"/>
                <a:cs typeface="Book Antiqua" panose="02040602050305030304" pitchFamily="18" charset="0"/>
              </a:rPr>
              <a:t>s</a:t>
            </a:r>
            <a:r>
              <a:rPr lang="fr-FR" sz="1800" spc="-5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r</a:t>
            </a:r>
            <a:r>
              <a:rPr lang="fr-FR" sz="1800" spc="-5" dirty="0">
                <a:effectLst/>
                <a:ea typeface="Book Antiqua" panose="02040602050305030304" pitchFamily="18" charset="0"/>
                <a:cs typeface="Book Antiqua" panose="02040602050305030304" pitchFamily="18" charset="0"/>
              </a:rPr>
              <a:t>épu</a:t>
            </a:r>
            <a:r>
              <a:rPr lang="fr-FR" sz="1800" dirty="0">
                <a:effectLst/>
                <a:ea typeface="Book Antiqua" panose="02040602050305030304" pitchFamily="18" charset="0"/>
                <a:cs typeface="Book Antiqua" panose="02040602050305030304" pitchFamily="18" charset="0"/>
              </a:rPr>
              <a:t>t</a:t>
            </a:r>
            <a:r>
              <a:rPr lang="fr-FR" sz="1800" spc="-5" dirty="0">
                <a:effectLst/>
                <a:ea typeface="Book Antiqua" panose="02040602050305030304" pitchFamily="18" charset="0"/>
                <a:cs typeface="Book Antiqua" panose="02040602050305030304" pitchFamily="18" charset="0"/>
              </a:rPr>
              <a:t>atio</a:t>
            </a:r>
            <a:r>
              <a:rPr lang="fr-FR" sz="1800" dirty="0">
                <a:effectLst/>
                <a:ea typeface="Book Antiqua" panose="02040602050305030304" pitchFamily="18" charset="0"/>
                <a:cs typeface="Book Antiqua" panose="02040602050305030304" pitchFamily="18" charset="0"/>
              </a:rPr>
              <a:t>n- </a:t>
            </a:r>
            <a:r>
              <a:rPr lang="fr-FR" sz="1800" dirty="0" err="1">
                <a:effectLst/>
                <a:ea typeface="Book Antiqua" panose="02040602050305030304" pitchFamily="18" charset="0"/>
                <a:cs typeface="Book Antiqua" panose="02040602050305030304" pitchFamily="18" charset="0"/>
              </a:rPr>
              <a:t>nelles</a:t>
            </a:r>
            <a:r>
              <a:rPr lang="fr-FR" sz="1800" dirty="0">
                <a:effectLst/>
                <a:ea typeface="Book Antiqua" panose="02040602050305030304" pitchFamily="18" charset="0"/>
                <a:cs typeface="Book Antiqua" panose="02040602050305030304" pitchFamily="18" charset="0"/>
              </a:rPr>
              <a:t>,</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mais</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communication</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ra</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ement</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capaci</a:t>
            </a:r>
            <a:r>
              <a:rPr lang="fr-FR" sz="1800" spc="-10"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é</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sau</a:t>
            </a:r>
            <a:r>
              <a:rPr lang="fr-FR" sz="1800" spc="-15" dirty="0">
                <a:effectLst/>
                <a:ea typeface="Book Antiqua" panose="02040602050305030304" pitchFamily="18" charset="0"/>
                <a:cs typeface="Book Antiqua" panose="02040602050305030304" pitchFamily="18" charset="0"/>
              </a:rPr>
              <a:t>v</a:t>
            </a:r>
            <a:r>
              <a:rPr lang="fr-FR" sz="1800" dirty="0">
                <a:effectLst/>
                <a:ea typeface="Book Antiqua" panose="02040602050305030304" pitchFamily="18" charset="0"/>
                <a:cs typeface="Book Antiqua" panose="02040602050305030304" pitchFamily="18" charset="0"/>
              </a:rPr>
              <a:t>er</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une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o</a:t>
            </a:r>
            <a:r>
              <a:rPr lang="fr-FR" sz="1800" spc="-5" dirty="0">
                <a:effectLst/>
                <a:ea typeface="Book Antiqua" panose="02040602050305030304" pitchFamily="18" charset="0"/>
                <a:cs typeface="Book Antiqua" panose="02040602050305030304" pitchFamily="18" charset="0"/>
              </a:rPr>
              <a:t>rg</a:t>
            </a:r>
            <a:r>
              <a:rPr lang="fr-FR" sz="1800" dirty="0">
                <a:effectLst/>
                <a:ea typeface="Book Antiqua" panose="02040602050305030304" pitchFamily="18" charset="0"/>
                <a:cs typeface="Book Antiqua" panose="02040602050305030304" pitchFamily="18" charset="0"/>
              </a:rPr>
              <a:t>anisation</a:t>
            </a:r>
            <a:r>
              <a:rPr lang="fr-FR" sz="1800" spc="-20"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g</a:t>
            </a:r>
            <a:r>
              <a:rPr lang="fr-FR" sz="1800" spc="-10" dirty="0">
                <a:effectLst/>
                <a:ea typeface="Book Antiqua" panose="02040602050305030304" pitchFamily="18" charset="0"/>
                <a:cs typeface="Book Antiqua" panose="02040602050305030304" pitchFamily="18" charset="0"/>
              </a:rPr>
              <a:t>r</a:t>
            </a:r>
            <a:r>
              <a:rPr lang="fr-FR" sz="1800" spc="-25" dirty="0">
                <a:effectLst/>
                <a:ea typeface="Book Antiqua" panose="02040602050305030304" pitchFamily="18" charset="0"/>
                <a:cs typeface="Book Antiqua" panose="02040602050305030304" pitchFamily="18" charset="0"/>
              </a:rPr>
              <a:t>av</a:t>
            </a:r>
            <a:r>
              <a:rPr lang="fr-FR" sz="1800" spc="-10" dirty="0">
                <a:effectLst/>
                <a:ea typeface="Book Antiqua" panose="02040602050305030304" pitchFamily="18" charset="0"/>
                <a:cs typeface="Book Antiqua" panose="02040602050305030304" pitchFamily="18" charset="0"/>
              </a:rPr>
              <a:t>e-</a:t>
            </a:r>
            <a:r>
              <a:rPr lang="fr-FR" sz="1800" dirty="0">
                <a:effectLst/>
                <a:ea typeface="Book Antiqua" panose="02040602050305030304" pitchFamily="18" charset="0"/>
                <a:cs typeface="Book Antiqua" panose="02040602050305030304" pitchFamily="18" charset="0"/>
              </a:rPr>
              <a:t> ment</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a:t>
            </a:r>
            <a:r>
              <a:rPr lang="fr-FR" sz="1800" spc="-20" dirty="0">
                <a:effectLst/>
                <a:ea typeface="Book Antiqua" panose="02040602050305030304" pitchFamily="18" charset="0"/>
                <a:cs typeface="Book Antiqua" panose="02040602050305030304" pitchFamily="18" charset="0"/>
              </a:rPr>
              <a:t>m</a:t>
            </a:r>
            <a:r>
              <a:rPr lang="fr-FR" sz="1800" dirty="0">
                <a:effectLst/>
                <a:ea typeface="Book Antiqua" panose="02040602050305030304" pitchFamily="18" charset="0"/>
                <a:cs typeface="Book Antiqua" panose="02040602050305030304" pitchFamily="18" charset="0"/>
              </a:rPr>
              <a:t>p</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omise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dans</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les</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causes</a:t>
            </a:r>
            <a:r>
              <a:rPr lang="fr-FR" sz="1800" spc="-20"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e</a:t>
            </a:r>
            <a:r>
              <a:rPr lang="fr-FR" sz="1800" dirty="0">
                <a:effectLst/>
                <a:ea typeface="Book Antiqua" panose="02040602050305030304" pitchFamily="18" charset="0"/>
                <a:cs typeface="Book Antiqua" panose="02040602050305030304" pitchFamily="18" charset="0"/>
              </a:rPr>
              <a:t>t</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les</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consé</a:t>
            </a:r>
            <a:r>
              <a:rPr lang="fr-FR" sz="1800" spc="-15" dirty="0">
                <a:effectLst/>
                <a:ea typeface="Book Antiqua" panose="02040602050305030304" pitchFamily="18" charset="0"/>
                <a:cs typeface="Book Antiqua" panose="02040602050305030304" pitchFamily="18" charset="0"/>
              </a:rPr>
              <a:t>q</a:t>
            </a:r>
            <a:r>
              <a:rPr lang="fr-FR" sz="1800" dirty="0">
                <a:effectLst/>
                <a:ea typeface="Book Antiqua" panose="02040602050305030304" pitchFamily="18" charset="0"/>
                <a:cs typeface="Book Antiqua" panose="02040602050305030304" pitchFamily="18" charset="0"/>
              </a:rPr>
              <a:t>uences</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d’un</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désa</a:t>
            </a:r>
            <a:r>
              <a:rPr lang="fr-FR" sz="1800" spc="-5" dirty="0">
                <a:effectLst/>
                <a:ea typeface="Book Antiqua" panose="02040602050305030304" pitchFamily="18" charset="0"/>
                <a:cs typeface="Book Antiqua" panose="02040602050305030304" pitchFamily="18" charset="0"/>
              </a:rPr>
              <a:t>s</a:t>
            </a:r>
            <a:r>
              <a:rPr lang="fr-FR" sz="1800" dirty="0">
                <a:effectLst/>
                <a:ea typeface="Book Antiqua" panose="02040602050305030304" pitchFamily="18" charset="0"/>
                <a:cs typeface="Book Antiqua" panose="02040602050305030304" pitchFamily="18" charset="0"/>
              </a:rPr>
              <a:t>t</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m</a:t>
            </a:r>
            <a:r>
              <a:rPr lang="fr-FR" sz="1800" spc="-25" dirty="0">
                <a:effectLst/>
                <a:ea typeface="Book Antiqua" panose="02040602050305030304" pitchFamily="18" charset="0"/>
                <a:cs typeface="Book Antiqua" panose="02040602050305030304" pitchFamily="18" charset="0"/>
              </a:rPr>
              <a:t>a</a:t>
            </a:r>
            <a:r>
              <a:rPr lang="fr-FR" sz="1800" dirty="0">
                <a:effectLst/>
                <a:ea typeface="Book Antiqua" panose="02040602050305030304" pitchFamily="18" charset="0"/>
                <a:cs typeface="Book Antiqua" panose="02040602050305030304" pitchFamily="18" charset="0"/>
              </a:rPr>
              <a:t>jeu</a:t>
            </a:r>
            <a:r>
              <a:rPr lang="fr-FR" sz="1800" spc="-5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a:t>
            </a:r>
          </a:p>
          <a:p>
            <a:endParaRPr lang="fr-FR" dirty="0"/>
          </a:p>
        </p:txBody>
      </p:sp>
    </p:spTree>
    <p:extLst>
      <p:ext uri="{BB962C8B-B14F-4D97-AF65-F5344CB8AC3E}">
        <p14:creationId xmlns:p14="http://schemas.microsoft.com/office/powerpoint/2010/main" val="1601802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072EB8-8C56-446C-9D7A-3795B722E038}"/>
              </a:ext>
            </a:extLst>
          </p:cNvPr>
          <p:cNvSpPr>
            <a:spLocks noGrp="1"/>
          </p:cNvSpPr>
          <p:nvPr>
            <p:ph type="title"/>
          </p:nvPr>
        </p:nvSpPr>
        <p:spPr/>
        <p:txBody>
          <a:bodyPr/>
          <a:lstStyle/>
          <a:p>
            <a:r>
              <a:rPr lang="fr-FR" dirty="0"/>
              <a:t>Qu'est-ce qu'un plan de continuité d'activité ?</a:t>
            </a:r>
          </a:p>
        </p:txBody>
      </p:sp>
      <p:sp>
        <p:nvSpPr>
          <p:cNvPr id="3" name="Espace réservé du contenu 2">
            <a:extLst>
              <a:ext uri="{FF2B5EF4-FFF2-40B4-BE49-F238E27FC236}">
                <a16:creationId xmlns:a16="http://schemas.microsoft.com/office/drawing/2014/main" id="{FE45C874-0CFD-43CC-85EF-D53B3B63F1B7}"/>
              </a:ext>
            </a:extLst>
          </p:cNvPr>
          <p:cNvSpPr>
            <a:spLocks noGrp="1"/>
          </p:cNvSpPr>
          <p:nvPr>
            <p:ph idx="1"/>
          </p:nvPr>
        </p:nvSpPr>
        <p:spPr>
          <a:xfrm>
            <a:off x="685801" y="2142067"/>
            <a:ext cx="10131425" cy="4106333"/>
          </a:xfrm>
        </p:spPr>
        <p:txBody>
          <a:bodyPr/>
          <a:lstStyle/>
          <a:p>
            <a:r>
              <a:rPr lang="fr-FR" dirty="0"/>
              <a:t>Le plan de continuité d'activité (PCA) est l'ensemble des mesures permettant à une entreprise, en cas d'évènement majeur perturbant gravement son fonctionnement normal :</a:t>
            </a:r>
          </a:p>
          <a:p>
            <a:endParaRPr lang="fr-FR" dirty="0"/>
          </a:p>
          <a:p>
            <a:r>
              <a:rPr lang="fr-FR" dirty="0"/>
              <a:t>d'organiser la poursuite de ses tâches opérationnelles ;</a:t>
            </a:r>
          </a:p>
          <a:p>
            <a:r>
              <a:rPr lang="fr-FR" dirty="0"/>
              <a:t>d'assurer le maintien et la continuité de ses activités essentielles (le cas échéant de façon temporaire selon un mode dégradé) ;</a:t>
            </a:r>
          </a:p>
          <a:p>
            <a:r>
              <a:rPr lang="fr-FR" dirty="0"/>
              <a:t>de préparer la sortie de crise et la reprise planifiée de son activité.</a:t>
            </a:r>
          </a:p>
          <a:p>
            <a:r>
              <a:rPr lang="fr-FR" dirty="0"/>
              <a:t>Il doit dès lors permettre à l'entreprise de répondre à ses obligations externes (législatives, règlementaires, contractuelles) et internes (limiter les pertes de ressources et de marché pour tenir ses objectifs, assurer la survie de l'entreprise, veiller à l'image de l'entreprise...).</a:t>
            </a:r>
          </a:p>
        </p:txBody>
      </p:sp>
    </p:spTree>
    <p:extLst>
      <p:ext uri="{BB962C8B-B14F-4D97-AF65-F5344CB8AC3E}">
        <p14:creationId xmlns:p14="http://schemas.microsoft.com/office/powerpoint/2010/main" val="3819248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08948-DDD3-491D-B2DA-F05652081288}"/>
              </a:ext>
            </a:extLst>
          </p:cNvPr>
          <p:cNvSpPr>
            <a:spLocks noGrp="1"/>
          </p:cNvSpPr>
          <p:nvPr>
            <p:ph type="title"/>
          </p:nvPr>
        </p:nvSpPr>
        <p:spPr>
          <a:xfrm>
            <a:off x="611156" y="796212"/>
            <a:ext cx="10131425" cy="734008"/>
          </a:xfrm>
        </p:spPr>
        <p:txBody>
          <a:bodyPr/>
          <a:lstStyle/>
          <a:p>
            <a:r>
              <a:rPr lang="fr-FR" dirty="0"/>
              <a:t>Quelles informations doit contenir un PCA ?</a:t>
            </a:r>
          </a:p>
        </p:txBody>
      </p:sp>
      <p:sp>
        <p:nvSpPr>
          <p:cNvPr id="3" name="Espace réservé du contenu 2">
            <a:extLst>
              <a:ext uri="{FF2B5EF4-FFF2-40B4-BE49-F238E27FC236}">
                <a16:creationId xmlns:a16="http://schemas.microsoft.com/office/drawing/2014/main" id="{49E026E9-E030-4831-A7C1-ED4DB32B899C}"/>
              </a:ext>
            </a:extLst>
          </p:cNvPr>
          <p:cNvSpPr>
            <a:spLocks noGrp="1"/>
          </p:cNvSpPr>
          <p:nvPr>
            <p:ph idx="1"/>
          </p:nvPr>
        </p:nvSpPr>
        <p:spPr>
          <a:xfrm>
            <a:off x="214604" y="1399593"/>
            <a:ext cx="11504645" cy="4848808"/>
          </a:xfrm>
        </p:spPr>
        <p:txBody>
          <a:bodyPr>
            <a:normAutofit/>
          </a:bodyPr>
          <a:lstStyle/>
          <a:p>
            <a:endParaRPr lang="fr-FR" sz="1600" dirty="0"/>
          </a:p>
          <a:p>
            <a:r>
              <a:rPr lang="fr-FR" sz="1600" b="1" dirty="0"/>
              <a:t>une définition du contexte et des obligations de l'entreprise ainsi que des objectifs du PCA : </a:t>
            </a:r>
            <a:r>
              <a:rPr lang="fr-FR" sz="1600" dirty="0"/>
              <a:t>pour cela, il est nécessaire d'établir la liste des activités essentielles que doit nécessairement réaliser votre entreprise pour atteindre ses objectifs et tenir ses obligations, ainsi que par la liste des processus clés nécessaires au fonctionnement des activités essentielles ;</a:t>
            </a:r>
          </a:p>
          <a:p>
            <a:r>
              <a:rPr lang="fr-FR" sz="1600" b="1" dirty="0"/>
              <a:t>une évaluation des risques retenus comme les plus graves pour la continuité de l'activité : </a:t>
            </a:r>
            <a:r>
              <a:rPr lang="fr-FR" sz="1600" dirty="0"/>
              <a:t>ils doivent être explicités au moyen de scénarios possibles (crue, pandémie, destruction de site...). Vous ne pourrez pas prendre en compte tous les scénarios, c'est pourquoi, vous devrez inscrire en priorité dans le PCA, les risques les plus graves en tant compte de leur dangerosité. L'analyse complète des risques potentiels que peut rencontrer votre entreprise vous permettra de disposer d'une grille d'évaluation et de critères objectifs pour décider des priorités ;</a:t>
            </a:r>
          </a:p>
          <a:p>
            <a:r>
              <a:rPr lang="fr-FR" sz="1600" b="1" dirty="0"/>
              <a:t>la stratégie de continuité d'activité : </a:t>
            </a:r>
            <a:r>
              <a:rPr lang="fr-FR" sz="1600" dirty="0"/>
              <a:t>il s'agit d'établir et de décrire, pour chaque activité essentielle, et ce jusqu'à la reprise de la situation normale :</a:t>
            </a:r>
          </a:p>
          <a:p>
            <a:r>
              <a:rPr lang="fr-FR" sz="1600" dirty="0"/>
              <a:t>le rôle des différents responsables de la mise en œuvre du PCA ainsi que les procédures et moyens nécessaires à sa mise en œuvre </a:t>
            </a:r>
          </a:p>
        </p:txBody>
      </p:sp>
    </p:spTree>
    <p:extLst>
      <p:ext uri="{BB962C8B-B14F-4D97-AF65-F5344CB8AC3E}">
        <p14:creationId xmlns:p14="http://schemas.microsoft.com/office/powerpoint/2010/main" val="581299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4E86BEE-F112-40CC-87CB-0C053057362C}"/>
              </a:ext>
            </a:extLst>
          </p:cNvPr>
          <p:cNvSpPr>
            <a:spLocks noGrp="1"/>
          </p:cNvSpPr>
          <p:nvPr>
            <p:ph idx="1"/>
          </p:nvPr>
        </p:nvSpPr>
        <p:spPr>
          <a:xfrm>
            <a:off x="685802" y="2142067"/>
            <a:ext cx="10753530" cy="3649133"/>
          </a:xfrm>
        </p:spPr>
        <p:txBody>
          <a:bodyPr>
            <a:normAutofit fontScale="92500"/>
          </a:bodyPr>
          <a:lstStyle/>
          <a:p>
            <a:r>
              <a:rPr lang="fr-FR" b="1" dirty="0"/>
              <a:t>un dispositif de gestion de crise : </a:t>
            </a:r>
            <a:r>
              <a:rPr lang="fr-FR" dirty="0"/>
              <a:t>vous devez notamment prévoir des procédures de détection d'incident, d'alerte et d'activation de cellule de crise et de déclenchement des dispositions du PCA (solution palliative, mode secours avec fonctionnement dégradé). L'objectif d'un tel dispositif est de vous permettre de conduire la mise en œuvre opérationnelle du PCA ;</a:t>
            </a:r>
          </a:p>
          <a:p>
            <a:r>
              <a:rPr lang="fr-FR" dirty="0"/>
              <a:t>un dispositif de maintenance opérationnelle du plan qui a un triple objectif :</a:t>
            </a:r>
          </a:p>
          <a:p>
            <a:r>
              <a:rPr lang="fr-FR" dirty="0"/>
              <a:t>- établir des indicateurs permettant de vérifier et de mesurer l'efficacité du plan au regard des objectifs de continuité, la bonne mise en œuvre des dispositifs prévus dans le PCA et les niveaux de service constatés sur les activités essentielles, le fonctionnement des processus spécifique au PCA et la disponibilité des ressources de secours ;</a:t>
            </a:r>
          </a:p>
          <a:p>
            <a:r>
              <a:rPr lang="fr-FR" dirty="0"/>
              <a:t>- mettre en place des dispositifs de mesures relatives à des tests périodiques, à des exercices ou à un sinistre vécu ;</a:t>
            </a:r>
          </a:p>
          <a:p>
            <a:r>
              <a:rPr lang="fr-FR" dirty="0"/>
              <a:t>- identifier des axes de progrès et d'amélioration qui peuvent être apportés au PCA.</a:t>
            </a:r>
          </a:p>
          <a:p>
            <a:endParaRPr lang="fr-FR" dirty="0"/>
          </a:p>
        </p:txBody>
      </p:sp>
    </p:spTree>
    <p:extLst>
      <p:ext uri="{BB962C8B-B14F-4D97-AF65-F5344CB8AC3E}">
        <p14:creationId xmlns:p14="http://schemas.microsoft.com/office/powerpoint/2010/main" val="1363789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C1DD2B8-697A-49D3-936B-412B8DB77F52}"/>
              </a:ext>
            </a:extLst>
          </p:cNvPr>
          <p:cNvSpPr>
            <a:spLocks noGrp="1"/>
          </p:cNvSpPr>
          <p:nvPr>
            <p:ph idx="1"/>
          </p:nvPr>
        </p:nvSpPr>
        <p:spPr>
          <a:xfrm>
            <a:off x="685801" y="1399593"/>
            <a:ext cx="10131425" cy="4391608"/>
          </a:xfrm>
        </p:spPr>
        <p:txBody>
          <a:bodyPr>
            <a:normAutofit/>
          </a:bodyPr>
          <a:lstStyle/>
          <a:p>
            <a:r>
              <a:rPr lang="fr-FR" dirty="0"/>
              <a:t>•	Une présentation de l’entreprise : Elle contient un descriptif de l’activité en quelques lignes, un historique (date de création, grandes étapes, actionnaires,...), les chiffres clés (CA, employés, nombres de sites,...), etc. Cette présentation, qui peut être le dossier de presse, sert à fournir des informations essentielles aux publics externes, notamment aux médias.</a:t>
            </a:r>
          </a:p>
          <a:p>
            <a:endParaRPr lang="fr-FR" dirty="0"/>
          </a:p>
          <a:p>
            <a:r>
              <a:rPr lang="fr-FR" dirty="0"/>
              <a:t>•	La liste des contacts clés : Il s’agit principalement des coordonnées professionnelles et personnelles des interlocuteurs :</a:t>
            </a:r>
          </a:p>
          <a:p>
            <a:r>
              <a:rPr lang="fr-FR" dirty="0"/>
              <a:t>o	Internes : directeur du site, représentants du personnel, membres du comité de direction, directeur de la communication, interlocuteurs du site au siège,...</a:t>
            </a:r>
          </a:p>
          <a:p>
            <a:r>
              <a:rPr lang="fr-FR" dirty="0"/>
              <a:t>o	Externes : Préfet, sous-Préfet, Maire, élus locaux, journalistes locaux, services déconcentrés de l’Etat (</a:t>
            </a:r>
            <a:r>
              <a:rPr lang="fr-FR" dirty="0" err="1"/>
              <a:t>Drire</a:t>
            </a:r>
            <a:r>
              <a:rPr lang="fr-FR" dirty="0"/>
              <a:t>, </a:t>
            </a:r>
            <a:r>
              <a:rPr lang="fr-FR" dirty="0" err="1"/>
              <a:t>Ddsv</a:t>
            </a:r>
            <a:r>
              <a:rPr lang="fr-FR" dirty="0"/>
              <a:t>, Direction   du Travail, DDCCRF, direction départementale de la cohésion sociale ou de la direction départementale de la cohésion sociale et de la protection des populations...), associations de riverains, associations environnementales locales,...</a:t>
            </a:r>
          </a:p>
          <a:p>
            <a:endParaRPr lang="fr-FR" dirty="0"/>
          </a:p>
        </p:txBody>
      </p:sp>
    </p:spTree>
    <p:extLst>
      <p:ext uri="{BB962C8B-B14F-4D97-AF65-F5344CB8AC3E}">
        <p14:creationId xmlns:p14="http://schemas.microsoft.com/office/powerpoint/2010/main" val="36298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F86B0C0-27FE-4DAB-B498-E6BDDDFC12C0}"/>
              </a:ext>
            </a:extLst>
          </p:cNvPr>
          <p:cNvSpPr>
            <a:spLocks noGrp="1"/>
          </p:cNvSpPr>
          <p:nvPr>
            <p:ph idx="1"/>
          </p:nvPr>
        </p:nvSpPr>
        <p:spPr>
          <a:xfrm>
            <a:off x="685801" y="774441"/>
            <a:ext cx="10131425" cy="5598367"/>
          </a:xfrm>
        </p:spPr>
        <p:txBody>
          <a:bodyPr>
            <a:normAutofit/>
          </a:bodyPr>
          <a:lstStyle/>
          <a:p>
            <a:r>
              <a:rPr lang="fr-FR" b="1" dirty="0"/>
              <a:t>•	Les procédures d’alerte </a:t>
            </a:r>
            <a:endParaRPr lang="fr-FR" sz="1200" b="1" dirty="0"/>
          </a:p>
          <a:p>
            <a:r>
              <a:rPr lang="fr-FR" sz="1200" b="1" dirty="0"/>
              <a:t> </a:t>
            </a:r>
            <a:r>
              <a:rPr lang="fr-FR" sz="1200" dirty="0"/>
              <a:t>Il s’agit de préciser quels sont les contacts à alerter en cas de crise. Cette partie du manuel de la communication de crise peut contenir, entre autres :</a:t>
            </a:r>
          </a:p>
          <a:p>
            <a:r>
              <a:rPr lang="fr-FR" sz="1200" dirty="0"/>
              <a:t>o	les critères d’évaluation de la crise </a:t>
            </a:r>
          </a:p>
          <a:p>
            <a:r>
              <a:rPr lang="fr-FR" sz="1200" dirty="0"/>
              <a:t>o	les personnes à  contacter  en  cas  de  crise  (directeur  de  la communication du site, de la zone, du groupe,...) et leurs coordonnées. Cela peut être affiné en fonction des typologies de crises (importantes/modérées; locale/nationale; industrielle/ sociale/ financière/...)</a:t>
            </a:r>
          </a:p>
          <a:p>
            <a:r>
              <a:rPr lang="fr-FR" sz="1200" dirty="0"/>
              <a:t>o	les critères de déclenchement de la cellule de crise</a:t>
            </a:r>
          </a:p>
          <a:p>
            <a:r>
              <a:rPr lang="fr-FR" sz="1200" dirty="0"/>
              <a:t>o	les règles en matière de circulation de l’information (attention de prévoir les cas où le site est fermé : en soirée, lors des </a:t>
            </a:r>
            <a:r>
              <a:rPr lang="fr-FR" sz="1200" dirty="0" err="1"/>
              <a:t>week</a:t>
            </a:r>
            <a:r>
              <a:rPr lang="fr-FR" sz="1200" dirty="0"/>
              <a:t>- ends, des ponts,...)</a:t>
            </a:r>
          </a:p>
          <a:p>
            <a:endParaRPr lang="fr-FR" sz="1200" dirty="0"/>
          </a:p>
          <a:p>
            <a:pPr marL="0" indent="0">
              <a:spcBef>
                <a:spcPts val="45"/>
              </a:spcBef>
              <a:buNone/>
            </a:pPr>
            <a:r>
              <a:rPr lang="fr-FR" sz="1600" b="1" dirty="0">
                <a:effectLst/>
                <a:latin typeface="Ebrima" panose="02000000000000000000" pitchFamily="2" charset="0"/>
                <a:ea typeface="Ebrima" panose="02000000000000000000" pitchFamily="2" charset="0"/>
                <a:cs typeface="Ebrima" panose="02000000000000000000" pitchFamily="2" charset="0"/>
              </a:rPr>
              <a:t>Les Q&amp;A (questions/réponses) </a:t>
            </a:r>
          </a:p>
          <a:p>
            <a:pPr marL="0" indent="0">
              <a:spcBef>
                <a:spcPts val="45"/>
              </a:spcBef>
              <a:buNone/>
            </a:pPr>
            <a:r>
              <a:rPr lang="fr-FR" sz="1000" dirty="0">
                <a:effectLst/>
                <a:latin typeface="Ebrima" panose="02000000000000000000" pitchFamily="2" charset="0"/>
                <a:ea typeface="Ebrima" panose="02000000000000000000" pitchFamily="2" charset="0"/>
                <a:cs typeface="Ebrima" panose="02000000000000000000" pitchFamily="2" charset="0"/>
              </a:rPr>
              <a:t>Lorsque vous faites un Q&amp;A, gardez bien en tête que :</a:t>
            </a:r>
          </a:p>
          <a:p>
            <a:pPr marL="0" indent="0">
              <a:spcBef>
                <a:spcPts val="45"/>
              </a:spcBef>
              <a:buNone/>
            </a:pPr>
            <a:r>
              <a:rPr lang="fr-FR" sz="1000" dirty="0">
                <a:effectLst/>
                <a:latin typeface="Ebrima" panose="02000000000000000000" pitchFamily="2" charset="0"/>
                <a:ea typeface="Ebrima" panose="02000000000000000000" pitchFamily="2" charset="0"/>
                <a:cs typeface="Ebrima" panose="02000000000000000000" pitchFamily="2" charset="0"/>
              </a:rPr>
              <a:t>•	Il n’y a pas de questions gênantes, il y a juste des réponses maladroites.</a:t>
            </a:r>
          </a:p>
          <a:p>
            <a:pPr marL="0" indent="0">
              <a:spcBef>
                <a:spcPts val="45"/>
              </a:spcBef>
              <a:buNone/>
            </a:pPr>
            <a:r>
              <a:rPr lang="fr-FR" sz="1000" dirty="0">
                <a:effectLst/>
                <a:latin typeface="Ebrima" panose="02000000000000000000" pitchFamily="2" charset="0"/>
                <a:ea typeface="Ebrima" panose="02000000000000000000" pitchFamily="2" charset="0"/>
                <a:cs typeface="Ebrima" panose="02000000000000000000" pitchFamily="2" charset="0"/>
              </a:rPr>
              <a:t>•	Vouloir se censurer n’aura qu’une seule conséquence: augmenter le risque.</a:t>
            </a:r>
          </a:p>
          <a:p>
            <a:pPr marL="0" indent="0">
              <a:spcBef>
                <a:spcPts val="45"/>
              </a:spcBef>
              <a:buNone/>
            </a:pPr>
            <a:r>
              <a:rPr lang="fr-FR" sz="1000" dirty="0">
                <a:effectLst/>
                <a:latin typeface="Ebrima" panose="02000000000000000000" pitchFamily="2" charset="0"/>
                <a:ea typeface="Ebrima" panose="02000000000000000000" pitchFamily="2" charset="0"/>
                <a:cs typeface="Ebrima" panose="02000000000000000000" pitchFamily="2" charset="0"/>
              </a:rPr>
              <a:t>•	Les points à éviter tout particulièrement dans un Q&amp;A :</a:t>
            </a:r>
          </a:p>
          <a:p>
            <a:pPr marL="0" indent="0">
              <a:spcBef>
                <a:spcPts val="45"/>
              </a:spcBef>
              <a:buNone/>
            </a:pPr>
            <a:r>
              <a:rPr lang="fr-FR" sz="1000" dirty="0">
                <a:effectLst/>
                <a:latin typeface="Ebrima" panose="02000000000000000000" pitchFamily="2" charset="0"/>
                <a:ea typeface="Ebrima" panose="02000000000000000000" pitchFamily="2" charset="0"/>
                <a:cs typeface="Ebrima" panose="02000000000000000000" pitchFamily="2" charset="0"/>
              </a:rPr>
              <a:t>o	Les phrases «langue de bois»</a:t>
            </a:r>
          </a:p>
          <a:p>
            <a:pPr marL="0" indent="0">
              <a:spcBef>
                <a:spcPts val="45"/>
              </a:spcBef>
              <a:buNone/>
            </a:pPr>
            <a:r>
              <a:rPr lang="fr-FR" sz="1000" dirty="0">
                <a:effectLst/>
                <a:latin typeface="Ebrima" panose="02000000000000000000" pitchFamily="2" charset="0"/>
                <a:ea typeface="Ebrima" panose="02000000000000000000" pitchFamily="2" charset="0"/>
                <a:cs typeface="Ebrima" panose="02000000000000000000" pitchFamily="2" charset="0"/>
              </a:rPr>
              <a:t>o	Les acronymes, mots compliqués, termes techniques</a:t>
            </a:r>
          </a:p>
          <a:p>
            <a:pPr marL="0" indent="0">
              <a:spcBef>
                <a:spcPts val="45"/>
              </a:spcBef>
              <a:buNone/>
            </a:pPr>
            <a:r>
              <a:rPr lang="fr-FR" sz="1000" dirty="0">
                <a:effectLst/>
                <a:latin typeface="Ebrima" panose="02000000000000000000" pitchFamily="2" charset="0"/>
                <a:ea typeface="Ebrima" panose="02000000000000000000" pitchFamily="2" charset="0"/>
                <a:cs typeface="Ebrima" panose="02000000000000000000" pitchFamily="2" charset="0"/>
              </a:rPr>
              <a:t>o	les approximations, spéculations... (des faits, que des faits !)</a:t>
            </a:r>
          </a:p>
          <a:p>
            <a:pPr marL="0" indent="0">
              <a:spcBef>
                <a:spcPts val="45"/>
              </a:spcBef>
              <a:buNone/>
            </a:pPr>
            <a:endParaRPr lang="fr-FR" sz="1000" dirty="0">
              <a:effectLst/>
              <a:latin typeface="Ebrima" panose="02000000000000000000" pitchFamily="2" charset="0"/>
              <a:ea typeface="Ebrima" panose="02000000000000000000" pitchFamily="2" charset="0"/>
              <a:cs typeface="Ebrima" panose="02000000000000000000" pitchFamily="2" charset="0"/>
            </a:endParaRPr>
          </a:p>
          <a:p>
            <a:endParaRPr lang="fr-FR" dirty="0"/>
          </a:p>
        </p:txBody>
      </p:sp>
    </p:spTree>
    <p:extLst>
      <p:ext uri="{BB962C8B-B14F-4D97-AF65-F5344CB8AC3E}">
        <p14:creationId xmlns:p14="http://schemas.microsoft.com/office/powerpoint/2010/main" val="444157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48D0A2-795C-4CE1-B3EF-2DA4D8FA169B}"/>
              </a:ext>
            </a:extLst>
          </p:cNvPr>
          <p:cNvSpPr>
            <a:spLocks noGrp="1"/>
          </p:cNvSpPr>
          <p:nvPr>
            <p:ph type="title"/>
          </p:nvPr>
        </p:nvSpPr>
        <p:spPr/>
        <p:txBody>
          <a:bodyPr/>
          <a:lstStyle/>
          <a:p>
            <a:r>
              <a:rPr lang="fr-FR" dirty="0"/>
              <a:t>Les tendances</a:t>
            </a:r>
          </a:p>
        </p:txBody>
      </p:sp>
      <p:sp>
        <p:nvSpPr>
          <p:cNvPr id="3" name="Espace réservé du contenu 2">
            <a:extLst>
              <a:ext uri="{FF2B5EF4-FFF2-40B4-BE49-F238E27FC236}">
                <a16:creationId xmlns:a16="http://schemas.microsoft.com/office/drawing/2014/main" id="{967B9D69-FF6B-4A43-925C-50D8244CF4DD}"/>
              </a:ext>
            </a:extLst>
          </p:cNvPr>
          <p:cNvSpPr>
            <a:spLocks noGrp="1"/>
          </p:cNvSpPr>
          <p:nvPr>
            <p:ph idx="1"/>
          </p:nvPr>
        </p:nvSpPr>
        <p:spPr/>
        <p:txBody>
          <a:bodyPr/>
          <a:lstStyle/>
          <a:p>
            <a:r>
              <a:rPr lang="fr-FR" dirty="0"/>
              <a:t>La communication de crise est un domaine en forte évolution ; elle ressemble peu à celle qui prévalait il y a encore une trentaine d’années. Quatre éléments expliquent ces transforma- </a:t>
            </a:r>
            <a:r>
              <a:rPr lang="fr-FR" dirty="0" err="1"/>
              <a:t>tions</a:t>
            </a:r>
            <a:r>
              <a:rPr lang="fr-FR" dirty="0"/>
              <a:t>.</a:t>
            </a:r>
          </a:p>
          <a:p>
            <a:r>
              <a:rPr lang="fr-FR" dirty="0"/>
              <a:t>-L’accélération des crises</a:t>
            </a:r>
          </a:p>
          <a:p>
            <a:r>
              <a:rPr lang="fr-FR" dirty="0"/>
              <a:t>-Des crises qui s’installent dans la durée</a:t>
            </a:r>
          </a:p>
          <a:p>
            <a:r>
              <a:rPr lang="fr-FR" dirty="0"/>
              <a:t>-La professionnalisation</a:t>
            </a:r>
          </a:p>
          <a:p>
            <a:r>
              <a:rPr lang="fr-FR" dirty="0"/>
              <a:t>-Le brouillage stratégique</a:t>
            </a:r>
          </a:p>
          <a:p>
            <a:endParaRPr lang="fr-FR" dirty="0"/>
          </a:p>
        </p:txBody>
      </p:sp>
    </p:spTree>
    <p:extLst>
      <p:ext uri="{BB962C8B-B14F-4D97-AF65-F5344CB8AC3E}">
        <p14:creationId xmlns:p14="http://schemas.microsoft.com/office/powerpoint/2010/main" val="2412414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58D333-73BB-436B-8E67-CC3DF7E9EB6C}"/>
              </a:ext>
            </a:extLst>
          </p:cNvPr>
          <p:cNvSpPr>
            <a:spLocks noGrp="1"/>
          </p:cNvSpPr>
          <p:nvPr>
            <p:ph type="title"/>
          </p:nvPr>
        </p:nvSpPr>
        <p:spPr>
          <a:xfrm>
            <a:off x="685800" y="251235"/>
            <a:ext cx="10131425" cy="1456267"/>
          </a:xfrm>
        </p:spPr>
        <p:txBody>
          <a:bodyPr/>
          <a:lstStyle/>
          <a:p>
            <a:r>
              <a:rPr lang="fr-FR" dirty="0"/>
              <a:t>Définition</a:t>
            </a:r>
          </a:p>
        </p:txBody>
      </p:sp>
      <p:sp>
        <p:nvSpPr>
          <p:cNvPr id="3" name="Espace réservé du contenu 2">
            <a:extLst>
              <a:ext uri="{FF2B5EF4-FFF2-40B4-BE49-F238E27FC236}">
                <a16:creationId xmlns:a16="http://schemas.microsoft.com/office/drawing/2014/main" id="{C4103689-4EC6-4F02-9A77-E7AE2BA84B54}"/>
              </a:ext>
            </a:extLst>
          </p:cNvPr>
          <p:cNvSpPr>
            <a:spLocks noGrp="1"/>
          </p:cNvSpPr>
          <p:nvPr>
            <p:ph idx="1"/>
          </p:nvPr>
        </p:nvSpPr>
        <p:spPr>
          <a:xfrm>
            <a:off x="685800" y="1176348"/>
            <a:ext cx="10131425" cy="5430417"/>
          </a:xfrm>
        </p:spPr>
        <p:txBody>
          <a:bodyPr>
            <a:normAutofit/>
          </a:bodyPr>
          <a:lstStyle/>
          <a:p>
            <a:r>
              <a:rPr lang="fr-FR" sz="1400" dirty="0">
                <a:effectLst/>
                <a:ea typeface="Book Antiqua" panose="02040602050305030304" pitchFamily="18" charset="0"/>
                <a:cs typeface="Book Antiqua" panose="02040602050305030304" pitchFamily="18" charset="0"/>
              </a:rPr>
              <a:t>Le</a:t>
            </a:r>
            <a:r>
              <a:rPr lang="fr-FR" sz="1400" spc="-30" dirty="0">
                <a:effectLst/>
                <a:ea typeface="Book Antiqua" panose="02040602050305030304" pitchFamily="18" charset="0"/>
                <a:cs typeface="Book Antiqua" panose="02040602050305030304" pitchFamily="18" charset="0"/>
              </a:rPr>
              <a:t> </a:t>
            </a:r>
            <a:r>
              <a:rPr lang="fr-FR" sz="1400" spc="-10" dirty="0">
                <a:effectLst/>
                <a:ea typeface="Book Antiqua" panose="02040602050305030304" pitchFamily="18" charset="0"/>
                <a:cs typeface="Book Antiqua" panose="02040602050305030304" pitchFamily="18" charset="0"/>
              </a:rPr>
              <a:t>t</a:t>
            </a:r>
            <a:r>
              <a:rPr lang="fr-FR" sz="1400" dirty="0">
                <a:effectLst/>
                <a:ea typeface="Book Antiqua" panose="02040602050305030304" pitchFamily="18" charset="0"/>
                <a:cs typeface="Book Antiqua" panose="02040602050305030304" pitchFamily="18" charset="0"/>
              </a:rPr>
              <a:t>e</a:t>
            </a:r>
            <a:r>
              <a:rPr lang="fr-FR" sz="1400" spc="15" dirty="0">
                <a:effectLst/>
                <a:ea typeface="Book Antiqua" panose="02040602050305030304" pitchFamily="18" charset="0"/>
                <a:cs typeface="Book Antiqua" panose="02040602050305030304" pitchFamily="18" charset="0"/>
              </a:rPr>
              <a:t>r</a:t>
            </a:r>
            <a:r>
              <a:rPr lang="fr-FR" sz="1400" dirty="0">
                <a:effectLst/>
                <a:ea typeface="Book Antiqua" panose="02040602050305030304" pitchFamily="18" charset="0"/>
                <a:cs typeface="Book Antiqua" panose="02040602050305030304" pitchFamily="18" charset="0"/>
              </a:rPr>
              <a:t>me</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de</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c</a:t>
            </a:r>
            <a:r>
              <a:rPr lang="fr-FR" sz="1400" spc="15" dirty="0">
                <a:effectLst/>
                <a:ea typeface="Book Antiqua" panose="02040602050305030304" pitchFamily="18" charset="0"/>
                <a:cs typeface="Book Antiqua" panose="02040602050305030304" pitchFamily="18" charset="0"/>
              </a:rPr>
              <a:t>r</a:t>
            </a:r>
            <a:r>
              <a:rPr lang="fr-FR" sz="1400" dirty="0">
                <a:effectLst/>
                <a:ea typeface="Book Antiqua" panose="02040602050305030304" pitchFamily="18" charset="0"/>
                <a:cs typeface="Book Antiqua" panose="02040602050305030304" pitchFamily="18" charset="0"/>
              </a:rPr>
              <a:t>ise</a:t>
            </a:r>
            <a:r>
              <a:rPr lang="fr-FR" sz="1400" spc="-30" dirty="0">
                <a:effectLst/>
                <a:ea typeface="Book Antiqua" panose="02040602050305030304" pitchFamily="18" charset="0"/>
                <a:cs typeface="Book Antiqua" panose="02040602050305030304" pitchFamily="18" charset="0"/>
              </a:rPr>
              <a:t> </a:t>
            </a:r>
            <a:r>
              <a:rPr lang="fr-FR" sz="1400" spc="-5" dirty="0">
                <a:effectLst/>
                <a:ea typeface="Book Antiqua" panose="02040602050305030304" pitchFamily="18" charset="0"/>
                <a:cs typeface="Book Antiqua" panose="02040602050305030304" pitchFamily="18" charset="0"/>
              </a:rPr>
              <a:t>n</a:t>
            </a:r>
            <a:r>
              <a:rPr lang="fr-FR" sz="1400" dirty="0">
                <a:effectLst/>
                <a:ea typeface="Book Antiqua" panose="02040602050305030304" pitchFamily="18" charset="0"/>
                <a:cs typeface="Book Antiqua" panose="02040602050305030304" pitchFamily="18" charset="0"/>
              </a:rPr>
              <a:t>’e</a:t>
            </a:r>
            <a:r>
              <a:rPr lang="fr-FR" sz="1400" spc="-5" dirty="0">
                <a:effectLst/>
                <a:ea typeface="Book Antiqua" panose="02040602050305030304" pitchFamily="18" charset="0"/>
                <a:cs typeface="Book Antiqua" panose="02040602050305030304" pitchFamily="18" charset="0"/>
              </a:rPr>
              <a:t>s</a:t>
            </a:r>
            <a:r>
              <a:rPr lang="fr-FR" sz="1400" dirty="0">
                <a:effectLst/>
                <a:ea typeface="Book Antiqua" panose="02040602050305030304" pitchFamily="18" charset="0"/>
                <a:cs typeface="Book Antiqua" panose="02040602050305030304" pitchFamily="18" charset="0"/>
              </a:rPr>
              <a:t>t</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pas</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spécifi</a:t>
            </a:r>
            <a:r>
              <a:rPr lang="fr-FR" sz="1400" spc="-15" dirty="0">
                <a:effectLst/>
                <a:ea typeface="Book Antiqua" panose="02040602050305030304" pitchFamily="18" charset="0"/>
                <a:cs typeface="Book Antiqua" panose="02040602050305030304" pitchFamily="18" charset="0"/>
              </a:rPr>
              <a:t>q</a:t>
            </a:r>
            <a:r>
              <a:rPr lang="fr-FR" sz="1400" dirty="0">
                <a:effectLst/>
                <a:ea typeface="Book Antiqua" panose="02040602050305030304" pitchFamily="18" charset="0"/>
                <a:cs typeface="Book Antiqua" panose="02040602050305030304" pitchFamily="18" charset="0"/>
              </a:rPr>
              <a:t>ue</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à</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la</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sphè</a:t>
            </a:r>
            <a:r>
              <a:rPr lang="fr-FR" sz="1400" spc="-5" dirty="0">
                <a:effectLst/>
                <a:ea typeface="Book Antiqua" panose="02040602050305030304" pitchFamily="18" charset="0"/>
                <a:cs typeface="Book Antiqua" panose="02040602050305030304" pitchFamily="18" charset="0"/>
              </a:rPr>
              <a:t>r</a:t>
            </a:r>
            <a:r>
              <a:rPr lang="fr-FR" sz="1400" dirty="0">
                <a:effectLst/>
                <a:ea typeface="Book Antiqua" panose="02040602050305030304" pitchFamily="18" charset="0"/>
                <a:cs typeface="Book Antiqua" panose="02040602050305030304" pitchFamily="18" charset="0"/>
              </a:rPr>
              <a:t>e</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o</a:t>
            </a:r>
            <a:r>
              <a:rPr lang="fr-FR" sz="1400" spc="-5" dirty="0">
                <a:effectLst/>
                <a:ea typeface="Book Antiqua" panose="02040602050305030304" pitchFamily="18" charset="0"/>
                <a:cs typeface="Book Antiqua" panose="02040602050305030304" pitchFamily="18" charset="0"/>
              </a:rPr>
              <a:t>rg</a:t>
            </a:r>
            <a:r>
              <a:rPr lang="fr-FR" sz="1400" dirty="0">
                <a:effectLst/>
                <a:ea typeface="Book Antiqua" panose="02040602050305030304" pitchFamily="18" charset="0"/>
                <a:cs typeface="Book Antiqua" panose="02040602050305030304" pitchFamily="18" charset="0"/>
              </a:rPr>
              <a:t>anisationnelle.</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La</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c</a:t>
            </a:r>
            <a:r>
              <a:rPr lang="fr-FR" sz="1400" spc="15" dirty="0">
                <a:effectLst/>
                <a:ea typeface="Book Antiqua" panose="02040602050305030304" pitchFamily="18" charset="0"/>
                <a:cs typeface="Book Antiqua" panose="02040602050305030304" pitchFamily="18" charset="0"/>
              </a:rPr>
              <a:t>r</a:t>
            </a:r>
            <a:r>
              <a:rPr lang="fr-FR" sz="1400" dirty="0">
                <a:effectLst/>
                <a:ea typeface="Book Antiqua" panose="02040602050305030304" pitchFamily="18" charset="0"/>
                <a:cs typeface="Book Antiqua" panose="02040602050305030304" pitchFamily="18" charset="0"/>
              </a:rPr>
              <a:t>ise</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exi</a:t>
            </a:r>
            <a:r>
              <a:rPr lang="fr-FR" sz="1400" spc="-5" dirty="0">
                <a:effectLst/>
                <a:ea typeface="Book Antiqua" panose="02040602050305030304" pitchFamily="18" charset="0"/>
                <a:cs typeface="Book Antiqua" panose="02040602050305030304" pitchFamily="18" charset="0"/>
              </a:rPr>
              <a:t>s</a:t>
            </a:r>
            <a:r>
              <a:rPr lang="fr-FR" sz="1400" spc="-10" dirty="0">
                <a:effectLst/>
                <a:ea typeface="Book Antiqua" panose="02040602050305030304" pitchFamily="18" charset="0"/>
                <a:cs typeface="Book Antiqua" panose="02040602050305030304" pitchFamily="18" charset="0"/>
              </a:rPr>
              <a:t>t</a:t>
            </a:r>
            <a:r>
              <a:rPr lang="fr-FR" sz="1400" dirty="0">
                <a:effectLst/>
                <a:ea typeface="Book Antiqua" panose="02040602050305030304" pitchFamily="18" charset="0"/>
                <a:cs typeface="Book Antiqua" panose="02040602050305030304" pitchFamily="18" charset="0"/>
              </a:rPr>
              <a:t>e</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dans</a:t>
            </a:r>
            <a:r>
              <a:rPr lang="fr-FR" sz="1400" spc="-30" dirty="0">
                <a:effectLst/>
                <a:ea typeface="Book Antiqua" panose="02040602050305030304" pitchFamily="18" charset="0"/>
                <a:cs typeface="Book Antiqua" panose="02040602050305030304" pitchFamily="18" charset="0"/>
              </a:rPr>
              <a:t> </a:t>
            </a:r>
            <a:r>
              <a:rPr lang="fr-FR" sz="1400" spc="-15" dirty="0">
                <a:effectLst/>
                <a:ea typeface="Book Antiqua" panose="02040602050305030304" pitchFamily="18" charset="0"/>
                <a:cs typeface="Book Antiqua" panose="02040602050305030304" pitchFamily="18" charset="0"/>
              </a:rPr>
              <a:t>t</a:t>
            </a:r>
            <a:r>
              <a:rPr lang="fr-FR" sz="1400" dirty="0">
                <a:effectLst/>
                <a:ea typeface="Book Antiqua" panose="02040602050305030304" pitchFamily="18" charset="0"/>
                <a:cs typeface="Book Antiqua" panose="02040602050305030304" pitchFamily="18" charset="0"/>
              </a:rPr>
              <a:t>ous les</a:t>
            </a:r>
            <a:r>
              <a:rPr lang="fr-FR" sz="1400" spc="6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domaines,</a:t>
            </a:r>
            <a:r>
              <a:rPr lang="fr-FR" sz="1400" spc="60" dirty="0">
                <a:effectLst/>
                <a:ea typeface="Book Antiqua" panose="02040602050305030304" pitchFamily="18" charset="0"/>
                <a:cs typeface="Book Antiqua" panose="02040602050305030304" pitchFamily="18" charset="0"/>
              </a:rPr>
              <a:t> </a:t>
            </a:r>
            <a:r>
              <a:rPr lang="fr-FR" sz="1400" spc="-10" dirty="0">
                <a:effectLst/>
                <a:ea typeface="Book Antiqua" panose="02040602050305030304" pitchFamily="18" charset="0"/>
                <a:cs typeface="Book Antiqua" panose="02040602050305030304" pitchFamily="18" charset="0"/>
              </a:rPr>
              <a:t>e</a:t>
            </a:r>
            <a:r>
              <a:rPr lang="fr-FR" sz="1400" dirty="0">
                <a:effectLst/>
                <a:ea typeface="Book Antiqua" panose="02040602050305030304" pitchFamily="18" charset="0"/>
                <a:cs typeface="Book Antiqua" panose="02040602050305030304" pitchFamily="18" charset="0"/>
              </a:rPr>
              <a:t>t</a:t>
            </a:r>
            <a:r>
              <a:rPr lang="fr-FR" sz="1400" spc="6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l</a:t>
            </a:r>
            <a:r>
              <a:rPr lang="fr-FR" sz="1400" spc="-10" dirty="0">
                <a:effectLst/>
                <a:ea typeface="Book Antiqua" panose="02040602050305030304" pitchFamily="18" charset="0"/>
                <a:cs typeface="Book Antiqua" panose="02040602050305030304" pitchFamily="18" charset="0"/>
              </a:rPr>
              <a:t>’</a:t>
            </a:r>
            <a:r>
              <a:rPr lang="fr-FR" sz="1400" dirty="0">
                <a:effectLst/>
                <a:ea typeface="Book Antiqua" panose="02040602050305030304" pitchFamily="18" charset="0"/>
                <a:cs typeface="Book Antiqua" panose="02040602050305030304" pitchFamily="18" charset="0"/>
              </a:rPr>
              <a:t>on</a:t>
            </a:r>
            <a:r>
              <a:rPr lang="fr-FR" sz="1400" spc="6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é</a:t>
            </a:r>
            <a:r>
              <a:rPr lang="fr-FR" sz="1400" spc="-15" dirty="0">
                <a:effectLst/>
                <a:ea typeface="Book Antiqua" panose="02040602050305030304" pitchFamily="18" charset="0"/>
                <a:cs typeface="Book Antiqua" panose="02040602050305030304" pitchFamily="18" charset="0"/>
              </a:rPr>
              <a:t>v</a:t>
            </a:r>
            <a:r>
              <a:rPr lang="fr-FR" sz="1400" dirty="0">
                <a:effectLst/>
                <a:ea typeface="Book Antiqua" panose="02040602050305030304" pitchFamily="18" charset="0"/>
                <a:cs typeface="Book Antiqua" panose="02040602050305030304" pitchFamily="18" charset="0"/>
              </a:rPr>
              <a:t>o</a:t>
            </a:r>
            <a:r>
              <a:rPr lang="fr-FR" sz="1400" spc="-10" dirty="0">
                <a:effectLst/>
                <a:ea typeface="Book Antiqua" panose="02040602050305030304" pitchFamily="18" charset="0"/>
                <a:cs typeface="Book Antiqua" panose="02040602050305030304" pitchFamily="18" charset="0"/>
              </a:rPr>
              <a:t>q</a:t>
            </a:r>
            <a:r>
              <a:rPr lang="fr-FR" sz="1400" dirty="0">
                <a:effectLst/>
                <a:ea typeface="Book Antiqua" panose="02040602050305030304" pitchFamily="18" charset="0"/>
                <a:cs typeface="Book Antiqua" panose="02040602050305030304" pitchFamily="18" charset="0"/>
              </a:rPr>
              <a:t>ue</a:t>
            </a:r>
            <a:r>
              <a:rPr lang="fr-FR" sz="1400" spc="6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en</a:t>
            </a:r>
            <a:r>
              <a:rPr lang="fr-FR" sz="1400" spc="6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pe</a:t>
            </a:r>
            <a:r>
              <a:rPr lang="fr-FR" sz="1400" spc="20" dirty="0">
                <a:effectLst/>
                <a:ea typeface="Book Antiqua" panose="02040602050305030304" pitchFamily="18" charset="0"/>
                <a:cs typeface="Book Antiqua" panose="02040602050305030304" pitchFamily="18" charset="0"/>
              </a:rPr>
              <a:t>r</a:t>
            </a:r>
            <a:r>
              <a:rPr lang="fr-FR" sz="1400" dirty="0">
                <a:effectLst/>
                <a:ea typeface="Book Antiqua" panose="02040602050305030304" pitchFamily="18" charset="0"/>
                <a:cs typeface="Book Antiqua" panose="02040602050305030304" pitchFamily="18" charset="0"/>
              </a:rPr>
              <a:t>manence</a:t>
            </a:r>
            <a:r>
              <a:rPr lang="fr-FR" sz="1400" spc="6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les</a:t>
            </a:r>
            <a:r>
              <a:rPr lang="fr-FR" sz="1400" spc="6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c</a:t>
            </a:r>
            <a:r>
              <a:rPr lang="fr-FR" sz="1400" spc="15" dirty="0">
                <a:effectLst/>
                <a:ea typeface="Book Antiqua" panose="02040602050305030304" pitchFamily="18" charset="0"/>
                <a:cs typeface="Book Antiqua" panose="02040602050305030304" pitchFamily="18" charset="0"/>
              </a:rPr>
              <a:t>r</a:t>
            </a:r>
            <a:r>
              <a:rPr lang="fr-FR" sz="1400" dirty="0">
                <a:effectLst/>
                <a:ea typeface="Book Antiqua" panose="02040602050305030304" pitchFamily="18" charset="0"/>
                <a:cs typeface="Book Antiqua" panose="02040602050305030304" pitchFamily="18" charset="0"/>
              </a:rPr>
              <a:t>ises</a:t>
            </a:r>
            <a:r>
              <a:rPr lang="fr-FR" sz="1400" spc="6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économi</a:t>
            </a:r>
            <a:r>
              <a:rPr lang="fr-FR" sz="1400" spc="-10" dirty="0">
                <a:effectLst/>
                <a:ea typeface="Book Antiqua" panose="02040602050305030304" pitchFamily="18" charset="0"/>
                <a:cs typeface="Book Antiqua" panose="02040602050305030304" pitchFamily="18" charset="0"/>
              </a:rPr>
              <a:t>q</a:t>
            </a:r>
            <a:r>
              <a:rPr lang="fr-FR" sz="1400" dirty="0">
                <a:effectLst/>
                <a:ea typeface="Book Antiqua" panose="02040602050305030304" pitchFamily="18" charset="0"/>
                <a:cs typeface="Book Antiqua" panose="02040602050305030304" pitchFamily="18" charset="0"/>
              </a:rPr>
              <a:t>ues</a:t>
            </a:r>
            <a:r>
              <a:rPr lang="fr-FR" sz="1400" spc="6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ou</a:t>
            </a:r>
            <a:r>
              <a:rPr lang="fr-FR" sz="1400" spc="6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démo</a:t>
            </a:r>
            <a:r>
              <a:rPr lang="fr-FR" sz="1400" spc="15" dirty="0">
                <a:effectLst/>
                <a:ea typeface="Book Antiqua" panose="02040602050305030304" pitchFamily="18" charset="0"/>
                <a:cs typeface="Book Antiqua" panose="02040602050305030304" pitchFamily="18" charset="0"/>
              </a:rPr>
              <a:t>g</a:t>
            </a:r>
            <a:r>
              <a:rPr lang="fr-FR" sz="1400" dirty="0">
                <a:effectLst/>
                <a:ea typeface="Book Antiqua" panose="02040602050305030304" pitchFamily="18" charset="0"/>
                <a:cs typeface="Book Antiqua" panose="02040602050305030304" pitchFamily="18" charset="0"/>
              </a:rPr>
              <a:t>raphi</a:t>
            </a:r>
            <a:r>
              <a:rPr lang="fr-FR" sz="1400" spc="-10" dirty="0">
                <a:effectLst/>
                <a:ea typeface="Book Antiqua" panose="02040602050305030304" pitchFamily="18" charset="0"/>
                <a:cs typeface="Book Antiqua" panose="02040602050305030304" pitchFamily="18" charset="0"/>
              </a:rPr>
              <a:t>q</a:t>
            </a:r>
            <a:r>
              <a:rPr lang="fr-FR" sz="1400" dirty="0">
                <a:effectLst/>
                <a:ea typeface="Book Antiqua" panose="02040602050305030304" pitchFamily="18" charset="0"/>
                <a:cs typeface="Book Antiqua" panose="02040602050305030304" pitchFamily="18" charset="0"/>
              </a:rPr>
              <a:t>ues. </a:t>
            </a:r>
          </a:p>
          <a:p>
            <a:pPr marL="575945" marR="826135" algn="just">
              <a:lnSpc>
                <a:spcPct val="101000"/>
              </a:lnSpc>
              <a:spcBef>
                <a:spcPts val="570"/>
              </a:spcBef>
              <a:spcAft>
                <a:spcPts val="0"/>
              </a:spcAft>
            </a:pPr>
            <a:r>
              <a:rPr lang="fr-FR" sz="1400" dirty="0">
                <a:effectLst/>
                <a:ea typeface="Book Antiqua" panose="02040602050305030304" pitchFamily="18" charset="0"/>
                <a:cs typeface="Book Antiqua" panose="02040602050305030304" pitchFamily="18" charset="0"/>
              </a:rPr>
              <a:t>Un</a:t>
            </a:r>
            <a:r>
              <a:rPr lang="fr-FR" sz="1400" spc="-35"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très</a:t>
            </a:r>
            <a:r>
              <a:rPr lang="fr-FR" sz="1400" spc="-35"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grand</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nombre</a:t>
            </a:r>
            <a:r>
              <a:rPr lang="fr-FR" sz="1400" spc="-35"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de</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définitions</a:t>
            </a:r>
            <a:r>
              <a:rPr lang="fr-FR" sz="1400" spc="-35"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de</a:t>
            </a:r>
            <a:r>
              <a:rPr lang="fr-FR" sz="1400" spc="-35"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la</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crise</a:t>
            </a:r>
            <a:r>
              <a:rPr lang="fr-FR" sz="1400" spc="-35"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existent,</a:t>
            </a:r>
            <a:r>
              <a:rPr lang="fr-FR" sz="1400" spc="-30"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elles</a:t>
            </a:r>
            <a:r>
              <a:rPr lang="fr-FR" sz="1400" spc="-35"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reprennent</a:t>
            </a:r>
            <a:r>
              <a:rPr lang="fr-FR" sz="1400" spc="-35"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majoritairement les éléments suivants</a:t>
            </a:r>
            <a:r>
              <a:rPr lang="fr-FR" sz="1400" spc="-65" dirty="0">
                <a:effectLst/>
                <a:ea typeface="Book Antiqua" panose="02040602050305030304" pitchFamily="18" charset="0"/>
                <a:cs typeface="Book Antiqua" panose="02040602050305030304" pitchFamily="18" charset="0"/>
              </a:rPr>
              <a:t> </a:t>
            </a:r>
            <a:r>
              <a:rPr lang="fr-FR" sz="1400" dirty="0">
                <a:effectLst/>
                <a:ea typeface="Book Antiqua" panose="02040602050305030304" pitchFamily="18" charset="0"/>
                <a:cs typeface="Book Antiqua" panose="02040602050305030304" pitchFamily="18" charset="0"/>
              </a:rPr>
              <a:t>:</a:t>
            </a:r>
          </a:p>
          <a:p>
            <a:pPr marL="575945" marR="826135" algn="just">
              <a:lnSpc>
                <a:spcPct val="101000"/>
              </a:lnSpc>
              <a:spcBef>
                <a:spcPts val="570"/>
              </a:spcBef>
              <a:spcAft>
                <a:spcPts val="0"/>
              </a:spcAft>
            </a:pPr>
            <a:endParaRPr lang="fr-FR" sz="1400" dirty="0">
              <a:effectLst/>
              <a:ea typeface="Book Antiqua" panose="02040602050305030304" pitchFamily="18" charset="0"/>
              <a:cs typeface="Book Antiqua" panose="02040602050305030304" pitchFamily="18" charset="0"/>
            </a:endParaRPr>
          </a:p>
          <a:p>
            <a:pPr marL="342900" lvl="0" indent="-342900" algn="just">
              <a:lnSpc>
                <a:spcPts val="1190"/>
              </a:lnSpc>
              <a:buClr>
                <a:srgbClr val="BC89C9"/>
              </a:buClr>
              <a:buSzPts val="950"/>
              <a:buFont typeface="Palatino Linotype" panose="02040502050505030304" pitchFamily="18" charset="0"/>
              <a:buChar char="•"/>
              <a:tabLst>
                <a:tab pos="756285" algn="l"/>
              </a:tabLst>
            </a:pPr>
            <a:r>
              <a:rPr lang="fr-FR" sz="1400" b="1" spc="-110" dirty="0">
                <a:effectLst/>
                <a:ea typeface="Palatino Linotype" panose="02040502050505030304" pitchFamily="18" charset="0"/>
                <a:cs typeface="Palatino Linotype" panose="02040502050505030304" pitchFamily="18" charset="0"/>
              </a:rPr>
              <a:t>L’incertitude.</a:t>
            </a:r>
            <a:r>
              <a:rPr lang="fr-FR" sz="1400" b="1"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Dans</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une</a:t>
            </a:r>
            <a:r>
              <a:rPr lang="fr-FR" sz="1400" spc="-7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crise,</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les</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modèles</a:t>
            </a:r>
            <a:r>
              <a:rPr lang="fr-FR" sz="1400" spc="-7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et</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les</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repères</a:t>
            </a:r>
            <a:r>
              <a:rPr lang="fr-FR" sz="1400" spc="-7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traditionnels</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disparaissent</a:t>
            </a:r>
          </a:p>
          <a:p>
            <a:pPr marL="342900" lvl="0" indent="-342900" algn="just">
              <a:lnSpc>
                <a:spcPts val="1190"/>
              </a:lnSpc>
              <a:buClr>
                <a:srgbClr val="BC89C9"/>
              </a:buClr>
              <a:buSzPts val="950"/>
              <a:buFont typeface="Palatino Linotype" panose="02040502050505030304" pitchFamily="18" charset="0"/>
              <a:buChar char="•"/>
              <a:tabLst>
                <a:tab pos="756285" algn="l"/>
              </a:tabLst>
            </a:pPr>
            <a:r>
              <a:rPr lang="fr-FR" sz="1400" b="1" spc="-110" dirty="0">
                <a:effectLst/>
                <a:ea typeface="Palatino Linotype" panose="02040502050505030304" pitchFamily="18" charset="0"/>
                <a:cs typeface="Palatino Linotype" panose="02040502050505030304" pitchFamily="18" charset="0"/>
              </a:rPr>
              <a:t>La</a:t>
            </a:r>
            <a:r>
              <a:rPr lang="fr-FR" sz="1400" b="1" spc="-70" dirty="0">
                <a:effectLst/>
                <a:ea typeface="Palatino Linotype" panose="02040502050505030304" pitchFamily="18" charset="0"/>
                <a:cs typeface="Palatino Linotype" panose="02040502050505030304" pitchFamily="18" charset="0"/>
              </a:rPr>
              <a:t> </a:t>
            </a:r>
            <a:r>
              <a:rPr lang="fr-FR" sz="1400" b="1" spc="-110" dirty="0">
                <a:effectLst/>
                <a:ea typeface="Palatino Linotype" panose="02040502050505030304" pitchFamily="18" charset="0"/>
                <a:cs typeface="Palatino Linotype" panose="02040502050505030304" pitchFamily="18" charset="0"/>
              </a:rPr>
              <a:t>soudaineté.</a:t>
            </a:r>
            <a:r>
              <a:rPr lang="fr-FR" sz="1400" b="1" spc="-7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La</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crise</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présente</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un</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caractère</a:t>
            </a:r>
            <a:r>
              <a:rPr lang="fr-FR" sz="1400" spc="-7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aigu</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et</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limité</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dans</a:t>
            </a:r>
            <a:r>
              <a:rPr lang="fr-FR" sz="1400" spc="-8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le</a:t>
            </a:r>
            <a:r>
              <a:rPr lang="fr-FR" sz="1400" spc="-7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temps.</a:t>
            </a:r>
            <a:r>
              <a:rPr lang="fr-FR" sz="1400" spc="-80" dirty="0">
                <a:effectLst/>
                <a:ea typeface="Palatino Linotype" panose="02040502050505030304" pitchFamily="18" charset="0"/>
                <a:cs typeface="Palatino Linotype" panose="02040502050505030304" pitchFamily="18" charset="0"/>
              </a:rPr>
              <a:t> </a:t>
            </a:r>
          </a:p>
          <a:p>
            <a:pPr marL="342900" lvl="0" indent="-342900" algn="just">
              <a:lnSpc>
                <a:spcPts val="1190"/>
              </a:lnSpc>
              <a:buClr>
                <a:srgbClr val="BC89C9"/>
              </a:buClr>
              <a:buSzPts val="950"/>
              <a:buFont typeface="Palatino Linotype" panose="02040502050505030304" pitchFamily="18" charset="0"/>
              <a:buChar char="•"/>
              <a:tabLst>
                <a:tab pos="756285" algn="l"/>
              </a:tabLst>
            </a:pPr>
            <a:r>
              <a:rPr lang="fr-FR" sz="1400" b="1" spc="-110" dirty="0">
                <a:effectLst/>
                <a:ea typeface="Palatino Linotype" panose="02040502050505030304" pitchFamily="18" charset="0"/>
                <a:cs typeface="Palatino Linotype" panose="02040502050505030304" pitchFamily="18" charset="0"/>
              </a:rPr>
              <a:t>L’impact.</a:t>
            </a:r>
            <a:r>
              <a:rPr lang="fr-FR" sz="1400" b="1" spc="-4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C’est</a:t>
            </a:r>
            <a:r>
              <a:rPr lang="fr-FR" sz="1400" spc="-4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ce</a:t>
            </a:r>
            <a:r>
              <a:rPr lang="fr-FR" sz="1400" spc="-4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qui</a:t>
            </a:r>
            <a:r>
              <a:rPr lang="fr-FR" sz="1400" spc="-4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différencie</a:t>
            </a:r>
            <a:r>
              <a:rPr lang="fr-FR" sz="1400" spc="-4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la</a:t>
            </a:r>
            <a:r>
              <a:rPr lang="fr-FR" sz="1400" spc="-4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crise</a:t>
            </a:r>
            <a:r>
              <a:rPr lang="fr-FR" sz="1400" spc="-4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de</a:t>
            </a:r>
            <a:r>
              <a:rPr lang="fr-FR" sz="1400" spc="-4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l’accident</a:t>
            </a:r>
            <a:r>
              <a:rPr lang="fr-FR" sz="1400" spc="-4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ou</a:t>
            </a:r>
            <a:r>
              <a:rPr lang="fr-FR" sz="1400" spc="-40" dirty="0">
                <a:effectLst/>
                <a:ea typeface="Palatino Linotype" panose="02040502050505030304" pitchFamily="18" charset="0"/>
                <a:cs typeface="Palatino Linotype" panose="02040502050505030304" pitchFamily="18" charset="0"/>
              </a:rPr>
              <a:t> </a:t>
            </a:r>
            <a:r>
              <a:rPr lang="fr-FR" sz="1400" i="1" cap="small" spc="-110" dirty="0">
                <a:effectLst/>
                <a:ea typeface="Palatino Linotype" panose="02040502050505030304" pitchFamily="18" charset="0"/>
                <a:cs typeface="Palatino Linotype" panose="02040502050505030304" pitchFamily="18" charset="0"/>
              </a:rPr>
              <a:t>a</a:t>
            </a:r>
            <a:r>
              <a:rPr lang="fr-FR" sz="1400" i="1" spc="-25" dirty="0">
                <a:effectLst/>
                <a:ea typeface="Palatino Linotype" panose="02040502050505030304" pitchFamily="18" charset="0"/>
                <a:cs typeface="Palatino Linotype" panose="02040502050505030304" pitchFamily="18" charset="0"/>
              </a:rPr>
              <a:t> </a:t>
            </a:r>
            <a:r>
              <a:rPr lang="fr-FR" sz="1400" i="1" spc="-110" dirty="0">
                <a:effectLst/>
                <a:ea typeface="Palatino Linotype" panose="02040502050505030304" pitchFamily="18" charset="0"/>
                <a:cs typeface="Palatino Linotype" panose="02040502050505030304" pitchFamily="18" charset="0"/>
              </a:rPr>
              <a:t>fortiori</a:t>
            </a:r>
            <a:r>
              <a:rPr lang="fr-FR" sz="1400" i="1" spc="-1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de</a:t>
            </a:r>
            <a:r>
              <a:rPr lang="fr-FR" sz="1400" spc="-4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l’incident.</a:t>
            </a:r>
            <a:r>
              <a:rPr lang="fr-FR" sz="1400" spc="-4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La</a:t>
            </a:r>
            <a:r>
              <a:rPr lang="fr-FR" sz="1400" spc="-4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crise  </a:t>
            </a:r>
            <a:r>
              <a:rPr lang="fr-FR" sz="1400" dirty="0">
                <a:effectLst/>
                <a:ea typeface="Book Antiqua" panose="02040602050305030304" pitchFamily="18" charset="0"/>
                <a:cs typeface="Book Antiqua" panose="02040602050305030304" pitchFamily="18" charset="0"/>
              </a:rPr>
              <a:t>est un événement pouvant mettre en péril l’existence même d’une organisation.</a:t>
            </a:r>
          </a:p>
          <a:p>
            <a:pPr marL="342900" marR="826135" lvl="0" indent="-342900" algn="just">
              <a:lnSpc>
                <a:spcPct val="100000"/>
              </a:lnSpc>
              <a:buClr>
                <a:srgbClr val="BC89C9"/>
              </a:buClr>
              <a:buSzPts val="950"/>
              <a:buFont typeface="Palatino Linotype" panose="02040502050505030304" pitchFamily="18" charset="0"/>
              <a:buChar char="•"/>
              <a:tabLst>
                <a:tab pos="756285" algn="l"/>
              </a:tabLst>
            </a:pPr>
            <a:r>
              <a:rPr lang="fr-FR" sz="1400" b="1" spc="-110" dirty="0">
                <a:effectLst/>
                <a:ea typeface="Palatino Linotype" panose="02040502050505030304" pitchFamily="18" charset="0"/>
                <a:cs typeface="Palatino Linotype" panose="02040502050505030304" pitchFamily="18" charset="0"/>
              </a:rPr>
              <a:t>La</a:t>
            </a:r>
            <a:r>
              <a:rPr lang="fr-FR" sz="1400" b="1" spc="-90" dirty="0">
                <a:effectLst/>
                <a:ea typeface="Palatino Linotype" panose="02040502050505030304" pitchFamily="18" charset="0"/>
                <a:cs typeface="Palatino Linotype" panose="02040502050505030304" pitchFamily="18" charset="0"/>
              </a:rPr>
              <a:t> </a:t>
            </a:r>
            <a:r>
              <a:rPr lang="fr-FR" sz="1400" b="1" spc="-110" dirty="0">
                <a:effectLst/>
                <a:ea typeface="Palatino Linotype" panose="02040502050505030304" pitchFamily="18" charset="0"/>
                <a:cs typeface="Palatino Linotype" panose="02040502050505030304" pitchFamily="18" charset="0"/>
              </a:rPr>
              <a:t>médiatisation</a:t>
            </a:r>
            <a:r>
              <a:rPr lang="fr-FR" sz="1400" b="1" spc="-85" dirty="0">
                <a:effectLst/>
                <a:ea typeface="Palatino Linotype" panose="02040502050505030304" pitchFamily="18" charset="0"/>
                <a:cs typeface="Palatino Linotype" panose="02040502050505030304" pitchFamily="18" charset="0"/>
              </a:rPr>
              <a:t> </a:t>
            </a:r>
            <a:r>
              <a:rPr lang="fr-FR" sz="1400" b="1" spc="-110" dirty="0">
                <a:effectLst/>
                <a:ea typeface="Palatino Linotype" panose="02040502050505030304" pitchFamily="18" charset="0"/>
                <a:cs typeface="Palatino Linotype" panose="02040502050505030304" pitchFamily="18" charset="0"/>
              </a:rPr>
              <a:t>négative.</a:t>
            </a:r>
            <a:r>
              <a:rPr lang="fr-FR" sz="1400" b="1"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Par</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la</a:t>
            </a:r>
            <a:r>
              <a:rPr lang="fr-FR" sz="1400" spc="-9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crise,</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l’organisation</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devient</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le</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centre</a:t>
            </a:r>
            <a:r>
              <a:rPr lang="fr-FR" sz="1400" spc="-9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d’intérêt</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média- tique,</a:t>
            </a:r>
            <a:r>
              <a:rPr lang="fr-FR" sz="1400" spc="-7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et</a:t>
            </a:r>
            <a:r>
              <a:rPr lang="fr-FR" sz="1400" spc="-7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ceci</a:t>
            </a:r>
            <a:r>
              <a:rPr lang="fr-FR" sz="1400" spc="-7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de</a:t>
            </a:r>
            <a:r>
              <a:rPr lang="fr-FR" sz="1400" spc="-7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manière</a:t>
            </a:r>
            <a:r>
              <a:rPr lang="fr-FR" sz="1400" spc="-7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critique.</a:t>
            </a:r>
            <a:r>
              <a:rPr lang="fr-FR" sz="1400" spc="-7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Cette</a:t>
            </a:r>
            <a:r>
              <a:rPr lang="fr-FR" sz="1400" spc="-7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médiatisation</a:t>
            </a:r>
            <a:r>
              <a:rPr lang="fr-FR" sz="1400" spc="-7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peut</a:t>
            </a:r>
            <a:r>
              <a:rPr lang="fr-FR" sz="1400" spc="-7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s’effectuer</a:t>
            </a:r>
            <a:r>
              <a:rPr lang="fr-FR" sz="1400" spc="-7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également</a:t>
            </a:r>
            <a:r>
              <a:rPr lang="fr-FR" sz="1400" spc="-7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sur</a:t>
            </a:r>
            <a:r>
              <a:rPr lang="fr-FR" sz="1400" spc="-7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les médias</a:t>
            </a:r>
            <a:r>
              <a:rPr lang="fr-FR" sz="1400" spc="-65" dirty="0">
                <a:effectLst/>
                <a:ea typeface="Palatino Linotype" panose="02040502050505030304" pitchFamily="18" charset="0"/>
                <a:cs typeface="Palatino Linotype" panose="02040502050505030304" pitchFamily="18" charset="0"/>
              </a:rPr>
              <a:t> </a:t>
            </a:r>
            <a:r>
              <a:rPr lang="fr-FR" sz="1400" i="1" spc="-110" dirty="0">
                <a:effectLst/>
                <a:ea typeface="Palatino Linotype" panose="02040502050505030304" pitchFamily="18" charset="0"/>
                <a:cs typeface="Palatino Linotype" panose="02040502050505030304" pitchFamily="18" charset="0"/>
              </a:rPr>
              <a:t>on</a:t>
            </a:r>
            <a:r>
              <a:rPr lang="fr-FR" sz="1400" i="1" spc="-50" dirty="0">
                <a:effectLst/>
                <a:ea typeface="Palatino Linotype" panose="02040502050505030304" pitchFamily="18" charset="0"/>
                <a:cs typeface="Palatino Linotype" panose="02040502050505030304" pitchFamily="18" charset="0"/>
              </a:rPr>
              <a:t> </a:t>
            </a:r>
            <a:r>
              <a:rPr lang="fr-FR" sz="1400" i="1" spc="-110" dirty="0">
                <a:effectLst/>
                <a:ea typeface="Palatino Linotype" panose="02040502050505030304" pitchFamily="18" charset="0"/>
                <a:cs typeface="Palatino Linotype" panose="02040502050505030304" pitchFamily="18" charset="0"/>
              </a:rPr>
              <a:t>line</a:t>
            </a:r>
            <a:r>
              <a:rPr lang="fr-FR" sz="1400" spc="-110" dirty="0">
                <a:effectLst/>
                <a:ea typeface="Palatino Linotype" panose="02040502050505030304" pitchFamily="18" charset="0"/>
                <a:cs typeface="Palatino Linotype" panose="02040502050505030304" pitchFamily="18" charset="0"/>
              </a:rPr>
              <a:t>,</a:t>
            </a:r>
            <a:r>
              <a:rPr lang="fr-FR" sz="1400" spc="-6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mais</a:t>
            </a:r>
            <a:r>
              <a:rPr lang="fr-FR" sz="1400" spc="-6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généralement</a:t>
            </a:r>
            <a:r>
              <a:rPr lang="fr-FR" sz="1400" spc="-6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l’événement</a:t>
            </a:r>
            <a:r>
              <a:rPr lang="fr-FR" sz="1400" spc="-6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ne</a:t>
            </a:r>
            <a:r>
              <a:rPr lang="fr-FR" sz="1400" spc="-6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devient</a:t>
            </a:r>
            <a:r>
              <a:rPr lang="fr-FR" sz="1400" spc="-6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crise</a:t>
            </a:r>
            <a:r>
              <a:rPr lang="fr-FR" sz="1400" spc="-6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qu’à</a:t>
            </a:r>
            <a:r>
              <a:rPr lang="fr-FR" sz="1400" spc="-6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partir</a:t>
            </a:r>
            <a:r>
              <a:rPr lang="fr-FR" sz="1400" spc="-6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du</a:t>
            </a:r>
            <a:r>
              <a:rPr lang="fr-FR" sz="1400" spc="-6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moment où les médias traditionnels s’en</a:t>
            </a:r>
            <a:r>
              <a:rPr lang="fr-FR" sz="1400" spc="-12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emparent.</a:t>
            </a:r>
          </a:p>
          <a:p>
            <a:pPr marL="342900" lvl="0" indent="-342900" algn="just">
              <a:lnSpc>
                <a:spcPts val="1210"/>
              </a:lnSpc>
              <a:buClr>
                <a:srgbClr val="BC89C9"/>
              </a:buClr>
              <a:buSzPts val="950"/>
              <a:buFont typeface="Palatino Linotype" panose="02040502050505030304" pitchFamily="18" charset="0"/>
              <a:buChar char="•"/>
              <a:tabLst>
                <a:tab pos="756285" algn="l"/>
              </a:tabLst>
            </a:pPr>
            <a:r>
              <a:rPr lang="fr-FR" sz="1400" b="1" spc="-110" dirty="0">
                <a:effectLst/>
                <a:ea typeface="Palatino Linotype" panose="02040502050505030304" pitchFamily="18" charset="0"/>
                <a:cs typeface="Palatino Linotype" panose="02040502050505030304" pitchFamily="18" charset="0"/>
              </a:rPr>
              <a:t>La</a:t>
            </a:r>
            <a:r>
              <a:rPr lang="fr-FR" sz="1400" b="1" spc="-60" dirty="0">
                <a:effectLst/>
                <a:ea typeface="Palatino Linotype" panose="02040502050505030304" pitchFamily="18" charset="0"/>
                <a:cs typeface="Palatino Linotype" panose="02040502050505030304" pitchFamily="18" charset="0"/>
              </a:rPr>
              <a:t> </a:t>
            </a:r>
            <a:r>
              <a:rPr lang="fr-FR" sz="1400" b="1" spc="-110" dirty="0">
                <a:effectLst/>
                <a:ea typeface="Palatino Linotype" panose="02040502050505030304" pitchFamily="18" charset="0"/>
                <a:cs typeface="Palatino Linotype" panose="02040502050505030304" pitchFamily="18" charset="0"/>
              </a:rPr>
              <a:t>perception.</a:t>
            </a:r>
            <a:r>
              <a:rPr lang="fr-FR" sz="1400" b="1" spc="-65" dirty="0">
                <a:effectLst/>
                <a:ea typeface="Palatino Linotype" panose="02040502050505030304" pitchFamily="18" charset="0"/>
                <a:cs typeface="Palatino Linotype" panose="02040502050505030304" pitchFamily="18" charset="0"/>
              </a:rPr>
              <a:t> </a:t>
            </a:r>
            <a:endParaRPr lang="fr-FR" sz="1400" dirty="0">
              <a:effectLst/>
              <a:ea typeface="Book Antiqua" panose="02040602050305030304" pitchFamily="18" charset="0"/>
              <a:cs typeface="Book Antiqua" panose="02040602050305030304" pitchFamily="18" charset="0"/>
            </a:endParaRPr>
          </a:p>
          <a:p>
            <a:pPr marL="342900" lvl="0" indent="-342900" algn="just">
              <a:lnSpc>
                <a:spcPts val="1175"/>
              </a:lnSpc>
              <a:buClr>
                <a:srgbClr val="BC89C9"/>
              </a:buClr>
              <a:buSzPts val="950"/>
              <a:buFont typeface="Palatino Linotype" panose="02040502050505030304" pitchFamily="18" charset="0"/>
              <a:buChar char="•"/>
              <a:tabLst>
                <a:tab pos="756285" algn="l"/>
              </a:tabLst>
            </a:pPr>
            <a:r>
              <a:rPr lang="fr-FR" sz="1400" b="1" spc="-110" dirty="0">
                <a:effectLst/>
                <a:ea typeface="Palatino Linotype" panose="02040502050505030304" pitchFamily="18" charset="0"/>
                <a:cs typeface="Palatino Linotype" panose="02040502050505030304" pitchFamily="18" charset="0"/>
              </a:rPr>
              <a:t>Le</a:t>
            </a:r>
            <a:r>
              <a:rPr lang="fr-FR" sz="1400" b="1" spc="-20" dirty="0">
                <a:effectLst/>
                <a:ea typeface="Palatino Linotype" panose="02040502050505030304" pitchFamily="18" charset="0"/>
                <a:cs typeface="Palatino Linotype" panose="02040502050505030304" pitchFamily="18" charset="0"/>
              </a:rPr>
              <a:t> </a:t>
            </a:r>
            <a:r>
              <a:rPr lang="fr-FR" sz="1400" b="1" spc="-110" dirty="0">
                <a:effectLst/>
                <a:ea typeface="Palatino Linotype" panose="02040502050505030304" pitchFamily="18" charset="0"/>
                <a:cs typeface="Palatino Linotype" panose="02040502050505030304" pitchFamily="18" charset="0"/>
              </a:rPr>
              <a:t>changement.</a:t>
            </a:r>
            <a:r>
              <a:rPr lang="fr-FR" sz="1400" b="1" spc="-3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La</a:t>
            </a:r>
            <a:r>
              <a:rPr lang="fr-FR" sz="1400" spc="-3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crise</a:t>
            </a:r>
            <a:r>
              <a:rPr lang="fr-FR" sz="1400" spc="-3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marque</a:t>
            </a:r>
            <a:r>
              <a:rPr lang="fr-FR" sz="1400" spc="-3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la</a:t>
            </a:r>
            <a:r>
              <a:rPr lang="fr-FR" sz="1400" spc="-3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transformation,</a:t>
            </a:r>
            <a:r>
              <a:rPr lang="fr-FR" sz="1400" spc="-3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brutale,</a:t>
            </a:r>
            <a:r>
              <a:rPr lang="fr-FR" sz="1400" spc="-3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d’une</a:t>
            </a:r>
            <a:r>
              <a:rPr lang="fr-FR" sz="1400" spc="-3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organisation,</a:t>
            </a:r>
            <a:r>
              <a:rPr lang="fr-FR" sz="1400" spc="-3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le</a:t>
            </a:r>
            <a:r>
              <a:rPr lang="fr-FR" sz="1400" spc="-3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pas- </a:t>
            </a:r>
            <a:r>
              <a:rPr lang="fr-FR" sz="1400" dirty="0">
                <a:effectLst/>
                <a:ea typeface="Book Antiqua" panose="02040602050305030304" pitchFamily="18" charset="0"/>
                <a:cs typeface="Book Antiqua" panose="02040602050305030304" pitchFamily="18" charset="0"/>
              </a:rPr>
              <a:t>sage entre deux états.</a:t>
            </a:r>
          </a:p>
          <a:p>
            <a:pPr marL="342900" marR="825500" lvl="0" indent="-342900" algn="just">
              <a:lnSpc>
                <a:spcPct val="100000"/>
              </a:lnSpc>
              <a:buClr>
                <a:srgbClr val="BC89C9"/>
              </a:buClr>
              <a:buSzPts val="950"/>
              <a:buFont typeface="Palatino Linotype" panose="02040502050505030304" pitchFamily="18" charset="0"/>
              <a:buChar char="•"/>
              <a:tabLst>
                <a:tab pos="756285" algn="l"/>
              </a:tabLst>
            </a:pPr>
            <a:r>
              <a:rPr lang="fr-FR" sz="1400" b="1" spc="-110" dirty="0">
                <a:effectLst/>
                <a:ea typeface="Palatino Linotype" panose="02040502050505030304" pitchFamily="18" charset="0"/>
                <a:cs typeface="Palatino Linotype" panose="02040502050505030304" pitchFamily="18" charset="0"/>
              </a:rPr>
              <a:t>L’opportunité</a:t>
            </a:r>
            <a:r>
              <a:rPr lang="fr-FR" sz="1400" b="1" spc="-95" dirty="0">
                <a:effectLst/>
                <a:ea typeface="Palatino Linotype" panose="02040502050505030304" pitchFamily="18" charset="0"/>
                <a:cs typeface="Palatino Linotype" panose="02040502050505030304" pitchFamily="18" charset="0"/>
              </a:rPr>
              <a:t> </a:t>
            </a:r>
            <a:r>
              <a:rPr lang="fr-FR" sz="1400" b="1" spc="-110" dirty="0">
                <a:effectLst/>
                <a:ea typeface="Palatino Linotype" panose="02040502050505030304" pitchFamily="18" charset="0"/>
                <a:cs typeface="Palatino Linotype" panose="02040502050505030304" pitchFamily="18" charset="0"/>
              </a:rPr>
              <a:t>potentielle.</a:t>
            </a:r>
            <a:r>
              <a:rPr lang="fr-FR" sz="1400" b="1" spc="-100" dirty="0">
                <a:effectLst/>
                <a:ea typeface="Palatino Linotype" panose="02040502050505030304" pitchFamily="18" charset="0"/>
                <a:cs typeface="Palatino Linotype" panose="02040502050505030304" pitchFamily="18" charset="0"/>
              </a:rPr>
              <a:t>  </a:t>
            </a:r>
            <a:r>
              <a:rPr lang="fr-FR" sz="1400" spc="-15" dirty="0">
                <a:effectLst/>
                <a:ea typeface="Palatino Linotype" panose="02040502050505030304" pitchFamily="18" charset="0"/>
                <a:cs typeface="Palatino Linotype" panose="02040502050505030304" pitchFamily="18" charset="0"/>
              </a:rPr>
              <a:t>L’histoire</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de</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la</a:t>
            </a:r>
            <a:r>
              <a:rPr lang="fr-FR" sz="1400" spc="-9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communication</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recèle</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ainsi</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de</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nombreux</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exemples</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où</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les</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crises</a:t>
            </a:r>
            <a:r>
              <a:rPr lang="fr-FR" sz="1400" spc="-9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se sont</a:t>
            </a:r>
            <a:r>
              <a:rPr lang="fr-FR" sz="1400" spc="-10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révélées</a:t>
            </a:r>
            <a:r>
              <a:rPr lang="fr-FR" sz="1400" spc="-10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favorables</a:t>
            </a:r>
            <a:r>
              <a:rPr lang="fr-FR" sz="1400" spc="-105"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aux</a:t>
            </a:r>
            <a:r>
              <a:rPr lang="fr-FR" sz="1400" spc="-100" dirty="0">
                <a:effectLst/>
                <a:ea typeface="Palatino Linotype" panose="02040502050505030304" pitchFamily="18" charset="0"/>
                <a:cs typeface="Palatino Linotype" panose="02040502050505030304" pitchFamily="18" charset="0"/>
              </a:rPr>
              <a:t> </a:t>
            </a:r>
            <a:r>
              <a:rPr lang="fr-FR" sz="1400" spc="-110" dirty="0">
                <a:effectLst/>
                <a:ea typeface="Palatino Linotype" panose="02040502050505030304" pitchFamily="18" charset="0"/>
                <a:cs typeface="Palatino Linotype" panose="02040502050505030304" pitchFamily="18" charset="0"/>
              </a:rPr>
              <a:t>organisations.</a:t>
            </a:r>
            <a:r>
              <a:rPr lang="fr-FR" sz="1400" spc="-100" dirty="0">
                <a:effectLst/>
                <a:ea typeface="Palatino Linotype" panose="02040502050505030304" pitchFamily="18" charset="0"/>
                <a:cs typeface="Palatino Linotype" panose="02040502050505030304" pitchFamily="18" charset="0"/>
              </a:rPr>
              <a:t> </a:t>
            </a:r>
            <a:endParaRPr lang="fr-FR" sz="1400" dirty="0"/>
          </a:p>
        </p:txBody>
      </p:sp>
    </p:spTree>
    <p:extLst>
      <p:ext uri="{BB962C8B-B14F-4D97-AF65-F5344CB8AC3E}">
        <p14:creationId xmlns:p14="http://schemas.microsoft.com/office/powerpoint/2010/main" val="2548037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1FF20-CD35-43AE-82B7-F3D1C629F1BC}"/>
              </a:ext>
            </a:extLst>
          </p:cNvPr>
          <p:cNvSpPr>
            <a:spLocks noGrp="1"/>
          </p:cNvSpPr>
          <p:nvPr>
            <p:ph type="title"/>
          </p:nvPr>
        </p:nvSpPr>
        <p:spPr/>
        <p:txBody>
          <a:bodyPr/>
          <a:lstStyle/>
          <a:p>
            <a:r>
              <a:rPr lang="fr-FR" dirty="0"/>
              <a:t>1) L’accélération des crises</a:t>
            </a:r>
          </a:p>
        </p:txBody>
      </p:sp>
      <p:sp>
        <p:nvSpPr>
          <p:cNvPr id="3" name="Espace réservé du contenu 2">
            <a:extLst>
              <a:ext uri="{FF2B5EF4-FFF2-40B4-BE49-F238E27FC236}">
                <a16:creationId xmlns:a16="http://schemas.microsoft.com/office/drawing/2014/main" id="{E770EC43-DC29-4101-A10B-46FC2A2C87E7}"/>
              </a:ext>
            </a:extLst>
          </p:cNvPr>
          <p:cNvSpPr>
            <a:spLocks noGrp="1"/>
          </p:cNvSpPr>
          <p:nvPr>
            <p:ph idx="1"/>
          </p:nvPr>
        </p:nvSpPr>
        <p:spPr/>
        <p:txBody>
          <a:bodyPr/>
          <a:lstStyle/>
          <a:p>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C’est</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ici</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sujet</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majeur.</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Malgré</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l’évolution</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vers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renforcement</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dispositifs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sécurité, les</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sont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nombreuses.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Trois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paramètres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expliquent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accroissement des</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crises.</a:t>
            </a:r>
          </a:p>
          <a:p>
            <a:r>
              <a:rPr lang="fr-FR" dirty="0"/>
              <a:t>A Institutionnel</a:t>
            </a:r>
          </a:p>
          <a:p>
            <a:r>
              <a:rPr lang="fr-FR" dirty="0"/>
              <a:t>B Technico-économique</a:t>
            </a:r>
          </a:p>
          <a:p>
            <a:r>
              <a:rPr lang="fr-FR" dirty="0"/>
              <a:t>C Juridique</a:t>
            </a:r>
          </a:p>
        </p:txBody>
      </p:sp>
    </p:spTree>
    <p:extLst>
      <p:ext uri="{BB962C8B-B14F-4D97-AF65-F5344CB8AC3E}">
        <p14:creationId xmlns:p14="http://schemas.microsoft.com/office/powerpoint/2010/main" val="1604988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7E3286-ADF9-49DC-84B2-A664472395F5}"/>
              </a:ext>
            </a:extLst>
          </p:cNvPr>
          <p:cNvSpPr>
            <a:spLocks noGrp="1"/>
          </p:cNvSpPr>
          <p:nvPr>
            <p:ph type="title"/>
          </p:nvPr>
        </p:nvSpPr>
        <p:spPr/>
        <p:txBody>
          <a:bodyPr/>
          <a:lstStyle/>
          <a:p>
            <a:r>
              <a:rPr lang="fr-FR" dirty="0"/>
              <a:t>A) Institutionnel</a:t>
            </a:r>
            <a:br>
              <a:rPr lang="fr-FR" dirty="0"/>
            </a:br>
            <a:endParaRPr lang="fr-FR" dirty="0"/>
          </a:p>
        </p:txBody>
      </p:sp>
      <p:sp>
        <p:nvSpPr>
          <p:cNvPr id="3" name="Espace réservé du contenu 2">
            <a:extLst>
              <a:ext uri="{FF2B5EF4-FFF2-40B4-BE49-F238E27FC236}">
                <a16:creationId xmlns:a16="http://schemas.microsoft.com/office/drawing/2014/main" id="{6043430A-FF73-431B-828B-7B845F7DA07C}"/>
              </a:ext>
            </a:extLst>
          </p:cNvPr>
          <p:cNvSpPr>
            <a:spLocks noGrp="1"/>
          </p:cNvSpPr>
          <p:nvPr>
            <p:ph idx="1"/>
          </p:nvPr>
        </p:nvSpPr>
        <p:spPr>
          <a:xfrm>
            <a:off x="685801" y="2142067"/>
            <a:ext cx="10131425" cy="4106333"/>
          </a:xfrm>
        </p:spPr>
        <p:txBody>
          <a:bodyPr/>
          <a:lstStyle/>
          <a:p>
            <a:pPr marL="827405" marR="574040" algn="just">
              <a:lnSpc>
                <a:spcPct val="100000"/>
              </a:lnSpc>
              <a:spcBef>
                <a:spcPts val="95"/>
              </a:spcBef>
              <a:spcAft>
                <a:spcPts val="0"/>
              </a:spcAft>
            </a:pP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s’accélèrent,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car</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sociétés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se</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sont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complexifiées.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Nous</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sommes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dans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société du</a:t>
            </a:r>
            <a:r>
              <a:rPr lang="fr-FR" sz="1800" spc="-1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risque. Et</a:t>
            </a:r>
            <a:r>
              <a:rPr lang="fr-FR" sz="1800" spc="-1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cette</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complexité</a:t>
            </a:r>
            <a:r>
              <a:rPr lang="fr-FR" sz="1800" spc="-1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accroît</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automatiquement</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1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risques</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défaillance.</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Internet</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étant</a:t>
            </a:r>
            <a:r>
              <a:rPr lang="fr-FR" sz="1800" spc="-1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 fondements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majeurs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notre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système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économique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social</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depuis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moins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d’une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trentaine d’années,</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on</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conçoit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que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risque</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défaillance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ait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augmenté</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proportion.</a:t>
            </a:r>
          </a:p>
          <a:p>
            <a:pPr marL="827405" marR="574675" algn="just">
              <a:lnSpc>
                <a:spcPct val="101000"/>
              </a:lnSpc>
              <a:spcBef>
                <a:spcPts val="635"/>
              </a:spcBef>
              <a:spcAft>
                <a:spcPts val="0"/>
              </a:spcAft>
            </a:pP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parallèle,</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médias</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sont</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devenus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libres,</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nombreux</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et</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concurrentiels.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Les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médias ne créent généralement pas les crises, mais ils les exploitent et les amplifient</a:t>
            </a:r>
            <a:r>
              <a:rPr lang="fr-FR" sz="1800" spc="-2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 des accidents</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peuvent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devenir</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dès</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lors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que</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médias</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s’en</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emparent.</a:t>
            </a:r>
          </a:p>
          <a:p>
            <a:pPr marL="827405" marR="574675" algn="just">
              <a:lnSpc>
                <a:spcPct val="101000"/>
              </a:lnSpc>
              <a:spcBef>
                <a:spcPts val="635"/>
              </a:spcBef>
              <a:spcAft>
                <a:spcPts val="0"/>
              </a:spcAft>
            </a:pP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Enfin,</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à</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l’in</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ieur</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même</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ent</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ep</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ises,</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sala</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iés</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sont</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v</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enus</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di</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ants,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 des p</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océdu</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es de p</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o</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ection leur sont con</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f</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ées.</a:t>
            </a:r>
          </a:p>
          <a:p>
            <a:endParaRPr lang="fr-FR" dirty="0"/>
          </a:p>
        </p:txBody>
      </p:sp>
    </p:spTree>
    <p:extLst>
      <p:ext uri="{BB962C8B-B14F-4D97-AF65-F5344CB8AC3E}">
        <p14:creationId xmlns:p14="http://schemas.microsoft.com/office/powerpoint/2010/main" val="4104391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B7FE5E-AE7D-4F76-AB96-AB28A2D620A4}"/>
              </a:ext>
            </a:extLst>
          </p:cNvPr>
          <p:cNvSpPr>
            <a:spLocks noGrp="1"/>
          </p:cNvSpPr>
          <p:nvPr>
            <p:ph type="title"/>
          </p:nvPr>
        </p:nvSpPr>
        <p:spPr/>
        <p:txBody>
          <a:bodyPr/>
          <a:lstStyle/>
          <a:p>
            <a:r>
              <a:rPr lang="fr-FR" dirty="0"/>
              <a:t>B) Technico-économique</a:t>
            </a:r>
          </a:p>
        </p:txBody>
      </p:sp>
      <p:sp>
        <p:nvSpPr>
          <p:cNvPr id="3" name="Espace réservé du contenu 2">
            <a:extLst>
              <a:ext uri="{FF2B5EF4-FFF2-40B4-BE49-F238E27FC236}">
                <a16:creationId xmlns:a16="http://schemas.microsoft.com/office/drawing/2014/main" id="{BE43CC8F-2512-4C1C-9D38-32B23FBB460D}"/>
              </a:ext>
            </a:extLst>
          </p:cNvPr>
          <p:cNvSpPr>
            <a:spLocks noGrp="1"/>
          </p:cNvSpPr>
          <p:nvPr>
            <p:ph idx="1"/>
          </p:nvPr>
        </p:nvSpPr>
        <p:spPr/>
        <p:txBody>
          <a:bodyPr/>
          <a:lstStyle/>
          <a:p>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P</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arce</a:t>
            </a:r>
            <a:r>
              <a:rPr lang="fr-FR" sz="1800" spc="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q</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ue</a:t>
            </a:r>
            <a:r>
              <a:rPr lang="fr-FR" sz="1800" spc="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pro</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g</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ès</a:t>
            </a:r>
            <a:r>
              <a:rPr lang="fr-FR" sz="1800" spc="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c</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hni</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q</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ue</a:t>
            </a:r>
            <a:r>
              <a:rPr lang="fr-FR" sz="1800" spc="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dans</a:t>
            </a:r>
            <a:r>
              <a:rPr lang="fr-FR" sz="1800" spc="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capaci</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és</a:t>
            </a:r>
            <a:r>
              <a:rPr lang="fr-FR" sz="1800" spc="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ét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ection</a:t>
            </a:r>
            <a:r>
              <a:rPr lang="fr-FR" sz="1800" spc="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microéléments</a:t>
            </a:r>
            <a:r>
              <a:rPr lang="fr-FR" sz="1800" spc="6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pe</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a</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u</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jou</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’hu</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d</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fair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a</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v</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oi</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a</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consomma</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eu</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q</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’i</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ingurgi</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pa</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f</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oi</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produit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no</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n</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err="1">
                <a:effectLst/>
                <a:latin typeface="Book Antiqua" panose="02040602050305030304" pitchFamily="18" charset="0"/>
                <a:ea typeface="Book Antiqua" panose="02040602050305030304" pitchFamily="18" charset="0"/>
                <a:cs typeface="Book Antiqua" panose="02040602050305030304" pitchFamily="18" charset="0"/>
              </a:rPr>
              <a:t>souhai</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és</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pa</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c</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q</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u</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l</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mondialisatio</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n</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opacifi</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l</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traçabili</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d</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l</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o</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igin</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d</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l</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co</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m</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positio</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n</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d</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nos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oduits,</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q</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ue</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concu</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ence</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ude</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pe</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f</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ois</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lancement de </a:t>
            </a:r>
            <a:r>
              <a:rPr lang="fr-FR" sz="1800" i="1" spc="-5" dirty="0">
                <a:effectLst/>
                <a:latin typeface="Cambria" panose="02040503050406030204" pitchFamily="18" charset="0"/>
                <a:ea typeface="Book Antiqua" panose="02040602050305030304" pitchFamily="18" charset="0"/>
                <a:cs typeface="Book Antiqua" panose="02040602050305030304" pitchFamily="18" charset="0"/>
              </a:rPr>
              <a:t>f</a:t>
            </a:r>
            <a:r>
              <a:rPr lang="fr-FR" sz="1800" i="1" cap="small" dirty="0">
                <a:effectLst/>
                <a:latin typeface="Cambria" panose="02040503050406030204" pitchFamily="18" charset="0"/>
                <a:ea typeface="Book Antiqua" panose="02040602050305030304" pitchFamily="18" charset="0"/>
                <a:cs typeface="Book Antiqua" panose="02040602050305030304" pitchFamily="18" charset="0"/>
              </a:rPr>
              <a:t>a</a:t>
            </a:r>
            <a:r>
              <a:rPr lang="fr-FR" sz="1800" i="1" cap="small" spc="-5" dirty="0">
                <a:effectLst/>
                <a:latin typeface="Cambria" panose="02040503050406030204" pitchFamily="18" charset="0"/>
                <a:ea typeface="Book Antiqua" panose="02040602050305030304" pitchFamily="18" charset="0"/>
                <a:cs typeface="Book Antiqua" panose="02040602050305030304" pitchFamily="18" charset="0"/>
              </a:rPr>
              <a:t>k</a:t>
            </a:r>
            <a:r>
              <a:rPr lang="fr-FR" sz="1800" i="1" dirty="0">
                <a:effectLst/>
                <a:latin typeface="Cambria" panose="02040503050406030204" pitchFamily="18" charset="0"/>
                <a:ea typeface="Book Antiqua" panose="02040602050305030304" pitchFamily="18" charset="0"/>
                <a:cs typeface="Book Antiqua" panose="02040602050305030304" pitchFamily="18" charset="0"/>
              </a:rPr>
              <a:t>e</a:t>
            </a:r>
            <a:r>
              <a:rPr lang="fr-FR" sz="1800" i="1" spc="15" dirty="0">
                <a:effectLst/>
                <a:latin typeface="Cambria" panose="02040503050406030204" pitchFamily="18" charset="0"/>
                <a:ea typeface="Book Antiqua" panose="02040602050305030304" pitchFamily="18" charset="0"/>
                <a:cs typeface="Book Antiqua" panose="02040602050305030304" pitchFamily="18" charset="0"/>
              </a:rPr>
              <a:t> </a:t>
            </a:r>
            <a:r>
              <a:rPr lang="fr-FR" sz="1800" i="1" dirty="0">
                <a:effectLst/>
                <a:latin typeface="Cambria" panose="02040503050406030204" pitchFamily="18" charset="0"/>
                <a:ea typeface="Book Antiqua" panose="02040602050305030304" pitchFamily="18" charset="0"/>
                <a:cs typeface="Book Antiqua" panose="02040602050305030304" pitchFamily="18" charset="0"/>
              </a:rPr>
              <a:t>n</a:t>
            </a:r>
            <a:r>
              <a:rPr lang="fr-FR" sz="1800" i="1" spc="10" dirty="0">
                <a:effectLst/>
                <a:latin typeface="Cambria" panose="02040503050406030204" pitchFamily="18" charset="0"/>
                <a:ea typeface="Book Antiqua" panose="02040602050305030304" pitchFamily="18" charset="0"/>
                <a:cs typeface="Book Antiqua" panose="02040602050305030304" pitchFamily="18" charset="0"/>
              </a:rPr>
              <a:t>e</a:t>
            </a:r>
            <a:r>
              <a:rPr lang="fr-FR" sz="1800" i="1" spc="-10" dirty="0">
                <a:effectLst/>
                <a:latin typeface="Cambria" panose="02040503050406030204" pitchFamily="18" charset="0"/>
                <a:ea typeface="Book Antiqua" panose="02040602050305030304" pitchFamily="18" charset="0"/>
                <a:cs typeface="Book Antiqua" panose="02040602050305030304" pitchFamily="18" charset="0"/>
              </a:rPr>
              <a:t>w</a:t>
            </a:r>
            <a:r>
              <a:rPr lang="fr-FR" sz="1800" i="1" dirty="0">
                <a:effectLst/>
                <a:latin typeface="Cambria" panose="02040503050406030204" pitchFamily="18" charset="0"/>
                <a:ea typeface="Book Antiqua" panose="02040602050305030304" pitchFamily="18" charset="0"/>
                <a:cs typeface="Book Antiqua" panose="02040602050305030304" pitchFamily="18" charset="0"/>
              </a:rPr>
              <a:t>s</a:t>
            </a:r>
            <a:r>
              <a:rPr lang="fr-FR" sz="1800" i="1" spc="15" dirty="0">
                <a:effectLst/>
                <a:latin typeface="Cambria" panose="020405030504060302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pour dé</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abiliser un concu</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ent, les éléments </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c</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hni</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q</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ues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 économi</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q</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ues sont de</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v</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enus</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g</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alement</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fac</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eu</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err="1">
                <a:effectLst/>
                <a:latin typeface="Book Antiqua" panose="02040602050305030304" pitchFamily="18" charset="0"/>
                <a:ea typeface="Book Antiqua" panose="02040602050305030304" pitchFamily="18" charset="0"/>
                <a:cs typeface="Book Antiqua" panose="02040602050305030304" pitchFamily="18" charset="0"/>
              </a:rPr>
              <a:t>c</a:t>
            </a:r>
            <a:r>
              <a:rPr lang="fr-FR" sz="1800" spc="15" dirty="0" err="1">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err="1">
                <a:effectLst/>
                <a:latin typeface="Book Antiqua" panose="02040602050305030304" pitchFamily="18" charset="0"/>
                <a:ea typeface="Book Antiqua" panose="02040602050305030304" pitchFamily="18" charset="0"/>
                <a:cs typeface="Book Antiqua" panose="02040602050305030304" pitchFamily="18" charset="0"/>
              </a:rPr>
              <a:t>isogènes</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on</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di</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tingue</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mal</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q</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ui</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pou</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rait</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nv</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ser c</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dynami</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q</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ue.</a:t>
            </a:r>
          </a:p>
          <a:p>
            <a:endParaRPr lang="fr-FR" dirty="0"/>
          </a:p>
        </p:txBody>
      </p:sp>
    </p:spTree>
    <p:extLst>
      <p:ext uri="{BB962C8B-B14F-4D97-AF65-F5344CB8AC3E}">
        <p14:creationId xmlns:p14="http://schemas.microsoft.com/office/powerpoint/2010/main" val="1853617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3B340A-5D24-4D75-BD97-74330957CE71}"/>
              </a:ext>
            </a:extLst>
          </p:cNvPr>
          <p:cNvSpPr>
            <a:spLocks noGrp="1"/>
          </p:cNvSpPr>
          <p:nvPr>
            <p:ph type="title"/>
          </p:nvPr>
        </p:nvSpPr>
        <p:spPr/>
        <p:txBody>
          <a:bodyPr/>
          <a:lstStyle/>
          <a:p>
            <a:r>
              <a:rPr lang="fr-FR" dirty="0"/>
              <a:t>C) Juridique</a:t>
            </a:r>
          </a:p>
        </p:txBody>
      </p:sp>
      <p:sp>
        <p:nvSpPr>
          <p:cNvPr id="3" name="Espace réservé du contenu 2">
            <a:extLst>
              <a:ext uri="{FF2B5EF4-FFF2-40B4-BE49-F238E27FC236}">
                <a16:creationId xmlns:a16="http://schemas.microsoft.com/office/drawing/2014/main" id="{C7840D55-AE28-418B-A9AF-9E2D9A52F173}"/>
              </a:ext>
            </a:extLst>
          </p:cNvPr>
          <p:cNvSpPr>
            <a:spLocks noGrp="1"/>
          </p:cNvSpPr>
          <p:nvPr>
            <p:ph idx="1"/>
          </p:nvPr>
        </p:nvSpPr>
        <p:spPr/>
        <p:txBody>
          <a:bodyPr/>
          <a:lstStyle/>
          <a:p>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Parce</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que</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réglementations</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sont</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contraignantes,</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risques</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d’infraction</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augmentent, tout</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comme</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celui</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crises.</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Par</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ailleurs,</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liberté</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accrue</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justice,</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son</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indépendance</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et ses moyens offrent la possibilité de s’attaquer au plus haut niveau de responsabilité des entreprises.</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Enfin,</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libéralisation</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profession</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avocats</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fait</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ceux-ci</a:t>
            </a:r>
            <a:r>
              <a:rPr lang="fr-FR" sz="1800" spc="-7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nouveaux accélérateurs</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par</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l’incitation</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aux</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procédures</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contre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organisations.</a:t>
            </a:r>
          </a:p>
          <a:p>
            <a:endParaRPr lang="fr-FR" dirty="0"/>
          </a:p>
        </p:txBody>
      </p:sp>
    </p:spTree>
    <p:extLst>
      <p:ext uri="{BB962C8B-B14F-4D97-AF65-F5344CB8AC3E}">
        <p14:creationId xmlns:p14="http://schemas.microsoft.com/office/powerpoint/2010/main" val="854340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8D0B12-EEB3-4182-91BF-ADEB267C7FFF}"/>
              </a:ext>
            </a:extLst>
          </p:cNvPr>
          <p:cNvSpPr>
            <a:spLocks noGrp="1"/>
          </p:cNvSpPr>
          <p:nvPr>
            <p:ph type="title"/>
          </p:nvPr>
        </p:nvSpPr>
        <p:spPr/>
        <p:txBody>
          <a:bodyPr/>
          <a:lstStyle/>
          <a:p>
            <a:r>
              <a:rPr lang="fr-FR" dirty="0"/>
              <a:t>2 ) Des crises qui s’installent dans la durée</a:t>
            </a:r>
          </a:p>
        </p:txBody>
      </p:sp>
      <p:sp>
        <p:nvSpPr>
          <p:cNvPr id="3" name="Espace réservé du contenu 2">
            <a:extLst>
              <a:ext uri="{FF2B5EF4-FFF2-40B4-BE49-F238E27FC236}">
                <a16:creationId xmlns:a16="http://schemas.microsoft.com/office/drawing/2014/main" id="{A70BD515-A446-408C-9611-9F74805527A8}"/>
              </a:ext>
            </a:extLst>
          </p:cNvPr>
          <p:cNvSpPr>
            <a:spLocks noGrp="1"/>
          </p:cNvSpPr>
          <p:nvPr>
            <p:ph idx="1"/>
          </p:nvPr>
        </p:nvSpPr>
        <p:spPr>
          <a:xfrm>
            <a:off x="685801" y="2142067"/>
            <a:ext cx="10131425" cy="3932162"/>
          </a:xfrm>
        </p:spPr>
        <p:txBody>
          <a:bodyPr>
            <a:normAutofit/>
          </a:bodyPr>
          <a:lstStyle/>
          <a:p>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raison</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océdu</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ju</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idi</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q</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longueur</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océdu</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ises</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 lon</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g</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ent</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u</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jou</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long</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m</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ps</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dans</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futu</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Mais</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à</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du</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dans</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av</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enir</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a</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jou</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 acc</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oissement</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m</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po</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el</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dans</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passé,</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à</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av</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oir</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q</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ise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peut</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end</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ses</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racines</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dans</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un</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 passé</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loin</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ain</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q</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u’une</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affai</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appa</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ence</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oubliée</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peut</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se</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ouv</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ir</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à</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out moment.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Cela</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peut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s</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opé</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er</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par</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plain</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déposée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cont</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ent</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ep</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ise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à</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occasion</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 faits</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an</a:t>
            </a:r>
            <a:r>
              <a:rPr lang="fr-FR" sz="1800" spc="-10" dirty="0">
                <a:effectLst/>
                <a:latin typeface="Book Antiqua" panose="02040602050305030304" pitchFamily="18" charset="0"/>
                <a:ea typeface="Book Antiqua" panose="02040602050305030304" pitchFamily="18" charset="0"/>
                <a:cs typeface="Book Antiqua" panose="02040602050305030304" pitchFamily="18" charset="0"/>
              </a:rPr>
              <a:t>t</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ieu</a:t>
            </a:r>
            <a:r>
              <a:rPr lang="fr-FR" sz="1800" spc="5" dirty="0">
                <a:effectLst/>
                <a:latin typeface="Book Antiqua" panose="02040602050305030304" pitchFamily="18" charset="0"/>
                <a:ea typeface="Book Antiqua" panose="02040602050305030304" pitchFamily="18" charset="0"/>
                <a:cs typeface="Book Antiqua" panose="02040602050305030304" pitchFamily="18" charset="0"/>
              </a:rPr>
              <a:t>r</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 </a:t>
            </a:r>
          </a:p>
          <a:p>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crises</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pour</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faits</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anciens</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peuvent,</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et</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c’est</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cas</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fréquent,</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survenir</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parce</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qu’une investigation</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été</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engagée.</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Cela</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peut</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prendre</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forme</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d’un</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reportage</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journalistique</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ou</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 la</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parution</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d’un</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ouvrage.</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Ainsi,</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pour</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rester</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sur</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contexte</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du</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comportement</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entreprises durant</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1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Deuxième</a:t>
            </a:r>
            <a:r>
              <a:rPr lang="fr-FR" sz="1800" spc="-1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Guerre</a:t>
            </a:r>
            <a:r>
              <a:rPr lang="fr-FR" sz="1800" spc="-1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mondiale,</a:t>
            </a:r>
            <a:r>
              <a:rPr lang="fr-FR" sz="1800" spc="-1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800" spc="-1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entreprises</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comme</a:t>
            </a:r>
            <a:r>
              <a:rPr lang="fr-FR" sz="1800" spc="-1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L’Oréal,</a:t>
            </a:r>
            <a:r>
              <a:rPr lang="fr-FR" sz="1800" spc="-1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IBM</a:t>
            </a:r>
            <a:r>
              <a:rPr lang="fr-FR" sz="1800" spc="-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ou</a:t>
            </a:r>
            <a:r>
              <a:rPr lang="fr-FR" sz="1800" spc="-1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Coca-Cola ont</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vu</a:t>
            </a:r>
            <a:r>
              <a:rPr lang="fr-FR" sz="1800" spc="-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resurgir</a:t>
            </a:r>
            <a:r>
              <a:rPr lang="fr-FR" sz="1800" spc="-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800" spc="-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faits</a:t>
            </a:r>
            <a:r>
              <a:rPr lang="fr-FR" sz="1800" spc="-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qu’elles</a:t>
            </a:r>
            <a:r>
              <a:rPr lang="fr-FR" sz="1800" spc="-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auraient</a:t>
            </a:r>
            <a:r>
              <a:rPr lang="fr-FR" sz="1800" spc="-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préféré</a:t>
            </a:r>
            <a:r>
              <a:rPr lang="fr-FR" sz="1800" spc="-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voir</a:t>
            </a:r>
            <a:r>
              <a:rPr lang="fr-FR" sz="1800" spc="-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oubliés.</a:t>
            </a:r>
            <a:r>
              <a:rPr lang="fr-FR" sz="1800" spc="-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Ces</a:t>
            </a:r>
            <a:r>
              <a:rPr lang="fr-FR" sz="1800" spc="-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controverses</a:t>
            </a:r>
            <a:r>
              <a:rPr lang="fr-FR" sz="1800" spc="-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publiques prennent rarement le premier rang dans les traitements médiatiques, mais elles placent l’entreprise</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dans</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rôle</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l’accusé</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perturbant</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fortement</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i="1" dirty="0">
                <a:effectLst/>
                <a:latin typeface="Cambria" panose="02040503050406030204" pitchFamily="18" charset="0"/>
                <a:ea typeface="Book Antiqua" panose="02040602050305030304" pitchFamily="18" charset="0"/>
                <a:cs typeface="Book Antiqua" panose="02040602050305030304" pitchFamily="18" charset="0"/>
              </a:rPr>
              <a:t>story</a:t>
            </a:r>
            <a:r>
              <a:rPr lang="fr-FR" sz="1800" i="1" spc="-75" dirty="0">
                <a:effectLst/>
                <a:latin typeface="Cambria" panose="02040503050406030204" pitchFamily="18" charset="0"/>
                <a:ea typeface="Book Antiqua" panose="02040602050305030304" pitchFamily="18" charset="0"/>
                <a:cs typeface="Book Antiqua" panose="02040602050305030304" pitchFamily="18" charset="0"/>
              </a:rPr>
              <a:t> </a:t>
            </a:r>
            <a:r>
              <a:rPr lang="fr-FR" sz="1800" i="1" dirty="0" err="1">
                <a:effectLst/>
                <a:latin typeface="Cambria" panose="02040503050406030204" pitchFamily="18" charset="0"/>
                <a:ea typeface="Book Antiqua" panose="02040602050305030304" pitchFamily="18" charset="0"/>
                <a:cs typeface="Book Antiqua" panose="02040602050305030304" pitchFamily="18" charset="0"/>
              </a:rPr>
              <a:t>telling</a:t>
            </a:r>
            <a:r>
              <a:rPr lang="fr-FR" sz="1800" i="1" spc="-65" dirty="0">
                <a:effectLst/>
                <a:latin typeface="Cambria" panose="020405030504060302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et</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culture</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interne. </a:t>
            </a:r>
          </a:p>
          <a:p>
            <a:endParaRPr lang="fr-FR" dirty="0"/>
          </a:p>
        </p:txBody>
      </p:sp>
    </p:spTree>
    <p:extLst>
      <p:ext uri="{BB962C8B-B14F-4D97-AF65-F5344CB8AC3E}">
        <p14:creationId xmlns:p14="http://schemas.microsoft.com/office/powerpoint/2010/main" val="1333917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E56C8C-0C68-44D8-A819-98B25BBC3DB9}"/>
              </a:ext>
            </a:extLst>
          </p:cNvPr>
          <p:cNvSpPr>
            <a:spLocks noGrp="1"/>
          </p:cNvSpPr>
          <p:nvPr>
            <p:ph type="title"/>
          </p:nvPr>
        </p:nvSpPr>
        <p:spPr/>
        <p:txBody>
          <a:bodyPr/>
          <a:lstStyle/>
          <a:p>
            <a:r>
              <a:rPr lang="fr-FR" dirty="0"/>
              <a:t>3 ) La professionnalisation</a:t>
            </a:r>
          </a:p>
        </p:txBody>
      </p:sp>
      <p:sp>
        <p:nvSpPr>
          <p:cNvPr id="3" name="Espace réservé du contenu 2">
            <a:extLst>
              <a:ext uri="{FF2B5EF4-FFF2-40B4-BE49-F238E27FC236}">
                <a16:creationId xmlns:a16="http://schemas.microsoft.com/office/drawing/2014/main" id="{1E3A902F-5E96-43E3-AB44-D13FCACF983A}"/>
              </a:ext>
            </a:extLst>
          </p:cNvPr>
          <p:cNvSpPr>
            <a:spLocks noGrp="1"/>
          </p:cNvSpPr>
          <p:nvPr>
            <p:ph idx="1"/>
          </p:nvPr>
        </p:nvSpPr>
        <p:spPr/>
        <p:txBody>
          <a:bodyPr/>
          <a:lstStyle/>
          <a:p>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fait</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qu’il</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existe</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désormais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enseignements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communication</a:t>
            </a:r>
            <a:r>
              <a:rPr lang="fr-FR" sz="1800" spc="-9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dans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plupart des masters a permis de monter en compétence dans les grandes agences et au sein des organismes</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publics</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ou</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privés.</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L’inconvénient</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est</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que</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certains</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principes</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base</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sont</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souvent appliqués</a:t>
            </a:r>
            <a:r>
              <a:rPr lang="fr-FR" sz="1800" spc="-1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trop</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rapidement</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et</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sans</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toujours</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tenir</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compte</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du</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contexte.</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Ainsi,</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il</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est</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désormais automatique</a:t>
            </a:r>
            <a:r>
              <a:rPr lang="fr-FR" sz="1800" spc="-1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pour</a:t>
            </a:r>
            <a:r>
              <a:rPr lang="fr-FR" sz="1800" spc="-1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a:t>
            </a:r>
            <a:r>
              <a:rPr lang="fr-FR" sz="1800" spc="-1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dirigeant</a:t>
            </a:r>
            <a:r>
              <a:rPr lang="fr-FR" sz="1800" spc="-1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d’entreprise</a:t>
            </a:r>
            <a:r>
              <a:rPr lang="fr-FR" sz="1800" spc="-1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a:t>
            </a:r>
            <a:r>
              <a:rPr lang="fr-FR" sz="1800" spc="-1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situation</a:t>
            </a:r>
            <a:r>
              <a:rPr lang="fr-FR" sz="1800" spc="-1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a:t>
            </a:r>
            <a:r>
              <a:rPr lang="fr-FR" sz="1800" spc="-1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démarrer</a:t>
            </a:r>
            <a:r>
              <a:rPr lang="fr-FR" sz="1800" spc="-11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sa</a:t>
            </a:r>
            <a:r>
              <a:rPr lang="fr-FR" sz="1800" spc="-1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déclaration par</a:t>
            </a:r>
            <a:r>
              <a:rPr lang="fr-FR" sz="1800" spc="-1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une</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posture</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responsabilité</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t>
            </a:r>
            <a:r>
              <a:rPr lang="fr-FR" sz="1800" spc="-1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J’assume</a:t>
            </a:r>
            <a:r>
              <a:rPr lang="fr-FR" sz="1800" spc="-1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t>
            </a:r>
            <a:r>
              <a:rPr lang="fr-FR" sz="1800" spc="-11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proposer</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une</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enquête</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interne,</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0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prendre des</a:t>
            </a:r>
            <a:r>
              <a:rPr lang="fr-FR" sz="1800" spc="-1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engagements</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pour</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l’avenir</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et</a:t>
            </a:r>
            <a:r>
              <a:rPr lang="fr-FR" sz="1800" spc="-1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formuler</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message</a:t>
            </a:r>
            <a:r>
              <a:rPr lang="fr-FR" sz="1800" spc="-1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d’excuse</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ou</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d’empathie</a:t>
            </a:r>
            <a:r>
              <a:rPr lang="fr-FR" sz="1800" spc="-1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envers</a:t>
            </a:r>
            <a:r>
              <a:rPr lang="fr-FR" sz="1800" spc="-1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ses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interlocuteurs.</a:t>
            </a:r>
            <a:r>
              <a:rPr lang="fr-FR" sz="1800" spc="-18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Ces</a:t>
            </a:r>
            <a:r>
              <a:rPr lang="fr-FR" sz="1800" spc="-1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différents</a:t>
            </a:r>
            <a:r>
              <a:rPr lang="fr-FR" sz="1800" spc="-18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éléments</a:t>
            </a:r>
            <a:r>
              <a:rPr lang="fr-FR" sz="1800" spc="-1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apparaissent</a:t>
            </a:r>
            <a:r>
              <a:rPr lang="fr-FR" sz="1800" spc="-1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incontournables</a:t>
            </a:r>
            <a:r>
              <a:rPr lang="fr-FR" sz="1800" spc="-2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t>
            </a:r>
            <a:r>
              <a:rPr lang="fr-FR" sz="1800" spc="-18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ils</a:t>
            </a:r>
            <a:r>
              <a:rPr lang="fr-FR" sz="1800" spc="-1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forment</a:t>
            </a:r>
            <a:r>
              <a:rPr lang="fr-FR" sz="1800" spc="-1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15" dirty="0">
                <a:effectLst/>
                <a:latin typeface="Book Antiqua" panose="02040602050305030304" pitchFamily="18" charset="0"/>
                <a:ea typeface="Book Antiqua" panose="02040602050305030304" pitchFamily="18" charset="0"/>
                <a:cs typeface="Book Antiqua" panose="02040602050305030304" pitchFamily="18" charset="0"/>
              </a:rPr>
              <a:t>aujourd’hui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8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pierre</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angulaire</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du</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discours</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8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caractère</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interchangeable</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8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type</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7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déclarations</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pose</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toutefois</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sur</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long</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terme</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problème</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crédibilité</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sur</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sincérité</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du</a:t>
            </a:r>
            <a:r>
              <a:rPr lang="fr-FR" sz="1800" spc="-1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discours.</a:t>
            </a:r>
          </a:p>
          <a:p>
            <a:endParaRPr lang="fr-FR" dirty="0"/>
          </a:p>
        </p:txBody>
      </p:sp>
    </p:spTree>
    <p:extLst>
      <p:ext uri="{BB962C8B-B14F-4D97-AF65-F5344CB8AC3E}">
        <p14:creationId xmlns:p14="http://schemas.microsoft.com/office/powerpoint/2010/main" val="3177274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75CEF1-06E4-4ACC-8C42-5B6F765D0B92}"/>
              </a:ext>
            </a:extLst>
          </p:cNvPr>
          <p:cNvSpPr>
            <a:spLocks noGrp="1"/>
          </p:cNvSpPr>
          <p:nvPr>
            <p:ph type="title"/>
          </p:nvPr>
        </p:nvSpPr>
        <p:spPr/>
        <p:txBody>
          <a:bodyPr/>
          <a:lstStyle/>
          <a:p>
            <a:r>
              <a:rPr lang="fr-FR" dirty="0"/>
              <a:t>4)  Le brouillage stratégique</a:t>
            </a:r>
          </a:p>
        </p:txBody>
      </p:sp>
      <p:sp>
        <p:nvSpPr>
          <p:cNvPr id="3" name="Espace réservé du contenu 2">
            <a:extLst>
              <a:ext uri="{FF2B5EF4-FFF2-40B4-BE49-F238E27FC236}">
                <a16:creationId xmlns:a16="http://schemas.microsoft.com/office/drawing/2014/main" id="{12B426A6-CE0B-43A8-9FBC-FB5A3A556919}"/>
              </a:ext>
            </a:extLst>
          </p:cNvPr>
          <p:cNvSpPr>
            <a:spLocks noGrp="1"/>
          </p:cNvSpPr>
          <p:nvPr>
            <p:ph idx="1"/>
          </p:nvPr>
        </p:nvSpPr>
        <p:spPr/>
        <p:txBody>
          <a:bodyPr/>
          <a:lstStyle/>
          <a:p>
            <a:r>
              <a:rPr lang="fr-FR" sz="1800" dirty="0">
                <a:effectLst/>
                <a:latin typeface="Book Antiqua" panose="02040602050305030304" pitchFamily="18" charset="0"/>
                <a:ea typeface="Book Antiqua" panose="02040602050305030304" pitchFamily="18" charset="0"/>
                <a:cs typeface="Book Antiqua" panose="02040602050305030304" pitchFamily="18" charset="0"/>
              </a:rPr>
              <a:t>Puisque</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implique</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déferlement</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médiatique,</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elle</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entraîne</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également</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afflux</a:t>
            </a:r>
            <a:r>
              <a:rPr lang="fr-FR" sz="1800" spc="-6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 commentaires,</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notamment</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sur</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réseaux</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sociaux.</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Toute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gestion</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amène</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err="1">
                <a:effectLst/>
                <a:latin typeface="Book Antiqua" panose="02040602050305030304" pitchFamily="18" charset="0"/>
                <a:ea typeface="Book Antiqua" panose="02040602050305030304" pitchFamily="18" charset="0"/>
                <a:cs typeface="Book Antiqua" panose="02040602050305030304" pitchFamily="18" charset="0"/>
              </a:rPr>
              <a:t>inélucta</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err="1">
                <a:effectLst/>
                <a:latin typeface="Book Antiqua" panose="02040602050305030304" pitchFamily="18" charset="0"/>
                <a:ea typeface="Book Antiqua" panose="02040602050305030304" pitchFamily="18" charset="0"/>
                <a:cs typeface="Book Antiqua" panose="02040602050305030304" pitchFamily="18" charset="0"/>
              </a:rPr>
              <a:t>blement</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nombreux</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messages,</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plus</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souvent</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très</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critiques,</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envers</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2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stratégie</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choisie. Pour</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nombreuses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agences,</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c’est</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moyen</a:t>
            </a:r>
            <a:r>
              <a:rPr lang="fr-FR" sz="1800" spc="-8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positionnement</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par</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rapport</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à</a:t>
            </a:r>
            <a:r>
              <a:rPr lang="fr-FR" sz="1800" spc="-9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a:t>
            </a:r>
            <a:r>
              <a:rPr lang="fr-FR" sz="1800" spc="-8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possibles nouveaux</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clients</a:t>
            </a:r>
            <a:r>
              <a:rPr lang="fr-FR" sz="1800" spc="-1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c’est</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également</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technique</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visant</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à</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se</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faire</a:t>
            </a:r>
            <a:r>
              <a:rPr lang="fr-FR" sz="1800" spc="-4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repérer</a:t>
            </a:r>
            <a:r>
              <a:rPr lang="fr-FR" sz="1800" spc="-3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médiatiquement avec le souhait d’être invité, notamment sur des chaînes d’information en continu, pour débattre de la crise de l’organisation</a:t>
            </a:r>
            <a:r>
              <a:rPr lang="fr-FR" sz="1800" spc="-14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concernée.</a:t>
            </a:r>
          </a:p>
          <a:p>
            <a:endParaRPr lang="fr-FR" dirty="0"/>
          </a:p>
        </p:txBody>
      </p:sp>
    </p:spTree>
    <p:extLst>
      <p:ext uri="{BB962C8B-B14F-4D97-AF65-F5344CB8AC3E}">
        <p14:creationId xmlns:p14="http://schemas.microsoft.com/office/powerpoint/2010/main" val="3454682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898235-C1A8-4A32-9E8D-6D801F595DBD}"/>
              </a:ext>
            </a:extLst>
          </p:cNvPr>
          <p:cNvSpPr>
            <a:spLocks noGrp="1"/>
          </p:cNvSpPr>
          <p:nvPr>
            <p:ph type="title"/>
          </p:nvPr>
        </p:nvSpPr>
        <p:spPr/>
        <p:txBody>
          <a:bodyPr/>
          <a:lstStyle/>
          <a:p>
            <a:r>
              <a:rPr lang="fr-FR" dirty="0"/>
              <a:t>Règles de base </a:t>
            </a:r>
          </a:p>
        </p:txBody>
      </p:sp>
      <p:sp>
        <p:nvSpPr>
          <p:cNvPr id="3" name="Espace réservé du contenu 2">
            <a:extLst>
              <a:ext uri="{FF2B5EF4-FFF2-40B4-BE49-F238E27FC236}">
                <a16:creationId xmlns:a16="http://schemas.microsoft.com/office/drawing/2014/main" id="{8B6EB61B-6B0D-40ED-9780-62851CC89607}"/>
              </a:ext>
            </a:extLst>
          </p:cNvPr>
          <p:cNvSpPr>
            <a:spLocks noGrp="1"/>
          </p:cNvSpPr>
          <p:nvPr>
            <p:ph idx="1"/>
          </p:nvPr>
        </p:nvSpPr>
        <p:spPr/>
        <p:txBody>
          <a:bodyPr/>
          <a:lstStyle/>
          <a:p>
            <a:r>
              <a:rPr lang="fr-FR" dirty="0"/>
              <a:t>une bonne communication de crise ne garantit pas que tout se passera bien; en revanche, une mauvaise communication garantit que tout se passera mal.</a:t>
            </a:r>
          </a:p>
          <a:p>
            <a:endParaRPr lang="fr-FR" dirty="0"/>
          </a:p>
          <a:p>
            <a:r>
              <a:rPr lang="fr-FR" dirty="0"/>
              <a:t>Les tâches principales de l’équipe chargée de la communication de crise sont les suivantes :</a:t>
            </a:r>
          </a:p>
          <a:p>
            <a:r>
              <a:rPr lang="fr-FR" dirty="0"/>
              <a:t>•	Informer le public touché par la crise et les employés</a:t>
            </a:r>
          </a:p>
          <a:p>
            <a:r>
              <a:rPr lang="fr-FR" dirty="0"/>
              <a:t>•	Minimiser au mieux l’impact des articles négatifs qui pourraient paraitre dans les médias</a:t>
            </a:r>
          </a:p>
          <a:p>
            <a:r>
              <a:rPr lang="fr-FR" dirty="0"/>
              <a:t>•	Renforcer l’image positive de l’entreprise dans le long terme</a:t>
            </a:r>
          </a:p>
          <a:p>
            <a:endParaRPr lang="fr-FR" dirty="0"/>
          </a:p>
        </p:txBody>
      </p:sp>
    </p:spTree>
    <p:extLst>
      <p:ext uri="{BB962C8B-B14F-4D97-AF65-F5344CB8AC3E}">
        <p14:creationId xmlns:p14="http://schemas.microsoft.com/office/powerpoint/2010/main" val="12024474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9D82CE-CF36-4494-910E-A037DC5B2BDA}"/>
              </a:ext>
            </a:extLst>
          </p:cNvPr>
          <p:cNvSpPr>
            <a:spLocks noGrp="1"/>
          </p:cNvSpPr>
          <p:nvPr>
            <p:ph type="title"/>
          </p:nvPr>
        </p:nvSpPr>
        <p:spPr/>
        <p:txBody>
          <a:bodyPr/>
          <a:lstStyle/>
          <a:p>
            <a:r>
              <a:rPr lang="fr-FR" dirty="0"/>
              <a:t>Règles de base </a:t>
            </a:r>
          </a:p>
        </p:txBody>
      </p:sp>
      <p:sp>
        <p:nvSpPr>
          <p:cNvPr id="3" name="Espace réservé du contenu 2">
            <a:extLst>
              <a:ext uri="{FF2B5EF4-FFF2-40B4-BE49-F238E27FC236}">
                <a16:creationId xmlns:a16="http://schemas.microsoft.com/office/drawing/2014/main" id="{1F87B598-187F-41F0-909B-04B1195BA5B7}"/>
              </a:ext>
            </a:extLst>
          </p:cNvPr>
          <p:cNvSpPr>
            <a:spLocks noGrp="1"/>
          </p:cNvSpPr>
          <p:nvPr>
            <p:ph idx="1"/>
          </p:nvPr>
        </p:nvSpPr>
        <p:spPr/>
        <p:txBody>
          <a:bodyPr>
            <a:normAutofit/>
          </a:bodyPr>
          <a:lstStyle/>
          <a:p>
            <a:r>
              <a:rPr lang="fr-FR" dirty="0"/>
              <a:t>Si l’entreprise ne s’exprime pas sur la crise, ses raisons et ses conséquences, ce seront les autres qui le feront à sa place.</a:t>
            </a:r>
          </a:p>
          <a:p>
            <a:r>
              <a:rPr lang="fr-FR" dirty="0"/>
              <a:t>Or, lorsqu’une fausse information se diffuse, il est extrêmement difficile de la contrer.</a:t>
            </a:r>
          </a:p>
          <a:p>
            <a:r>
              <a:rPr lang="fr-FR" dirty="0"/>
              <a:t>Ne pas communiquer envoie un message clair extrêmement négatif. Il faut toujours éviter le silence ou le lapidaire «sans commentaire».</a:t>
            </a:r>
          </a:p>
          <a:p>
            <a:endParaRPr lang="fr-FR" dirty="0"/>
          </a:p>
          <a:p>
            <a:r>
              <a:rPr lang="fr-FR" dirty="0"/>
              <a:t>Une mauvaise information ou la multiplication des rumeurs par mauvaise gestion de la communication peuvent transformer une crise en une «histoire sans fin». Afin d’éviter la diffusion d’informations erronées, agissez ! Une communication proactive, responsable et claire démontre un certain leadership et surtout la capacité de l’entreprise à gérer le problème de façon efficace.</a:t>
            </a:r>
          </a:p>
          <a:p>
            <a:endParaRPr lang="fr-FR" dirty="0"/>
          </a:p>
        </p:txBody>
      </p:sp>
    </p:spTree>
    <p:extLst>
      <p:ext uri="{BB962C8B-B14F-4D97-AF65-F5344CB8AC3E}">
        <p14:creationId xmlns:p14="http://schemas.microsoft.com/office/powerpoint/2010/main" val="2631103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25876-1387-40C5-A571-A2F080DCBB87}"/>
              </a:ext>
            </a:extLst>
          </p:cNvPr>
          <p:cNvSpPr>
            <a:spLocks noGrp="1"/>
          </p:cNvSpPr>
          <p:nvPr>
            <p:ph type="title"/>
          </p:nvPr>
        </p:nvSpPr>
        <p:spPr/>
        <p:txBody>
          <a:bodyPr/>
          <a:lstStyle/>
          <a:p>
            <a:r>
              <a:rPr lang="fr-FR" dirty="0"/>
              <a:t>Les règles de base d’une communication de crise réussie </a:t>
            </a:r>
          </a:p>
        </p:txBody>
      </p:sp>
      <p:sp>
        <p:nvSpPr>
          <p:cNvPr id="3" name="Espace réservé du contenu 2">
            <a:extLst>
              <a:ext uri="{FF2B5EF4-FFF2-40B4-BE49-F238E27FC236}">
                <a16:creationId xmlns:a16="http://schemas.microsoft.com/office/drawing/2014/main" id="{471E02AE-7933-41D6-8557-CF9E559B5AFB}"/>
              </a:ext>
            </a:extLst>
          </p:cNvPr>
          <p:cNvSpPr>
            <a:spLocks noGrp="1"/>
          </p:cNvSpPr>
          <p:nvPr>
            <p:ph idx="1"/>
          </p:nvPr>
        </p:nvSpPr>
        <p:spPr>
          <a:xfrm>
            <a:off x="685801" y="2142067"/>
            <a:ext cx="10131425" cy="4202749"/>
          </a:xfrm>
        </p:spPr>
        <p:txBody>
          <a:bodyPr>
            <a:normAutofit fontScale="92500" lnSpcReduction="20000"/>
          </a:bodyPr>
          <a:lstStyle/>
          <a:p>
            <a:r>
              <a:rPr lang="fr-FR" dirty="0"/>
              <a:t>•	Soyez présent le plus vite possible sur le site de la crise</a:t>
            </a:r>
          </a:p>
          <a:p>
            <a:r>
              <a:rPr lang="fr-FR" dirty="0"/>
              <a:t>•	Un seul porte-parole !</a:t>
            </a:r>
          </a:p>
          <a:p>
            <a:r>
              <a:rPr lang="fr-FR" dirty="0"/>
              <a:t>•	Soyez aussi clair, franc et transparent que possible</a:t>
            </a:r>
          </a:p>
          <a:p>
            <a:r>
              <a:rPr lang="fr-FR" dirty="0"/>
              <a:t>•	Restez-en aux faits</a:t>
            </a:r>
          </a:p>
          <a:p>
            <a:r>
              <a:rPr lang="fr-FR" dirty="0"/>
              <a:t>•	Parlez uniquement de ce que vous savez - pas de spéculations !</a:t>
            </a:r>
          </a:p>
          <a:p>
            <a:r>
              <a:rPr lang="fr-FR" dirty="0"/>
              <a:t>•	Empêchez la diffusion d’informations incomplètes ou contradictoires</a:t>
            </a:r>
          </a:p>
          <a:p>
            <a:r>
              <a:rPr lang="fr-FR" dirty="0"/>
              <a:t>•	Adaptez l’information aux personnes à qui vous vous adressez</a:t>
            </a:r>
          </a:p>
          <a:p>
            <a:r>
              <a:rPr lang="fr-FR" dirty="0"/>
              <a:t>•	Ne dites que la vérité - pas de mensonge ni d’omission</a:t>
            </a:r>
          </a:p>
          <a:p>
            <a:r>
              <a:rPr lang="fr-FR" dirty="0"/>
              <a:t>•	Considérez les groupes d’opposants éventuels comme des partenaires et non des ennemis</a:t>
            </a:r>
          </a:p>
          <a:p>
            <a:r>
              <a:rPr lang="fr-FR" dirty="0"/>
              <a:t>•	Expliquez les choses simplement et précisément</a:t>
            </a:r>
          </a:p>
          <a:p>
            <a:r>
              <a:rPr lang="fr-FR" dirty="0"/>
              <a:t>•	Assurez-vous de la cohérence entre ce que vous dites et ce qui est fait</a:t>
            </a:r>
          </a:p>
          <a:p>
            <a:r>
              <a:rPr lang="fr-FR" dirty="0"/>
              <a:t>•	Evitez les contradictions</a:t>
            </a:r>
          </a:p>
          <a:p>
            <a:endParaRPr lang="fr-FR" dirty="0"/>
          </a:p>
        </p:txBody>
      </p:sp>
    </p:spTree>
    <p:extLst>
      <p:ext uri="{BB962C8B-B14F-4D97-AF65-F5344CB8AC3E}">
        <p14:creationId xmlns:p14="http://schemas.microsoft.com/office/powerpoint/2010/main" val="2502685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6B003D-DEA5-401E-AFE3-A2E7DB9F5369}"/>
              </a:ext>
            </a:extLst>
          </p:cNvPr>
          <p:cNvSpPr>
            <a:spLocks noGrp="1"/>
          </p:cNvSpPr>
          <p:nvPr>
            <p:ph type="title"/>
          </p:nvPr>
        </p:nvSpPr>
        <p:spPr/>
        <p:txBody>
          <a:bodyPr/>
          <a:lstStyle/>
          <a:p>
            <a:r>
              <a:rPr lang="fr-FR" dirty="0"/>
              <a:t>Définition</a:t>
            </a:r>
          </a:p>
        </p:txBody>
      </p:sp>
      <p:sp>
        <p:nvSpPr>
          <p:cNvPr id="3" name="Espace réservé du contenu 2">
            <a:extLst>
              <a:ext uri="{FF2B5EF4-FFF2-40B4-BE49-F238E27FC236}">
                <a16:creationId xmlns:a16="http://schemas.microsoft.com/office/drawing/2014/main" id="{291E4558-D237-4112-9E87-4038165CACB7}"/>
              </a:ext>
            </a:extLst>
          </p:cNvPr>
          <p:cNvSpPr>
            <a:spLocks noGrp="1"/>
          </p:cNvSpPr>
          <p:nvPr>
            <p:ph idx="1"/>
          </p:nvPr>
        </p:nvSpPr>
        <p:spPr>
          <a:xfrm>
            <a:off x="685801" y="2142067"/>
            <a:ext cx="10131425" cy="4385193"/>
          </a:xfrm>
        </p:spPr>
        <p:txBody>
          <a:bodyPr>
            <a:normAutofit/>
          </a:bodyPr>
          <a:lstStyle/>
          <a:p>
            <a:pPr marL="827405" marR="574040" algn="just">
              <a:spcBef>
                <a:spcPts val="625"/>
              </a:spcBef>
              <a:spcAft>
                <a:spcPts val="0"/>
              </a:spcAft>
            </a:pP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crise</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est</a:t>
            </a:r>
            <a:r>
              <a:rPr lang="fr-FR" sz="1800" spc="-5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un</a:t>
            </a:r>
            <a:r>
              <a:rPr lang="fr-FR" sz="1800" spc="-5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événement</a:t>
            </a:r>
            <a:r>
              <a:rPr lang="fr-FR" sz="1800" spc="-1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dont</a:t>
            </a:r>
            <a:r>
              <a:rPr lang="fr-FR" sz="1800" spc="-1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soudaineté,</a:t>
            </a:r>
            <a:r>
              <a:rPr lang="fr-FR" sz="1800" spc="-1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l’ampleur</a:t>
            </a:r>
            <a:r>
              <a:rPr lang="fr-FR" sz="1800" spc="-1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et</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les</a:t>
            </a:r>
            <a:r>
              <a:rPr lang="fr-FR" sz="1800" spc="-1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responsabilités</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qu’elle</a:t>
            </a:r>
            <a:r>
              <a:rPr lang="fr-FR" sz="1800" spc="-1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révèle</a:t>
            </a:r>
            <a:r>
              <a:rPr lang="fr-FR" sz="1800" spc="-1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placent</a:t>
            </a:r>
            <a:r>
              <a:rPr lang="fr-FR" sz="1800" spc="-1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l’organisation</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au</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centre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d’une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attention</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critique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élevée</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des</a:t>
            </a:r>
            <a:r>
              <a:rPr lang="fr-FR" sz="1800" spc="-25"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parties</a:t>
            </a:r>
            <a:r>
              <a:rPr lang="fr-FR" sz="1800" spc="-30" dirty="0">
                <a:effectLst/>
                <a:latin typeface="Book Antiqua" panose="02040602050305030304" pitchFamily="18" charset="0"/>
                <a:ea typeface="Book Antiqua" panose="02040602050305030304" pitchFamily="18" charset="0"/>
                <a:cs typeface="Book Antiqua" panose="02040602050305030304" pitchFamily="18" charset="0"/>
              </a:rPr>
              <a:t> </a:t>
            </a:r>
            <a:r>
              <a:rPr lang="fr-FR" sz="1800" dirty="0">
                <a:effectLst/>
                <a:latin typeface="Book Antiqua" panose="02040602050305030304" pitchFamily="18" charset="0"/>
                <a:ea typeface="Book Antiqua" panose="02040602050305030304" pitchFamily="18" charset="0"/>
                <a:cs typeface="Book Antiqua" panose="02040602050305030304" pitchFamily="18" charset="0"/>
              </a:rPr>
              <a:t>prenantes.</a:t>
            </a:r>
          </a:p>
          <a:p>
            <a:pPr marL="541655" marR="574040" indent="0" algn="just">
              <a:lnSpc>
                <a:spcPct val="100000"/>
              </a:lnSpc>
              <a:spcBef>
                <a:spcPts val="625"/>
              </a:spcBef>
              <a:spcAft>
                <a:spcPts val="0"/>
              </a:spcAft>
              <a:buNone/>
            </a:pPr>
            <a:endParaRPr lang="fr-FR" sz="1800" dirty="0">
              <a:effectLst/>
              <a:ea typeface="Book Antiqua" panose="02040602050305030304" pitchFamily="18" charset="0"/>
              <a:cs typeface="Book Antiqua" panose="02040602050305030304" pitchFamily="18" charset="0"/>
            </a:endParaRPr>
          </a:p>
          <a:p>
            <a:pPr marL="827405" marR="574040" algn="just">
              <a:lnSpc>
                <a:spcPct val="100000"/>
              </a:lnSpc>
              <a:spcBef>
                <a:spcPts val="625"/>
              </a:spcBef>
              <a:spcAft>
                <a:spcPts val="0"/>
              </a:spcAft>
            </a:pPr>
            <a:r>
              <a:rPr lang="fr-FR" sz="1800" dirty="0">
                <a:effectLst/>
                <a:ea typeface="Book Antiqua" panose="02040602050305030304" pitchFamily="18" charset="0"/>
                <a:cs typeface="Book Antiqua" panose="02040602050305030304" pitchFamily="18" charset="0"/>
              </a:rPr>
              <a:t>Il</a:t>
            </a:r>
            <a:r>
              <a:rPr lang="fr-FR" sz="1800" spc="-3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est</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difficile</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3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fixer</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une</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date</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précise</a:t>
            </a:r>
            <a:r>
              <a:rPr lang="fr-FR" sz="1800" spc="-3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pour</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caractériser</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3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naissance</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2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communication </a:t>
            </a:r>
            <a:r>
              <a:rPr lang="fr-FR" sz="1800" dirty="0">
                <a:effectLst/>
                <a:ea typeface="Book Antiqua" panose="02040602050305030304" pitchFamily="18" charset="0"/>
                <a:cs typeface="Book Antiqua" panose="02040602050305030304" pitchFamily="18" charset="0"/>
              </a:rPr>
              <a:t>de</a:t>
            </a:r>
            <a:r>
              <a:rPr lang="fr-FR" sz="1800" spc="-8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crise.</a:t>
            </a:r>
            <a:r>
              <a:rPr lang="fr-FR" sz="1800" spc="-80" dirty="0">
                <a:effectLst/>
                <a:ea typeface="Book Antiqua" panose="02040602050305030304" pitchFamily="18" charset="0"/>
                <a:cs typeface="Book Antiqua" panose="02040602050305030304" pitchFamily="18" charset="0"/>
              </a:rPr>
              <a:t> </a:t>
            </a:r>
          </a:p>
          <a:p>
            <a:pPr marL="827405" marR="574040" algn="just">
              <a:lnSpc>
                <a:spcPct val="100000"/>
              </a:lnSpc>
              <a:spcBef>
                <a:spcPts val="625"/>
              </a:spcBef>
              <a:spcAft>
                <a:spcPts val="0"/>
              </a:spcAft>
            </a:pPr>
            <a:r>
              <a:rPr lang="fr-FR" sz="1800" dirty="0">
                <a:effectLst/>
                <a:ea typeface="Book Antiqua" panose="02040602050305030304" pitchFamily="18" charset="0"/>
                <a:cs typeface="Book Antiqua" panose="02040602050305030304" pitchFamily="18" charset="0"/>
              </a:rPr>
              <a:t>C’est</a:t>
            </a:r>
            <a:r>
              <a:rPr lang="fr-FR" sz="1800" spc="6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ou</a:t>
            </a:r>
            <a:r>
              <a:rPr lang="fr-FR" sz="1800" spc="-5"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e</a:t>
            </a:r>
            <a:r>
              <a:rPr lang="fr-FR" sz="1800" spc="-5" dirty="0">
                <a:effectLst/>
                <a:ea typeface="Book Antiqua" panose="02040602050305030304" pitchFamily="18" charset="0"/>
                <a:cs typeface="Book Antiqua" panose="02040602050305030304" pitchFamily="18" charset="0"/>
              </a:rPr>
              <a:t>f</a:t>
            </a:r>
            <a:r>
              <a:rPr lang="fr-FR" sz="1800" dirty="0">
                <a:effectLst/>
                <a:ea typeface="Book Antiqua" panose="02040602050305030304" pitchFamily="18" charset="0"/>
                <a:cs typeface="Book Antiqua" panose="02040602050305030304" pitchFamily="18" charset="0"/>
              </a:rPr>
              <a:t>ois</a:t>
            </a:r>
            <a:r>
              <a:rPr lang="fr-FR" sz="1800" spc="6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dans</a:t>
            </a:r>
            <a:r>
              <a:rPr lang="fr-FR" sz="1800" spc="6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les</a:t>
            </a:r>
            <a:r>
              <a:rPr lang="fr-FR" sz="1800" spc="6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années</a:t>
            </a:r>
            <a:r>
              <a:rPr lang="fr-FR" sz="1800" spc="65" dirty="0">
                <a:effectLst/>
                <a:ea typeface="Book Antiqua" panose="02040602050305030304" pitchFamily="18" charset="0"/>
                <a:cs typeface="Book Antiqua" panose="02040602050305030304" pitchFamily="18" charset="0"/>
              </a:rPr>
              <a:t> </a:t>
            </a:r>
            <a:r>
              <a:rPr lang="fr-FR" sz="1800" spc="-35" dirty="0">
                <a:effectLst/>
                <a:ea typeface="Book Antiqua" panose="02040602050305030304" pitchFamily="18" charset="0"/>
                <a:cs typeface="Book Antiqua" panose="02040602050305030304" pitchFamily="18" charset="0"/>
              </a:rPr>
              <a:t>1</a:t>
            </a:r>
            <a:r>
              <a:rPr lang="fr-FR" sz="1800" dirty="0">
                <a:effectLst/>
                <a:ea typeface="Book Antiqua" panose="02040602050305030304" pitchFamily="18" charset="0"/>
                <a:cs typeface="Book Antiqua" panose="02040602050305030304" pitchFamily="18" charset="0"/>
              </a:rPr>
              <a:t>980</a:t>
            </a:r>
            <a:r>
              <a:rPr lang="fr-FR" sz="1800" spc="6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q</a:t>
            </a:r>
            <a:r>
              <a:rPr lang="fr-FR" sz="1800" dirty="0">
                <a:effectLst/>
                <a:ea typeface="Book Antiqua" panose="02040602050305030304" pitchFamily="18" charset="0"/>
                <a:cs typeface="Book Antiqua" panose="02040602050305030304" pitchFamily="18" charset="0"/>
              </a:rPr>
              <a:t>ue</a:t>
            </a:r>
            <a:r>
              <a:rPr lang="fr-FR" sz="1800" spc="6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6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communication</a:t>
            </a:r>
            <a:r>
              <a:rPr lang="fr-FR" sz="1800" spc="6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6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a:t>
            </a:r>
            <a:r>
              <a:rPr lang="fr-FR" sz="1800" spc="20"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ise</a:t>
            </a:r>
            <a:r>
              <a:rPr lang="fr-FR" sz="1800" spc="6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en</a:t>
            </a:r>
            <a:r>
              <a:rPr lang="fr-FR" sz="1800" spc="6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ant</a:t>
            </a:r>
            <a:r>
              <a:rPr lang="fr-FR" sz="1800" spc="6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q</a:t>
            </a:r>
            <a:r>
              <a:rPr lang="fr-FR" sz="1800" dirty="0">
                <a:effectLst/>
                <a:ea typeface="Book Antiqua" panose="02040602050305030304" pitchFamily="18" charset="0"/>
                <a:cs typeface="Book Antiqua" panose="02040602050305030304" pitchFamily="18" charset="0"/>
              </a:rPr>
              <a:t>ue</a:t>
            </a:r>
            <a:r>
              <a:rPr lang="fr-FR" sz="1800" spc="6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ati</a:t>
            </a:r>
            <a:r>
              <a:rPr lang="fr-FR" sz="1800" spc="-10" dirty="0">
                <a:effectLst/>
                <a:ea typeface="Book Antiqua" panose="02040602050305030304" pitchFamily="18" charset="0"/>
                <a:cs typeface="Book Antiqua" panose="02040602050305030304" pitchFamily="18" charset="0"/>
              </a:rPr>
              <a:t>q</a:t>
            </a:r>
            <a:r>
              <a:rPr lang="fr-FR" sz="1800" dirty="0">
                <a:effectLst/>
                <a:ea typeface="Book Antiqua" panose="02040602050305030304" pitchFamily="18" charset="0"/>
                <a:cs typeface="Book Antiqua" panose="02040602050305030304" pitchFamily="18" charset="0"/>
              </a:rPr>
              <a:t>ue o</a:t>
            </a:r>
            <a:r>
              <a:rPr lang="fr-FR" sz="1800" spc="-5" dirty="0">
                <a:effectLst/>
                <a:ea typeface="Book Antiqua" panose="02040602050305030304" pitchFamily="18" charset="0"/>
                <a:cs typeface="Book Antiqua" panose="02040602050305030304" pitchFamily="18" charset="0"/>
              </a:rPr>
              <a:t>rg</a:t>
            </a:r>
            <a:r>
              <a:rPr lang="fr-FR" sz="1800" dirty="0">
                <a:effectLst/>
                <a:ea typeface="Book Antiqua" panose="02040602050305030304" pitchFamily="18" charset="0"/>
                <a:cs typeface="Book Antiqua" panose="02040602050305030304" pitchFamily="18" charset="0"/>
              </a:rPr>
              <a:t>anisationnelle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a:t>
            </a:r>
            <a:r>
              <a:rPr lang="fr-FR" sz="1800" spc="-5" dirty="0">
                <a:effectLst/>
                <a:ea typeface="Book Antiqua" panose="02040602050305030304" pitchFamily="18" charset="0"/>
                <a:cs typeface="Book Antiqua" panose="02040602050305030304" pitchFamily="18" charset="0"/>
              </a:rPr>
              <a:t>s</a:t>
            </a:r>
            <a:r>
              <a:rPr lang="fr-FR" sz="1800" dirty="0">
                <a:effectLst/>
                <a:ea typeface="Book Antiqua" panose="02040602050305030304" pitchFamily="18" charset="0"/>
                <a:cs typeface="Book Antiqua" panose="02040602050305030304" pitchFamily="18" charset="0"/>
              </a:rPr>
              <a:t>t</a:t>
            </a:r>
            <a:r>
              <a:rPr lang="fr-FR" sz="1800" spc="-3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econnue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comme</a:t>
            </a:r>
            <a:r>
              <a:rPr lang="fr-FR" sz="1800" spc="-3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c</a:t>
            </a:r>
            <a:r>
              <a:rPr lang="fr-FR" sz="1800" dirty="0">
                <a:effectLst/>
                <a:ea typeface="Book Antiqua" panose="02040602050305030304" pitchFamily="18" charset="0"/>
                <a:cs typeface="Book Antiqua" panose="02040602050305030304" pitchFamily="18" charset="0"/>
              </a:rPr>
              <a:t>ha</a:t>
            </a:r>
            <a:r>
              <a:rPr lang="fr-FR" sz="1800" spc="-20" dirty="0">
                <a:effectLst/>
                <a:ea typeface="Book Antiqua" panose="02040602050305030304" pitchFamily="18" charset="0"/>
                <a:cs typeface="Book Antiqua" panose="02040602050305030304" pitchFamily="18" charset="0"/>
              </a:rPr>
              <a:t>m</a:t>
            </a:r>
            <a:r>
              <a:rPr lang="fr-FR" sz="1800" dirty="0">
                <a:effectLst/>
                <a:ea typeface="Book Antiqua" panose="02040602050305030304" pitchFamily="18" charset="0"/>
                <a:cs typeface="Book Antiqua" panose="02040602050305030304" pitchFamily="18" charset="0"/>
              </a:rPr>
              <a:t>p</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3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a:t>
            </a:r>
            <a:r>
              <a:rPr lang="fr-FR" sz="1800" spc="10" dirty="0">
                <a:effectLst/>
                <a:ea typeface="Book Antiqua" panose="02040602050305030304" pitchFamily="18" charset="0"/>
                <a:cs typeface="Book Antiqua" panose="02040602050305030304" pitchFamily="18" charset="0"/>
              </a:rPr>
              <a:t>c</a:t>
            </a:r>
            <a:r>
              <a:rPr lang="fr-FR" sz="1800" dirty="0">
                <a:effectLst/>
                <a:ea typeface="Book Antiqua" panose="02040602050305030304" pitchFamily="18" charset="0"/>
                <a:cs typeface="Book Antiqua" panose="02040602050305030304" pitchFamily="18" charset="0"/>
              </a:rPr>
              <a:t>he</a:t>
            </a:r>
            <a:r>
              <a:rPr lang="fr-FR" sz="1800" spc="-5" dirty="0">
                <a:effectLst/>
                <a:ea typeface="Book Antiqua" panose="02040602050305030304" pitchFamily="18" charset="0"/>
                <a:cs typeface="Book Antiqua" panose="02040602050305030304" pitchFamily="18" charset="0"/>
              </a:rPr>
              <a:t>r</a:t>
            </a:r>
            <a:r>
              <a:rPr lang="fr-FR" sz="1800" spc="10" dirty="0">
                <a:effectLst/>
                <a:ea typeface="Book Antiqua" panose="02040602050305030304" pitchFamily="18" charset="0"/>
                <a:cs typeface="Book Antiqua" panose="02040602050305030304" pitchFamily="18" charset="0"/>
              </a:rPr>
              <a:t>c</a:t>
            </a:r>
            <a:r>
              <a:rPr lang="fr-FR" sz="1800" dirty="0">
                <a:effectLst/>
                <a:ea typeface="Book Antiqua" panose="02040602050305030304" pitchFamily="18" charset="0"/>
                <a:cs typeface="Book Antiqua" panose="02040602050305030304" pitchFamily="18" charset="0"/>
              </a:rPr>
              <a:t>he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in</a:t>
            </a:r>
            <a:r>
              <a:rPr lang="fr-FR" sz="1800" spc="-5" dirty="0">
                <a:effectLst/>
                <a:ea typeface="Book Antiqua" panose="02040602050305030304" pitchFamily="18" charset="0"/>
                <a:cs typeface="Book Antiqua" panose="02040602050305030304" pitchFamily="18" charset="0"/>
              </a:rPr>
              <a:t>s</a:t>
            </a:r>
            <a:r>
              <a:rPr lang="fr-FR" sz="1800" dirty="0">
                <a:effectLst/>
                <a:ea typeface="Book Antiqua" panose="02040602050305030304" pitchFamily="18" charset="0"/>
                <a:cs typeface="Book Antiqua" panose="02040602050305030304" pitchFamily="18" charset="0"/>
              </a:rPr>
              <a:t>titutionnelle.</a:t>
            </a:r>
            <a:r>
              <a:rPr lang="fr-FR" sz="1800" spc="-3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O</a:t>
            </a:r>
            <a:r>
              <a:rPr lang="fr-FR" sz="1800" dirty="0">
                <a:effectLst/>
                <a:ea typeface="Book Antiqua" panose="02040602050305030304" pitchFamily="18" charset="0"/>
                <a:cs typeface="Book Antiqua" panose="02040602050305030304" pitchFamily="18" charset="0"/>
              </a:rPr>
              <a:t>n</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peu</a:t>
            </a:r>
            <a:r>
              <a:rPr lang="fr-FR" sz="1800" dirty="0">
                <a:effectLst/>
                <a:ea typeface="Book Antiqua" panose="02040602050305030304" pitchFamily="18" charset="0"/>
                <a:cs typeface="Book Antiqua" panose="02040602050305030304" pitchFamily="18" charset="0"/>
              </a:rPr>
              <a:t>t</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considé</a:t>
            </a:r>
            <a:r>
              <a:rPr lang="fr-FR" sz="1800" spc="-10" dirty="0">
                <a:effectLst/>
                <a:ea typeface="Book Antiqua" panose="02040602050305030304" pitchFamily="18" charset="0"/>
                <a:cs typeface="Book Antiqua" panose="02040602050305030304" pitchFamily="18" charset="0"/>
              </a:rPr>
              <a:t>r</a:t>
            </a:r>
            <a:r>
              <a:rPr lang="fr-FR" sz="1800" spc="-5" dirty="0">
                <a:effectLst/>
                <a:ea typeface="Book Antiqua" panose="02040602050305030304" pitchFamily="18" charset="0"/>
                <a:cs typeface="Book Antiqua" panose="02040602050305030304" pitchFamily="18" charset="0"/>
              </a:rPr>
              <a:t>e</a:t>
            </a:r>
            <a:r>
              <a:rPr lang="fr-FR" sz="1800" dirty="0">
                <a:effectLst/>
                <a:ea typeface="Book Antiqua" panose="02040602050305030304" pitchFamily="18" charset="0"/>
                <a:cs typeface="Book Antiqua" panose="02040602050305030304" pitchFamily="18" charset="0"/>
              </a:rPr>
              <a:t>r</a:t>
            </a:r>
            <a:r>
              <a:rPr lang="fr-FR" sz="1800" spc="-5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q</a:t>
            </a:r>
            <a:r>
              <a:rPr lang="fr-FR" sz="1800" spc="-5" dirty="0">
                <a:effectLst/>
                <a:ea typeface="Book Antiqua" panose="02040602050305030304" pitchFamily="18" charset="0"/>
                <a:cs typeface="Book Antiqua" panose="02040602050305030304" pitchFamily="18" charset="0"/>
              </a:rPr>
              <a:t>u</a:t>
            </a:r>
            <a:r>
              <a:rPr lang="fr-FR" sz="1800" dirty="0">
                <a:effectLst/>
                <a:ea typeface="Book Antiqua" panose="02040602050305030304" pitchFamily="18" charset="0"/>
                <a:cs typeface="Book Antiqua" panose="02040602050305030304" pitchFamily="18" charset="0"/>
              </a:rPr>
              <a:t>e</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c’es</a:t>
            </a:r>
            <a:r>
              <a:rPr lang="fr-FR" sz="1800" dirty="0">
                <a:effectLst/>
                <a:ea typeface="Book Antiqua" panose="02040602050305030304" pitchFamily="18" charset="0"/>
                <a:cs typeface="Book Antiqua" panose="02040602050305030304" pitchFamily="18" charset="0"/>
              </a:rPr>
              <a:t>t</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l</a:t>
            </a:r>
            <a:r>
              <a:rPr lang="fr-FR" sz="1800" dirty="0">
                <a:effectLst/>
                <a:ea typeface="Book Antiqua" panose="02040602050305030304" pitchFamily="18" charset="0"/>
                <a:cs typeface="Book Antiqua" panose="02040602050305030304" pitchFamily="18" charset="0"/>
              </a:rPr>
              <a:t>a</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ca</a:t>
            </a:r>
            <a:r>
              <a:rPr lang="fr-FR" sz="1800" spc="5" dirty="0">
                <a:effectLst/>
                <a:ea typeface="Book Antiqua" panose="02040602050305030304" pitchFamily="18" charset="0"/>
                <a:cs typeface="Book Antiqua" panose="02040602050305030304" pitchFamily="18" charset="0"/>
              </a:rPr>
              <a:t>t</a:t>
            </a:r>
            <a:r>
              <a:rPr lang="fr-FR" sz="1800" spc="-5" dirty="0">
                <a:effectLst/>
                <a:ea typeface="Book Antiqua" panose="02040602050305030304" pitchFamily="18" charset="0"/>
                <a:cs typeface="Book Antiqua" panose="02040602050305030304" pitchFamily="18" charset="0"/>
              </a:rPr>
              <a:t>astroph</a:t>
            </a:r>
            <a:r>
              <a:rPr lang="fr-FR" sz="1800" dirty="0">
                <a:effectLst/>
                <a:ea typeface="Book Antiqua" panose="02040602050305030304" pitchFamily="18" charset="0"/>
                <a:cs typeface="Book Antiqua" panose="02040602050305030304" pitchFamily="18" charset="0"/>
              </a:rPr>
              <a:t>e</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d</a:t>
            </a:r>
            <a:r>
              <a:rPr lang="fr-FR" sz="1800" dirty="0">
                <a:effectLst/>
                <a:ea typeface="Book Antiqua" panose="02040602050305030304" pitchFamily="18" charset="0"/>
                <a:cs typeface="Book Antiqua" panose="02040602050305030304" pitchFamily="18" charset="0"/>
              </a:rPr>
              <a:t>e</a:t>
            </a:r>
            <a:r>
              <a:rPr lang="fr-FR" sz="1800" spc="-55" dirty="0">
                <a:effectLst/>
                <a:ea typeface="Book Antiqua" panose="02040602050305030304" pitchFamily="18" charset="0"/>
                <a:cs typeface="Book Antiqua" panose="02040602050305030304" pitchFamily="18" charset="0"/>
              </a:rPr>
              <a:t> </a:t>
            </a:r>
            <a:r>
              <a:rPr lang="fr-FR" sz="1800" spc="-85" dirty="0">
                <a:effectLst/>
                <a:ea typeface="Book Antiqua" panose="02040602050305030304" pitchFamily="18" charset="0"/>
                <a:cs typeface="Book Antiqua" panose="02040602050305030304" pitchFamily="18" charset="0"/>
              </a:rPr>
              <a:t>T</a:t>
            </a:r>
            <a:r>
              <a:rPr lang="fr-FR" sz="1800" spc="10" dirty="0">
                <a:effectLst/>
                <a:ea typeface="Book Antiqua" panose="02040602050305030304" pitchFamily="18" charset="0"/>
                <a:cs typeface="Book Antiqua" panose="02040602050305030304" pitchFamily="18" charset="0"/>
              </a:rPr>
              <a:t>c</a:t>
            </a:r>
            <a:r>
              <a:rPr lang="fr-FR" sz="1800" spc="-5" dirty="0">
                <a:effectLst/>
                <a:ea typeface="Book Antiqua" panose="02040602050305030304" pitchFamily="18" charset="0"/>
                <a:cs typeface="Book Antiqua" panose="02040602050305030304" pitchFamily="18" charset="0"/>
              </a:rPr>
              <a:t>he</a:t>
            </a:r>
            <a:r>
              <a:rPr lang="fr-FR" sz="1800" spc="15" dirty="0">
                <a:effectLst/>
                <a:ea typeface="Book Antiqua" panose="02040602050305030304" pitchFamily="18" charset="0"/>
                <a:cs typeface="Book Antiqua" panose="02040602050305030304" pitchFamily="18" charset="0"/>
              </a:rPr>
              <a:t>r</a:t>
            </a:r>
            <a:r>
              <a:rPr lang="fr-FR" sz="1800" spc="-5" dirty="0">
                <a:effectLst/>
                <a:ea typeface="Book Antiqua" panose="02040602050305030304" pitchFamily="18" charset="0"/>
                <a:cs typeface="Book Antiqua" panose="02040602050305030304" pitchFamily="18" charset="0"/>
              </a:rPr>
              <a:t>no</a:t>
            </a:r>
            <a:r>
              <a:rPr lang="fr-FR" sz="1800" spc="-15" dirty="0">
                <a:effectLst/>
                <a:ea typeface="Book Antiqua" panose="02040602050305030304" pitchFamily="18" charset="0"/>
                <a:cs typeface="Book Antiqua" panose="02040602050305030304" pitchFamily="18" charset="0"/>
              </a:rPr>
              <a:t>b</a:t>
            </a:r>
            <a:r>
              <a:rPr lang="fr-FR" sz="1800" spc="-10" dirty="0">
                <a:effectLst/>
                <a:ea typeface="Book Antiqua" panose="02040602050305030304" pitchFamily="18" charset="0"/>
                <a:cs typeface="Book Antiqua" panose="02040602050305030304" pitchFamily="18" charset="0"/>
              </a:rPr>
              <a:t>y</a:t>
            </a:r>
            <a:r>
              <a:rPr lang="fr-FR" sz="1800" dirty="0">
                <a:effectLst/>
                <a:ea typeface="Book Antiqua" panose="02040602050305030304" pitchFamily="18" charset="0"/>
                <a:cs typeface="Book Antiqua" panose="02040602050305030304" pitchFamily="18" charset="0"/>
              </a:rPr>
              <a:t>l</a:t>
            </a:r>
            <a:r>
              <a:rPr lang="fr-FR" sz="1800" spc="-5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e</a:t>
            </a:r>
            <a:r>
              <a:rPr lang="fr-FR" sz="1800" dirty="0">
                <a:effectLst/>
                <a:ea typeface="Book Antiqua" panose="02040602050305030304" pitchFamily="18" charset="0"/>
                <a:cs typeface="Book Antiqua" panose="02040602050305030304" pitchFamily="18" charset="0"/>
              </a:rPr>
              <a:t>n</a:t>
            </a:r>
            <a:r>
              <a:rPr lang="fr-FR" sz="1800" spc="-55" dirty="0">
                <a:effectLst/>
                <a:ea typeface="Book Antiqua" panose="02040602050305030304" pitchFamily="18" charset="0"/>
                <a:cs typeface="Book Antiqua" panose="02040602050305030304" pitchFamily="18" charset="0"/>
              </a:rPr>
              <a:t> </a:t>
            </a:r>
            <a:r>
              <a:rPr lang="fr-FR" sz="1800" spc="-40" dirty="0">
                <a:effectLst/>
                <a:ea typeface="Book Antiqua" panose="02040602050305030304" pitchFamily="18" charset="0"/>
                <a:cs typeface="Book Antiqua" panose="02040602050305030304" pitchFamily="18" charset="0"/>
              </a:rPr>
              <a:t>1</a:t>
            </a:r>
            <a:r>
              <a:rPr lang="fr-FR" sz="1800" spc="-5" dirty="0">
                <a:effectLst/>
                <a:ea typeface="Book Antiqua" panose="02040602050305030304" pitchFamily="18" charset="0"/>
                <a:cs typeface="Book Antiqua" panose="02040602050305030304" pitchFamily="18" charset="0"/>
              </a:rPr>
              <a:t>986, </a:t>
            </a:r>
            <a:r>
              <a:rPr lang="fr-FR" sz="1800" dirty="0">
                <a:effectLst/>
                <a:ea typeface="Book Antiqua" panose="02040602050305030304" pitchFamily="18" charset="0"/>
                <a:cs typeface="Book Antiqua" panose="02040602050305030304" pitchFamily="18" charset="0"/>
              </a:rPr>
              <a:t>p</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emiè</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a:t>
            </a:r>
            <a:r>
              <a:rPr lang="fr-FR" sz="1800" spc="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g</a:t>
            </a:r>
            <a:r>
              <a:rPr lang="fr-FR" sz="1800" dirty="0">
                <a:effectLst/>
                <a:ea typeface="Book Antiqua" panose="02040602050305030304" pitchFamily="18" charset="0"/>
                <a:cs typeface="Book Antiqua" panose="02040602050305030304" pitchFamily="18" charset="0"/>
              </a:rPr>
              <a:t>rande</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a:t>
            </a:r>
            <a:r>
              <a:rPr lang="fr-FR" sz="1800" spc="1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ise</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l’é</a:t>
            </a:r>
            <a:r>
              <a:rPr lang="fr-FR" sz="1800" spc="10" dirty="0">
                <a:effectLst/>
                <a:ea typeface="Book Antiqua" panose="02040602050305030304" pitchFamily="18" charset="0"/>
                <a:cs typeface="Book Antiqua" panose="02040602050305030304" pitchFamily="18" charset="0"/>
              </a:rPr>
              <a:t>c</a:t>
            </a:r>
            <a:r>
              <a:rPr lang="fr-FR" sz="1800" dirty="0">
                <a:effectLst/>
                <a:ea typeface="Book Antiqua" panose="02040602050305030304" pitchFamily="18" charset="0"/>
                <a:cs typeface="Book Antiqua" panose="02040602050305030304" pitchFamily="18" charset="0"/>
              </a:rPr>
              <a:t>helle</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in</a:t>
            </a:r>
            <a:r>
              <a:rPr lang="fr-FR" sz="1800" spc="-10"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e</a:t>
            </a:r>
            <a:r>
              <a:rPr lang="fr-FR" sz="1800" spc="1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nationale,</a:t>
            </a:r>
            <a:r>
              <a:rPr lang="fr-FR" sz="1800" spc="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q</a:t>
            </a:r>
            <a:r>
              <a:rPr lang="fr-FR" sz="1800" dirty="0">
                <a:effectLst/>
                <a:ea typeface="Book Antiqua" panose="02040602050305030304" pitchFamily="18" charset="0"/>
                <a:cs typeface="Book Antiqua" panose="02040602050305030304" pitchFamily="18" charset="0"/>
              </a:rPr>
              <a:t>ui</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accélé</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é</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les</a:t>
            </a:r>
            <a:r>
              <a:rPr lang="fr-FR" sz="1800" spc="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a:t>
            </a:r>
            <a:r>
              <a:rPr lang="fr-FR" sz="1800" spc="10" dirty="0">
                <a:effectLst/>
                <a:ea typeface="Book Antiqua" panose="02040602050305030304" pitchFamily="18" charset="0"/>
                <a:cs typeface="Book Antiqua" panose="02040602050305030304" pitchFamily="18" charset="0"/>
              </a:rPr>
              <a:t>c</a:t>
            </a:r>
            <a:r>
              <a:rPr lang="fr-FR" sz="1800" dirty="0">
                <a:effectLst/>
                <a:ea typeface="Book Antiqua" panose="02040602050305030304" pitchFamily="18" charset="0"/>
                <a:cs typeface="Book Antiqua" panose="02040602050305030304" pitchFamily="18" charset="0"/>
              </a:rPr>
              <a:t>he</a:t>
            </a:r>
            <a:r>
              <a:rPr lang="fr-FR" sz="1800" spc="-5" dirty="0">
                <a:effectLst/>
                <a:ea typeface="Book Antiqua" panose="02040602050305030304" pitchFamily="18" charset="0"/>
                <a:cs typeface="Book Antiqua" panose="02040602050305030304" pitchFamily="18" charset="0"/>
              </a:rPr>
              <a:t>r</a:t>
            </a:r>
            <a:r>
              <a:rPr lang="fr-FR" sz="1800" spc="10" dirty="0">
                <a:effectLst/>
                <a:ea typeface="Book Antiqua" panose="02040602050305030304" pitchFamily="18" charset="0"/>
                <a:cs typeface="Book Antiqua" panose="02040602050305030304" pitchFamily="18" charset="0"/>
              </a:rPr>
              <a:t>c</a:t>
            </a:r>
            <a:r>
              <a:rPr lang="fr-FR" sz="1800" dirty="0">
                <a:effectLst/>
                <a:ea typeface="Book Antiqua" panose="02040602050305030304" pitchFamily="18" charset="0"/>
                <a:cs typeface="Book Antiqua" panose="02040602050305030304" pitchFamily="18" charset="0"/>
              </a:rPr>
              <a:t>hes</a:t>
            </a:r>
            <a:r>
              <a:rPr lang="fr-FR" sz="1800" spc="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e</a:t>
            </a:r>
            <a:r>
              <a:rPr lang="fr-FR" sz="1800" dirty="0">
                <a:effectLst/>
                <a:ea typeface="Book Antiqua" panose="02040602050305030304" pitchFamily="18" charset="0"/>
                <a:cs typeface="Book Antiqua" panose="02040602050305030304" pitchFamily="18" charset="0"/>
              </a:rPr>
              <a:t>t</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a:t>
            </a:r>
            <a:r>
              <a:rPr lang="fr-FR" sz="1800" spc="1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ise</a:t>
            </a:r>
            <a:r>
              <a:rPr lang="fr-FR" sz="1800" spc="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en co</a:t>
            </a:r>
            <a:r>
              <a:rPr lang="fr-FR" sz="1800" spc="-20" dirty="0">
                <a:effectLst/>
                <a:ea typeface="Book Antiqua" panose="02040602050305030304" pitchFamily="18" charset="0"/>
                <a:cs typeface="Book Antiqua" panose="02040602050305030304" pitchFamily="18" charset="0"/>
              </a:rPr>
              <a:t>m</a:t>
            </a:r>
            <a:r>
              <a:rPr lang="fr-FR" sz="1800" spc="-15" dirty="0">
                <a:effectLst/>
                <a:ea typeface="Book Antiqua" panose="02040602050305030304" pitchFamily="18" charset="0"/>
                <a:cs typeface="Book Antiqua" panose="02040602050305030304" pitchFamily="18" charset="0"/>
              </a:rPr>
              <a:t>p</a:t>
            </a:r>
            <a:r>
              <a:rPr lang="fr-FR" sz="1800" spc="-10"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d’une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nécessi</a:t>
            </a:r>
            <a:r>
              <a:rPr lang="fr-FR" sz="1800" spc="-10"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é</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éparation</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dans</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sphè</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indu</a:t>
            </a:r>
            <a:r>
              <a:rPr lang="fr-FR" sz="1800" spc="-5" dirty="0">
                <a:effectLst/>
                <a:ea typeface="Book Antiqua" panose="02040602050305030304" pitchFamily="18" charset="0"/>
                <a:cs typeface="Book Antiqua" panose="02040602050305030304" pitchFamily="18" charset="0"/>
              </a:rPr>
              <a:t>s</a:t>
            </a:r>
            <a:r>
              <a:rPr lang="fr-FR" sz="1800" dirty="0">
                <a:effectLst/>
                <a:ea typeface="Book Antiqua" panose="02040602050305030304" pitchFamily="18" charset="0"/>
                <a:cs typeface="Book Antiqua" panose="02040602050305030304" pitchFamily="18" charset="0"/>
              </a:rPr>
              <a:t>t</a:t>
            </a:r>
            <a:r>
              <a:rPr lang="fr-FR" sz="1800" spc="1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ielle.</a:t>
            </a:r>
          </a:p>
          <a:p>
            <a:pPr marL="827405" marR="572135" algn="just">
              <a:lnSpc>
                <a:spcPct val="101000"/>
              </a:lnSpc>
              <a:spcBef>
                <a:spcPts val="565"/>
              </a:spcBef>
              <a:spcAft>
                <a:spcPts val="0"/>
              </a:spcAft>
            </a:pPr>
            <a:r>
              <a:rPr lang="fr-FR" sz="1800" spc="5" dirty="0">
                <a:effectLst/>
                <a:ea typeface="Book Antiqua" panose="02040602050305030304" pitchFamily="18" charset="0"/>
                <a:cs typeface="Book Antiqua" panose="02040602050305030304" pitchFamily="18" charset="0"/>
              </a:rPr>
              <a:t>L</a:t>
            </a:r>
            <a:r>
              <a:rPr lang="fr-FR" sz="1800" dirty="0">
                <a:effectLst/>
                <a:ea typeface="Book Antiqua" panose="02040602050305030304" pitchFamily="18" charset="0"/>
                <a:cs typeface="Book Antiqua" panose="02040602050305030304" pitchFamily="18" charset="0"/>
              </a:rPr>
              <a:t>a</a:t>
            </a:r>
            <a:r>
              <a:rPr lang="fr-FR" sz="1800" spc="7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de</a:t>
            </a:r>
            <a:r>
              <a:rPr lang="fr-FR" sz="1800" spc="25" dirty="0">
                <a:effectLst/>
                <a:ea typeface="Book Antiqua" panose="02040602050305030304" pitchFamily="18" charset="0"/>
                <a:cs typeface="Book Antiqua" panose="02040602050305030304" pitchFamily="18" charset="0"/>
              </a:rPr>
              <a:t>r</a:t>
            </a:r>
            <a:r>
              <a:rPr lang="fr-FR" sz="1800" spc="5" dirty="0">
                <a:effectLst/>
                <a:ea typeface="Book Antiqua" panose="02040602050305030304" pitchFamily="18" charset="0"/>
                <a:cs typeface="Book Antiqua" panose="02040602050305030304" pitchFamily="18" charset="0"/>
              </a:rPr>
              <a:t>nièr</a:t>
            </a:r>
            <a:r>
              <a:rPr lang="fr-FR" sz="1800" dirty="0">
                <a:effectLst/>
                <a:ea typeface="Book Antiqua" panose="02040602050305030304" pitchFamily="18" charset="0"/>
                <a:cs typeface="Book Antiqua" panose="02040602050305030304" pitchFamily="18" charset="0"/>
              </a:rPr>
              <a:t>e</a:t>
            </a:r>
            <a:r>
              <a:rPr lang="fr-FR" sz="1800" spc="7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é</a:t>
            </a:r>
            <a:r>
              <a:rPr lang="fr-FR" sz="1800" spc="15" dirty="0">
                <a:effectLst/>
                <a:ea typeface="Book Antiqua" panose="02040602050305030304" pitchFamily="18" charset="0"/>
                <a:cs typeface="Book Antiqua" panose="02040602050305030304" pitchFamily="18" charset="0"/>
              </a:rPr>
              <a:t>t</a:t>
            </a:r>
            <a:r>
              <a:rPr lang="fr-FR" sz="1800" spc="5" dirty="0">
                <a:effectLst/>
                <a:ea typeface="Book Antiqua" panose="02040602050305030304" pitchFamily="18" charset="0"/>
                <a:cs typeface="Book Antiqua" panose="02040602050305030304" pitchFamily="18" charset="0"/>
              </a:rPr>
              <a:t>ap</a:t>
            </a:r>
            <a:r>
              <a:rPr lang="fr-FR" sz="1800" dirty="0">
                <a:effectLst/>
                <a:ea typeface="Book Antiqua" panose="02040602050305030304" pitchFamily="18" charset="0"/>
                <a:cs typeface="Book Antiqua" panose="02040602050305030304" pitchFamily="18" charset="0"/>
              </a:rPr>
              <a:t>e</a:t>
            </a:r>
            <a:r>
              <a:rPr lang="fr-FR" sz="1800" spc="7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émer</a:t>
            </a:r>
            <a:r>
              <a:rPr lang="fr-FR" sz="1800" spc="-10" dirty="0">
                <a:effectLst/>
                <a:ea typeface="Book Antiqua" panose="02040602050305030304" pitchFamily="18" charset="0"/>
                <a:cs typeface="Book Antiqua" panose="02040602050305030304" pitchFamily="18" charset="0"/>
              </a:rPr>
              <a:t>g</a:t>
            </a:r>
            <a:r>
              <a:rPr lang="fr-FR" sz="1800" dirty="0">
                <a:effectLst/>
                <a:ea typeface="Book Antiqua" panose="02040602050305030304" pitchFamily="18" charset="0"/>
                <a:cs typeface="Book Antiqua" panose="02040602050305030304" pitchFamily="18" charset="0"/>
              </a:rPr>
              <a:t>e</a:t>
            </a:r>
            <a:r>
              <a:rPr lang="fr-FR" sz="1800" spc="7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au</a:t>
            </a:r>
            <a:r>
              <a:rPr lang="fr-FR" sz="1800" dirty="0">
                <a:effectLst/>
                <a:ea typeface="Book Antiqua" panose="02040602050305030304" pitchFamily="18" charset="0"/>
                <a:cs typeface="Book Antiqua" panose="02040602050305030304" pitchFamily="18" charset="0"/>
              </a:rPr>
              <a:t>x</a:t>
            </a:r>
            <a:r>
              <a:rPr lang="fr-FR" sz="1800" spc="7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alen</a:t>
            </a:r>
            <a:r>
              <a:rPr lang="fr-FR" sz="1800" spc="-5" dirty="0">
                <a:effectLst/>
                <a:ea typeface="Book Antiqua" panose="02040602050305030304" pitchFamily="18" charset="0"/>
                <a:cs typeface="Book Antiqua" panose="02040602050305030304" pitchFamily="18" charset="0"/>
              </a:rPr>
              <a:t>t</a:t>
            </a:r>
            <a:r>
              <a:rPr lang="fr-FR" sz="1800" spc="5" dirty="0">
                <a:effectLst/>
                <a:ea typeface="Book Antiqua" panose="02040602050305030304" pitchFamily="18" charset="0"/>
                <a:cs typeface="Book Antiqua" panose="02040602050305030304" pitchFamily="18" charset="0"/>
              </a:rPr>
              <a:t>ou</a:t>
            </a:r>
            <a:r>
              <a:rPr lang="fr-FR" sz="1800" spc="1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s</a:t>
            </a:r>
            <a:r>
              <a:rPr lang="fr-FR" sz="1800" spc="7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d</a:t>
            </a:r>
            <a:r>
              <a:rPr lang="fr-FR" sz="1800" dirty="0">
                <a:effectLst/>
                <a:ea typeface="Book Antiqua" panose="02040602050305030304" pitchFamily="18" charset="0"/>
                <a:cs typeface="Book Antiqua" panose="02040602050305030304" pitchFamily="18" charset="0"/>
              </a:rPr>
              <a:t>e</a:t>
            </a:r>
            <a:r>
              <a:rPr lang="fr-FR" sz="1800" spc="75" dirty="0">
                <a:effectLst/>
                <a:ea typeface="Book Antiqua" panose="02040602050305030304" pitchFamily="18" charset="0"/>
                <a:cs typeface="Book Antiqua" panose="02040602050305030304" pitchFamily="18" charset="0"/>
              </a:rPr>
              <a:t> </a:t>
            </a:r>
            <a:r>
              <a:rPr lang="fr-FR" sz="1800" cap="small" spc="5" dirty="0">
                <a:effectLst/>
                <a:ea typeface="Book Antiqua" panose="02040602050305030304" pitchFamily="18" charset="0"/>
                <a:cs typeface="Book Antiqua" panose="02040602050305030304" pitchFamily="18" charset="0"/>
              </a:rPr>
              <a:t>2</a:t>
            </a:r>
            <a:r>
              <a:rPr lang="fr-FR" sz="1800" spc="5" dirty="0">
                <a:effectLst/>
                <a:ea typeface="Book Antiqua" panose="02040602050305030304" pitchFamily="18" charset="0"/>
                <a:cs typeface="Book Antiqua" panose="02040602050305030304" pitchFamily="18" charset="0"/>
              </a:rPr>
              <a:t>00</a:t>
            </a:r>
            <a:r>
              <a:rPr lang="fr-FR" sz="1800" spc="15" dirty="0">
                <a:effectLst/>
                <a:ea typeface="Book Antiqua" panose="02040602050305030304" pitchFamily="18" charset="0"/>
                <a:cs typeface="Book Antiqua" panose="02040602050305030304" pitchFamily="18" charset="0"/>
              </a:rPr>
              <a:t>5</a:t>
            </a:r>
            <a:r>
              <a:rPr lang="fr-FR" sz="1800" dirty="0">
                <a:effectLst/>
                <a:ea typeface="Book Antiqua" panose="02040602050305030304" pitchFamily="18" charset="0"/>
                <a:cs typeface="Book Antiqua" panose="02040602050305030304" pitchFamily="18" charset="0"/>
              </a:rPr>
              <a:t>,</a:t>
            </a:r>
            <a:r>
              <a:rPr lang="fr-FR" sz="1800" spc="7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a</a:t>
            </a:r>
            <a:r>
              <a:rPr lang="fr-FR" sz="1800" spc="-10" dirty="0">
                <a:effectLst/>
                <a:ea typeface="Book Antiqua" panose="02040602050305030304" pitchFamily="18" charset="0"/>
                <a:cs typeface="Book Antiqua" panose="02040602050305030304" pitchFamily="18" charset="0"/>
              </a:rPr>
              <a:t>v</a:t>
            </a:r>
            <a:r>
              <a:rPr lang="fr-FR" sz="1800" spc="5" dirty="0">
                <a:effectLst/>
                <a:ea typeface="Book Antiqua" panose="02040602050305030304" pitchFamily="18" charset="0"/>
                <a:cs typeface="Book Antiqua" panose="02040602050305030304" pitchFamily="18" charset="0"/>
              </a:rPr>
              <a:t>e</a:t>
            </a:r>
            <a:r>
              <a:rPr lang="fr-FR" sz="1800" dirty="0">
                <a:effectLst/>
                <a:ea typeface="Book Antiqua" panose="02040602050305030304" pitchFamily="18" charset="0"/>
                <a:cs typeface="Book Antiqua" panose="02040602050305030304" pitchFamily="18" charset="0"/>
              </a:rPr>
              <a:t>c</a:t>
            </a:r>
            <a:r>
              <a:rPr lang="fr-FR" sz="1800" spc="7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l</a:t>
            </a:r>
            <a:r>
              <a:rPr lang="fr-FR" sz="1800" dirty="0">
                <a:effectLst/>
                <a:ea typeface="Book Antiqua" panose="02040602050305030304" pitchFamily="18" charset="0"/>
                <a:cs typeface="Book Antiqua" panose="02040602050305030304" pitchFamily="18" charset="0"/>
              </a:rPr>
              <a:t>a</a:t>
            </a:r>
            <a:r>
              <a:rPr lang="fr-FR" sz="1800" spc="7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g</a:t>
            </a:r>
            <a:r>
              <a:rPr lang="fr-FR" sz="1800" spc="5" dirty="0">
                <a:effectLst/>
                <a:ea typeface="Book Antiqua" panose="02040602050305030304" pitchFamily="18" charset="0"/>
                <a:cs typeface="Book Antiqua" panose="02040602050305030304" pitchFamily="18" charset="0"/>
              </a:rPr>
              <a:t>énéralisatio</a:t>
            </a:r>
            <a:r>
              <a:rPr lang="fr-FR" sz="1800" dirty="0">
                <a:effectLst/>
                <a:ea typeface="Book Antiqua" panose="02040602050305030304" pitchFamily="18" charset="0"/>
                <a:cs typeface="Book Antiqua" panose="02040602050305030304" pitchFamily="18" charset="0"/>
              </a:rPr>
              <a:t>n</a:t>
            </a:r>
            <a:r>
              <a:rPr lang="fr-FR" sz="1800" spc="7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pro</a:t>
            </a:r>
            <a:r>
              <a:rPr lang="fr-FR" sz="1800" spc="20" dirty="0">
                <a:effectLst/>
                <a:ea typeface="Book Antiqua" panose="02040602050305030304" pitchFamily="18" charset="0"/>
                <a:cs typeface="Book Antiqua" panose="02040602050305030304" pitchFamily="18" charset="0"/>
              </a:rPr>
              <a:t>g</a:t>
            </a:r>
            <a:r>
              <a:rPr lang="fr-FR" sz="1800" spc="5" dirty="0">
                <a:effectLst/>
                <a:ea typeface="Book Antiqua" panose="02040602050305030304" pitchFamily="18" charset="0"/>
                <a:cs typeface="Book Antiqua" panose="02040602050305030304" pitchFamily="18" charset="0"/>
              </a:rPr>
              <a:t>ressi</a:t>
            </a:r>
            <a:r>
              <a:rPr lang="fr-FR" sz="1800" spc="-10" dirty="0">
                <a:effectLst/>
                <a:ea typeface="Book Antiqua" panose="02040602050305030304" pitchFamily="18" charset="0"/>
                <a:cs typeface="Book Antiqua" panose="02040602050305030304" pitchFamily="18" charset="0"/>
              </a:rPr>
              <a:t>v</a:t>
            </a:r>
            <a:r>
              <a:rPr lang="fr-FR" sz="1800" dirty="0">
                <a:effectLst/>
                <a:ea typeface="Book Antiqua" panose="02040602050305030304" pitchFamily="18" charset="0"/>
                <a:cs typeface="Book Antiqua" panose="02040602050305030304" pitchFamily="18" charset="0"/>
              </a:rPr>
              <a:t>e</a:t>
            </a:r>
            <a:r>
              <a:rPr lang="fr-FR" sz="1800" spc="75" dirty="0">
                <a:effectLst/>
                <a:ea typeface="Book Antiqua" panose="02040602050305030304" pitchFamily="18" charset="0"/>
                <a:cs typeface="Book Antiqua" panose="02040602050305030304" pitchFamily="18" charset="0"/>
              </a:rPr>
              <a:t> </a:t>
            </a:r>
            <a:r>
              <a:rPr lang="fr-FR" sz="1800" spc="5" dirty="0">
                <a:effectLst/>
                <a:ea typeface="Book Antiqua" panose="02040602050305030304" pitchFamily="18" charset="0"/>
                <a:cs typeface="Book Antiqua" panose="02040602050305030304" pitchFamily="18" charset="0"/>
              </a:rPr>
              <a:t>des </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éseaux</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sociaux.</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Les</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a:t>
            </a:r>
            <a:r>
              <a:rPr lang="fr-FR" sz="1800" spc="1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ises</a:t>
            </a:r>
            <a:r>
              <a:rPr lang="fr-FR" sz="1800" spc="25"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c</a:t>
            </a:r>
            <a:r>
              <a:rPr lang="fr-FR" sz="1800" dirty="0">
                <a:effectLst/>
                <a:ea typeface="Book Antiqua" panose="02040602050305030304" pitchFamily="18" charset="0"/>
                <a:cs typeface="Book Antiqua" panose="02040602050305030304" pitchFamily="18" charset="0"/>
              </a:rPr>
              <a:t>han</a:t>
            </a:r>
            <a:r>
              <a:rPr lang="fr-FR" sz="1800" spc="-20" dirty="0">
                <a:effectLst/>
                <a:ea typeface="Book Antiqua" panose="02040602050305030304" pitchFamily="18" charset="0"/>
                <a:cs typeface="Book Antiqua" panose="02040602050305030304" pitchFamily="18" charset="0"/>
              </a:rPr>
              <a:t>g</a:t>
            </a:r>
            <a:r>
              <a:rPr lang="fr-FR" sz="1800" dirty="0">
                <a:effectLst/>
                <a:ea typeface="Book Antiqua" panose="02040602050305030304" pitchFamily="18" charset="0"/>
                <a:cs typeface="Book Antiqua" panose="02040602050305030304" pitchFamily="18" charset="0"/>
              </a:rPr>
              <a:t>ent</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natu</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e</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elles</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deviennent</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a:t>
            </a:r>
            <a:r>
              <a:rPr lang="fr-FR" sz="1800" spc="-15" dirty="0">
                <a:effectLst/>
                <a:ea typeface="Book Antiqua" panose="02040602050305030304" pitchFamily="18" charset="0"/>
                <a:cs typeface="Book Antiqua" panose="02040602050305030304" pitchFamily="18" charset="0"/>
              </a:rPr>
              <a:t>a</a:t>
            </a:r>
            <a:r>
              <a:rPr lang="fr-FR" sz="1800" dirty="0">
                <a:effectLst/>
                <a:ea typeface="Book Antiqua" panose="02040602050305030304" pitchFamily="18" charset="0"/>
                <a:cs typeface="Book Antiqua" panose="02040602050305030304" pitchFamily="18" charset="0"/>
              </a:rPr>
              <a:t>van</a:t>
            </a:r>
            <a:r>
              <a:rPr lang="fr-FR" sz="1800" spc="5" dirty="0">
                <a:effectLst/>
                <a:ea typeface="Book Antiqua" panose="02040602050305030304" pitchFamily="18" charset="0"/>
                <a:cs typeface="Book Antiqua" panose="02040602050305030304" pitchFamily="18" charset="0"/>
              </a:rPr>
              <a:t>t</a:t>
            </a:r>
            <a:r>
              <a:rPr lang="fr-FR" sz="1800" dirty="0">
                <a:effectLst/>
                <a:ea typeface="Book Antiqua" panose="02040602050305030304" pitchFamily="18" charset="0"/>
                <a:cs typeface="Book Antiqua" panose="02040602050305030304" pitchFamily="18" charset="0"/>
              </a:rPr>
              <a:t>a</a:t>
            </a:r>
            <a:r>
              <a:rPr lang="fr-FR" sz="1800" spc="-20" dirty="0">
                <a:effectLst/>
                <a:ea typeface="Book Antiqua" panose="02040602050305030304" pitchFamily="18" charset="0"/>
                <a:cs typeface="Book Antiqua" panose="02040602050305030304" pitchFamily="18" charset="0"/>
              </a:rPr>
              <a:t>g</a:t>
            </a:r>
            <a:r>
              <a:rPr lang="fr-FR" sz="1800" dirty="0">
                <a:effectLst/>
                <a:ea typeface="Book Antiqua" panose="02040602050305030304" pitchFamily="18" charset="0"/>
                <a:cs typeface="Book Antiqua" panose="02040602050305030304" pitchFamily="18" charset="0"/>
              </a:rPr>
              <a:t>e</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insaisissables, i</a:t>
            </a:r>
            <a:r>
              <a:rPr lang="fr-FR" sz="1800" spc="-20" dirty="0">
                <a:effectLst/>
                <a:ea typeface="Book Antiqua" panose="02040602050305030304" pitchFamily="18" charset="0"/>
                <a:cs typeface="Book Antiqua" panose="02040602050305030304" pitchFamily="18" charset="0"/>
              </a:rPr>
              <a:t>m</a:t>
            </a:r>
            <a:r>
              <a:rPr lang="fr-FR" sz="1800" dirty="0">
                <a:effectLst/>
                <a:ea typeface="Book Antiqua" panose="02040602050305030304" pitchFamily="18" charset="0"/>
                <a:cs typeface="Book Antiqua" panose="02040602050305030304" pitchFamily="18" charset="0"/>
              </a:rPr>
              <a:t>p</a:t>
            </a:r>
            <a:r>
              <a:rPr lang="fr-FR" sz="1800" spc="-5" dirty="0">
                <a:effectLst/>
                <a:ea typeface="Book Antiqua" panose="02040602050305030304" pitchFamily="18" charset="0"/>
                <a:cs typeface="Book Antiqua" panose="02040602050305030304" pitchFamily="18" charset="0"/>
              </a:rPr>
              <a:t>r</a:t>
            </a:r>
            <a:r>
              <a:rPr lang="fr-FR" sz="1800" dirty="0">
                <a:effectLst/>
                <a:ea typeface="Book Antiqua" panose="02040602050305030304" pitchFamily="18" charset="0"/>
                <a:cs typeface="Book Antiqua" panose="02040602050305030304" pitchFamily="18" charset="0"/>
              </a:rPr>
              <a:t>évisibles</a:t>
            </a:r>
            <a:r>
              <a:rPr lang="fr-FR" sz="1800" spc="-20"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e</a:t>
            </a:r>
            <a:r>
              <a:rPr lang="fr-FR" sz="1800" dirty="0">
                <a:effectLst/>
                <a:ea typeface="Book Antiqua" panose="02040602050305030304" pitchFamily="18" charset="0"/>
                <a:cs typeface="Book Antiqua" panose="02040602050305030304" pitchFamily="18" charset="0"/>
              </a:rPr>
              <a:t>t</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con</a:t>
            </a:r>
            <a:r>
              <a:rPr lang="fr-FR" sz="1800" spc="-10" dirty="0">
                <a:effectLst/>
                <a:ea typeface="Book Antiqua" panose="02040602050305030304" pitchFamily="18" charset="0"/>
                <a:cs typeface="Book Antiqua" panose="02040602050305030304" pitchFamily="18" charset="0"/>
              </a:rPr>
              <a:t>f</a:t>
            </a:r>
            <a:r>
              <a:rPr lang="fr-FR" sz="1800" dirty="0">
                <a:effectLst/>
                <a:ea typeface="Book Antiqua" panose="02040602050305030304" pitchFamily="18" charset="0"/>
                <a:cs typeface="Book Antiqua" panose="02040602050305030304" pitchFamily="18" charset="0"/>
              </a:rPr>
              <a:t>ondent</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sou</a:t>
            </a:r>
            <a:r>
              <a:rPr lang="fr-FR" sz="1800" spc="-15" dirty="0">
                <a:effectLst/>
                <a:ea typeface="Book Antiqua" panose="02040602050305030304" pitchFamily="18" charset="0"/>
                <a:cs typeface="Book Antiqua" panose="02040602050305030304" pitchFamily="18" charset="0"/>
              </a:rPr>
              <a:t>v</a:t>
            </a:r>
            <a:r>
              <a:rPr lang="fr-FR" sz="1800" dirty="0">
                <a:effectLst/>
                <a:ea typeface="Book Antiqua" panose="02040602050305030304" pitchFamily="18" charset="0"/>
                <a:cs typeface="Book Antiqua" panose="02040602050305030304" pitchFamily="18" charset="0"/>
              </a:rPr>
              <a:t>ent</a:t>
            </a:r>
            <a:r>
              <a:rPr lang="fr-FR" sz="1800" spc="-20"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av</a:t>
            </a:r>
            <a:r>
              <a:rPr lang="fr-FR" sz="1800" dirty="0">
                <a:effectLst/>
                <a:ea typeface="Book Antiqua" panose="02040602050305030304" pitchFamily="18" charset="0"/>
                <a:cs typeface="Book Antiqua" panose="02040602050305030304" pitchFamily="18" charset="0"/>
              </a:rPr>
              <a:t>ec</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a:t>
            </a:r>
            <a:r>
              <a:rPr lang="fr-FR" sz="1800" spc="-20" dirty="0">
                <a:effectLst/>
                <a:ea typeface="Book Antiqua" panose="02040602050305030304" pitchFamily="18" charset="0"/>
                <a:cs typeface="Book Antiqua" panose="02040602050305030304" pitchFamily="18" charset="0"/>
              </a:rPr>
              <a:t> </a:t>
            </a:r>
            <a:r>
              <a:rPr lang="fr-FR" sz="1800" i="1" cap="small" dirty="0" err="1">
                <a:effectLst/>
                <a:ea typeface="Book Antiqua" panose="02040602050305030304" pitchFamily="18" charset="0"/>
                <a:cs typeface="Book Antiqua" panose="02040602050305030304" pitchFamily="18" charset="0"/>
              </a:rPr>
              <a:t>bad</a:t>
            </a:r>
            <a:r>
              <a:rPr lang="fr-FR" sz="1800" i="1" spc="-5" dirty="0">
                <a:effectLst/>
                <a:ea typeface="Book Antiqua" panose="02040602050305030304" pitchFamily="18" charset="0"/>
                <a:cs typeface="Book Antiqua" panose="02040602050305030304" pitchFamily="18" charset="0"/>
              </a:rPr>
              <a:t> </a:t>
            </a:r>
            <a:r>
              <a:rPr lang="fr-FR" sz="1800" i="1" dirty="0">
                <a:effectLst/>
                <a:ea typeface="Book Antiqua" panose="02040602050305030304" pitchFamily="18" charset="0"/>
                <a:cs typeface="Book Antiqua" panose="02040602050305030304" pitchFamily="18" charset="0"/>
              </a:rPr>
              <a:t>buzz</a:t>
            </a:r>
            <a:r>
              <a:rPr lang="fr-FR" sz="1800" dirty="0">
                <a:effectLst/>
                <a:ea typeface="Book Antiqua" panose="02040602050305030304" pitchFamily="18" charset="0"/>
                <a:cs typeface="Book Antiqua" panose="02040602050305030304" pitchFamily="18" charset="0"/>
              </a:rPr>
              <a:t>.</a:t>
            </a:r>
          </a:p>
          <a:p>
            <a:endParaRPr lang="fr-FR" dirty="0"/>
          </a:p>
        </p:txBody>
      </p:sp>
    </p:spTree>
    <p:extLst>
      <p:ext uri="{BB962C8B-B14F-4D97-AF65-F5344CB8AC3E}">
        <p14:creationId xmlns:p14="http://schemas.microsoft.com/office/powerpoint/2010/main" val="39975596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CAFFCE0-AAA4-4F17-8992-1178891A3220}"/>
              </a:ext>
            </a:extLst>
          </p:cNvPr>
          <p:cNvSpPr>
            <a:spLocks noGrp="1"/>
          </p:cNvSpPr>
          <p:nvPr>
            <p:ph idx="1"/>
          </p:nvPr>
        </p:nvSpPr>
        <p:spPr>
          <a:xfrm>
            <a:off x="695132" y="1032588"/>
            <a:ext cx="10131425" cy="4792824"/>
          </a:xfrm>
        </p:spPr>
        <p:txBody>
          <a:bodyPr>
            <a:normAutofit fontScale="85000" lnSpcReduction="20000"/>
          </a:bodyPr>
          <a:lstStyle/>
          <a:p>
            <a:r>
              <a:rPr lang="fr-FR" dirty="0"/>
              <a:t>Ce qu’il faut dire :</a:t>
            </a:r>
          </a:p>
          <a:p>
            <a:r>
              <a:rPr lang="fr-FR" dirty="0"/>
              <a:t>•	Je comprends votre point de vue.</a:t>
            </a:r>
          </a:p>
          <a:p>
            <a:r>
              <a:rPr lang="fr-FR" dirty="0"/>
              <a:t>•	Nous ferons notre possible pour répondre à vos questions.</a:t>
            </a:r>
          </a:p>
          <a:p>
            <a:r>
              <a:rPr lang="fr-FR" dirty="0"/>
              <a:t>•	Nous faisons notre possible pour résoudre le problème le plus rapidement possible.</a:t>
            </a:r>
          </a:p>
          <a:p>
            <a:r>
              <a:rPr lang="fr-FR" dirty="0"/>
              <a:t>•	Nous ne sommes pas forcément d’accord avec ce point de vue.</a:t>
            </a:r>
          </a:p>
          <a:p>
            <a:endParaRPr lang="fr-FR" dirty="0"/>
          </a:p>
          <a:p>
            <a:r>
              <a:rPr lang="fr-FR" dirty="0"/>
              <a:t>Ce qu’il ne faut PAS dire :</a:t>
            </a:r>
          </a:p>
          <a:p>
            <a:r>
              <a:rPr lang="fr-FR" dirty="0"/>
              <a:t>•	Je suis d’accord avec vous (attention aux questions pièges !).</a:t>
            </a:r>
          </a:p>
          <a:p>
            <a:r>
              <a:rPr lang="fr-FR" dirty="0"/>
              <a:t>•	Vous ne comprenez pas.</a:t>
            </a:r>
          </a:p>
          <a:p>
            <a:r>
              <a:rPr lang="fr-FR" dirty="0"/>
              <a:t>•	Nous avons besoin de plus de temps.</a:t>
            </a:r>
          </a:p>
          <a:p>
            <a:r>
              <a:rPr lang="fr-FR" dirty="0"/>
              <a:t>•	Un tel incident c’est déjà produit auparavant.</a:t>
            </a:r>
          </a:p>
          <a:p>
            <a:endParaRPr lang="fr-FR" dirty="0"/>
          </a:p>
          <a:p>
            <a:r>
              <a:rPr lang="fr-FR" dirty="0"/>
              <a:t>La première impression est la plus importante. Plus la crise est sérieuse, plus vos interlocuteurs seront sensibles à la façon dont l’entreprise gère les évènements. Il faut très vite donner de l’information. Cependant, attention à donner la bonne information ! La façon dont l’information est communiquée en dit long sur les priorités de l’entreprise. Dans tous les cas il faut mettre les préoccupations de vos interlocuteurs en priorité.</a:t>
            </a:r>
          </a:p>
          <a:p>
            <a:endParaRPr lang="fr-FR" dirty="0"/>
          </a:p>
        </p:txBody>
      </p:sp>
    </p:spTree>
    <p:extLst>
      <p:ext uri="{BB962C8B-B14F-4D97-AF65-F5344CB8AC3E}">
        <p14:creationId xmlns:p14="http://schemas.microsoft.com/office/powerpoint/2010/main" val="4021647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0E3F34-21D5-481E-81F8-83D5F7E2F52D}"/>
              </a:ext>
            </a:extLst>
          </p:cNvPr>
          <p:cNvSpPr>
            <a:spLocks noGrp="1"/>
          </p:cNvSpPr>
          <p:nvPr>
            <p:ph type="title"/>
          </p:nvPr>
        </p:nvSpPr>
        <p:spPr/>
        <p:txBody>
          <a:bodyPr/>
          <a:lstStyle/>
          <a:p>
            <a:r>
              <a:rPr lang="fr-FR" dirty="0"/>
              <a:t>D’une façon générale, l’ordre des sujets sur lesquels il faut communiquer est le suivant :</a:t>
            </a:r>
          </a:p>
        </p:txBody>
      </p:sp>
      <p:sp>
        <p:nvSpPr>
          <p:cNvPr id="3" name="Espace réservé du contenu 2">
            <a:extLst>
              <a:ext uri="{FF2B5EF4-FFF2-40B4-BE49-F238E27FC236}">
                <a16:creationId xmlns:a16="http://schemas.microsoft.com/office/drawing/2014/main" id="{6B022FDB-9ABC-4708-A7AA-4099B7DE6F0A}"/>
              </a:ext>
            </a:extLst>
          </p:cNvPr>
          <p:cNvSpPr>
            <a:spLocks noGrp="1"/>
          </p:cNvSpPr>
          <p:nvPr>
            <p:ph idx="1"/>
          </p:nvPr>
        </p:nvSpPr>
        <p:spPr/>
        <p:txBody>
          <a:bodyPr/>
          <a:lstStyle/>
          <a:p>
            <a:r>
              <a:rPr lang="fr-FR" b="1" dirty="0"/>
              <a:t>Les personnes</a:t>
            </a:r>
          </a:p>
          <a:p>
            <a:pPr marL="0" indent="0">
              <a:buNone/>
            </a:pPr>
            <a:r>
              <a:rPr lang="fr-FR" dirty="0"/>
              <a:t>Bien entendu en toute priorité il faut avoir un mot de compassion pour les blessés éventuels. Ensuite mettre en avant les conséquences éventuelles sur les riverains, les salariés, les victimes potentielles de la situation.</a:t>
            </a:r>
          </a:p>
          <a:p>
            <a:r>
              <a:rPr lang="fr-FR" b="1" dirty="0"/>
              <a:t>Les dommages matériels</a:t>
            </a:r>
          </a:p>
          <a:p>
            <a:pPr marL="0" indent="0">
              <a:buNone/>
            </a:pPr>
            <a:r>
              <a:rPr lang="fr-FR" dirty="0"/>
              <a:t>Tout d’abord ceux des «victimes» potentielles (riverains, clients,...) et ensuite ceux de l’entreprise.</a:t>
            </a:r>
          </a:p>
          <a:p>
            <a:pPr marL="0" indent="0">
              <a:buNone/>
            </a:pPr>
            <a:r>
              <a:rPr lang="fr-FR" b="1" dirty="0"/>
              <a:t>Les pertes financières</a:t>
            </a:r>
          </a:p>
          <a:p>
            <a:r>
              <a:rPr lang="fr-FR" dirty="0"/>
              <a:t>Il faut absolument apparaître comme concerné et responsable. </a:t>
            </a:r>
            <a:r>
              <a:rPr lang="fr-FR" b="1" dirty="0"/>
              <a:t>Attention cependant : il y a une différence entre avoir une attitude responsable et être responsable.</a:t>
            </a:r>
          </a:p>
          <a:p>
            <a:endParaRPr lang="fr-FR" dirty="0"/>
          </a:p>
        </p:txBody>
      </p:sp>
    </p:spTree>
    <p:extLst>
      <p:ext uri="{BB962C8B-B14F-4D97-AF65-F5344CB8AC3E}">
        <p14:creationId xmlns:p14="http://schemas.microsoft.com/office/powerpoint/2010/main" val="96678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91FD10-3A95-42BA-A9EE-BEDE75C716ED}"/>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8F35C82E-D55C-461E-866C-9432A7153B54}"/>
              </a:ext>
            </a:extLst>
          </p:cNvPr>
          <p:cNvSpPr>
            <a:spLocks noGrp="1"/>
          </p:cNvSpPr>
          <p:nvPr>
            <p:ph idx="1"/>
          </p:nvPr>
        </p:nvSpPr>
        <p:spPr/>
        <p:txBody>
          <a:bodyPr>
            <a:normAutofit/>
          </a:bodyPr>
          <a:lstStyle/>
          <a:p>
            <a:r>
              <a:rPr lang="fr-FR" dirty="0"/>
              <a:t>Avoir une attitude responsable c’est adopter un discours clair et précis sur la crise, immédiatement prendre en compte le problème causé et faire son possible pour le résoudre rapidement et tout mettre en place pour que cela ne se reproduise plus.</a:t>
            </a:r>
          </a:p>
          <a:p>
            <a:r>
              <a:rPr lang="fr-FR" dirty="0"/>
              <a:t>Être responsable se réfère à une approche juridique ; la responsabilité d’une personne ou d’une entreprise se réfère généralement à des textes de loi précis. Ce sont les experts ou le juge qui déterminent éventuellement cette responsabilité légale.</a:t>
            </a:r>
          </a:p>
          <a:p>
            <a:r>
              <a:rPr lang="fr-FR" dirty="0"/>
              <a:t>Bien souvent le premier réflexe, face à une crise, peut être de nier le problème en invoquant, à tort ou à raison, l’absence de responsabilité juridique. Cette position, quand bien même la société ne serait pas effectivement responsable juridiquement, peut être destructrice pour l’image de l’entreprise et avoir des conséquences désastreuses pour le futur.</a:t>
            </a:r>
          </a:p>
          <a:p>
            <a:endParaRPr lang="fr-FR" dirty="0"/>
          </a:p>
        </p:txBody>
      </p:sp>
    </p:spTree>
    <p:extLst>
      <p:ext uri="{BB962C8B-B14F-4D97-AF65-F5344CB8AC3E}">
        <p14:creationId xmlns:p14="http://schemas.microsoft.com/office/powerpoint/2010/main" val="31517952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C8CCC5-0242-489D-BAA7-C8A34B715A3B}"/>
              </a:ext>
            </a:extLst>
          </p:cNvPr>
          <p:cNvSpPr>
            <a:spLocks noGrp="1"/>
          </p:cNvSpPr>
          <p:nvPr>
            <p:ph type="title"/>
          </p:nvPr>
        </p:nvSpPr>
        <p:spPr>
          <a:xfrm>
            <a:off x="685801" y="609600"/>
            <a:ext cx="9585664" cy="1456267"/>
          </a:xfrm>
        </p:spPr>
        <p:txBody>
          <a:bodyPr/>
          <a:lstStyle/>
          <a:p>
            <a:r>
              <a:rPr lang="fr-FR" dirty="0"/>
              <a:t>Les actions de communication en situation de crise</a:t>
            </a:r>
          </a:p>
        </p:txBody>
      </p:sp>
      <p:sp>
        <p:nvSpPr>
          <p:cNvPr id="3" name="Espace réservé du contenu 2">
            <a:extLst>
              <a:ext uri="{FF2B5EF4-FFF2-40B4-BE49-F238E27FC236}">
                <a16:creationId xmlns:a16="http://schemas.microsoft.com/office/drawing/2014/main" id="{F7175233-8790-4992-820B-FAB81BB54061}"/>
              </a:ext>
            </a:extLst>
          </p:cNvPr>
          <p:cNvSpPr>
            <a:spLocks noGrp="1"/>
          </p:cNvSpPr>
          <p:nvPr>
            <p:ph idx="1"/>
          </p:nvPr>
        </p:nvSpPr>
        <p:spPr/>
        <p:txBody>
          <a:bodyPr>
            <a:normAutofit fontScale="92500" lnSpcReduction="20000"/>
          </a:bodyPr>
          <a:lstStyle/>
          <a:p>
            <a:pPr marL="0" indent="0">
              <a:buNone/>
            </a:pPr>
            <a:r>
              <a:rPr lang="fr-FR" dirty="0"/>
              <a:t>a) Au préalable</a:t>
            </a:r>
          </a:p>
          <a:p>
            <a:r>
              <a:rPr lang="fr-FR" dirty="0"/>
              <a:t>Suivi des médias</a:t>
            </a:r>
          </a:p>
          <a:p>
            <a:pPr marL="0" indent="0">
              <a:buNone/>
            </a:pPr>
            <a:r>
              <a:rPr lang="fr-FR" dirty="0"/>
              <a:t>En situation de crise les relations avec les médias jouent un rôle fondamental. Il est donc nécessaire de disposer de moyens efficaces de suivi des médias afin d’identifier en temps quasi-réel ce qui est dit ou publié sur l’entreprise.</a:t>
            </a:r>
          </a:p>
          <a:p>
            <a:pPr marL="0" indent="0">
              <a:buNone/>
            </a:pPr>
            <a:r>
              <a:rPr lang="fr-FR" dirty="0"/>
              <a:t>Il existe des organismes spécialisés dans ce domaine, il est impératif de les connaître et de savoir comment les utiliser si nécessaire.</a:t>
            </a:r>
          </a:p>
          <a:p>
            <a:r>
              <a:rPr lang="fr-FR" dirty="0"/>
              <a:t>• Identifier les porte-parole et leurs suppléants. Comme on l’a vu plus haut, les porte-paroles se doivent d’être entraînés.</a:t>
            </a:r>
          </a:p>
          <a:p>
            <a:r>
              <a:rPr lang="fr-FR" dirty="0"/>
              <a:t>• Identifier une personne en charge de la documentation. En situation de crise, la communication doit s’appuyer en permanence sur des informations provenant de sources variées. S’assurer qu’une personne soit disponible pour aller chercher les informations nécessaires, c’est se donner plus de temps pour l’essentiel : bâtir une stratégie et construire des messages.</a:t>
            </a:r>
          </a:p>
        </p:txBody>
      </p:sp>
    </p:spTree>
    <p:extLst>
      <p:ext uri="{BB962C8B-B14F-4D97-AF65-F5344CB8AC3E}">
        <p14:creationId xmlns:p14="http://schemas.microsoft.com/office/powerpoint/2010/main" val="6779329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A63736-B19B-4CBD-A972-0E5E41D77D85}"/>
              </a:ext>
            </a:extLst>
          </p:cNvPr>
          <p:cNvSpPr>
            <a:spLocks noGrp="1"/>
          </p:cNvSpPr>
          <p:nvPr>
            <p:ph type="title"/>
          </p:nvPr>
        </p:nvSpPr>
        <p:spPr/>
        <p:txBody>
          <a:bodyPr/>
          <a:lstStyle/>
          <a:p>
            <a:r>
              <a:rPr lang="fr-FR" dirty="0"/>
              <a:t>Les actions de communication en situation de crise</a:t>
            </a:r>
          </a:p>
        </p:txBody>
      </p:sp>
      <p:sp>
        <p:nvSpPr>
          <p:cNvPr id="3" name="Espace réservé du contenu 2">
            <a:extLst>
              <a:ext uri="{FF2B5EF4-FFF2-40B4-BE49-F238E27FC236}">
                <a16:creationId xmlns:a16="http://schemas.microsoft.com/office/drawing/2014/main" id="{7CD0E366-B304-4F46-AC77-7476FD7E9FEF}"/>
              </a:ext>
            </a:extLst>
          </p:cNvPr>
          <p:cNvSpPr>
            <a:spLocks noGrp="1"/>
          </p:cNvSpPr>
          <p:nvPr>
            <p:ph idx="1"/>
          </p:nvPr>
        </p:nvSpPr>
        <p:spPr/>
        <p:txBody>
          <a:bodyPr/>
          <a:lstStyle/>
          <a:p>
            <a:pPr marL="0" indent="0">
              <a:buNone/>
            </a:pPr>
            <a:r>
              <a:rPr lang="fr-FR" dirty="0"/>
              <a:t>b) Pendant la première heure</a:t>
            </a:r>
          </a:p>
          <a:p>
            <a:r>
              <a:rPr lang="fr-FR" dirty="0"/>
              <a:t>• Se procurer le manuel de communication de crise</a:t>
            </a:r>
          </a:p>
          <a:p>
            <a:r>
              <a:rPr lang="fr-FR" dirty="0"/>
              <a:t>• Informer le management de l’entreprise si cela n’a pas déjà été fait</a:t>
            </a:r>
          </a:p>
          <a:p>
            <a:r>
              <a:rPr lang="fr-FR" dirty="0"/>
              <a:t>• Informer les pouvoirs publics et les autorités si nécessaire</a:t>
            </a:r>
          </a:p>
          <a:p>
            <a:r>
              <a:rPr lang="fr-FR" dirty="0"/>
              <a:t>• Prévenir les organismes chargés du suivi des médias</a:t>
            </a:r>
          </a:p>
          <a:p>
            <a:r>
              <a:rPr lang="fr-FR" dirty="0"/>
              <a:t>• Mobiliser les équipes de communication nécessaires</a:t>
            </a:r>
          </a:p>
          <a:p>
            <a:r>
              <a:rPr lang="fr-FR" dirty="0"/>
              <a:t>• Se mettre en contact avec les équipes en charge de la gestion de la crise</a:t>
            </a:r>
          </a:p>
          <a:p>
            <a:r>
              <a:rPr lang="fr-FR" dirty="0"/>
              <a:t>• Commencer un journal de bord</a:t>
            </a:r>
          </a:p>
        </p:txBody>
      </p:sp>
    </p:spTree>
    <p:extLst>
      <p:ext uri="{BB962C8B-B14F-4D97-AF65-F5344CB8AC3E}">
        <p14:creationId xmlns:p14="http://schemas.microsoft.com/office/powerpoint/2010/main" val="26704450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9F29CE-B260-4BD3-8EC5-AD07417EB2E5}"/>
              </a:ext>
            </a:extLst>
          </p:cNvPr>
          <p:cNvSpPr>
            <a:spLocks noGrp="1"/>
          </p:cNvSpPr>
          <p:nvPr>
            <p:ph type="title"/>
          </p:nvPr>
        </p:nvSpPr>
        <p:spPr/>
        <p:txBody>
          <a:bodyPr/>
          <a:lstStyle/>
          <a:p>
            <a:r>
              <a:rPr lang="fr-FR" dirty="0"/>
              <a:t>Les actions de communication en situation de crise</a:t>
            </a:r>
          </a:p>
        </p:txBody>
      </p:sp>
      <p:sp>
        <p:nvSpPr>
          <p:cNvPr id="3" name="Espace réservé du contenu 2">
            <a:extLst>
              <a:ext uri="{FF2B5EF4-FFF2-40B4-BE49-F238E27FC236}">
                <a16:creationId xmlns:a16="http://schemas.microsoft.com/office/drawing/2014/main" id="{38E79EFF-ED76-48EC-8C17-DFF322D5C8A1}"/>
              </a:ext>
            </a:extLst>
          </p:cNvPr>
          <p:cNvSpPr>
            <a:spLocks noGrp="1"/>
          </p:cNvSpPr>
          <p:nvPr>
            <p:ph idx="1"/>
          </p:nvPr>
        </p:nvSpPr>
        <p:spPr/>
        <p:txBody>
          <a:bodyPr/>
          <a:lstStyle/>
          <a:p>
            <a:pPr marL="0" indent="0">
              <a:buNone/>
            </a:pPr>
            <a:r>
              <a:rPr lang="fr-FR" dirty="0"/>
              <a:t>c) Pendant la deuxième heure</a:t>
            </a:r>
          </a:p>
          <a:p>
            <a:r>
              <a:rPr lang="fr-FR" dirty="0"/>
              <a:t>• Si possible envoyer un porte-parole sur le site de la crise</a:t>
            </a:r>
          </a:p>
          <a:p>
            <a:r>
              <a:rPr lang="fr-FR" dirty="0"/>
              <a:t>• Informer le standard, la sécurité et le personnel sur la possible arrivée de journalistes (rappeler l’interdiction de répondre directement aux journalistes, renvoyer tous les contacts vers la communication).</a:t>
            </a:r>
          </a:p>
          <a:p>
            <a:r>
              <a:rPr lang="fr-FR" dirty="0"/>
              <a:t>• Contacter les familles des victimes éventuelles (obtenir des informations sur ces personnes : fonction, âge, ancienneté,...)</a:t>
            </a:r>
          </a:p>
          <a:p>
            <a:r>
              <a:rPr lang="fr-FR" dirty="0"/>
              <a:t>• Préparer un premier Q&amp;A sur la crise</a:t>
            </a:r>
          </a:p>
        </p:txBody>
      </p:sp>
    </p:spTree>
    <p:extLst>
      <p:ext uri="{BB962C8B-B14F-4D97-AF65-F5344CB8AC3E}">
        <p14:creationId xmlns:p14="http://schemas.microsoft.com/office/powerpoint/2010/main" val="2462764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82E82C-4216-4E35-A051-CED4291F364B}"/>
              </a:ext>
            </a:extLst>
          </p:cNvPr>
          <p:cNvSpPr>
            <a:spLocks noGrp="1"/>
          </p:cNvSpPr>
          <p:nvPr>
            <p:ph type="title"/>
          </p:nvPr>
        </p:nvSpPr>
        <p:spPr/>
        <p:txBody>
          <a:bodyPr/>
          <a:lstStyle/>
          <a:p>
            <a:r>
              <a:rPr lang="fr-FR" dirty="0"/>
              <a:t>Les actions de communication en situation de crise</a:t>
            </a:r>
          </a:p>
        </p:txBody>
      </p:sp>
      <p:sp>
        <p:nvSpPr>
          <p:cNvPr id="3" name="Espace réservé du contenu 2">
            <a:extLst>
              <a:ext uri="{FF2B5EF4-FFF2-40B4-BE49-F238E27FC236}">
                <a16:creationId xmlns:a16="http://schemas.microsoft.com/office/drawing/2014/main" id="{AEFE2BC9-167C-421E-BA53-B6B039818075}"/>
              </a:ext>
            </a:extLst>
          </p:cNvPr>
          <p:cNvSpPr>
            <a:spLocks noGrp="1"/>
          </p:cNvSpPr>
          <p:nvPr>
            <p:ph idx="1"/>
          </p:nvPr>
        </p:nvSpPr>
        <p:spPr/>
        <p:txBody>
          <a:bodyPr/>
          <a:lstStyle/>
          <a:p>
            <a:pPr marL="0" indent="0">
              <a:buNone/>
            </a:pPr>
            <a:r>
              <a:rPr lang="fr-FR" dirty="0"/>
              <a:t>d) Pendant la troisième heure et ensuite</a:t>
            </a:r>
          </a:p>
          <a:p>
            <a:r>
              <a:rPr lang="fr-FR" dirty="0"/>
              <a:t>• Contacter éventuellement les élus locaux</a:t>
            </a:r>
          </a:p>
          <a:p>
            <a:r>
              <a:rPr lang="fr-FR" dirty="0"/>
              <a:t>• Définir une stratégie de communication de crise</a:t>
            </a:r>
          </a:p>
          <a:p>
            <a:r>
              <a:rPr lang="fr-FR" dirty="0"/>
              <a:t>• Préparer un communiqué de presse</a:t>
            </a:r>
          </a:p>
          <a:p>
            <a:r>
              <a:rPr lang="fr-FR" dirty="0"/>
              <a:t>• Mettre à jour les Q&amp;A en fonctions des informations</a:t>
            </a:r>
          </a:p>
          <a:p>
            <a:r>
              <a:rPr lang="fr-FR" dirty="0"/>
              <a:t>• Maintenir un contact avec les victimes et leurs familles</a:t>
            </a:r>
          </a:p>
          <a:p>
            <a:r>
              <a:rPr lang="fr-FR" dirty="0"/>
              <a:t>• Suivre et analyser les messages repris par les médias</a:t>
            </a:r>
          </a:p>
        </p:txBody>
      </p:sp>
    </p:spTree>
    <p:extLst>
      <p:ext uri="{BB962C8B-B14F-4D97-AF65-F5344CB8AC3E}">
        <p14:creationId xmlns:p14="http://schemas.microsoft.com/office/powerpoint/2010/main" val="17612309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A1420E-AA74-4911-A813-8F03031AC509}"/>
              </a:ext>
            </a:extLst>
          </p:cNvPr>
          <p:cNvSpPr>
            <a:spLocks noGrp="1"/>
          </p:cNvSpPr>
          <p:nvPr>
            <p:ph type="title"/>
          </p:nvPr>
        </p:nvSpPr>
        <p:spPr>
          <a:xfrm>
            <a:off x="457201" y="213189"/>
            <a:ext cx="10131425" cy="1456267"/>
          </a:xfrm>
        </p:spPr>
        <p:txBody>
          <a:bodyPr/>
          <a:lstStyle/>
          <a:p>
            <a:r>
              <a:rPr lang="fr-FR" dirty="0"/>
              <a:t>Communication sensible : </a:t>
            </a:r>
            <a:br>
              <a:rPr lang="fr-FR" dirty="0"/>
            </a:br>
            <a:r>
              <a:rPr lang="fr-FR" dirty="0"/>
              <a:t>introduction à la matrice IEPS</a:t>
            </a:r>
          </a:p>
        </p:txBody>
      </p:sp>
      <p:pic>
        <p:nvPicPr>
          <p:cNvPr id="5" name="Espace réservé du contenu 4">
            <a:extLst>
              <a:ext uri="{FF2B5EF4-FFF2-40B4-BE49-F238E27FC236}">
                <a16:creationId xmlns:a16="http://schemas.microsoft.com/office/drawing/2014/main" id="{ADC948B6-6D31-4423-9C2A-F1EF3ECC0EB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47193" y="1875367"/>
            <a:ext cx="5916613" cy="4578944"/>
          </a:xfrm>
        </p:spPr>
      </p:pic>
    </p:spTree>
    <p:extLst>
      <p:ext uri="{BB962C8B-B14F-4D97-AF65-F5344CB8AC3E}">
        <p14:creationId xmlns:p14="http://schemas.microsoft.com/office/powerpoint/2010/main" val="42433226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DF3CE2-1CB0-4C46-90A9-0E1E9916E043}"/>
              </a:ext>
            </a:extLst>
          </p:cNvPr>
          <p:cNvSpPr>
            <a:spLocks noGrp="1"/>
          </p:cNvSpPr>
          <p:nvPr>
            <p:ph type="title"/>
          </p:nvPr>
        </p:nvSpPr>
        <p:spPr/>
        <p:txBody>
          <a:bodyPr/>
          <a:lstStyle/>
          <a:p>
            <a:r>
              <a:rPr lang="fr-FR" dirty="0"/>
              <a:t>matrice IEPS</a:t>
            </a:r>
          </a:p>
        </p:txBody>
      </p:sp>
      <p:sp>
        <p:nvSpPr>
          <p:cNvPr id="3" name="Espace réservé du contenu 2">
            <a:extLst>
              <a:ext uri="{FF2B5EF4-FFF2-40B4-BE49-F238E27FC236}">
                <a16:creationId xmlns:a16="http://schemas.microsoft.com/office/drawing/2014/main" id="{8C4B4E69-44BF-490A-B0BD-4E1D43031DB6}"/>
              </a:ext>
            </a:extLst>
          </p:cNvPr>
          <p:cNvSpPr>
            <a:spLocks noGrp="1"/>
          </p:cNvSpPr>
          <p:nvPr>
            <p:ph idx="1"/>
          </p:nvPr>
        </p:nvSpPr>
        <p:spPr/>
        <p:txBody>
          <a:bodyPr>
            <a:normAutofit/>
          </a:bodyPr>
          <a:lstStyle/>
          <a:p>
            <a:pPr algn="l"/>
            <a:r>
              <a:rPr lang="fr-FR" sz="2400" b="1" i="0" dirty="0">
                <a:effectLst/>
                <a:latin typeface="Times New Roman" panose="02020603050405020304" pitchFamily="18" charset="0"/>
              </a:rPr>
              <a:t>Zone de contagion</a:t>
            </a:r>
          </a:p>
          <a:p>
            <a:pPr algn="l"/>
            <a:r>
              <a:rPr lang="fr-FR" b="0" i="0" dirty="0">
                <a:effectLst/>
                <a:latin typeface="Times New Roman" panose="02020603050405020304" pitchFamily="18" charset="0"/>
              </a:rPr>
              <a:t>La zone de contagion, se trouve à la croisée  d’un fort impact émotionnel et d’un fort  potentiel social. Le fait qu’un événement  impact fortement et directement un large  public peut très rapidement devenir un sujet de  société, polémique, en capacité de mobiliser  l’opinion publique et le personnel politique. </a:t>
            </a:r>
          </a:p>
          <a:p>
            <a:pPr algn="l"/>
            <a:r>
              <a:rPr lang="fr-FR" b="0" i="0" dirty="0">
                <a:effectLst/>
                <a:latin typeface="Times New Roman" panose="02020603050405020304" pitchFamily="18" charset="0"/>
              </a:rPr>
              <a:t>Les sujets situés dans cette zone peuvent être  définis comme une crise et exigent un double  traitement : communication de crise et une  prise en compte du risque de rémanence dans  l’opinion publique.</a:t>
            </a:r>
          </a:p>
          <a:p>
            <a:endParaRPr lang="fr-FR" dirty="0"/>
          </a:p>
        </p:txBody>
      </p:sp>
    </p:spTree>
    <p:extLst>
      <p:ext uri="{BB962C8B-B14F-4D97-AF65-F5344CB8AC3E}">
        <p14:creationId xmlns:p14="http://schemas.microsoft.com/office/powerpoint/2010/main" val="20916172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A1EC45-C8DE-4BDA-B2EC-BE921DA694D1}"/>
              </a:ext>
            </a:extLst>
          </p:cNvPr>
          <p:cNvSpPr>
            <a:spLocks noGrp="1"/>
          </p:cNvSpPr>
          <p:nvPr>
            <p:ph type="title"/>
          </p:nvPr>
        </p:nvSpPr>
        <p:spPr/>
        <p:txBody>
          <a:bodyPr/>
          <a:lstStyle/>
          <a:p>
            <a:r>
              <a:rPr lang="fr-FR" dirty="0"/>
              <a:t>matrice IEPS</a:t>
            </a:r>
          </a:p>
        </p:txBody>
      </p:sp>
      <p:sp>
        <p:nvSpPr>
          <p:cNvPr id="3" name="Espace réservé du contenu 2">
            <a:extLst>
              <a:ext uri="{FF2B5EF4-FFF2-40B4-BE49-F238E27FC236}">
                <a16:creationId xmlns:a16="http://schemas.microsoft.com/office/drawing/2014/main" id="{E652AA3A-47D2-46A4-A02A-47BB966692C6}"/>
              </a:ext>
            </a:extLst>
          </p:cNvPr>
          <p:cNvSpPr>
            <a:spLocks noGrp="1"/>
          </p:cNvSpPr>
          <p:nvPr>
            <p:ph idx="1"/>
          </p:nvPr>
        </p:nvSpPr>
        <p:spPr/>
        <p:txBody>
          <a:bodyPr>
            <a:normAutofit/>
          </a:bodyPr>
          <a:lstStyle/>
          <a:p>
            <a:pPr algn="l"/>
            <a:r>
              <a:rPr lang="fr-FR" sz="2400" b="1" i="0" dirty="0">
                <a:effectLst/>
                <a:latin typeface="Times New Roman" panose="02020603050405020304" pitchFamily="18" charset="0"/>
              </a:rPr>
              <a:t>Zone de dissociation</a:t>
            </a:r>
          </a:p>
          <a:p>
            <a:pPr algn="l"/>
            <a:r>
              <a:rPr lang="fr-FR" b="0" i="0" dirty="0">
                <a:effectLst/>
                <a:latin typeface="Times New Roman" panose="02020603050405020304" pitchFamily="18" charset="0"/>
              </a:rPr>
              <a:t>Avec une forte émotion mais un faible potentiel  social, la zone de dissociation va mobiliser un groupe social marginalisé qui est en lien avec  l’événement. Un sujet qui se situe dans cette  zone  pourra provoquer des réactions fortes mais ne  pourra franchir les barrières du groupe impacté  qu’en cas de modification des critères sociaux ou  la capacité à mobiliser un public plus large pour dénoncer une situation. </a:t>
            </a:r>
          </a:p>
          <a:p>
            <a:pPr algn="l"/>
            <a:r>
              <a:rPr lang="fr-FR" b="0" i="0" dirty="0">
                <a:effectLst/>
                <a:latin typeface="Times New Roman" panose="02020603050405020304" pitchFamily="18" charset="0"/>
              </a:rPr>
              <a:t>La stratégie de  communication relève plus précisément des  principes de relations publiques de crise afin de  rendre le sujet « inerte », en évitant toute erreur  qui pourrait faire basculer le sujet dans la zone de  contagion.</a:t>
            </a:r>
          </a:p>
          <a:p>
            <a:pPr algn="l"/>
            <a:endParaRPr lang="fr-FR" b="0" i="0" dirty="0">
              <a:effectLst/>
              <a:latin typeface="Times New Roman" panose="02020603050405020304" pitchFamily="18" charset="0"/>
            </a:endParaRPr>
          </a:p>
          <a:p>
            <a:endParaRPr lang="fr-FR" dirty="0"/>
          </a:p>
        </p:txBody>
      </p:sp>
    </p:spTree>
    <p:extLst>
      <p:ext uri="{BB962C8B-B14F-4D97-AF65-F5344CB8AC3E}">
        <p14:creationId xmlns:p14="http://schemas.microsoft.com/office/powerpoint/2010/main" val="3067113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1460A2-67D4-4D38-BFB1-D8405199CA49}"/>
              </a:ext>
            </a:extLst>
          </p:cNvPr>
          <p:cNvSpPr>
            <a:spLocks noGrp="1"/>
          </p:cNvSpPr>
          <p:nvPr>
            <p:ph type="title"/>
          </p:nvPr>
        </p:nvSpPr>
        <p:spPr/>
        <p:txBody>
          <a:bodyPr/>
          <a:lstStyle/>
          <a:p>
            <a:r>
              <a:rPr lang="fr-FR" dirty="0"/>
              <a:t>Communication de crise et sensible</a:t>
            </a:r>
          </a:p>
        </p:txBody>
      </p:sp>
      <p:sp>
        <p:nvSpPr>
          <p:cNvPr id="3" name="Espace réservé du contenu 2">
            <a:extLst>
              <a:ext uri="{FF2B5EF4-FFF2-40B4-BE49-F238E27FC236}">
                <a16:creationId xmlns:a16="http://schemas.microsoft.com/office/drawing/2014/main" id="{A4E0EE44-B10B-4F6C-9F92-A5CE35317E2D}"/>
              </a:ext>
            </a:extLst>
          </p:cNvPr>
          <p:cNvSpPr>
            <a:spLocks noGrp="1"/>
          </p:cNvSpPr>
          <p:nvPr>
            <p:ph idx="1"/>
          </p:nvPr>
        </p:nvSpPr>
        <p:spPr/>
        <p:txBody>
          <a:bodyPr/>
          <a:lstStyle/>
          <a:p>
            <a:pPr marL="827405" marR="574675" algn="just">
              <a:lnSpc>
                <a:spcPct val="101000"/>
              </a:lnSpc>
              <a:spcBef>
                <a:spcPts val="55"/>
              </a:spcBef>
              <a:spcAft>
                <a:spcPts val="0"/>
              </a:spcAft>
            </a:pPr>
            <a:r>
              <a:rPr lang="fr-FR" sz="1400" dirty="0">
                <a:effectLst/>
                <a:latin typeface="+mj-lt"/>
                <a:ea typeface="Book Antiqua" panose="02040602050305030304" pitchFamily="18" charset="0"/>
                <a:cs typeface="Book Antiqua" panose="02040602050305030304" pitchFamily="18" charset="0"/>
              </a:rPr>
              <a:t>La</a:t>
            </a:r>
            <a:r>
              <a:rPr lang="fr-FR" sz="1400" spc="-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représentation</a:t>
            </a:r>
            <a:r>
              <a:rPr lang="fr-FR" sz="1400" spc="-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a:t>
            </a:r>
            <a:r>
              <a:rPr lang="fr-FR" sz="1400" spc="-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la</a:t>
            </a:r>
            <a:r>
              <a:rPr lang="fr-FR" sz="1400" spc="-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crise</a:t>
            </a:r>
            <a:r>
              <a:rPr lang="fr-FR" sz="1400" spc="-5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a</a:t>
            </a:r>
            <a:r>
              <a:rPr lang="fr-FR" sz="1400" spc="-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évolué</a:t>
            </a:r>
            <a:r>
              <a:rPr lang="fr-FR" sz="1400" spc="-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et</a:t>
            </a:r>
            <a:r>
              <a:rPr lang="fr-FR" sz="1400" spc="-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sous</a:t>
            </a:r>
            <a:r>
              <a:rPr lang="fr-FR" sz="1400" spc="-5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le</a:t>
            </a:r>
            <a:r>
              <a:rPr lang="fr-FR" sz="1400" spc="-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concept,</a:t>
            </a:r>
            <a:r>
              <a:rPr lang="fr-FR" sz="1400" spc="-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un</a:t>
            </a:r>
            <a:r>
              <a:rPr lang="fr-FR" sz="1400" spc="-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nouveau</a:t>
            </a:r>
            <a:r>
              <a:rPr lang="fr-FR" sz="1400" spc="-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champ</a:t>
            </a:r>
            <a:r>
              <a:rPr lang="fr-FR" sz="1400" spc="-5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disciplinaire</a:t>
            </a:r>
            <a:r>
              <a:rPr lang="fr-FR" sz="1400" spc="-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a émergé, celui de la communication</a:t>
            </a:r>
            <a:r>
              <a:rPr lang="fr-FR" sz="1400" spc="-12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sensible.</a:t>
            </a:r>
          </a:p>
          <a:p>
            <a:pPr marL="827405" marR="574675" algn="just">
              <a:lnSpc>
                <a:spcPct val="101000"/>
              </a:lnSpc>
              <a:spcBef>
                <a:spcPts val="590"/>
              </a:spcBef>
              <a:spcAft>
                <a:spcPts val="0"/>
              </a:spcAft>
            </a:pPr>
            <a:r>
              <a:rPr lang="fr-FR" sz="1400" dirty="0">
                <a:effectLst/>
                <a:latin typeface="+mj-lt"/>
                <a:ea typeface="Book Antiqua" panose="02040602050305030304" pitchFamily="18" charset="0"/>
                <a:cs typeface="Book Antiqua" panose="02040602050305030304" pitchFamily="18" charset="0"/>
              </a:rPr>
              <a:t>Cette</a:t>
            </a:r>
            <a:r>
              <a:rPr lang="fr-FR" sz="1400" spc="-11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expression</a:t>
            </a:r>
            <a:r>
              <a:rPr lang="fr-FR" sz="1400" spc="-10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a:t>
            </a:r>
            <a:r>
              <a:rPr lang="fr-FR" sz="1400" spc="-11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communication</a:t>
            </a:r>
            <a:r>
              <a:rPr lang="fr-FR" sz="1400" spc="-10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sensible</a:t>
            </a:r>
            <a:r>
              <a:rPr lang="fr-FR" sz="1400" spc="-11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tend</a:t>
            </a:r>
            <a:r>
              <a:rPr lang="fr-FR" sz="1400" spc="-10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parfois</a:t>
            </a:r>
            <a:r>
              <a:rPr lang="fr-FR" sz="1400" spc="-11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à</a:t>
            </a:r>
            <a:r>
              <a:rPr lang="fr-FR" sz="1400" spc="-10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supplanter</a:t>
            </a:r>
            <a:r>
              <a:rPr lang="fr-FR" sz="1400" spc="-11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celle</a:t>
            </a:r>
            <a:r>
              <a:rPr lang="fr-FR" sz="1400" spc="-10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a:t>
            </a:r>
            <a:r>
              <a:rPr lang="fr-FR" sz="1400" spc="-105" dirty="0">
                <a:effectLst/>
                <a:latin typeface="+mj-lt"/>
                <a:ea typeface="Book Antiqua" panose="02040602050305030304" pitchFamily="18" charset="0"/>
                <a:cs typeface="Book Antiqua" panose="02040602050305030304" pitchFamily="18" charset="0"/>
              </a:rPr>
              <a:t> </a:t>
            </a:r>
            <a:r>
              <a:rPr lang="fr-FR" sz="1400" dirty="0" err="1">
                <a:effectLst/>
                <a:latin typeface="+mj-lt"/>
                <a:ea typeface="Book Antiqua" panose="02040602050305030304" pitchFamily="18" charset="0"/>
                <a:cs typeface="Book Antiqua" panose="02040602050305030304" pitchFamily="18" charset="0"/>
              </a:rPr>
              <a:t>communica</a:t>
            </a:r>
            <a:r>
              <a:rPr lang="fr-FR" sz="1400" dirty="0">
                <a:effectLst/>
                <a:latin typeface="+mj-lt"/>
                <a:ea typeface="Book Antiqua" panose="02040602050305030304" pitchFamily="18" charset="0"/>
                <a:cs typeface="Book Antiqua" panose="02040602050305030304" pitchFamily="18" charset="0"/>
              </a:rPr>
              <a:t>- </a:t>
            </a:r>
            <a:r>
              <a:rPr lang="fr-FR" sz="1400" dirty="0" err="1">
                <a:effectLst/>
                <a:latin typeface="+mj-lt"/>
                <a:ea typeface="Book Antiqua" panose="02040602050305030304" pitchFamily="18" charset="0"/>
                <a:cs typeface="Book Antiqua" panose="02040602050305030304" pitchFamily="18" charset="0"/>
              </a:rPr>
              <a:t>tion</a:t>
            </a:r>
            <a:r>
              <a:rPr lang="fr-FR" sz="1400" spc="-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a:t>
            </a:r>
            <a:r>
              <a:rPr lang="fr-FR" sz="1400" spc="-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crise,</a:t>
            </a:r>
            <a:r>
              <a:rPr lang="fr-FR" sz="1400" spc="-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alors</a:t>
            </a:r>
            <a:r>
              <a:rPr lang="fr-FR" sz="1400" spc="-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même</a:t>
            </a:r>
            <a:r>
              <a:rPr lang="fr-FR" sz="1400" spc="-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que</a:t>
            </a:r>
            <a:r>
              <a:rPr lang="fr-FR" sz="1400" spc="-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celle-ci</a:t>
            </a:r>
            <a:r>
              <a:rPr lang="fr-FR" sz="1400" spc="-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n’en</a:t>
            </a:r>
            <a:r>
              <a:rPr lang="fr-FR" sz="1400" spc="-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constitue</a:t>
            </a:r>
            <a:r>
              <a:rPr lang="fr-FR" sz="1400" spc="-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qu’une</a:t>
            </a:r>
            <a:r>
              <a:rPr lang="fr-FR" sz="1400" spc="-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partie.</a:t>
            </a:r>
          </a:p>
          <a:p>
            <a:pPr marL="827405" marR="574040" algn="just">
              <a:lnSpc>
                <a:spcPct val="101000"/>
              </a:lnSpc>
              <a:spcBef>
                <a:spcPts val="595"/>
              </a:spcBef>
              <a:spcAft>
                <a:spcPts val="0"/>
              </a:spcAft>
            </a:pPr>
            <a:r>
              <a:rPr lang="fr-FR" sz="1400" dirty="0">
                <a:effectLst/>
                <a:latin typeface="+mj-lt"/>
                <a:ea typeface="Book Antiqua" panose="02040602050305030304" pitchFamily="18" charset="0"/>
                <a:cs typeface="Book Antiqua" panose="02040602050305030304" pitchFamily="18" charset="0"/>
              </a:rPr>
              <a:t>Le</a:t>
            </a:r>
            <a:r>
              <a:rPr lang="fr-FR" sz="1400" spc="-12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choix</a:t>
            </a:r>
            <a:r>
              <a:rPr lang="fr-FR" sz="1400" spc="-12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a:t>
            </a:r>
            <a:r>
              <a:rPr lang="fr-FR" sz="1400" spc="-12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cette</a:t>
            </a:r>
            <a:r>
              <a:rPr lang="fr-FR" sz="1400" spc="-12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expression</a:t>
            </a:r>
            <a:r>
              <a:rPr lang="fr-FR" sz="1400" spc="-12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s’explique</a:t>
            </a:r>
            <a:r>
              <a:rPr lang="fr-FR" sz="1400" spc="-12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a:t>
            </a:r>
            <a:r>
              <a:rPr lang="fr-FR" sz="1400" spc="-12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deux</a:t>
            </a:r>
            <a:r>
              <a:rPr lang="fr-FR" sz="1400" spc="-12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manières.</a:t>
            </a:r>
            <a:r>
              <a:rPr lang="fr-FR" sz="1400" spc="-12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D’abord</a:t>
            </a:r>
            <a:r>
              <a:rPr lang="fr-FR" sz="1400" spc="-12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parce</a:t>
            </a:r>
            <a:r>
              <a:rPr lang="fr-FR" sz="1400" spc="-12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que</a:t>
            </a:r>
            <a:r>
              <a:rPr lang="fr-FR" sz="1400" spc="-12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la</a:t>
            </a:r>
            <a:r>
              <a:rPr lang="fr-FR" sz="1400" spc="-120" dirty="0">
                <a:effectLst/>
                <a:latin typeface="+mj-lt"/>
                <a:ea typeface="Book Antiqua" panose="02040602050305030304" pitchFamily="18" charset="0"/>
                <a:cs typeface="Book Antiqua" panose="02040602050305030304" pitchFamily="18" charset="0"/>
              </a:rPr>
              <a:t> </a:t>
            </a:r>
            <a:r>
              <a:rPr lang="fr-FR" sz="1400" dirty="0" err="1">
                <a:effectLst/>
                <a:latin typeface="+mj-lt"/>
                <a:ea typeface="Book Antiqua" panose="02040602050305030304" pitchFamily="18" charset="0"/>
                <a:cs typeface="Book Antiqua" panose="02040602050305030304" pitchFamily="18" charset="0"/>
              </a:rPr>
              <a:t>communica</a:t>
            </a:r>
            <a:r>
              <a:rPr lang="fr-FR" sz="1400" dirty="0">
                <a:effectLst/>
                <a:latin typeface="+mj-lt"/>
                <a:ea typeface="Book Antiqua" panose="02040602050305030304" pitchFamily="18" charset="0"/>
                <a:cs typeface="Book Antiqua" panose="02040602050305030304" pitchFamily="18" charset="0"/>
              </a:rPr>
              <a:t>- </a:t>
            </a:r>
            <a:r>
              <a:rPr lang="fr-FR" sz="1400" dirty="0" err="1">
                <a:effectLst/>
                <a:latin typeface="+mj-lt"/>
                <a:ea typeface="Book Antiqua" panose="02040602050305030304" pitchFamily="18" charset="0"/>
                <a:cs typeface="Book Antiqua" panose="02040602050305030304" pitchFamily="18" charset="0"/>
              </a:rPr>
              <a:t>tion</a:t>
            </a:r>
            <a:r>
              <a:rPr lang="fr-FR" sz="1400" spc="-14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traite</a:t>
            </a:r>
            <a:r>
              <a:rPr lang="fr-FR" sz="1400" spc="-14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d’un</a:t>
            </a:r>
            <a:r>
              <a:rPr lang="fr-FR" sz="1400" spc="-145" dirty="0">
                <a:effectLst/>
                <a:latin typeface="+mj-lt"/>
                <a:ea typeface="Book Antiqua" panose="02040602050305030304" pitchFamily="18" charset="0"/>
                <a:cs typeface="Book Antiqua" panose="02040602050305030304" pitchFamily="18" charset="0"/>
              </a:rPr>
              <a:t> </a:t>
            </a:r>
            <a:r>
              <a:rPr lang="fr-FR" sz="1400" spc="-15" dirty="0">
                <a:effectLst/>
                <a:latin typeface="+mj-lt"/>
                <a:ea typeface="Book Antiqua" panose="02040602050305030304" pitchFamily="18" charset="0"/>
                <a:cs typeface="Book Antiqua" panose="02040602050305030304" pitchFamily="18" charset="0"/>
              </a:rPr>
              <a:t>sujet</a:t>
            </a:r>
            <a:r>
              <a:rPr lang="fr-FR" sz="1400" spc="-14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a:t>
            </a:r>
            <a:r>
              <a:rPr lang="fr-FR" sz="1400" spc="-18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sensible</a:t>
            </a:r>
            <a:r>
              <a:rPr lang="fr-FR" sz="1400" spc="-18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a:t>
            </a:r>
            <a:r>
              <a:rPr lang="fr-FR" sz="1400" spc="-14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au</a:t>
            </a:r>
            <a:r>
              <a:rPr lang="fr-FR" sz="1400" spc="-14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regard</a:t>
            </a:r>
            <a:r>
              <a:rPr lang="fr-FR" sz="1400" spc="-14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a:t>
            </a:r>
            <a:r>
              <a:rPr lang="fr-FR" sz="1400" spc="-14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l’opinion</a:t>
            </a:r>
            <a:r>
              <a:rPr lang="fr-FR" sz="1400" spc="-14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et</a:t>
            </a:r>
            <a:r>
              <a:rPr lang="fr-FR" sz="1400" spc="-14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des</a:t>
            </a:r>
            <a:r>
              <a:rPr lang="fr-FR" sz="1400" spc="-14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parties</a:t>
            </a:r>
            <a:r>
              <a:rPr lang="fr-FR" sz="1400" spc="-14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prenantes.</a:t>
            </a:r>
            <a:r>
              <a:rPr lang="fr-FR" sz="1400" spc="-14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Ensuite</a:t>
            </a:r>
            <a:r>
              <a:rPr lang="fr-FR" sz="1400" spc="-14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parce que</a:t>
            </a:r>
            <a:r>
              <a:rPr lang="fr-FR" sz="1400" spc="-5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la</a:t>
            </a:r>
            <a:r>
              <a:rPr lang="fr-FR" sz="1400" spc="-5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communication</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est</a:t>
            </a:r>
            <a:r>
              <a:rPr lang="fr-FR" sz="1400" spc="-5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elle-même</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a:t>
            </a:r>
            <a:r>
              <a:rPr lang="fr-FR" sz="1400" spc="-15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sensible</a:t>
            </a:r>
            <a:r>
              <a:rPr lang="fr-FR" sz="1400" spc="-16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au</a:t>
            </a:r>
            <a:r>
              <a:rPr lang="fr-FR" sz="1400" spc="-5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sens</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où</a:t>
            </a:r>
            <a:r>
              <a:rPr lang="fr-FR" sz="1400" spc="-5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l’on</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pouvait</a:t>
            </a:r>
            <a:r>
              <a:rPr lang="fr-FR" sz="1400" spc="-5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dire</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d’une</a:t>
            </a:r>
            <a:r>
              <a:rPr lang="fr-FR" sz="1400" spc="-5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plaque photographique</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qu’elle</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était</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sensible,</a:t>
            </a:r>
            <a:r>
              <a:rPr lang="fr-FR" sz="1400" spc="-4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c’est-à-dire</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que</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la</a:t>
            </a:r>
            <a:r>
              <a:rPr lang="fr-FR" sz="1400" spc="-4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moindre</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lumière</a:t>
            </a:r>
            <a:r>
              <a:rPr lang="fr-FR" sz="1400" spc="-5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externe</a:t>
            </a:r>
            <a:r>
              <a:rPr lang="fr-FR" sz="1400" spc="-4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pouvait voiler une</a:t>
            </a:r>
            <a:r>
              <a:rPr lang="fr-FR" sz="1400" spc="-4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photographie.</a:t>
            </a:r>
          </a:p>
          <a:p>
            <a:pPr marL="827405" marR="574040" algn="just">
              <a:lnSpc>
                <a:spcPct val="101000"/>
              </a:lnSpc>
              <a:spcBef>
                <a:spcPts val="575"/>
              </a:spcBef>
              <a:spcAft>
                <a:spcPts val="0"/>
              </a:spcAft>
            </a:pPr>
            <a:r>
              <a:rPr lang="fr-FR" sz="1400" dirty="0">
                <a:effectLst/>
                <a:latin typeface="+mj-lt"/>
                <a:ea typeface="Book Antiqua" panose="02040602050305030304" pitchFamily="18" charset="0"/>
                <a:cs typeface="Book Antiqua" panose="02040602050305030304" pitchFamily="18" charset="0"/>
              </a:rPr>
              <a:t>Sur</a:t>
            </a:r>
            <a:r>
              <a:rPr lang="fr-FR" sz="1400" spc="-13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ce</a:t>
            </a:r>
            <a:r>
              <a:rPr lang="fr-FR" sz="1400" spc="-130" dirty="0">
                <a:effectLst/>
                <a:latin typeface="+mj-lt"/>
                <a:ea typeface="Book Antiqua" panose="02040602050305030304" pitchFamily="18" charset="0"/>
                <a:cs typeface="Book Antiqua" panose="02040602050305030304" pitchFamily="18" charset="0"/>
              </a:rPr>
              <a:t> </a:t>
            </a:r>
            <a:r>
              <a:rPr lang="fr-FR" sz="1400" spc="-15" dirty="0">
                <a:effectLst/>
                <a:latin typeface="+mj-lt"/>
                <a:ea typeface="Book Antiqua" panose="02040602050305030304" pitchFamily="18" charset="0"/>
                <a:cs typeface="Book Antiqua" panose="02040602050305030304" pitchFamily="18" charset="0"/>
              </a:rPr>
              <a:t>point,</a:t>
            </a:r>
            <a:r>
              <a:rPr lang="fr-FR" sz="1400" spc="-13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on</a:t>
            </a:r>
            <a:r>
              <a:rPr lang="fr-FR" sz="1400" spc="-130" dirty="0">
                <a:effectLst/>
                <a:latin typeface="+mj-lt"/>
                <a:ea typeface="Book Antiqua" panose="02040602050305030304" pitchFamily="18" charset="0"/>
                <a:cs typeface="Book Antiqua" panose="02040602050305030304" pitchFamily="18" charset="0"/>
              </a:rPr>
              <a:t> </a:t>
            </a:r>
            <a:r>
              <a:rPr lang="fr-FR" sz="1400" spc="-15" dirty="0">
                <a:effectLst/>
                <a:latin typeface="+mj-lt"/>
                <a:ea typeface="Book Antiqua" panose="02040602050305030304" pitchFamily="18" charset="0"/>
                <a:cs typeface="Book Antiqua" panose="02040602050305030304" pitchFamily="18" charset="0"/>
              </a:rPr>
              <a:t>peut</a:t>
            </a:r>
            <a:r>
              <a:rPr lang="fr-FR" sz="1400" spc="-1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observer</a:t>
            </a:r>
            <a:r>
              <a:rPr lang="fr-FR" sz="1400" spc="-135" dirty="0">
                <a:effectLst/>
                <a:latin typeface="+mj-lt"/>
                <a:ea typeface="Book Antiqua" panose="02040602050305030304" pitchFamily="18" charset="0"/>
                <a:cs typeface="Book Antiqua" panose="02040602050305030304" pitchFamily="18" charset="0"/>
              </a:rPr>
              <a:t> </a:t>
            </a:r>
            <a:r>
              <a:rPr lang="fr-FR" sz="1400" spc="-15" dirty="0">
                <a:effectLst/>
                <a:latin typeface="+mj-lt"/>
                <a:ea typeface="Book Antiqua" panose="02040602050305030304" pitchFamily="18" charset="0"/>
                <a:cs typeface="Book Antiqua" panose="02040602050305030304" pitchFamily="18" charset="0"/>
              </a:rPr>
              <a:t>que</a:t>
            </a:r>
            <a:r>
              <a:rPr lang="fr-FR" sz="1400" spc="-130" dirty="0">
                <a:effectLst/>
                <a:latin typeface="+mj-lt"/>
                <a:ea typeface="Book Antiqua" panose="02040602050305030304" pitchFamily="18" charset="0"/>
                <a:cs typeface="Book Antiqua" panose="02040602050305030304" pitchFamily="18" charset="0"/>
              </a:rPr>
              <a:t> </a:t>
            </a:r>
            <a:r>
              <a:rPr lang="fr-FR" sz="1400" spc="-15" dirty="0">
                <a:effectLst/>
                <a:latin typeface="+mj-lt"/>
                <a:ea typeface="Book Antiqua" panose="02040602050305030304" pitchFamily="18" charset="0"/>
                <a:cs typeface="Book Antiqua" panose="02040602050305030304" pitchFamily="18" charset="0"/>
              </a:rPr>
              <a:t>dans</a:t>
            </a:r>
            <a:r>
              <a:rPr lang="fr-FR" sz="1400" spc="-1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la</a:t>
            </a:r>
            <a:r>
              <a:rPr lang="fr-FR" sz="1400" spc="-135" dirty="0">
                <a:effectLst/>
                <a:latin typeface="+mj-lt"/>
                <a:ea typeface="Book Antiqua" panose="02040602050305030304" pitchFamily="18" charset="0"/>
                <a:cs typeface="Book Antiqua" panose="02040602050305030304" pitchFamily="18" charset="0"/>
              </a:rPr>
              <a:t> </a:t>
            </a:r>
            <a:r>
              <a:rPr lang="fr-FR" sz="1400" spc="-15" dirty="0">
                <a:effectLst/>
                <a:latin typeface="+mj-lt"/>
                <a:ea typeface="Book Antiqua" panose="02040602050305030304" pitchFamily="18" charset="0"/>
                <a:cs typeface="Book Antiqua" panose="02040602050305030304" pitchFamily="18" charset="0"/>
              </a:rPr>
              <a:t>mémoire</a:t>
            </a:r>
            <a:r>
              <a:rPr lang="fr-FR" sz="1400" spc="-1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des</a:t>
            </a:r>
            <a:r>
              <a:rPr lang="fr-FR" sz="1400" spc="-13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crises,</a:t>
            </a:r>
            <a:r>
              <a:rPr lang="fr-FR" sz="1400" spc="-135" dirty="0">
                <a:effectLst/>
                <a:latin typeface="+mj-lt"/>
                <a:ea typeface="Book Antiqua" panose="02040602050305030304" pitchFamily="18" charset="0"/>
                <a:cs typeface="Book Antiqua" panose="02040602050305030304" pitchFamily="18" charset="0"/>
              </a:rPr>
              <a:t> </a:t>
            </a:r>
            <a:r>
              <a:rPr lang="fr-FR" sz="1400" spc="-15" dirty="0">
                <a:effectLst/>
                <a:latin typeface="+mj-lt"/>
                <a:ea typeface="Book Antiqua" panose="02040602050305030304" pitchFamily="18" charset="0"/>
                <a:cs typeface="Book Antiqua" panose="02040602050305030304" pitchFamily="18" charset="0"/>
              </a:rPr>
              <a:t>celles</a:t>
            </a:r>
            <a:r>
              <a:rPr lang="fr-FR" sz="1400" spc="-130" dirty="0">
                <a:effectLst/>
                <a:latin typeface="+mj-lt"/>
                <a:ea typeface="Book Antiqua" panose="02040602050305030304" pitchFamily="18" charset="0"/>
                <a:cs typeface="Book Antiqua" panose="02040602050305030304" pitchFamily="18" charset="0"/>
              </a:rPr>
              <a:t> </a:t>
            </a:r>
            <a:r>
              <a:rPr lang="fr-FR" sz="1400" spc="-15" dirty="0">
                <a:effectLst/>
                <a:latin typeface="+mj-lt"/>
                <a:ea typeface="Book Antiqua" panose="02040602050305030304" pitchFamily="18" charset="0"/>
                <a:cs typeface="Book Antiqua" panose="02040602050305030304" pitchFamily="18" charset="0"/>
              </a:rPr>
              <a:t>dont</a:t>
            </a:r>
            <a:r>
              <a:rPr lang="fr-FR" sz="1400" spc="-130" dirty="0">
                <a:effectLst/>
                <a:latin typeface="+mj-lt"/>
                <a:ea typeface="Book Antiqua" panose="02040602050305030304" pitchFamily="18" charset="0"/>
                <a:cs typeface="Book Antiqua" panose="02040602050305030304" pitchFamily="18" charset="0"/>
              </a:rPr>
              <a:t> </a:t>
            </a:r>
            <a:r>
              <a:rPr lang="fr-FR" sz="1400" spc="-15" dirty="0">
                <a:effectLst/>
                <a:latin typeface="+mj-lt"/>
                <a:ea typeface="Book Antiqua" panose="02040602050305030304" pitchFamily="18" charset="0"/>
                <a:cs typeface="Book Antiqua" panose="02040602050305030304" pitchFamily="18" charset="0"/>
              </a:rPr>
              <a:t>l’opinion</a:t>
            </a:r>
            <a:r>
              <a:rPr lang="fr-FR" sz="1400" spc="-13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se</a:t>
            </a:r>
            <a:r>
              <a:rPr lang="fr-FR" sz="1400" spc="-130" dirty="0">
                <a:effectLst/>
                <a:latin typeface="+mj-lt"/>
                <a:ea typeface="Book Antiqua" panose="02040602050305030304" pitchFamily="18" charset="0"/>
                <a:cs typeface="Book Antiqua" panose="02040602050305030304" pitchFamily="18" charset="0"/>
              </a:rPr>
              <a:t> </a:t>
            </a:r>
            <a:r>
              <a:rPr lang="fr-FR" sz="1400" spc="-15" dirty="0">
                <a:effectLst/>
                <a:latin typeface="+mj-lt"/>
                <a:ea typeface="Book Antiqua" panose="02040602050305030304" pitchFamily="18" charset="0"/>
                <a:cs typeface="Book Antiqua" panose="02040602050305030304" pitchFamily="18" charset="0"/>
              </a:rPr>
              <a:t>souvient </a:t>
            </a:r>
            <a:r>
              <a:rPr lang="fr-FR" sz="1400" dirty="0">
                <a:effectLst/>
                <a:latin typeface="+mj-lt"/>
                <a:ea typeface="Book Antiqua" panose="02040602050305030304" pitchFamily="18" charset="0"/>
                <a:cs typeface="Book Antiqua" panose="02040602050305030304" pitchFamily="18" charset="0"/>
              </a:rPr>
              <a:t>ne</a:t>
            </a:r>
            <a:r>
              <a:rPr lang="fr-FR" sz="1400" spc="-11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résultent</a:t>
            </a:r>
            <a:r>
              <a:rPr lang="fr-FR" sz="1400" spc="-11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souvent</a:t>
            </a:r>
            <a:r>
              <a:rPr lang="fr-FR" sz="1400" spc="-11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pas</a:t>
            </a:r>
            <a:r>
              <a:rPr lang="fr-FR" sz="1400" spc="-11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tant</a:t>
            </a:r>
            <a:r>
              <a:rPr lang="fr-FR" sz="1400" spc="-11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a:t>
            </a:r>
            <a:r>
              <a:rPr lang="fr-FR" sz="1400" spc="-11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la</a:t>
            </a:r>
            <a:r>
              <a:rPr lang="fr-FR" sz="1400" spc="-11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gravité</a:t>
            </a:r>
            <a:r>
              <a:rPr lang="fr-FR" sz="1400" spc="-11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même</a:t>
            </a:r>
            <a:r>
              <a:rPr lang="fr-FR" sz="1400" spc="-11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a:t>
            </a:r>
            <a:r>
              <a:rPr lang="fr-FR" sz="1400" spc="-11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l’événement</a:t>
            </a:r>
            <a:r>
              <a:rPr lang="fr-FR" sz="1400" spc="-11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que</a:t>
            </a:r>
            <a:r>
              <a:rPr lang="fr-FR" sz="1400" spc="-110"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des</a:t>
            </a:r>
            <a:r>
              <a:rPr lang="fr-FR" sz="1400" spc="-11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erreurs</a:t>
            </a:r>
            <a:r>
              <a:rPr lang="fr-FR" sz="1400" spc="-11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de</a:t>
            </a:r>
            <a:r>
              <a:rPr lang="fr-FR" sz="1400" spc="-11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commu- </a:t>
            </a:r>
            <a:r>
              <a:rPr lang="fr-FR" sz="1400" dirty="0" err="1">
                <a:effectLst/>
                <a:latin typeface="+mj-lt"/>
                <a:ea typeface="Book Antiqua" panose="02040602050305030304" pitchFamily="18" charset="0"/>
                <a:cs typeface="Book Antiqua" panose="02040602050305030304" pitchFamily="18" charset="0"/>
              </a:rPr>
              <a:t>nication</a:t>
            </a:r>
            <a:r>
              <a:rPr lang="fr-FR" sz="1400" dirty="0">
                <a:effectLst/>
                <a:latin typeface="+mj-lt"/>
                <a:ea typeface="Book Antiqua" panose="02040602050305030304" pitchFamily="18" charset="0"/>
                <a:cs typeface="Book Antiqua" panose="02040602050305030304" pitchFamily="18" charset="0"/>
              </a:rPr>
              <a:t> qui ont été</a:t>
            </a:r>
            <a:r>
              <a:rPr lang="fr-FR" sz="1400" spc="-85" dirty="0">
                <a:effectLst/>
                <a:latin typeface="+mj-lt"/>
                <a:ea typeface="Book Antiqua" panose="02040602050305030304" pitchFamily="18" charset="0"/>
                <a:cs typeface="Book Antiqua" panose="02040602050305030304" pitchFamily="18" charset="0"/>
              </a:rPr>
              <a:t> </a:t>
            </a:r>
            <a:r>
              <a:rPr lang="fr-FR" sz="1400" dirty="0">
                <a:effectLst/>
                <a:latin typeface="+mj-lt"/>
                <a:ea typeface="Book Antiqua" panose="02040602050305030304" pitchFamily="18" charset="0"/>
                <a:cs typeface="Book Antiqua" panose="02040602050305030304" pitchFamily="18" charset="0"/>
              </a:rPr>
              <a:t>faites.</a:t>
            </a:r>
          </a:p>
          <a:p>
            <a:endParaRPr lang="fr-FR" dirty="0"/>
          </a:p>
        </p:txBody>
      </p:sp>
    </p:spTree>
    <p:extLst>
      <p:ext uri="{BB962C8B-B14F-4D97-AF65-F5344CB8AC3E}">
        <p14:creationId xmlns:p14="http://schemas.microsoft.com/office/powerpoint/2010/main" val="24304547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27E37F-F394-466D-9B2A-03B41FD836D7}"/>
              </a:ext>
            </a:extLst>
          </p:cNvPr>
          <p:cNvSpPr>
            <a:spLocks noGrp="1"/>
          </p:cNvSpPr>
          <p:nvPr>
            <p:ph type="title"/>
          </p:nvPr>
        </p:nvSpPr>
        <p:spPr/>
        <p:txBody>
          <a:bodyPr/>
          <a:lstStyle/>
          <a:p>
            <a:r>
              <a:rPr lang="fr-FR" dirty="0"/>
              <a:t>matrice IEPS</a:t>
            </a:r>
          </a:p>
        </p:txBody>
      </p:sp>
      <p:sp>
        <p:nvSpPr>
          <p:cNvPr id="3" name="Espace réservé du contenu 2">
            <a:extLst>
              <a:ext uri="{FF2B5EF4-FFF2-40B4-BE49-F238E27FC236}">
                <a16:creationId xmlns:a16="http://schemas.microsoft.com/office/drawing/2014/main" id="{39DE9E84-1A6C-41A6-BF84-946C67EFF2A5}"/>
              </a:ext>
            </a:extLst>
          </p:cNvPr>
          <p:cNvSpPr>
            <a:spLocks noGrp="1"/>
          </p:cNvSpPr>
          <p:nvPr>
            <p:ph idx="1"/>
          </p:nvPr>
        </p:nvSpPr>
        <p:spPr/>
        <p:txBody>
          <a:bodyPr>
            <a:normAutofit/>
          </a:bodyPr>
          <a:lstStyle/>
          <a:p>
            <a:pPr algn="l"/>
            <a:r>
              <a:rPr lang="fr-FR" sz="2400" b="1" i="0" dirty="0">
                <a:effectLst/>
                <a:latin typeface="Times New Roman" panose="02020603050405020304" pitchFamily="18" charset="0"/>
              </a:rPr>
              <a:t>Zone latente</a:t>
            </a:r>
          </a:p>
          <a:p>
            <a:pPr algn="l"/>
            <a:r>
              <a:rPr lang="fr-FR" b="0" i="0" dirty="0">
                <a:effectLst/>
                <a:latin typeface="Times New Roman" panose="02020603050405020304" pitchFamily="18" charset="0"/>
              </a:rPr>
              <a:t>Avec une faible portée émotionnelle mais avec un  potentiel social important, les sujets qui se situent  dans cette zone peuvent brusquement transiter  dans la zone de contagion à la faveur d’un  événement avec un impact émotionnel fort. </a:t>
            </a:r>
          </a:p>
          <a:p>
            <a:pPr algn="l"/>
            <a:r>
              <a:rPr lang="fr-FR" b="0" i="0" dirty="0">
                <a:effectLst/>
                <a:latin typeface="Times New Roman" panose="02020603050405020304" pitchFamily="18" charset="0"/>
              </a:rPr>
              <a:t>La  stratégie de communication relève du sensible  avec une occupation préalable du terrain,  notamment pédagogique, afin de limiter le risque  émotionnel en cas d’événement. Cette  préparation du terrain devrait concerner, par  exemple, les innovations technologiques majeures  (par exemple, les nanotechnologies).</a:t>
            </a:r>
          </a:p>
          <a:p>
            <a:endParaRPr lang="fr-FR" dirty="0"/>
          </a:p>
        </p:txBody>
      </p:sp>
    </p:spTree>
    <p:extLst>
      <p:ext uri="{BB962C8B-B14F-4D97-AF65-F5344CB8AC3E}">
        <p14:creationId xmlns:p14="http://schemas.microsoft.com/office/powerpoint/2010/main" val="788937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F41B74-4A8A-4B03-A628-9914368A7A97}"/>
              </a:ext>
            </a:extLst>
          </p:cNvPr>
          <p:cNvSpPr>
            <a:spLocks noGrp="1"/>
          </p:cNvSpPr>
          <p:nvPr>
            <p:ph type="title"/>
          </p:nvPr>
        </p:nvSpPr>
        <p:spPr/>
        <p:txBody>
          <a:bodyPr/>
          <a:lstStyle/>
          <a:p>
            <a:r>
              <a:rPr lang="fr-FR" dirty="0"/>
              <a:t>matrice IEPS</a:t>
            </a:r>
          </a:p>
        </p:txBody>
      </p:sp>
      <p:sp>
        <p:nvSpPr>
          <p:cNvPr id="3" name="Espace réservé du contenu 2">
            <a:extLst>
              <a:ext uri="{FF2B5EF4-FFF2-40B4-BE49-F238E27FC236}">
                <a16:creationId xmlns:a16="http://schemas.microsoft.com/office/drawing/2014/main" id="{2885F449-9437-4198-9B53-7CED7D0B00F8}"/>
              </a:ext>
            </a:extLst>
          </p:cNvPr>
          <p:cNvSpPr>
            <a:spLocks noGrp="1"/>
          </p:cNvSpPr>
          <p:nvPr>
            <p:ph idx="1"/>
          </p:nvPr>
        </p:nvSpPr>
        <p:spPr/>
        <p:txBody>
          <a:bodyPr>
            <a:normAutofit/>
          </a:bodyPr>
          <a:lstStyle/>
          <a:p>
            <a:pPr algn="l"/>
            <a:r>
              <a:rPr lang="fr-FR" sz="2400" b="1" i="0" dirty="0">
                <a:effectLst/>
                <a:latin typeface="Times New Roman" panose="02020603050405020304" pitchFamily="18" charset="0"/>
              </a:rPr>
              <a:t>Zone inerte</a:t>
            </a:r>
          </a:p>
          <a:p>
            <a:pPr algn="l"/>
            <a:r>
              <a:rPr lang="fr-FR" b="0" i="0" dirty="0">
                <a:effectLst/>
                <a:latin typeface="Times New Roman" panose="02020603050405020304" pitchFamily="18" charset="0"/>
              </a:rPr>
              <a:t>Sans impact émotionnel, ni potentiel social, c’est  du hors sujet pour l’opinion publique. Cela dit,  une zone peut devenir inerte après l’épuisement  du sujet dans l’opinion, tout comme une  évolution </a:t>
            </a:r>
            <a:r>
              <a:rPr lang="fr-FR" dirty="0">
                <a:latin typeface="Times New Roman" panose="02020603050405020304" pitchFamily="18" charset="0"/>
              </a:rPr>
              <a:t> </a:t>
            </a:r>
            <a:r>
              <a:rPr lang="fr-FR" b="0" i="0" dirty="0">
                <a:effectLst/>
                <a:latin typeface="Times New Roman" panose="02020603050405020304" pitchFamily="18" charset="0"/>
              </a:rPr>
              <a:t>de l’opinion publique ou un évènement fortement  émotionnel lié au sujet peut le faire transiter en zone de  contagion. </a:t>
            </a:r>
          </a:p>
          <a:p>
            <a:pPr algn="l"/>
            <a:r>
              <a:rPr lang="fr-FR" b="0" i="0" dirty="0">
                <a:effectLst/>
                <a:latin typeface="Times New Roman" panose="02020603050405020304" pitchFamily="18" charset="0"/>
              </a:rPr>
              <a:t>Notons que dans cette zone peuvent résider des sujets émergeants mais invisibles qui nécessitent  d’être à l’affut des signaux faibles</a:t>
            </a:r>
          </a:p>
          <a:p>
            <a:endParaRPr lang="fr-FR" dirty="0"/>
          </a:p>
        </p:txBody>
      </p:sp>
    </p:spTree>
    <p:extLst>
      <p:ext uri="{BB962C8B-B14F-4D97-AF65-F5344CB8AC3E}">
        <p14:creationId xmlns:p14="http://schemas.microsoft.com/office/powerpoint/2010/main" val="74673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18289A-50EA-4A72-8DA1-219BDD991814}"/>
              </a:ext>
            </a:extLst>
          </p:cNvPr>
          <p:cNvSpPr>
            <a:spLocks noGrp="1"/>
          </p:cNvSpPr>
          <p:nvPr>
            <p:ph type="title"/>
          </p:nvPr>
        </p:nvSpPr>
        <p:spPr>
          <a:xfrm>
            <a:off x="685801" y="218983"/>
            <a:ext cx="10131425" cy="1456267"/>
          </a:xfrm>
        </p:spPr>
        <p:txBody>
          <a:bodyPr/>
          <a:lstStyle/>
          <a:p>
            <a:r>
              <a:rPr lang="fr-FR" b="0" i="0" dirty="0">
                <a:effectLst/>
                <a:latin typeface="Times New Roman" panose="02020603050405020304" pitchFamily="18" charset="0"/>
              </a:rPr>
              <a:t>LES situations à fort IEPS</a:t>
            </a:r>
            <a:endParaRPr lang="fr-FR" dirty="0"/>
          </a:p>
        </p:txBody>
      </p:sp>
      <p:pic>
        <p:nvPicPr>
          <p:cNvPr id="5" name="Espace réservé du contenu 4">
            <a:extLst>
              <a:ext uri="{FF2B5EF4-FFF2-40B4-BE49-F238E27FC236}">
                <a16:creationId xmlns:a16="http://schemas.microsoft.com/office/drawing/2014/main" id="{7C3C6A0F-F49E-4F58-A779-7C2CEAD3989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20784" y="1766697"/>
            <a:ext cx="5661457" cy="4541608"/>
          </a:xfrm>
        </p:spPr>
      </p:pic>
    </p:spTree>
    <p:extLst>
      <p:ext uri="{BB962C8B-B14F-4D97-AF65-F5344CB8AC3E}">
        <p14:creationId xmlns:p14="http://schemas.microsoft.com/office/powerpoint/2010/main" val="13540568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B4686B-2036-4CE5-AB57-8EBC57EBF9A1}"/>
              </a:ext>
            </a:extLst>
          </p:cNvPr>
          <p:cNvSpPr>
            <a:spLocks noGrp="1"/>
          </p:cNvSpPr>
          <p:nvPr>
            <p:ph idx="1"/>
          </p:nvPr>
        </p:nvSpPr>
        <p:spPr>
          <a:xfrm>
            <a:off x="863355" y="1502875"/>
            <a:ext cx="10131425" cy="3649133"/>
          </a:xfrm>
        </p:spPr>
        <p:txBody>
          <a:bodyPr>
            <a:normAutofit lnSpcReduction="10000"/>
          </a:bodyPr>
          <a:lstStyle/>
          <a:p>
            <a:r>
              <a:rPr lang="fr-FR" sz="4800" dirty="0"/>
              <a:t>Warren Buffet, </a:t>
            </a:r>
          </a:p>
          <a:p>
            <a:endParaRPr lang="fr-FR" sz="4800" dirty="0"/>
          </a:p>
          <a:p>
            <a:r>
              <a:rPr lang="fr-FR" sz="4800" dirty="0"/>
              <a:t>« Il faut 30 ans pour construire une réputation et quelques heures pour la détruire »,</a:t>
            </a:r>
          </a:p>
        </p:txBody>
      </p:sp>
    </p:spTree>
    <p:extLst>
      <p:ext uri="{BB962C8B-B14F-4D97-AF65-F5344CB8AC3E}">
        <p14:creationId xmlns:p14="http://schemas.microsoft.com/office/powerpoint/2010/main" val="22565740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41B44-8772-413F-AE0A-174BEF685587}"/>
              </a:ext>
            </a:extLst>
          </p:cNvPr>
          <p:cNvSpPr>
            <a:spLocks noGrp="1"/>
          </p:cNvSpPr>
          <p:nvPr>
            <p:ph type="title"/>
          </p:nvPr>
        </p:nvSpPr>
        <p:spPr/>
        <p:txBody>
          <a:bodyPr/>
          <a:lstStyle/>
          <a:p>
            <a:r>
              <a:rPr lang="fr-FR" dirty="0"/>
              <a:t>La communication du risque</a:t>
            </a:r>
          </a:p>
        </p:txBody>
      </p:sp>
      <p:sp>
        <p:nvSpPr>
          <p:cNvPr id="3" name="Espace réservé du contenu 2">
            <a:extLst>
              <a:ext uri="{FF2B5EF4-FFF2-40B4-BE49-F238E27FC236}">
                <a16:creationId xmlns:a16="http://schemas.microsoft.com/office/drawing/2014/main" id="{BF0E017D-C57C-4E2B-8D73-171D5817CC1E}"/>
              </a:ext>
            </a:extLst>
          </p:cNvPr>
          <p:cNvSpPr>
            <a:spLocks noGrp="1"/>
          </p:cNvSpPr>
          <p:nvPr>
            <p:ph idx="1"/>
          </p:nvPr>
        </p:nvSpPr>
        <p:spPr/>
        <p:txBody>
          <a:bodyPr/>
          <a:lstStyle/>
          <a:p>
            <a:r>
              <a:rPr lang="fr-FR" dirty="0"/>
              <a:t>La communication du risque est, comme son nom l'indique, une communication qui vise à informer sur un risque avéré ou potentiel à des fins de prévention et de limitations des effets de ce risque. La communication du risque peut être utilisée dans le domaine de la santé par des entreprises ou collectivités (risque sanitaire) ou avoir trait à des risques industriels (pollution particulièrement dangereuse).</a:t>
            </a:r>
          </a:p>
          <a:p>
            <a:r>
              <a:rPr lang="fr-FR" dirty="0"/>
              <a:t>La communication du risque vise généralement à obtenir les actions de prévention / sécurisation / traitement de la part des individus exposés au risque tout en limitant les effets de bord ou de panique. L'objectif, théoriquement secondaire, peut également être de préserver l'image de l'éventuel acteur ou entreprise à l'origine du risque.</a:t>
            </a:r>
          </a:p>
          <a:p>
            <a:endParaRPr lang="fr-FR" dirty="0"/>
          </a:p>
        </p:txBody>
      </p:sp>
    </p:spTree>
    <p:extLst>
      <p:ext uri="{BB962C8B-B14F-4D97-AF65-F5344CB8AC3E}">
        <p14:creationId xmlns:p14="http://schemas.microsoft.com/office/powerpoint/2010/main" val="692865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599FF3-4811-427C-86C1-AE3726A537DB}"/>
              </a:ext>
            </a:extLst>
          </p:cNvPr>
          <p:cNvSpPr>
            <a:spLocks noGrp="1"/>
          </p:cNvSpPr>
          <p:nvPr>
            <p:ph type="title"/>
          </p:nvPr>
        </p:nvSpPr>
        <p:spPr>
          <a:xfrm>
            <a:off x="685801" y="85817"/>
            <a:ext cx="10131425" cy="1456267"/>
          </a:xfrm>
        </p:spPr>
        <p:txBody>
          <a:bodyPr/>
          <a:lstStyle/>
          <a:p>
            <a:r>
              <a:rPr lang="fr-FR" dirty="0"/>
              <a:t>Communication d'acceptabilité</a:t>
            </a:r>
          </a:p>
        </p:txBody>
      </p:sp>
      <p:sp>
        <p:nvSpPr>
          <p:cNvPr id="3" name="Espace réservé du contenu 2">
            <a:extLst>
              <a:ext uri="{FF2B5EF4-FFF2-40B4-BE49-F238E27FC236}">
                <a16:creationId xmlns:a16="http://schemas.microsoft.com/office/drawing/2014/main" id="{8887E82D-08D7-419B-A408-7CF9BEB82304}"/>
              </a:ext>
            </a:extLst>
          </p:cNvPr>
          <p:cNvSpPr>
            <a:spLocks noGrp="1"/>
          </p:cNvSpPr>
          <p:nvPr>
            <p:ph idx="1"/>
          </p:nvPr>
        </p:nvSpPr>
        <p:spPr>
          <a:xfrm>
            <a:off x="685801" y="1384917"/>
            <a:ext cx="10131425" cy="5140170"/>
          </a:xfrm>
        </p:spPr>
        <p:txBody>
          <a:bodyPr>
            <a:normAutofit fontScale="85000" lnSpcReduction="20000"/>
          </a:bodyPr>
          <a:lstStyle/>
          <a:p>
            <a:r>
              <a:rPr lang="fr-FR" dirty="0"/>
              <a:t>La communication d’acceptabilité regroupe l'ensemble des actions de communications relatives à l'annonce et à la défense d'actions ou de projets pouvant à priori être jugés par une part non négligeable de la population comme contestables à cause de leurs potentielles conséquences sociales / sociétales ou environnementales.</a:t>
            </a:r>
          </a:p>
          <a:p>
            <a:r>
              <a:rPr lang="fr-FR" dirty="0"/>
              <a:t>Les dix principes de la communication d’acceptabilité selon </a:t>
            </a:r>
            <a:r>
              <a:rPr lang="fr-FR" dirty="0" err="1"/>
              <a:t>Libaert</a:t>
            </a:r>
            <a:r>
              <a:rPr lang="fr-FR" dirty="0"/>
              <a:t> :</a:t>
            </a:r>
          </a:p>
          <a:p>
            <a:r>
              <a:rPr lang="fr-FR" dirty="0"/>
              <a:t>- Communiquer en amont</a:t>
            </a:r>
          </a:p>
          <a:p>
            <a:r>
              <a:rPr lang="fr-FR" dirty="0"/>
              <a:t>- Communiquer de façon participative</a:t>
            </a:r>
          </a:p>
          <a:p>
            <a:r>
              <a:rPr lang="fr-FR" dirty="0"/>
              <a:t>- Communiquer par l’intermédiaire d’alliés</a:t>
            </a:r>
          </a:p>
          <a:p>
            <a:r>
              <a:rPr lang="fr-FR" dirty="0"/>
              <a:t>- Communiquer sur les nuisances</a:t>
            </a:r>
          </a:p>
          <a:p>
            <a:r>
              <a:rPr lang="fr-FR" dirty="0"/>
              <a:t>- Communiquer de façon ciblée</a:t>
            </a:r>
          </a:p>
          <a:p>
            <a:r>
              <a:rPr lang="fr-FR" dirty="0"/>
              <a:t>- Communiquer pour occuper le terrain</a:t>
            </a:r>
          </a:p>
          <a:p>
            <a:r>
              <a:rPr lang="fr-FR" dirty="0"/>
              <a:t>- Communiquer par la preuve</a:t>
            </a:r>
          </a:p>
          <a:p>
            <a:r>
              <a:rPr lang="fr-FR" dirty="0"/>
              <a:t>- Communiquer par le symbole</a:t>
            </a:r>
          </a:p>
          <a:p>
            <a:r>
              <a:rPr lang="fr-FR" dirty="0"/>
              <a:t>- Communiquer par la proximité</a:t>
            </a:r>
          </a:p>
          <a:p>
            <a:r>
              <a:rPr lang="fr-FR" dirty="0"/>
              <a:t>- Communiquer dans un langage accessible à tous</a:t>
            </a:r>
          </a:p>
          <a:p>
            <a:endParaRPr lang="fr-FR" dirty="0"/>
          </a:p>
          <a:p>
            <a:r>
              <a:rPr lang="fr-FR" dirty="0"/>
              <a:t>L'objectif essentiel de la communication d'acceptabilité est de légitimer l'action ou le projet, ses détracteurs peuvent parfois la voir comme une forme, ou tout au moins une tentative, de "manipuler" l'opinion.</a:t>
            </a:r>
          </a:p>
        </p:txBody>
      </p:sp>
    </p:spTree>
    <p:extLst>
      <p:ext uri="{BB962C8B-B14F-4D97-AF65-F5344CB8AC3E}">
        <p14:creationId xmlns:p14="http://schemas.microsoft.com/office/powerpoint/2010/main" val="385442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0F4B06B-0B9A-4B76-B672-41F642818035}"/>
              </a:ext>
            </a:extLst>
          </p:cNvPr>
          <p:cNvSpPr>
            <a:spLocks noGrp="1"/>
          </p:cNvSpPr>
          <p:nvPr>
            <p:ph idx="1"/>
          </p:nvPr>
        </p:nvSpPr>
        <p:spPr>
          <a:xfrm>
            <a:off x="593272" y="1446245"/>
            <a:ext cx="11005456" cy="4488024"/>
          </a:xfrm>
        </p:spPr>
        <p:txBody>
          <a:bodyPr>
            <a:normAutofit/>
          </a:bodyPr>
          <a:lstStyle/>
          <a:p>
            <a:pPr marL="827405" algn="just">
              <a:lnSpc>
                <a:spcPts val="1150"/>
              </a:lnSpc>
              <a:spcBef>
                <a:spcPts val="590"/>
              </a:spcBef>
              <a:spcAft>
                <a:spcPts val="0"/>
              </a:spcAft>
            </a:pPr>
            <a:r>
              <a:rPr lang="fr-FR" sz="1600" dirty="0">
                <a:effectLst/>
                <a:ea typeface="Book Antiqua" panose="02040602050305030304" pitchFamily="18" charset="0"/>
                <a:cs typeface="Book Antiqua" panose="02040602050305030304" pitchFamily="18" charset="0"/>
              </a:rPr>
              <a:t>La communication sensible regroupe quatre types de communication :</a:t>
            </a:r>
          </a:p>
          <a:p>
            <a:pPr marL="827405" algn="just">
              <a:lnSpc>
                <a:spcPts val="1150"/>
              </a:lnSpc>
              <a:spcBef>
                <a:spcPts val="590"/>
              </a:spcBef>
              <a:spcAft>
                <a:spcPts val="0"/>
              </a:spcAft>
            </a:pPr>
            <a:endParaRPr lang="fr-FR" sz="1600" dirty="0">
              <a:effectLst/>
              <a:ea typeface="Book Antiqua" panose="02040602050305030304" pitchFamily="18" charset="0"/>
              <a:cs typeface="Book Antiqua" panose="02040602050305030304" pitchFamily="18" charset="0"/>
            </a:endParaRPr>
          </a:p>
          <a:p>
            <a:pPr marL="742950" marR="574675" lvl="1" indent="-285750" algn="just">
              <a:lnSpc>
                <a:spcPts val="1200"/>
              </a:lnSpc>
              <a:spcAft>
                <a:spcPts val="0"/>
              </a:spcAft>
              <a:buClr>
                <a:srgbClr val="BC89C9"/>
              </a:buClr>
              <a:buSzPts val="950"/>
              <a:buFont typeface="Palatino Linotype" panose="02040502050505030304" pitchFamily="18" charset="0"/>
              <a:buChar char="•"/>
              <a:tabLst>
                <a:tab pos="1008380" algn="l"/>
              </a:tabLst>
            </a:pPr>
            <a:r>
              <a:rPr lang="fr-FR" b="1" spc="-110" dirty="0">
                <a:effectLst/>
                <a:ea typeface="Palatino Linotype" panose="02040502050505030304" pitchFamily="18" charset="0"/>
                <a:cs typeface="Palatino Linotype" panose="02040502050505030304" pitchFamily="18" charset="0"/>
              </a:rPr>
              <a:t>La</a:t>
            </a:r>
            <a:r>
              <a:rPr lang="fr-FR" b="1" spc="-65" dirty="0">
                <a:effectLst/>
                <a:ea typeface="Palatino Linotype" panose="02040502050505030304" pitchFamily="18" charset="0"/>
                <a:cs typeface="Palatino Linotype" panose="02040502050505030304" pitchFamily="18" charset="0"/>
              </a:rPr>
              <a:t> </a:t>
            </a:r>
            <a:r>
              <a:rPr lang="fr-FR" b="1" spc="-110" dirty="0">
                <a:effectLst/>
                <a:ea typeface="Palatino Linotype" panose="02040502050505030304" pitchFamily="18" charset="0"/>
                <a:cs typeface="Palatino Linotype" panose="02040502050505030304" pitchFamily="18" charset="0"/>
              </a:rPr>
              <a:t>communication</a:t>
            </a:r>
            <a:r>
              <a:rPr lang="fr-FR" b="1" spc="-65" dirty="0">
                <a:effectLst/>
                <a:ea typeface="Palatino Linotype" panose="02040502050505030304" pitchFamily="18" charset="0"/>
                <a:cs typeface="Palatino Linotype" panose="02040502050505030304" pitchFamily="18" charset="0"/>
              </a:rPr>
              <a:t> </a:t>
            </a:r>
            <a:r>
              <a:rPr lang="fr-FR" b="1" spc="-110" dirty="0">
                <a:effectLst/>
                <a:ea typeface="Palatino Linotype" panose="02040502050505030304" pitchFamily="18" charset="0"/>
                <a:cs typeface="Palatino Linotype" panose="02040502050505030304" pitchFamily="18" charset="0"/>
              </a:rPr>
              <a:t>de</a:t>
            </a:r>
            <a:r>
              <a:rPr lang="fr-FR" b="1" spc="-65" dirty="0">
                <a:effectLst/>
                <a:ea typeface="Palatino Linotype" panose="02040502050505030304" pitchFamily="18" charset="0"/>
                <a:cs typeface="Palatino Linotype" panose="02040502050505030304" pitchFamily="18" charset="0"/>
              </a:rPr>
              <a:t> </a:t>
            </a:r>
            <a:r>
              <a:rPr lang="fr-FR" b="1" spc="-110" dirty="0">
                <a:effectLst/>
                <a:ea typeface="Palatino Linotype" panose="02040502050505030304" pitchFamily="18" charset="0"/>
                <a:cs typeface="Palatino Linotype" panose="02040502050505030304" pitchFamily="18" charset="0"/>
              </a:rPr>
              <a:t>crise</a:t>
            </a:r>
            <a:r>
              <a:rPr lang="fr-FR" b="1" spc="-7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qui</a:t>
            </a:r>
            <a:r>
              <a:rPr lang="fr-FR" spc="-7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lui</a:t>
            </a:r>
            <a:r>
              <a:rPr lang="fr-FR" spc="-7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a</a:t>
            </a:r>
            <a:r>
              <a:rPr lang="fr-FR" spc="-7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apporté</a:t>
            </a:r>
            <a:r>
              <a:rPr lang="fr-FR" spc="-7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ses</a:t>
            </a:r>
            <a:r>
              <a:rPr lang="fr-FR" spc="-7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principes</a:t>
            </a:r>
            <a:r>
              <a:rPr lang="fr-FR" spc="-7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et</a:t>
            </a:r>
            <a:r>
              <a:rPr lang="fr-FR" spc="-7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qui</a:t>
            </a:r>
            <a:r>
              <a:rPr lang="fr-FR" spc="-7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constitue</a:t>
            </a:r>
            <a:r>
              <a:rPr lang="fr-FR" spc="-7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la</a:t>
            </a:r>
            <a:r>
              <a:rPr lang="fr-FR" spc="-7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communication</a:t>
            </a:r>
            <a:r>
              <a:rPr lang="fr-FR" spc="-3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la</a:t>
            </a:r>
            <a:r>
              <a:rPr lang="fr-FR" spc="-2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plus</a:t>
            </a:r>
            <a:r>
              <a:rPr lang="fr-FR" spc="-2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intense</a:t>
            </a:r>
            <a:r>
              <a:rPr lang="fr-FR" spc="-2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de</a:t>
            </a:r>
            <a:r>
              <a:rPr lang="fr-FR" spc="-2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la</a:t>
            </a:r>
            <a:r>
              <a:rPr lang="fr-FR" spc="-2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communication</a:t>
            </a:r>
            <a:r>
              <a:rPr lang="fr-FR" spc="-2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sensible.</a:t>
            </a:r>
          </a:p>
          <a:p>
            <a:pPr marL="457200" marR="574675" lvl="1" indent="0" algn="just">
              <a:lnSpc>
                <a:spcPts val="1200"/>
              </a:lnSpc>
              <a:spcAft>
                <a:spcPts val="0"/>
              </a:spcAft>
              <a:buClr>
                <a:srgbClr val="BC89C9"/>
              </a:buClr>
              <a:buSzPts val="950"/>
              <a:buNone/>
              <a:tabLst>
                <a:tab pos="1008380" algn="l"/>
              </a:tabLst>
            </a:pPr>
            <a:endParaRPr lang="fr-FR" spc="-110" dirty="0">
              <a:effectLst/>
              <a:ea typeface="Palatino Linotype" panose="02040502050505030304" pitchFamily="18" charset="0"/>
              <a:cs typeface="Palatino Linotype" panose="02040502050505030304" pitchFamily="18" charset="0"/>
            </a:endParaRPr>
          </a:p>
          <a:p>
            <a:pPr marL="742950" marR="574675" lvl="1" indent="-285750" algn="just">
              <a:lnSpc>
                <a:spcPts val="1200"/>
              </a:lnSpc>
              <a:spcAft>
                <a:spcPts val="0"/>
              </a:spcAft>
              <a:buClr>
                <a:srgbClr val="BC89C9"/>
              </a:buClr>
              <a:buSzPts val="950"/>
              <a:buFont typeface="Palatino Linotype" panose="02040502050505030304" pitchFamily="18" charset="0"/>
              <a:buChar char="•"/>
              <a:tabLst>
                <a:tab pos="1008380" algn="l"/>
              </a:tabLst>
            </a:pPr>
            <a:endParaRPr lang="fr-FR" spc="-110" dirty="0">
              <a:effectLst/>
              <a:ea typeface="Palatino Linotype" panose="02040502050505030304" pitchFamily="18" charset="0"/>
              <a:cs typeface="Palatino Linotype" panose="02040502050505030304" pitchFamily="18" charset="0"/>
            </a:endParaRPr>
          </a:p>
          <a:p>
            <a:pPr marL="742950" lvl="1" indent="-285750" algn="just">
              <a:lnSpc>
                <a:spcPts val="1220"/>
              </a:lnSpc>
              <a:buClr>
                <a:srgbClr val="BC89C9"/>
              </a:buClr>
              <a:buSzPts val="950"/>
              <a:buFont typeface="Palatino Linotype" panose="02040502050505030304" pitchFamily="18" charset="0"/>
              <a:buChar char="•"/>
              <a:tabLst>
                <a:tab pos="1008380" algn="l"/>
              </a:tabLst>
            </a:pPr>
            <a:r>
              <a:rPr lang="fr-FR" b="1" spc="-110" dirty="0">
                <a:effectLst/>
                <a:ea typeface="Palatino Linotype" panose="02040502050505030304" pitchFamily="18" charset="0"/>
                <a:cs typeface="Palatino Linotype" panose="02040502050505030304" pitchFamily="18" charset="0"/>
              </a:rPr>
              <a:t>La</a:t>
            </a:r>
            <a:r>
              <a:rPr lang="fr-FR" b="1" spc="45" dirty="0">
                <a:effectLst/>
                <a:ea typeface="Palatino Linotype" panose="02040502050505030304" pitchFamily="18" charset="0"/>
                <a:cs typeface="Palatino Linotype" panose="02040502050505030304" pitchFamily="18" charset="0"/>
              </a:rPr>
              <a:t> </a:t>
            </a:r>
            <a:r>
              <a:rPr lang="fr-FR" b="1" spc="-110" dirty="0">
                <a:effectLst/>
                <a:ea typeface="Palatino Linotype" panose="02040502050505030304" pitchFamily="18" charset="0"/>
                <a:cs typeface="Palatino Linotype" panose="02040502050505030304" pitchFamily="18" charset="0"/>
              </a:rPr>
              <a:t>communication</a:t>
            </a:r>
            <a:r>
              <a:rPr lang="fr-FR" b="1" spc="45" dirty="0">
                <a:effectLst/>
                <a:ea typeface="Palatino Linotype" panose="02040502050505030304" pitchFamily="18" charset="0"/>
                <a:cs typeface="Palatino Linotype" panose="02040502050505030304" pitchFamily="18" charset="0"/>
              </a:rPr>
              <a:t> </a:t>
            </a:r>
            <a:r>
              <a:rPr lang="fr-FR" b="1" spc="-110" dirty="0">
                <a:effectLst/>
                <a:ea typeface="Palatino Linotype" panose="02040502050505030304" pitchFamily="18" charset="0"/>
                <a:cs typeface="Palatino Linotype" panose="02040502050505030304" pitchFamily="18" charset="0"/>
              </a:rPr>
              <a:t>sur</a:t>
            </a:r>
            <a:r>
              <a:rPr lang="fr-FR" b="1" spc="45" dirty="0">
                <a:effectLst/>
                <a:ea typeface="Palatino Linotype" panose="02040502050505030304" pitchFamily="18" charset="0"/>
                <a:cs typeface="Palatino Linotype" panose="02040502050505030304" pitchFamily="18" charset="0"/>
              </a:rPr>
              <a:t> </a:t>
            </a:r>
            <a:r>
              <a:rPr lang="fr-FR" b="1" spc="-110" dirty="0">
                <a:effectLst/>
                <a:ea typeface="Palatino Linotype" panose="02040502050505030304" pitchFamily="18" charset="0"/>
                <a:cs typeface="Palatino Linotype" panose="02040502050505030304" pitchFamily="18" charset="0"/>
              </a:rPr>
              <a:t>les</a:t>
            </a:r>
            <a:r>
              <a:rPr lang="fr-FR" b="1" spc="45" dirty="0">
                <a:effectLst/>
                <a:ea typeface="Palatino Linotype" panose="02040502050505030304" pitchFamily="18" charset="0"/>
                <a:cs typeface="Palatino Linotype" panose="02040502050505030304" pitchFamily="18" charset="0"/>
              </a:rPr>
              <a:t> </a:t>
            </a:r>
            <a:r>
              <a:rPr lang="fr-FR" b="1" spc="-110" dirty="0">
                <a:effectLst/>
                <a:ea typeface="Palatino Linotype" panose="02040502050505030304" pitchFamily="18" charset="0"/>
                <a:cs typeface="Palatino Linotype" panose="02040502050505030304" pitchFamily="18" charset="0"/>
              </a:rPr>
              <a:t>risques.</a:t>
            </a:r>
            <a:r>
              <a:rPr lang="fr-FR" b="1" spc="3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Ici</a:t>
            </a:r>
            <a:r>
              <a:rPr lang="fr-FR" spc="3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sont</a:t>
            </a:r>
            <a:r>
              <a:rPr lang="fr-FR" spc="3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évoqués</a:t>
            </a:r>
            <a:r>
              <a:rPr lang="fr-FR" spc="3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les</a:t>
            </a:r>
            <a:r>
              <a:rPr lang="fr-FR" spc="3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risques</a:t>
            </a:r>
            <a:r>
              <a:rPr lang="fr-FR" spc="3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identifiés</a:t>
            </a:r>
            <a:r>
              <a:rPr lang="fr-FR" spc="3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en</a:t>
            </a:r>
            <a:r>
              <a:rPr lang="fr-FR" spc="3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tant</a:t>
            </a:r>
            <a:r>
              <a:rPr lang="fr-FR" spc="3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que </a:t>
            </a:r>
            <a:r>
              <a:rPr lang="fr-FR" dirty="0">
                <a:effectLst/>
                <a:ea typeface="Book Antiqua" panose="02040602050305030304" pitchFamily="18" charset="0"/>
                <a:cs typeface="Book Antiqua" panose="02040602050305030304" pitchFamily="18" charset="0"/>
              </a:rPr>
              <a:t>tels,</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comme</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le</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tabac,</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l’alcool</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et</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les</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radiations.</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Le</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principe</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central</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gestion</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des</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risques est</a:t>
            </a:r>
            <a:r>
              <a:rPr lang="fr-FR" spc="-8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le</a:t>
            </a:r>
            <a:r>
              <a:rPr lang="fr-FR" spc="-7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principe</a:t>
            </a:r>
            <a:r>
              <a:rPr lang="fr-FR" spc="-8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7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prévention,</a:t>
            </a:r>
            <a:r>
              <a:rPr lang="fr-FR" spc="-8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à</a:t>
            </a:r>
            <a:r>
              <a:rPr lang="fr-FR" spc="-7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savoir</a:t>
            </a:r>
            <a:r>
              <a:rPr lang="fr-FR" spc="-8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la</a:t>
            </a:r>
            <a:r>
              <a:rPr lang="fr-FR" spc="-7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mise</a:t>
            </a:r>
            <a:r>
              <a:rPr lang="fr-FR" spc="-8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en</a:t>
            </a:r>
            <a:r>
              <a:rPr lang="fr-FR" spc="-7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œuvre</a:t>
            </a:r>
            <a:r>
              <a:rPr lang="fr-FR" spc="-8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des</a:t>
            </a:r>
            <a:r>
              <a:rPr lang="fr-FR" spc="-7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procédures</a:t>
            </a:r>
            <a:r>
              <a:rPr lang="fr-FR" spc="-8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correctrices</a:t>
            </a:r>
            <a:r>
              <a:rPr lang="fr-FR" spc="-7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face à un risque</a:t>
            </a:r>
            <a:r>
              <a:rPr lang="fr-FR" spc="-6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connu.</a:t>
            </a:r>
          </a:p>
          <a:p>
            <a:pPr marL="742950" lvl="1" indent="-285750" algn="just">
              <a:lnSpc>
                <a:spcPts val="1220"/>
              </a:lnSpc>
              <a:buClr>
                <a:srgbClr val="BC89C9"/>
              </a:buClr>
              <a:buSzPts val="950"/>
              <a:buFont typeface="Palatino Linotype" panose="02040502050505030304" pitchFamily="18" charset="0"/>
              <a:buChar char="•"/>
              <a:tabLst>
                <a:tab pos="1008380" algn="l"/>
              </a:tabLst>
            </a:pPr>
            <a:endParaRPr lang="fr-FR" dirty="0">
              <a:effectLst/>
              <a:ea typeface="Book Antiqua" panose="02040602050305030304" pitchFamily="18" charset="0"/>
              <a:cs typeface="Book Antiqua" panose="02040602050305030304" pitchFamily="18" charset="0"/>
            </a:endParaRPr>
          </a:p>
          <a:p>
            <a:pPr marL="742950" lvl="1" indent="-285750" algn="just">
              <a:lnSpc>
                <a:spcPts val="1185"/>
              </a:lnSpc>
              <a:buClr>
                <a:srgbClr val="BC89C9"/>
              </a:buClr>
              <a:buSzPts val="950"/>
              <a:buFont typeface="Palatino Linotype" panose="02040502050505030304" pitchFamily="18" charset="0"/>
              <a:buChar char="•"/>
              <a:tabLst>
                <a:tab pos="1008380" algn="l"/>
              </a:tabLst>
            </a:pPr>
            <a:r>
              <a:rPr lang="fr-FR" b="1" spc="-110" dirty="0">
                <a:effectLst/>
                <a:ea typeface="Palatino Linotype" panose="02040502050505030304" pitchFamily="18" charset="0"/>
                <a:cs typeface="Palatino Linotype" panose="02040502050505030304" pitchFamily="18" charset="0"/>
              </a:rPr>
              <a:t>La</a:t>
            </a:r>
            <a:r>
              <a:rPr lang="fr-FR" b="1" spc="-45" dirty="0">
                <a:effectLst/>
                <a:ea typeface="Palatino Linotype" panose="02040502050505030304" pitchFamily="18" charset="0"/>
                <a:cs typeface="Palatino Linotype" panose="02040502050505030304" pitchFamily="18" charset="0"/>
              </a:rPr>
              <a:t> </a:t>
            </a:r>
            <a:r>
              <a:rPr lang="fr-FR" b="1" spc="-110" dirty="0">
                <a:effectLst/>
                <a:ea typeface="Palatino Linotype" panose="02040502050505030304" pitchFamily="18" charset="0"/>
                <a:cs typeface="Palatino Linotype" panose="02040502050505030304" pitchFamily="18" charset="0"/>
              </a:rPr>
              <a:t>communication</a:t>
            </a:r>
            <a:r>
              <a:rPr lang="fr-FR" b="1" spc="-45" dirty="0">
                <a:effectLst/>
                <a:ea typeface="Palatino Linotype" panose="02040502050505030304" pitchFamily="18" charset="0"/>
                <a:cs typeface="Palatino Linotype" panose="02040502050505030304" pitchFamily="18" charset="0"/>
              </a:rPr>
              <a:t> </a:t>
            </a:r>
            <a:r>
              <a:rPr lang="fr-FR" b="1" spc="-110" dirty="0">
                <a:effectLst/>
                <a:ea typeface="Palatino Linotype" panose="02040502050505030304" pitchFamily="18" charset="0"/>
                <a:cs typeface="Palatino Linotype" panose="02040502050505030304" pitchFamily="18" charset="0"/>
              </a:rPr>
              <a:t>sur</a:t>
            </a:r>
            <a:r>
              <a:rPr lang="fr-FR" b="1" spc="-45" dirty="0">
                <a:effectLst/>
                <a:ea typeface="Palatino Linotype" panose="02040502050505030304" pitchFamily="18" charset="0"/>
                <a:cs typeface="Palatino Linotype" panose="02040502050505030304" pitchFamily="18" charset="0"/>
              </a:rPr>
              <a:t> </a:t>
            </a:r>
            <a:r>
              <a:rPr lang="fr-FR" b="1" spc="-110" dirty="0">
                <a:effectLst/>
                <a:ea typeface="Palatino Linotype" panose="02040502050505030304" pitchFamily="18" charset="0"/>
                <a:cs typeface="Palatino Linotype" panose="02040502050505030304" pitchFamily="18" charset="0"/>
              </a:rPr>
              <a:t>les</a:t>
            </a:r>
            <a:r>
              <a:rPr lang="fr-FR" b="1" spc="-45" dirty="0">
                <a:effectLst/>
                <a:ea typeface="Palatino Linotype" panose="02040502050505030304" pitchFamily="18" charset="0"/>
                <a:cs typeface="Palatino Linotype" panose="02040502050505030304" pitchFamily="18" charset="0"/>
              </a:rPr>
              <a:t> </a:t>
            </a:r>
            <a:r>
              <a:rPr lang="fr-FR" b="1" spc="-110" dirty="0">
                <a:effectLst/>
                <a:ea typeface="Palatino Linotype" panose="02040502050505030304" pitchFamily="18" charset="0"/>
                <a:cs typeface="Palatino Linotype" panose="02040502050505030304" pitchFamily="18" charset="0"/>
              </a:rPr>
              <a:t>sujets</a:t>
            </a:r>
            <a:r>
              <a:rPr lang="fr-FR" b="1" spc="-45" dirty="0">
                <a:effectLst/>
                <a:ea typeface="Palatino Linotype" panose="02040502050505030304" pitchFamily="18" charset="0"/>
                <a:cs typeface="Palatino Linotype" panose="02040502050505030304" pitchFamily="18" charset="0"/>
              </a:rPr>
              <a:t> </a:t>
            </a:r>
            <a:r>
              <a:rPr lang="fr-FR" b="1" spc="-110" dirty="0">
                <a:effectLst/>
                <a:ea typeface="Palatino Linotype" panose="02040502050505030304" pitchFamily="18" charset="0"/>
                <a:cs typeface="Palatino Linotype" panose="02040502050505030304" pitchFamily="18" charset="0"/>
              </a:rPr>
              <a:t>sensibles.</a:t>
            </a:r>
            <a:r>
              <a:rPr lang="fr-FR" b="1" spc="-5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Il</a:t>
            </a:r>
            <a:r>
              <a:rPr lang="fr-FR" spc="-5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peut</a:t>
            </a:r>
            <a:r>
              <a:rPr lang="fr-FR" spc="-5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y</a:t>
            </a:r>
            <a:r>
              <a:rPr lang="fr-FR" spc="-5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avoir</a:t>
            </a:r>
            <a:r>
              <a:rPr lang="fr-FR" spc="-5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dans</a:t>
            </a:r>
            <a:r>
              <a:rPr lang="fr-FR" spc="-5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l’actualité</a:t>
            </a:r>
            <a:r>
              <a:rPr lang="fr-FR" spc="-5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des</a:t>
            </a:r>
            <a:r>
              <a:rPr lang="fr-FR" spc="-5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sujets</a:t>
            </a:r>
            <a:r>
              <a:rPr lang="fr-FR" spc="-55"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de </a:t>
            </a:r>
            <a:r>
              <a:rPr lang="fr-FR" dirty="0">
                <a:effectLst/>
                <a:ea typeface="Book Antiqua" panose="02040602050305030304" pitchFamily="18" charset="0"/>
                <a:cs typeface="Book Antiqua" panose="02040602050305030304" pitchFamily="18" charset="0"/>
              </a:rPr>
              <a:t>discussion</a:t>
            </a:r>
            <a:r>
              <a:rPr lang="fr-FR" spc="-1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particulièrement</a:t>
            </a:r>
            <a:r>
              <a:rPr lang="fr-FR" spc="-1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interpellant,</a:t>
            </a:r>
            <a:r>
              <a:rPr lang="fr-FR" spc="-1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sans</a:t>
            </a:r>
            <a:r>
              <a:rPr lang="fr-FR" spc="-1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que</a:t>
            </a:r>
            <a:r>
              <a:rPr lang="fr-FR" spc="-1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ceux-ci</a:t>
            </a:r>
            <a:r>
              <a:rPr lang="fr-FR" spc="-1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ne</a:t>
            </a:r>
            <a:r>
              <a:rPr lang="fr-FR" spc="-1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présentent</a:t>
            </a:r>
            <a:r>
              <a:rPr lang="fr-FR" spc="-1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un</a:t>
            </a:r>
            <a:r>
              <a:rPr lang="fr-FR" spc="-1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risque</a:t>
            </a:r>
            <a:r>
              <a:rPr lang="fr-FR" spc="-1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identifié.</a:t>
            </a:r>
            <a:r>
              <a:rPr lang="fr-FR" spc="-1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Selon</a:t>
            </a:r>
            <a:r>
              <a:rPr lang="fr-FR" spc="-1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la</a:t>
            </a:r>
            <a:r>
              <a:rPr lang="fr-FR" spc="-1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manière</a:t>
            </a:r>
            <a:r>
              <a:rPr lang="fr-FR" spc="-1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dont</a:t>
            </a:r>
            <a:r>
              <a:rPr lang="fr-FR" spc="-1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ils</a:t>
            </a:r>
            <a:r>
              <a:rPr lang="fr-FR" spc="-1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sont</a:t>
            </a:r>
            <a:r>
              <a:rPr lang="fr-FR" spc="-1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traités</a:t>
            </a:r>
            <a:r>
              <a:rPr lang="fr-FR" spc="-1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dans</a:t>
            </a:r>
            <a:r>
              <a:rPr lang="fr-FR" spc="-1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l’espace</a:t>
            </a:r>
            <a:r>
              <a:rPr lang="fr-FR" spc="-1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public,</a:t>
            </a:r>
            <a:r>
              <a:rPr lang="fr-FR" spc="-1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ces</a:t>
            </a:r>
            <a:r>
              <a:rPr lang="fr-FR" spc="-1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sujets</a:t>
            </a:r>
            <a:r>
              <a:rPr lang="fr-FR" spc="-1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peuvent</a:t>
            </a:r>
            <a:r>
              <a:rPr lang="fr-FR" spc="-1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devenir des</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sujets</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crise,</a:t>
            </a:r>
            <a:r>
              <a:rPr lang="fr-FR" spc="-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mais</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pour</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la</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plupart,</a:t>
            </a:r>
            <a:r>
              <a:rPr lang="fr-FR" spc="-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ils</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restent</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à</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l’état</a:t>
            </a:r>
            <a:r>
              <a:rPr lang="fr-FR" spc="-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statique,</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c’est-à-dire</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que</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les arguments</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échangés</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et</a:t>
            </a:r>
            <a:r>
              <a:rPr lang="fr-FR" spc="-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les</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acteurs</a:t>
            </a:r>
            <a:r>
              <a:rPr lang="fr-FR" spc="-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se</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modifient</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peu.</a:t>
            </a:r>
            <a:r>
              <a:rPr lang="fr-FR" spc="-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Ainsi,</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le</a:t>
            </a:r>
            <a:r>
              <a:rPr lang="fr-FR" spc="-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cas</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l’expérimentation animale,</a:t>
            </a:r>
            <a:r>
              <a:rPr lang="fr-FR" spc="-1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11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la</a:t>
            </a:r>
            <a:r>
              <a:rPr lang="fr-FR" spc="-1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fourrure,</a:t>
            </a:r>
            <a:r>
              <a:rPr lang="fr-FR" spc="-11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du</a:t>
            </a:r>
            <a:r>
              <a:rPr lang="fr-FR" spc="-115" dirty="0">
                <a:effectLst/>
                <a:ea typeface="Book Antiqua" panose="02040602050305030304" pitchFamily="18" charset="0"/>
                <a:cs typeface="Book Antiqua" panose="02040602050305030304" pitchFamily="18" charset="0"/>
              </a:rPr>
              <a:t> </a:t>
            </a:r>
            <a:r>
              <a:rPr lang="fr-FR" spc="-15" dirty="0">
                <a:effectLst/>
                <a:ea typeface="Book Antiqua" panose="02040602050305030304" pitchFamily="18" charset="0"/>
                <a:cs typeface="Book Antiqua" panose="02040602050305030304" pitchFamily="18" charset="0"/>
              </a:rPr>
              <a:t>gavage</a:t>
            </a:r>
            <a:r>
              <a:rPr lang="fr-FR" spc="-1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des</a:t>
            </a:r>
            <a:r>
              <a:rPr lang="fr-FR" spc="-11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oies,</a:t>
            </a:r>
            <a:r>
              <a:rPr lang="fr-FR" spc="-11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1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la</a:t>
            </a:r>
            <a:r>
              <a:rPr lang="fr-FR" spc="-11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corrida,</a:t>
            </a:r>
            <a:r>
              <a:rPr lang="fr-FR" spc="-11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1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certaines</a:t>
            </a:r>
            <a:r>
              <a:rPr lang="fr-FR" spc="-11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pratiques</a:t>
            </a:r>
            <a:r>
              <a:rPr lang="fr-FR" spc="-11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12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pêche sont</a:t>
            </a:r>
            <a:r>
              <a:rPr lang="fr-FR" spc="-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des</a:t>
            </a:r>
            <a:r>
              <a:rPr lang="fr-FR" spc="-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sujets</a:t>
            </a:r>
            <a:r>
              <a:rPr lang="fr-FR" spc="-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sensibles,</a:t>
            </a:r>
            <a:r>
              <a:rPr lang="fr-FR" spc="-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qui</a:t>
            </a:r>
            <a:r>
              <a:rPr lang="fr-FR" spc="-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nécessitent</a:t>
            </a:r>
            <a:r>
              <a:rPr lang="fr-FR" spc="-3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une</a:t>
            </a:r>
            <a:r>
              <a:rPr lang="fr-FR" spc="-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communication</a:t>
            </a:r>
            <a:r>
              <a:rPr lang="fr-FR" spc="-3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adaptée.</a:t>
            </a:r>
          </a:p>
          <a:p>
            <a:pPr marL="742950" lvl="1" indent="-285750" algn="just">
              <a:lnSpc>
                <a:spcPts val="1185"/>
              </a:lnSpc>
              <a:buClr>
                <a:srgbClr val="BC89C9"/>
              </a:buClr>
              <a:buSzPts val="950"/>
              <a:buFont typeface="Palatino Linotype" panose="02040502050505030304" pitchFamily="18" charset="0"/>
              <a:buChar char="•"/>
              <a:tabLst>
                <a:tab pos="1008380" algn="l"/>
              </a:tabLst>
            </a:pPr>
            <a:endParaRPr lang="fr-FR" dirty="0">
              <a:effectLst/>
              <a:ea typeface="Book Antiqua" panose="02040602050305030304" pitchFamily="18" charset="0"/>
              <a:cs typeface="Book Antiqua" panose="02040602050305030304" pitchFamily="18" charset="0"/>
            </a:endParaRPr>
          </a:p>
          <a:p>
            <a:pPr marL="742950" lvl="1" indent="-285750" algn="just">
              <a:lnSpc>
                <a:spcPts val="1185"/>
              </a:lnSpc>
              <a:buClr>
                <a:srgbClr val="BC89C9"/>
              </a:buClr>
              <a:buSzPts val="950"/>
              <a:buFont typeface="Palatino Linotype" panose="02040502050505030304" pitchFamily="18" charset="0"/>
              <a:buChar char="•"/>
              <a:tabLst>
                <a:tab pos="1008380" algn="l"/>
              </a:tabLst>
            </a:pPr>
            <a:r>
              <a:rPr lang="fr-FR" b="1" spc="-110" dirty="0">
                <a:effectLst/>
                <a:ea typeface="Palatino Linotype" panose="02040502050505030304" pitchFamily="18" charset="0"/>
                <a:cs typeface="Palatino Linotype" panose="02040502050505030304" pitchFamily="18" charset="0"/>
              </a:rPr>
              <a:t>La communication d’acceptabilité </a:t>
            </a:r>
            <a:r>
              <a:rPr lang="fr-FR" spc="-110" dirty="0">
                <a:effectLst/>
                <a:ea typeface="Palatino Linotype" panose="02040502050505030304" pitchFamily="18" charset="0"/>
                <a:cs typeface="Palatino Linotype" panose="02040502050505030304" pitchFamily="18" charset="0"/>
              </a:rPr>
              <a:t>est celle qui s’effectue en accompagnement</a:t>
            </a:r>
            <a:r>
              <a:rPr lang="fr-FR" spc="120" dirty="0">
                <a:effectLst/>
                <a:ea typeface="Palatino Linotype" panose="02040502050505030304" pitchFamily="18" charset="0"/>
                <a:cs typeface="Palatino Linotype" panose="02040502050505030304" pitchFamily="18" charset="0"/>
              </a:rPr>
              <a:t> </a:t>
            </a:r>
            <a:r>
              <a:rPr lang="fr-FR" spc="-110" dirty="0">
                <a:effectLst/>
                <a:ea typeface="Palatino Linotype" panose="02040502050505030304" pitchFamily="18" charset="0"/>
                <a:cs typeface="Palatino Linotype" panose="02040502050505030304" pitchFamily="18" charset="0"/>
              </a:rPr>
              <a:t>d’un </a:t>
            </a:r>
            <a:r>
              <a:rPr lang="fr-FR" dirty="0">
                <a:effectLst/>
                <a:ea typeface="Book Antiqua" panose="02040602050305030304" pitchFamily="18" charset="0"/>
                <a:cs typeface="Book Antiqua" panose="02040602050305030304" pitchFamily="18" charset="0"/>
              </a:rPr>
              <a:t>projet d’implantation d’ouvrage ou d’équipement ayant un impact environnemental </a:t>
            </a:r>
            <a:r>
              <a:rPr lang="fr-FR" spc="-15" dirty="0">
                <a:effectLst/>
                <a:ea typeface="Book Antiqua" panose="02040602050305030304" pitchFamily="18" charset="0"/>
                <a:cs typeface="Book Antiqua" panose="02040602050305030304" pitchFamily="18" charset="0"/>
              </a:rPr>
              <a:t>majeur.</a:t>
            </a:r>
            <a:r>
              <a:rPr lang="fr-FR" spc="-14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Des</a:t>
            </a:r>
            <a:r>
              <a:rPr lang="fr-FR" spc="-14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exemples</a:t>
            </a:r>
            <a:r>
              <a:rPr lang="fr-FR" spc="-14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comme</a:t>
            </a:r>
            <a:r>
              <a:rPr lang="fr-FR" spc="-14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ceux</a:t>
            </a:r>
            <a:r>
              <a:rPr lang="fr-FR" spc="-14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du</a:t>
            </a:r>
            <a:r>
              <a:rPr lang="fr-FR" spc="-14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projet</a:t>
            </a:r>
            <a:r>
              <a:rPr lang="fr-FR" spc="-14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14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barrage</a:t>
            </a:r>
            <a:r>
              <a:rPr lang="fr-FR" spc="-14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hydraulique</a:t>
            </a:r>
            <a:r>
              <a:rPr lang="fr-FR" spc="-14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140" dirty="0">
                <a:effectLst/>
                <a:ea typeface="Book Antiqua" panose="02040602050305030304" pitchFamily="18" charset="0"/>
                <a:cs typeface="Book Antiqua" panose="02040602050305030304" pitchFamily="18" charset="0"/>
              </a:rPr>
              <a:t> </a:t>
            </a:r>
            <a:r>
              <a:rPr lang="fr-FR" dirty="0" err="1">
                <a:effectLst/>
                <a:ea typeface="Book Antiqua" panose="02040602050305030304" pitchFamily="18" charset="0"/>
                <a:cs typeface="Book Antiqua" panose="02040602050305030304" pitchFamily="18" charset="0"/>
              </a:rPr>
              <a:t>Sivens</a:t>
            </a:r>
            <a:r>
              <a:rPr lang="fr-FR" dirty="0">
                <a:effectLst/>
                <a:ea typeface="Book Antiqua" panose="02040602050305030304" pitchFamily="18" charset="0"/>
                <a:cs typeface="Book Antiqua" panose="02040602050305030304" pitchFamily="18" charset="0"/>
              </a:rPr>
              <a:t>,</a:t>
            </a:r>
            <a:r>
              <a:rPr lang="fr-FR" spc="-14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14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l’</a:t>
            </a:r>
            <a:r>
              <a:rPr lang="fr-FR" dirty="0" err="1">
                <a:effectLst/>
                <a:ea typeface="Book Antiqua" panose="02040602050305030304" pitchFamily="18" charset="0"/>
                <a:cs typeface="Book Antiqua" panose="02040602050305030304" pitchFamily="18" charset="0"/>
              </a:rPr>
              <a:t>aéro</a:t>
            </a:r>
            <a:r>
              <a:rPr lang="fr-FR" dirty="0">
                <a:effectLst/>
                <a:ea typeface="Book Antiqua" panose="02040602050305030304" pitchFamily="18" charset="0"/>
                <a:cs typeface="Book Antiqua" panose="02040602050305030304" pitchFamily="18" charset="0"/>
              </a:rPr>
              <a:t>- port</a:t>
            </a:r>
            <a:r>
              <a:rPr lang="fr-FR" spc="-11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10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Notre-Dame-des-Landes</a:t>
            </a:r>
            <a:r>
              <a:rPr lang="fr-FR" spc="-10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ou</a:t>
            </a:r>
            <a:r>
              <a:rPr lang="fr-FR" spc="-10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du</a:t>
            </a:r>
            <a:r>
              <a:rPr lang="fr-FR" spc="-11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centre</a:t>
            </a:r>
            <a:r>
              <a:rPr lang="fr-FR" spc="-10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10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stockage</a:t>
            </a:r>
            <a:r>
              <a:rPr lang="fr-FR" spc="-10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de</a:t>
            </a:r>
            <a:r>
              <a:rPr lang="fr-FR" spc="-10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déchets</a:t>
            </a:r>
            <a:r>
              <a:rPr lang="fr-FR" spc="-110"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radioactifs</a:t>
            </a:r>
            <a:r>
              <a:rPr lang="fr-FR" spc="-10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en</a:t>
            </a:r>
            <a:r>
              <a:rPr lang="fr-FR" spc="-10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sont des</a:t>
            </a:r>
            <a:r>
              <a:rPr lang="fr-FR" spc="-25" dirty="0">
                <a:effectLst/>
                <a:ea typeface="Book Antiqua" panose="02040602050305030304" pitchFamily="18" charset="0"/>
                <a:cs typeface="Book Antiqua" panose="02040602050305030304" pitchFamily="18" charset="0"/>
              </a:rPr>
              <a:t> </a:t>
            </a:r>
            <a:r>
              <a:rPr lang="fr-FR" dirty="0">
                <a:effectLst/>
                <a:ea typeface="Book Antiqua" panose="02040602050305030304" pitchFamily="18" charset="0"/>
                <a:cs typeface="Book Antiqua" panose="02040602050305030304" pitchFamily="18" charset="0"/>
              </a:rPr>
              <a:t>illustrations.</a:t>
            </a:r>
            <a:r>
              <a:rPr lang="fr-FR" sz="1000" dirty="0">
                <a:effectLst/>
                <a:latin typeface="Book Antiqua" panose="02040602050305030304" pitchFamily="18" charset="0"/>
                <a:ea typeface="Book Antiqua" panose="02040602050305030304" pitchFamily="18" charset="0"/>
                <a:cs typeface="Book Antiqua" panose="02040602050305030304" pitchFamily="18" charset="0"/>
              </a:rPr>
              <a:t> </a:t>
            </a:r>
            <a:endParaRPr lang="fr-FR" sz="950" dirty="0">
              <a:effectLst/>
              <a:latin typeface="Book Antiqua" panose="02040602050305030304" pitchFamily="18" charset="0"/>
              <a:ea typeface="Book Antiqua" panose="02040602050305030304" pitchFamily="18" charset="0"/>
              <a:cs typeface="Book Antiqua" panose="02040602050305030304" pitchFamily="18" charset="0"/>
            </a:endParaRPr>
          </a:p>
          <a:p>
            <a:endParaRPr lang="fr-FR" dirty="0"/>
          </a:p>
        </p:txBody>
      </p:sp>
    </p:spTree>
    <p:extLst>
      <p:ext uri="{BB962C8B-B14F-4D97-AF65-F5344CB8AC3E}">
        <p14:creationId xmlns:p14="http://schemas.microsoft.com/office/powerpoint/2010/main" val="829750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22677C-1817-43D6-9FE4-5B0FB8E1A743}"/>
              </a:ext>
            </a:extLst>
          </p:cNvPr>
          <p:cNvSpPr>
            <a:spLocks noGrp="1"/>
          </p:cNvSpPr>
          <p:nvPr>
            <p:ph type="title"/>
          </p:nvPr>
        </p:nvSpPr>
        <p:spPr/>
        <p:txBody>
          <a:bodyPr/>
          <a:lstStyle/>
          <a:p>
            <a:r>
              <a:rPr lang="fr-FR" dirty="0"/>
              <a:t> Les caractéristiques</a:t>
            </a:r>
          </a:p>
        </p:txBody>
      </p:sp>
      <p:pic>
        <p:nvPicPr>
          <p:cNvPr id="5" name="Espace réservé du contenu 4">
            <a:extLst>
              <a:ext uri="{FF2B5EF4-FFF2-40B4-BE49-F238E27FC236}">
                <a16:creationId xmlns:a16="http://schemas.microsoft.com/office/drawing/2014/main" id="{EFF03031-0D11-446A-BEF0-D8978F7E49F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8171" y="2065867"/>
            <a:ext cx="7389739" cy="4382558"/>
          </a:xfrm>
        </p:spPr>
      </p:pic>
    </p:spTree>
    <p:extLst>
      <p:ext uri="{BB962C8B-B14F-4D97-AF65-F5344CB8AC3E}">
        <p14:creationId xmlns:p14="http://schemas.microsoft.com/office/powerpoint/2010/main" val="1595741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2A372B-FAD5-43EE-8855-2B695ECAE2B1}"/>
              </a:ext>
            </a:extLst>
          </p:cNvPr>
          <p:cNvSpPr>
            <a:spLocks noGrp="1"/>
          </p:cNvSpPr>
          <p:nvPr>
            <p:ph type="title"/>
          </p:nvPr>
        </p:nvSpPr>
        <p:spPr/>
        <p:txBody>
          <a:bodyPr/>
          <a:lstStyle/>
          <a:p>
            <a:r>
              <a:rPr lang="fr-FR" dirty="0"/>
              <a:t>La phase préliminaire</a:t>
            </a:r>
          </a:p>
        </p:txBody>
      </p:sp>
      <p:sp>
        <p:nvSpPr>
          <p:cNvPr id="3" name="Espace réservé du contenu 2">
            <a:extLst>
              <a:ext uri="{FF2B5EF4-FFF2-40B4-BE49-F238E27FC236}">
                <a16:creationId xmlns:a16="http://schemas.microsoft.com/office/drawing/2014/main" id="{07F98C5C-9482-4E1A-B98F-0E8D03ABFAA9}"/>
              </a:ext>
            </a:extLst>
          </p:cNvPr>
          <p:cNvSpPr>
            <a:spLocks noGrp="1"/>
          </p:cNvSpPr>
          <p:nvPr>
            <p:ph idx="1"/>
          </p:nvPr>
        </p:nvSpPr>
        <p:spPr/>
        <p:txBody>
          <a:bodyPr/>
          <a:lstStyle/>
          <a:p>
            <a:r>
              <a:rPr lang="fr-FR" sz="1800" dirty="0">
                <a:effectLst/>
                <a:ea typeface="Book Antiqua" panose="02040602050305030304" pitchFamily="18" charset="0"/>
                <a:cs typeface="Book Antiqua" panose="02040602050305030304" pitchFamily="18" charset="0"/>
              </a:rPr>
              <a:t>La</a:t>
            </a:r>
            <a:r>
              <a:rPr lang="fr-FR" sz="1800" spc="-1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crise</a:t>
            </a:r>
            <a:r>
              <a:rPr lang="fr-FR" sz="1800" spc="-15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est</a:t>
            </a:r>
            <a:r>
              <a:rPr lang="fr-FR" sz="1800" spc="-15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encore</a:t>
            </a:r>
            <a:r>
              <a:rPr lang="fr-FR" sz="1800" spc="-1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embryonnaire</a:t>
            </a:r>
            <a:r>
              <a:rPr lang="fr-FR" sz="1800" spc="-19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t>
            </a:r>
            <a:r>
              <a:rPr lang="fr-FR" sz="1800" spc="-1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elle</a:t>
            </a:r>
            <a:r>
              <a:rPr lang="fr-FR" sz="1800" spc="-15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n’existe</a:t>
            </a:r>
            <a:r>
              <a:rPr lang="fr-FR" sz="1800" spc="-15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qu’à</a:t>
            </a:r>
            <a:r>
              <a:rPr lang="fr-FR" sz="1800" spc="-15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l’état</a:t>
            </a:r>
            <a:r>
              <a:rPr lang="fr-FR" sz="1800" spc="-1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15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signaux</a:t>
            </a:r>
            <a:r>
              <a:rPr lang="fr-FR" sz="1800" spc="-15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faibles,</a:t>
            </a:r>
            <a:r>
              <a:rPr lang="fr-FR" sz="1800" spc="-1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15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l’exemple</a:t>
            </a:r>
            <a:r>
              <a:rPr lang="fr-FR" sz="1800" spc="-15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d’une montée</a:t>
            </a:r>
            <a:r>
              <a:rPr lang="fr-FR" sz="1800" spc="-8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des</a:t>
            </a:r>
            <a:r>
              <a:rPr lang="fr-FR" sz="1800" spc="-8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réclamations</a:t>
            </a:r>
            <a:r>
              <a:rPr lang="fr-FR" sz="1800" spc="-8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chez</a:t>
            </a:r>
            <a:r>
              <a:rPr lang="fr-FR" sz="1800" spc="-8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les</a:t>
            </a:r>
            <a:r>
              <a:rPr lang="fr-FR" sz="1800" spc="-8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consommateurs,</a:t>
            </a:r>
            <a:r>
              <a:rPr lang="fr-FR" sz="1800" spc="-8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un</a:t>
            </a:r>
            <a:r>
              <a:rPr lang="fr-FR" sz="1800" spc="-8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accident</a:t>
            </a:r>
            <a:r>
              <a:rPr lang="fr-FR" sz="1800" spc="-8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comparable</a:t>
            </a:r>
            <a:r>
              <a:rPr lang="fr-FR" sz="1800" spc="-8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chez</a:t>
            </a:r>
            <a:r>
              <a:rPr lang="fr-FR" sz="1800" spc="-8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une</a:t>
            </a:r>
            <a:r>
              <a:rPr lang="fr-FR" sz="1800" spc="-8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entre- prise similaire, des odeurs ou fumées suspectes dans des entrepôts, quelques tweets très critiques.</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ce</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stade,</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rien</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n’est</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définitif</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et</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crise</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pourrait</a:t>
            </a:r>
            <a:r>
              <a:rPr lang="fr-FR" sz="1800" spc="-14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ne</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jamais</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apparaître</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si</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des</a:t>
            </a:r>
            <a:r>
              <a:rPr lang="fr-FR" sz="1800" spc="-14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mesures correctrices</a:t>
            </a:r>
            <a:r>
              <a:rPr lang="fr-FR" sz="1800" spc="-17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sont</a:t>
            </a:r>
            <a:r>
              <a:rPr lang="fr-FR" sz="1800" spc="-17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rapidement</a:t>
            </a:r>
            <a:r>
              <a:rPr lang="fr-FR" sz="1800" spc="-17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effectuées.</a:t>
            </a:r>
            <a:r>
              <a:rPr lang="fr-FR" sz="1800" spc="-17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Cette</a:t>
            </a:r>
            <a:r>
              <a:rPr lang="fr-FR" sz="1800" spc="-17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phase</a:t>
            </a:r>
            <a:r>
              <a:rPr lang="fr-FR" sz="1800" spc="-17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préliminaire</a:t>
            </a:r>
            <a:r>
              <a:rPr lang="fr-FR" sz="1800" spc="-17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ne</a:t>
            </a:r>
            <a:r>
              <a:rPr lang="fr-FR" sz="1800" spc="-17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forme</a:t>
            </a:r>
            <a:r>
              <a:rPr lang="fr-FR" sz="1800" spc="-17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qu’une</a:t>
            </a:r>
            <a:r>
              <a:rPr lang="fr-FR" sz="1800" spc="-17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possibilité de</a:t>
            </a:r>
            <a:r>
              <a:rPr lang="fr-FR" sz="1800" spc="-10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crise.</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Les</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nombreux</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travaux</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sur</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les</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cartographies</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des</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risques</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visent</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mieux</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détecter</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ces possibilités</a:t>
            </a:r>
            <a:r>
              <a:rPr lang="fr-FR" sz="1800" spc="-9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9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risques,</a:t>
            </a:r>
            <a:r>
              <a:rPr lang="fr-FR" sz="1800" spc="-9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afin</a:t>
            </a:r>
            <a:r>
              <a:rPr lang="fr-FR" sz="1800" spc="-9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9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mieux</a:t>
            </a:r>
            <a:r>
              <a:rPr lang="fr-FR" sz="1800" spc="-9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juguler</a:t>
            </a:r>
            <a:r>
              <a:rPr lang="fr-FR" sz="1800" spc="-8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l’émergence</a:t>
            </a:r>
            <a:r>
              <a:rPr lang="fr-FR" sz="1800" spc="-9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d’une</a:t>
            </a:r>
            <a:r>
              <a:rPr lang="fr-FR" sz="1800" spc="-9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crise</a:t>
            </a:r>
            <a:endParaRPr lang="fr-FR" dirty="0"/>
          </a:p>
        </p:txBody>
      </p:sp>
    </p:spTree>
    <p:extLst>
      <p:ext uri="{BB962C8B-B14F-4D97-AF65-F5344CB8AC3E}">
        <p14:creationId xmlns:p14="http://schemas.microsoft.com/office/powerpoint/2010/main" val="1975614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AD8720-8579-44D9-9A7A-036EACB62272}"/>
              </a:ext>
            </a:extLst>
          </p:cNvPr>
          <p:cNvSpPr>
            <a:spLocks noGrp="1"/>
          </p:cNvSpPr>
          <p:nvPr>
            <p:ph type="title"/>
          </p:nvPr>
        </p:nvSpPr>
        <p:spPr/>
        <p:txBody>
          <a:bodyPr/>
          <a:lstStyle/>
          <a:p>
            <a:r>
              <a:rPr lang="fr-FR" dirty="0"/>
              <a:t>La phase aiguë</a:t>
            </a:r>
          </a:p>
        </p:txBody>
      </p:sp>
      <p:sp>
        <p:nvSpPr>
          <p:cNvPr id="3" name="Espace réservé du contenu 2">
            <a:extLst>
              <a:ext uri="{FF2B5EF4-FFF2-40B4-BE49-F238E27FC236}">
                <a16:creationId xmlns:a16="http://schemas.microsoft.com/office/drawing/2014/main" id="{4315A384-33D3-412D-8299-CE5B9446D426}"/>
              </a:ext>
            </a:extLst>
          </p:cNvPr>
          <p:cNvSpPr>
            <a:spLocks noGrp="1"/>
          </p:cNvSpPr>
          <p:nvPr>
            <p:ph idx="1"/>
          </p:nvPr>
        </p:nvSpPr>
        <p:spPr/>
        <p:txBody>
          <a:bodyPr/>
          <a:lstStyle/>
          <a:p>
            <a:r>
              <a:rPr lang="fr-FR" sz="1800" spc="-15" dirty="0">
                <a:effectLst/>
                <a:ea typeface="Book Antiqua" panose="02040602050305030304" pitchFamily="18" charset="0"/>
                <a:cs typeface="Book Antiqua" panose="02040602050305030304" pitchFamily="18" charset="0"/>
              </a:rPr>
              <a:t>Elle</a:t>
            </a:r>
            <a:r>
              <a:rPr lang="fr-FR" sz="1800" spc="-11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constitue</a:t>
            </a:r>
            <a:r>
              <a:rPr lang="fr-FR" sz="1800" spc="-11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11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phase</a:t>
            </a:r>
            <a:r>
              <a:rPr lang="fr-FR" sz="1800" spc="-11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11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plus</a:t>
            </a:r>
            <a:r>
              <a:rPr lang="fr-FR" sz="1800" spc="-11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intense</a:t>
            </a:r>
            <a:r>
              <a:rPr lang="fr-FR" sz="1800" spc="-11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11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11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crise</a:t>
            </a:r>
            <a:r>
              <a:rPr lang="fr-FR" sz="1800" spc="-11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et</a:t>
            </a:r>
            <a:r>
              <a:rPr lang="fr-FR" sz="1800" spc="-110"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prend</a:t>
            </a:r>
            <a:r>
              <a:rPr lang="fr-FR" sz="1800" spc="-11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place</a:t>
            </a:r>
            <a:r>
              <a:rPr lang="fr-FR" sz="1800" spc="-11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a:t>
            </a:r>
            <a:r>
              <a:rPr lang="fr-FR" sz="1800" spc="-11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plus</a:t>
            </a:r>
            <a:r>
              <a:rPr lang="fr-FR" sz="1800" spc="-115"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souvent</a:t>
            </a:r>
            <a:r>
              <a:rPr lang="fr-FR" sz="1800" spc="-115" dirty="0">
                <a:effectLst/>
                <a:ea typeface="Book Antiqua" panose="02040602050305030304" pitchFamily="18" charset="0"/>
                <a:cs typeface="Book Antiqua" panose="02040602050305030304" pitchFamily="18" charset="0"/>
              </a:rPr>
              <a:t> </a:t>
            </a:r>
            <a:r>
              <a:rPr lang="fr-FR" sz="1800" spc="-20" dirty="0">
                <a:effectLst/>
                <a:ea typeface="Book Antiqua" panose="02040602050305030304" pitchFamily="18" charset="0"/>
                <a:cs typeface="Book Antiqua" panose="02040602050305030304" pitchFamily="18" charset="0"/>
              </a:rPr>
              <a:t>immédiatement </a:t>
            </a:r>
            <a:r>
              <a:rPr lang="fr-FR" sz="1800" dirty="0">
                <a:effectLst/>
                <a:ea typeface="Book Antiqua" panose="02040602050305030304" pitchFamily="18" charset="0"/>
                <a:cs typeface="Book Antiqua" panose="02040602050305030304" pitchFamily="18" charset="0"/>
              </a:rPr>
              <a:t>après</a:t>
            </a:r>
            <a:r>
              <a:rPr lang="fr-FR" sz="1800" spc="-4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une</a:t>
            </a:r>
            <a:r>
              <a:rPr lang="fr-FR" sz="1800" spc="-4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situation</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d’absence</a:t>
            </a:r>
            <a:r>
              <a:rPr lang="fr-FR" sz="1800" spc="-4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4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problèmes</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apparents.</a:t>
            </a:r>
            <a:r>
              <a:rPr lang="fr-FR" sz="1800" spc="-4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Cela</a:t>
            </a:r>
            <a:r>
              <a:rPr lang="fr-FR" sz="1800" spc="-4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peut</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être</a:t>
            </a:r>
            <a:r>
              <a:rPr lang="fr-FR" sz="1800" spc="-4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l’explosion</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d’une</a:t>
            </a:r>
            <a:r>
              <a:rPr lang="fr-FR" sz="1800" spc="-40" dirty="0">
                <a:effectLst/>
                <a:ea typeface="Book Antiqua" panose="02040602050305030304" pitchFamily="18" charset="0"/>
                <a:cs typeface="Book Antiqua" panose="02040602050305030304" pitchFamily="18" charset="0"/>
              </a:rPr>
              <a:t> </a:t>
            </a:r>
            <a:r>
              <a:rPr lang="fr-FR" sz="1800" spc="-10" dirty="0">
                <a:effectLst/>
                <a:ea typeface="Book Antiqua" panose="02040602050305030304" pitchFamily="18" charset="0"/>
                <a:cs typeface="Book Antiqua" panose="02040602050305030304" pitchFamily="18" charset="0"/>
              </a:rPr>
              <a:t>usine, </a:t>
            </a:r>
            <a:r>
              <a:rPr lang="fr-FR" sz="1800" dirty="0">
                <a:effectLst/>
                <a:ea typeface="Book Antiqua" panose="02040602050305030304" pitchFamily="18" charset="0"/>
                <a:cs typeface="Book Antiqua" panose="02040602050305030304" pitchFamily="18" charset="0"/>
              </a:rPr>
              <a:t>le naufrage d’un navire, le crash d’un avion, la découverte de manœuvres frauduleuses, d’importantes</a:t>
            </a:r>
            <a:r>
              <a:rPr lang="fr-FR" sz="1800" spc="-3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intoxications</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alimentaires.</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En</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une</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période</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très</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courte,</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quelques</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heures, l’organisation</a:t>
            </a:r>
            <a:r>
              <a:rPr lang="fr-FR" sz="1800" spc="-10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concernée</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se</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retrouve</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sous</a:t>
            </a:r>
            <a:r>
              <a:rPr lang="fr-FR" sz="1800" spc="-10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les</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feux</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l’actualité</a:t>
            </a:r>
            <a:r>
              <a:rPr lang="fr-FR" sz="1800" spc="-10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médiatique</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et</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sous</a:t>
            </a:r>
            <a:r>
              <a:rPr lang="fr-FR" sz="1800" spc="-10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un</a:t>
            </a:r>
            <a:r>
              <a:rPr lang="fr-FR" sz="1800" spc="-10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angle majoritairement</a:t>
            </a:r>
            <a:r>
              <a:rPr lang="fr-FR" sz="1800" spc="-2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négatif.</a:t>
            </a:r>
          </a:p>
          <a:p>
            <a:endParaRPr lang="fr-FR" dirty="0"/>
          </a:p>
        </p:txBody>
      </p:sp>
    </p:spTree>
    <p:extLst>
      <p:ext uri="{BB962C8B-B14F-4D97-AF65-F5344CB8AC3E}">
        <p14:creationId xmlns:p14="http://schemas.microsoft.com/office/powerpoint/2010/main" val="1586692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D584C1-4437-4D34-9502-E0A80D9FBDFB}"/>
              </a:ext>
            </a:extLst>
          </p:cNvPr>
          <p:cNvSpPr>
            <a:spLocks noGrp="1"/>
          </p:cNvSpPr>
          <p:nvPr>
            <p:ph type="title"/>
          </p:nvPr>
        </p:nvSpPr>
        <p:spPr/>
        <p:txBody>
          <a:bodyPr/>
          <a:lstStyle/>
          <a:p>
            <a:r>
              <a:rPr lang="fr-FR" dirty="0"/>
              <a:t>La phase chronique</a:t>
            </a:r>
          </a:p>
        </p:txBody>
      </p:sp>
      <p:sp>
        <p:nvSpPr>
          <p:cNvPr id="3" name="Espace réservé du contenu 2">
            <a:extLst>
              <a:ext uri="{FF2B5EF4-FFF2-40B4-BE49-F238E27FC236}">
                <a16:creationId xmlns:a16="http://schemas.microsoft.com/office/drawing/2014/main" id="{F9874810-D718-48DA-A88E-EA89AEAD18D8}"/>
              </a:ext>
            </a:extLst>
          </p:cNvPr>
          <p:cNvSpPr>
            <a:spLocks noGrp="1"/>
          </p:cNvSpPr>
          <p:nvPr>
            <p:ph idx="1"/>
          </p:nvPr>
        </p:nvSpPr>
        <p:spPr/>
        <p:txBody>
          <a:bodyPr/>
          <a:lstStyle/>
          <a:p>
            <a:r>
              <a:rPr lang="fr-FR" sz="1800" dirty="0">
                <a:effectLst/>
                <a:ea typeface="Book Antiqua" panose="02040602050305030304" pitchFamily="18" charset="0"/>
                <a:cs typeface="Book Antiqua" panose="02040602050305030304" pitchFamily="18" charset="0"/>
              </a:rPr>
              <a:t>Celle-ci</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prend</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place</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quelques</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jours</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après</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phase</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aiguë.</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Elle</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s’explique</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par</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l’effet</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a:t>
            </a:r>
            <a:r>
              <a:rPr lang="fr-FR" sz="1800" spc="-1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satura- </a:t>
            </a:r>
            <a:r>
              <a:rPr lang="fr-FR" sz="1800" dirty="0" err="1">
                <a:effectLst/>
                <a:ea typeface="Book Antiqua" panose="02040602050305030304" pitchFamily="18" charset="0"/>
                <a:cs typeface="Book Antiqua" panose="02040602050305030304" pitchFamily="18" charset="0"/>
              </a:rPr>
              <a:t>tion</a:t>
            </a:r>
            <a:r>
              <a:rPr lang="fr-FR" sz="1800" dirty="0">
                <a:effectLst/>
                <a:ea typeface="Book Antiqua" panose="02040602050305030304" pitchFamily="18" charset="0"/>
                <a:cs typeface="Book Antiqua" panose="02040602050305030304" pitchFamily="18" charset="0"/>
              </a:rPr>
              <a:t> médiatique où, après quelque temps, le sentiment que tout a déjà été dit sur la crise s’installe.</a:t>
            </a:r>
            <a:r>
              <a:rPr lang="fr-FR" sz="1800" spc="-11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a:t>
            </a:r>
            <a:r>
              <a:rPr lang="fr-FR" sz="1800" spc="-110"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sujet</a:t>
            </a:r>
            <a:r>
              <a:rPr lang="fr-FR" sz="1800" spc="-11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continue</a:t>
            </a:r>
            <a:r>
              <a:rPr lang="fr-FR" sz="1800" spc="-11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11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être</a:t>
            </a:r>
            <a:r>
              <a:rPr lang="fr-FR" sz="1800" spc="-11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dans</a:t>
            </a:r>
            <a:r>
              <a:rPr lang="fr-FR" sz="1800" spc="-11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l’actualité,</a:t>
            </a:r>
            <a:r>
              <a:rPr lang="fr-FR" sz="1800" spc="-11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mais</a:t>
            </a:r>
            <a:r>
              <a:rPr lang="fr-FR" sz="1800" spc="-11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il</a:t>
            </a:r>
            <a:r>
              <a:rPr lang="fr-FR" sz="1800" spc="-11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ne</a:t>
            </a:r>
            <a:r>
              <a:rPr lang="fr-FR" sz="1800" spc="-11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fait</a:t>
            </a:r>
            <a:r>
              <a:rPr lang="fr-FR" sz="1800" spc="-11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plus</a:t>
            </a:r>
            <a:r>
              <a:rPr lang="fr-FR" sz="1800" spc="-11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les</a:t>
            </a:r>
            <a:r>
              <a:rPr lang="fr-FR" sz="1800" spc="-11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gros</a:t>
            </a:r>
            <a:r>
              <a:rPr lang="fr-FR" sz="1800" spc="-11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titres</a:t>
            </a:r>
            <a:r>
              <a:rPr lang="fr-FR" sz="1800" spc="-11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ni</a:t>
            </a:r>
            <a:r>
              <a:rPr lang="fr-FR" sz="1800" spc="-110"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l’</a:t>
            </a:r>
            <a:r>
              <a:rPr lang="fr-FR" sz="1800" spc="-15" dirty="0" err="1">
                <a:effectLst/>
                <a:ea typeface="Book Antiqua" panose="02040602050305030304" pitchFamily="18" charset="0"/>
                <a:cs typeface="Book Antiqua" panose="02040602050305030304" pitchFamily="18" charset="0"/>
              </a:rPr>
              <a:t>ouver</a:t>
            </a:r>
            <a:r>
              <a:rPr lang="fr-FR" sz="1800" spc="-1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ture</a:t>
            </a:r>
            <a:r>
              <a:rPr lang="fr-FR" sz="1800" spc="-6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des</a:t>
            </a:r>
            <a:r>
              <a:rPr lang="fr-FR" sz="1800" spc="-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journaux</a:t>
            </a:r>
            <a:r>
              <a:rPr lang="fr-FR" sz="1800" spc="-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télévisés.</a:t>
            </a:r>
            <a:r>
              <a:rPr lang="fr-FR" sz="1800" spc="-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Cette</a:t>
            </a:r>
            <a:r>
              <a:rPr lang="fr-FR" sz="1800" spc="-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phase</a:t>
            </a:r>
            <a:r>
              <a:rPr lang="fr-FR" sz="1800" spc="-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dépend</a:t>
            </a:r>
            <a:r>
              <a:rPr lang="fr-FR" sz="1800" spc="-6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beaucoup</a:t>
            </a:r>
            <a:r>
              <a:rPr lang="fr-FR" sz="1800" spc="-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du</a:t>
            </a:r>
            <a:r>
              <a:rPr lang="fr-FR" sz="1800" spc="-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contexte.</a:t>
            </a:r>
            <a:r>
              <a:rPr lang="fr-FR" sz="1800" spc="-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Ainsi,</a:t>
            </a:r>
            <a:r>
              <a:rPr lang="fr-FR" sz="1800" spc="-6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l’émergence d’une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autre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crise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majeure</a:t>
            </a:r>
            <a:r>
              <a:rPr lang="fr-FR" sz="1800" spc="-1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aura</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tendance</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réduire</a:t>
            </a:r>
            <a:r>
              <a:rPr lang="fr-FR" sz="1800" spc="-1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plus</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rapidement</a:t>
            </a:r>
            <a:r>
              <a:rPr lang="fr-FR" sz="1800" spc="-2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l’intensité</a:t>
            </a:r>
            <a:r>
              <a:rPr lang="fr-FR" sz="1800" spc="-20"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médiatique </a:t>
            </a:r>
            <a:r>
              <a:rPr lang="fr-FR" sz="1800" dirty="0">
                <a:effectLst/>
                <a:ea typeface="Book Antiqua" panose="02040602050305030304" pitchFamily="18" charset="0"/>
                <a:cs typeface="Book Antiqua" panose="02040602050305030304" pitchFamily="18" charset="0"/>
              </a:rPr>
              <a:t>d’une</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crise</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antérieure.</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l’inverse,</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un</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contexte</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faible</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actualité</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aura</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tendance</a:t>
            </a:r>
            <a:r>
              <a:rPr lang="fr-FR" sz="1800" spc="-5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à</a:t>
            </a:r>
            <a:r>
              <a:rPr lang="fr-FR" sz="1800" spc="-50" dirty="0">
                <a:effectLst/>
                <a:ea typeface="Book Antiqua" panose="02040602050305030304" pitchFamily="18" charset="0"/>
                <a:cs typeface="Book Antiqua" panose="02040602050305030304" pitchFamily="18" charset="0"/>
              </a:rPr>
              <a:t> </a:t>
            </a:r>
            <a:r>
              <a:rPr lang="fr-FR" sz="1800" spc="-15" dirty="0">
                <a:effectLst/>
                <a:ea typeface="Book Antiqua" panose="02040602050305030304" pitchFamily="18" charset="0"/>
                <a:cs typeface="Book Antiqua" panose="02040602050305030304" pitchFamily="18" charset="0"/>
              </a:rPr>
              <a:t>maintenir </a:t>
            </a:r>
            <a:r>
              <a:rPr lang="fr-FR" sz="1800" dirty="0">
                <a:effectLst/>
                <a:ea typeface="Book Antiqua" panose="02040602050305030304" pitchFamily="18" charset="0"/>
                <a:cs typeface="Book Antiqua" panose="02040602050305030304" pitchFamily="18" charset="0"/>
              </a:rPr>
              <a:t>une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crise</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plus</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longtemps</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dans</a:t>
            </a:r>
            <a:r>
              <a:rPr lang="fr-FR" sz="1800" spc="-30"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un</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important</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traitement</a:t>
            </a:r>
            <a:r>
              <a:rPr lang="fr-FR" sz="1800" spc="-35" dirty="0">
                <a:effectLst/>
                <a:ea typeface="Book Antiqua" panose="02040602050305030304" pitchFamily="18" charset="0"/>
                <a:cs typeface="Book Antiqua" panose="02040602050305030304" pitchFamily="18" charset="0"/>
              </a:rPr>
              <a:t> </a:t>
            </a:r>
            <a:r>
              <a:rPr lang="fr-FR" sz="1800" dirty="0">
                <a:effectLst/>
                <a:ea typeface="Book Antiqua" panose="02040602050305030304" pitchFamily="18" charset="0"/>
                <a:cs typeface="Book Antiqua" panose="02040602050305030304" pitchFamily="18" charset="0"/>
              </a:rPr>
              <a:t>médiatique.</a:t>
            </a:r>
          </a:p>
          <a:p>
            <a:endParaRPr lang="fr-FR" dirty="0"/>
          </a:p>
        </p:txBody>
      </p:sp>
    </p:spTree>
    <p:extLst>
      <p:ext uri="{BB962C8B-B14F-4D97-AF65-F5344CB8AC3E}">
        <p14:creationId xmlns:p14="http://schemas.microsoft.com/office/powerpoint/2010/main" val="11646298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otalTime>1242</TotalTime>
  <Words>5280</Words>
  <Application>Microsoft Office PowerPoint</Application>
  <PresentationFormat>Grand écran</PresentationFormat>
  <Paragraphs>255</Paragraphs>
  <Slides>45</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45</vt:i4>
      </vt:variant>
    </vt:vector>
  </HeadingPairs>
  <TitlesOfParts>
    <vt:vector size="54" baseType="lpstr">
      <vt:lpstr>Arial</vt:lpstr>
      <vt:lpstr>Book Antiqua</vt:lpstr>
      <vt:lpstr>Calibri</vt:lpstr>
      <vt:lpstr>Calibri Light</vt:lpstr>
      <vt:lpstr>Cambria</vt:lpstr>
      <vt:lpstr>Ebrima</vt:lpstr>
      <vt:lpstr>Palatino Linotype</vt:lpstr>
      <vt:lpstr>Times New Roman</vt:lpstr>
      <vt:lpstr>Céleste</vt:lpstr>
      <vt:lpstr>COMMUNICATION de crise  </vt:lpstr>
      <vt:lpstr>Définition</vt:lpstr>
      <vt:lpstr>Définition</vt:lpstr>
      <vt:lpstr>Communication de crise et sensible</vt:lpstr>
      <vt:lpstr>Présentation PowerPoint</vt:lpstr>
      <vt:lpstr> Les caractéristiques</vt:lpstr>
      <vt:lpstr>La phase préliminaire</vt:lpstr>
      <vt:lpstr>La phase aiguë</vt:lpstr>
      <vt:lpstr>La phase chronique</vt:lpstr>
      <vt:lpstr>La phase de cicatrisation</vt:lpstr>
      <vt:lpstr>Les typologies</vt:lpstr>
      <vt:lpstr>LES CATEGORIES</vt:lpstr>
      <vt:lpstr>Gestion et communication de crise</vt:lpstr>
      <vt:lpstr>Qu'est-ce qu'un plan de continuité d'activité ?</vt:lpstr>
      <vt:lpstr>Quelles informations doit contenir un PCA ?</vt:lpstr>
      <vt:lpstr>Présentation PowerPoint</vt:lpstr>
      <vt:lpstr>Présentation PowerPoint</vt:lpstr>
      <vt:lpstr>Présentation PowerPoint</vt:lpstr>
      <vt:lpstr>Les tendances</vt:lpstr>
      <vt:lpstr>1) L’accélération des crises</vt:lpstr>
      <vt:lpstr>A) Institutionnel </vt:lpstr>
      <vt:lpstr>B) Technico-économique</vt:lpstr>
      <vt:lpstr>C) Juridique</vt:lpstr>
      <vt:lpstr>2 ) Des crises qui s’installent dans la durée</vt:lpstr>
      <vt:lpstr>3 ) La professionnalisation</vt:lpstr>
      <vt:lpstr>4)  Le brouillage stratégique</vt:lpstr>
      <vt:lpstr>Règles de base </vt:lpstr>
      <vt:lpstr>Règles de base </vt:lpstr>
      <vt:lpstr>Les règles de base d’une communication de crise réussie </vt:lpstr>
      <vt:lpstr>Présentation PowerPoint</vt:lpstr>
      <vt:lpstr>D’une façon générale, l’ordre des sujets sur lesquels il faut communiquer est le suivant :</vt:lpstr>
      <vt:lpstr>Présentation PowerPoint</vt:lpstr>
      <vt:lpstr>Les actions de communication en situation de crise</vt:lpstr>
      <vt:lpstr>Les actions de communication en situation de crise</vt:lpstr>
      <vt:lpstr>Les actions de communication en situation de crise</vt:lpstr>
      <vt:lpstr>Les actions de communication en situation de crise</vt:lpstr>
      <vt:lpstr>Communication sensible :  introduction à la matrice IEPS</vt:lpstr>
      <vt:lpstr>matrice IEPS</vt:lpstr>
      <vt:lpstr>matrice IEPS</vt:lpstr>
      <vt:lpstr>matrice IEPS</vt:lpstr>
      <vt:lpstr>matrice IEPS</vt:lpstr>
      <vt:lpstr>LES situations à fort IEPS</vt:lpstr>
      <vt:lpstr>Présentation PowerPoint</vt:lpstr>
      <vt:lpstr>La communication du risque</vt:lpstr>
      <vt:lpstr>Communication d'acceptabilité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Nicolas CARRE</cp:lastModifiedBy>
  <cp:revision>61</cp:revision>
  <dcterms:created xsi:type="dcterms:W3CDTF">2020-01-28T13:17:23Z</dcterms:created>
  <dcterms:modified xsi:type="dcterms:W3CDTF">2022-09-27T13:07:58Z</dcterms:modified>
</cp:coreProperties>
</file>