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3" r:id="rId6"/>
    <p:sldId id="259" r:id="rId7"/>
    <p:sldId id="261" r:id="rId8"/>
    <p:sldId id="262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5"/>
  </p:normalViewPr>
  <p:slideViewPr>
    <p:cSldViewPr snapToGrid="0">
      <p:cViewPr varScale="1">
        <p:scale>
          <a:sx n="111" d="100"/>
          <a:sy n="111" d="100"/>
        </p:scale>
        <p:origin x="63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5EE22F-90CE-0630-27BE-4D7DB6A7B0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8256F0C-541F-2430-8B34-29261EA786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9CE4AD4-5A6B-0605-6E36-81DDCFD9B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3B55-70B5-7948-8A27-1704555277AF}" type="datetimeFigureOut">
              <a:rPr lang="fr-FR" smtClean="0"/>
              <a:t>17/11/2024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FFD4B69-1C35-A5A7-CBC7-33EF519A6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43740B4-F844-2206-C94A-48AF75CA8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73EB3-8A7A-F341-8D9C-FC3C1BEB4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1445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9A21A3-8F65-A743-2DA2-4C1FE662A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CA9C5F0-44E6-A244-6851-1B9266090A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6A0BAA4-CDE4-3BF0-EC1B-252BA0460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3B55-70B5-7948-8A27-1704555277AF}" type="datetimeFigureOut">
              <a:rPr lang="fr-FR" smtClean="0"/>
              <a:t>17/11/2024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8F4A71D-4CE9-A826-74B3-F2070C5B2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E9C63B9-2DAE-B444-C5E9-6F10D46CF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73EB3-8A7A-F341-8D9C-FC3C1BEB4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8610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8AF5386-9AC0-C995-196C-A15F214CF1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A87EAC5-4050-7DB1-BCE4-77E229D133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163851A-7445-A3C7-E95C-AC955F4C3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3B55-70B5-7948-8A27-1704555277AF}" type="datetimeFigureOut">
              <a:rPr lang="fr-FR" smtClean="0"/>
              <a:t>17/11/2024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ED11025-76B4-2E48-0EF2-D9FC6FC0C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40CC04F-99E7-7B67-7F17-FB919763A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73EB3-8A7A-F341-8D9C-FC3C1BEB4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3002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4821B4-703C-4394-695C-827B67C1B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48894F-EBA7-CCAD-FCB9-D9132EE2B3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D0DBA8A-EAF1-DC35-5EC6-6F3C254A2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3B55-70B5-7948-8A27-1704555277AF}" type="datetimeFigureOut">
              <a:rPr lang="fr-FR" smtClean="0"/>
              <a:t>17/11/2024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E432456-2B9E-562A-5073-150FA0091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8E5867A-FAE5-8475-8E4C-28DFF811F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73EB3-8A7A-F341-8D9C-FC3C1BEB4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5140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71B670-6ED5-5C6A-F70B-583E2623E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15082EF-86A5-9A97-1052-B643D4F111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DE9A24E-15A8-7263-E8D6-98CADFA01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3B55-70B5-7948-8A27-1704555277AF}" type="datetimeFigureOut">
              <a:rPr lang="fr-FR" smtClean="0"/>
              <a:t>17/11/2024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3BFD6EC-9137-2431-622E-56EC40909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B26D4BF-8E5B-48E3-4D1D-B57F1951B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73EB3-8A7A-F341-8D9C-FC3C1BEB4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5355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6952AE-C071-D40A-A1BF-1FFE01128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8D45B53-5F82-4DD6-69B0-62D2B25C4F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4C5EED9-A4AF-97CA-C6D0-891A7E7BB5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79D492D-C5AA-7382-5B59-1C76864D5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3B55-70B5-7948-8A27-1704555277AF}" type="datetimeFigureOut">
              <a:rPr lang="fr-FR" smtClean="0"/>
              <a:t>17/11/2024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FEC5D6E-2D1F-6296-F07E-AC73D6B8F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3317813-C448-5BD3-A213-7FEC42650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73EB3-8A7A-F341-8D9C-FC3C1BEB4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918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9D86E4-DAEC-5924-2581-514EF34BC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D1C02C0-8F1C-0F35-93B4-3FAF33583C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45AB4C0-4981-3C1B-D2B8-AC765A4F20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37386F5-6A0A-EC20-273B-25056851DD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E788247-6F8A-44EA-3D0E-7EF06419D7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F34B920-BCFF-2122-42CD-63841C082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3B55-70B5-7948-8A27-1704555277AF}" type="datetimeFigureOut">
              <a:rPr lang="fr-FR" smtClean="0"/>
              <a:t>17/11/2024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2C065BA-139C-7F49-7BFE-B3785BC76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6B36D79-8C9E-56F5-E4D9-293B63BA5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73EB3-8A7A-F341-8D9C-FC3C1BEB4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965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3D2EA8-3EE3-57A1-20FD-9722E98F9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0525FD9-4B29-AF6F-B5C2-CD83FC61E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3B55-70B5-7948-8A27-1704555277AF}" type="datetimeFigureOut">
              <a:rPr lang="fr-FR" smtClean="0"/>
              <a:t>17/11/2024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6261775-44CE-9573-F672-F3C8A0F6D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24E0145-43BA-F60C-2247-AF5BB6E1A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73EB3-8A7A-F341-8D9C-FC3C1BEB4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2153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816D225-7F26-CB66-8E82-ABBCEC580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3B55-70B5-7948-8A27-1704555277AF}" type="datetimeFigureOut">
              <a:rPr lang="fr-FR" smtClean="0"/>
              <a:t>17/11/2024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6D16C25-38FC-E4DE-8207-C24025C94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90AEE7A-675D-DFAF-5014-BE28E45B0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73EB3-8A7A-F341-8D9C-FC3C1BEB4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241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351660-2E2E-1BB2-6C01-165C2CE21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C88665-9E3E-9700-493D-FA48A84BD7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36F00BD-F01A-B69E-613F-4706B21AB9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29F9C88-2F59-835F-7B9A-4160EB238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3B55-70B5-7948-8A27-1704555277AF}" type="datetimeFigureOut">
              <a:rPr lang="fr-FR" smtClean="0"/>
              <a:t>17/11/2024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637BC53-2B80-85F7-9436-1147CF060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BCA5C61-65B4-CEC1-5842-828B6EA85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73EB3-8A7A-F341-8D9C-FC3C1BEB4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2806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E37093-73DB-0801-889B-CEB07F1FD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F5311C6-9484-5084-B5B8-5D6F5D76E2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ED7FB80-F4E2-10D7-E1C6-E3F3720EF9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4D8B742-530C-5549-E106-3D70F31AD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3B55-70B5-7948-8A27-1704555277AF}" type="datetimeFigureOut">
              <a:rPr lang="fr-FR" smtClean="0"/>
              <a:t>17/11/2024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F485F7D-AC77-0E43-C373-A935188FA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F8D6460-9560-8A89-08F3-3B5A7F2B9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73EB3-8A7A-F341-8D9C-FC3C1BEB4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1774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F1256B1-B31F-B4BF-F7A4-5C18DB63F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FDBB057-3EB3-4513-9DB3-95B79E94FE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A36DBCE-141D-BBB3-22AF-32078A1377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3B55-70B5-7948-8A27-1704555277AF}" type="datetimeFigureOut">
              <a:rPr lang="fr-FR" smtClean="0"/>
              <a:t>17/11/2024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6764BC-3856-2982-54BD-49546A0870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0A6CEEC-DC6D-0634-2C08-22FB9C888E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73EB3-8A7A-F341-8D9C-FC3C1BEB4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9316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eb.archive.org/web/19970219183510/http:/www.culture.fr/culture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lelabocambrai.fr/iguana/www.main.cls?surl=cambrai-art-et-histoire-exposition-permanente" TargetMode="External"/><Relationship Id="rId2" Type="http://schemas.openxmlformats.org/officeDocument/2006/relationships/hyperlink" Target="https://lelabocambrai.fr/iguana/www.main.cls?surl=ressources-atelier-numeriqu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gYou78SLY4" TargetMode="External"/><Relationship Id="rId2" Type="http://schemas.openxmlformats.org/officeDocument/2006/relationships/hyperlink" Target="https://www.youtube.com/watch?v=yLxzt0ITa5c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zooomez.fr/MC/musee-prehistoir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1119A8-4B27-062B-7357-734DAD96DE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Politiques culturelles et mondes numériques</a:t>
            </a:r>
            <a:br>
              <a:rPr lang="fr-F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3571879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29F3B7-B370-DF06-9E09-0F48402B1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fr-FR" sz="3100" dirty="0"/>
              <a:t>1</a:t>
            </a:r>
            <a:r>
              <a:rPr lang="fr-FR" sz="3100" baseline="30000" dirty="0"/>
              <a:t>er</a:t>
            </a:r>
            <a:r>
              <a:rPr lang="fr-FR" sz="3100" dirty="0"/>
              <a:t> site internet:1992 </a:t>
            </a:r>
            <a:r>
              <a:rPr lang="fr-FR" sz="3100" dirty="0">
                <a:hlinkClick r:id="rId2"/>
              </a:rPr>
              <a:t>https://web.archive.org/web/19970219183510/http://www.culture.fr/culture.htm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69FCCB8-8D0E-7A93-D8DF-8C8911D152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fr-FR" sz="1800" dirty="0">
                <a:solidFill>
                  <a:srgbClr val="1E2554"/>
                </a:solidFill>
                <a:effectLst/>
                <a:latin typeface="Helvetica" pitchFamily="2" charset="0"/>
                <a:ea typeface="Calibri" panose="020F0502020204030204" pitchFamily="34" charset="0"/>
                <a:cs typeface="Helvetica" pitchFamily="2" charset="0"/>
              </a:rPr>
              <a:t>24 défis : qui sont autant de questions à se poser pour qui souhaite embrasser le sujet dans son ensemble. Il doit être vu comme un cadre d’analyse incitant les acteurs culturels à établir leur propre stratégie numérique, en définissant clairement les objectifs recherchés et en incluant</a:t>
            </a:r>
            <a:r>
              <a:rPr lang="fr-FR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dirty="0">
                <a:solidFill>
                  <a:srgbClr val="1E2554"/>
                </a:solidFill>
                <a:effectLst/>
                <a:latin typeface="Helvetica" pitchFamily="2" charset="0"/>
                <a:ea typeface="Calibri" panose="020F0502020204030204" pitchFamily="34" charset="0"/>
                <a:cs typeface="Helvetica" pitchFamily="2" charset="0"/>
              </a:rPr>
              <a:t>obligatoirement une réflexion sur l’impact écologique de ses initiatives numériques.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22772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18C16E89-88E0-B8B7-5ACC-9C1356EA0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4 axes prioritaires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EC7BFAF-C2E5-C873-6055-20E275F63F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solidFill>
                  <a:srgbClr val="1E2554"/>
                </a:solidFill>
                <a:effectLst/>
                <a:latin typeface="Helvetica" pitchFamily="2" charset="0"/>
              </a:rPr>
              <a:t>Renouer avec les publics et leurs usages</a:t>
            </a:r>
          </a:p>
          <a:p>
            <a:r>
              <a:rPr lang="fr-FR" dirty="0">
                <a:solidFill>
                  <a:srgbClr val="1E2554"/>
                </a:solidFill>
                <a:effectLst/>
                <a:latin typeface="Helvetica" pitchFamily="2" charset="0"/>
              </a:rPr>
              <a:t>Renouveler l’offre culturelle</a:t>
            </a:r>
          </a:p>
          <a:p>
            <a:r>
              <a:rPr lang="fr-FR" dirty="0">
                <a:solidFill>
                  <a:srgbClr val="1E2554"/>
                </a:solidFill>
                <a:effectLst/>
                <a:latin typeface="Helvetica" pitchFamily="2" charset="0"/>
              </a:rPr>
              <a:t>Renforcer la souveraineté culturelle française, francophone et européenne</a:t>
            </a:r>
          </a:p>
          <a:p>
            <a:r>
              <a:rPr lang="fr-FR" dirty="0">
                <a:solidFill>
                  <a:srgbClr val="1E2554"/>
                </a:solidFill>
                <a:effectLst/>
                <a:latin typeface="Helvetica" pitchFamily="2" charset="0"/>
              </a:rPr>
              <a:t>Imaginer les nouveaux métiers et préparer l’avenir</a:t>
            </a:r>
          </a:p>
          <a:p>
            <a:endParaRPr lang="fr-FR" dirty="0">
              <a:solidFill>
                <a:srgbClr val="1E2554"/>
              </a:solidFill>
              <a:effectLst/>
              <a:latin typeface="Helvetica" pitchFamily="2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49678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FEB133-9366-4EFB-C7B4-10DBF885D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557" y="1027906"/>
            <a:ext cx="10515600" cy="1325563"/>
          </a:xfrm>
        </p:spPr>
        <p:txBody>
          <a:bodyPr/>
          <a:lstStyle/>
          <a:p>
            <a:r>
              <a:rPr lang="fr-FR" dirty="0"/>
              <a:t>La labo culturel de Cambrai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6C805F8-2A9D-2C89-CE51-8D5F6687B5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557" y="3307184"/>
            <a:ext cx="10515600" cy="4351338"/>
          </a:xfrm>
        </p:spPr>
        <p:txBody>
          <a:bodyPr/>
          <a:lstStyle/>
          <a:p>
            <a:r>
              <a:rPr lang="fr-FR" dirty="0">
                <a:hlinkClick r:id="rId2"/>
              </a:rPr>
              <a:t>https://lelabocambrai.fr/iguana/www.main.cls?surl=ressources-atelier-numerique</a:t>
            </a:r>
            <a:endParaRPr lang="fr-FR" dirty="0"/>
          </a:p>
          <a:p>
            <a:r>
              <a:rPr lang="fr-FR" dirty="0">
                <a:hlinkClick r:id="rId3"/>
              </a:rPr>
              <a:t>https://lelabocambrai.fr/iguana/www.main.cls?surl=cambrai-art-et-histoire-exposition-permanente</a:t>
            </a:r>
            <a:endParaRPr lang="fr-FR" dirty="0"/>
          </a:p>
          <a:p>
            <a:endParaRPr lang="fr-FR" dirty="0"/>
          </a:p>
        </p:txBody>
      </p:sp>
      <p:pic>
        <p:nvPicPr>
          <p:cNvPr id="3074" name="Picture 2" descr="Le Labo - Cambrai">
            <a:extLst>
              <a:ext uri="{FF2B5EF4-FFF2-40B4-BE49-F238E27FC236}">
                <a16:creationId xmlns:a16="http://schemas.microsoft.com/office/drawing/2014/main" id="{D76B1278-D251-914C-8A48-0BDDF72351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1657" y="261938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477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D553BB-3C2D-4783-07DD-2D05D4955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Micro-folie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20A9E8-47A7-9253-C764-57063343C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>
              <a:solidFill>
                <a:srgbClr val="0563C1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fr-FR" dirty="0">
                <a:solidFill>
                  <a:srgbClr val="0563C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https://www.youtube.com/watch?v=yLxzt0ITa5c</a:t>
            </a:r>
            <a:endParaRPr lang="fr-FR" dirty="0"/>
          </a:p>
          <a:p>
            <a:endParaRPr lang="fr-FR" dirty="0"/>
          </a:p>
          <a:p>
            <a:pPr marL="0" indent="0">
              <a:buNone/>
            </a:pPr>
            <a:r>
              <a:rPr lang="fr-FR" dirty="0">
                <a:hlinkClick r:id="rId3"/>
              </a:rPr>
              <a:t>https://www.youtube.com/watch?v=fgYou78SLY4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(définition et l’exemple </a:t>
            </a:r>
            <a:r>
              <a:rPr lang="fr-FR"/>
              <a:t>de Chateaubriant)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07557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CE771D-5481-F181-BF5C-B46DEDECE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86287"/>
            <a:ext cx="10515600" cy="1325563"/>
          </a:xfrm>
        </p:spPr>
        <p:txBody>
          <a:bodyPr>
            <a:normAutofit/>
          </a:bodyPr>
          <a:lstStyle/>
          <a:p>
            <a:r>
              <a:rPr lang="fr-FR" sz="3200" dirty="0"/>
              <a:t>8 exemples d’actions emblématiques entreprises depuis 2010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894CAAB8-3E98-B774-24C2-35AB554E62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07534" y="882523"/>
            <a:ext cx="6843408" cy="5092954"/>
          </a:xfrm>
        </p:spPr>
      </p:pic>
    </p:spTree>
    <p:extLst>
      <p:ext uri="{BB962C8B-B14F-4D97-AF65-F5344CB8AC3E}">
        <p14:creationId xmlns:p14="http://schemas.microsoft.com/office/powerpoint/2010/main" val="3508827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4320A8-F960-650C-7E85-23E4CEC62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427" y="643028"/>
            <a:ext cx="8913469" cy="1046986"/>
          </a:xfrm>
        </p:spPr>
        <p:txBody>
          <a:bodyPr>
            <a:normAutofit fontScale="90000"/>
          </a:bodyPr>
          <a:lstStyle/>
          <a:p>
            <a:r>
              <a:rPr lang="fr-FR" dirty="0">
                <a:latin typeface="Garamond" panose="02020404030301010803" pitchFamily="18" charset="0"/>
              </a:rPr>
              <a:t>Plaines Images de Tourcoing: exemple d’un modèle économique pérenne</a:t>
            </a:r>
            <a:br>
              <a:rPr lang="fr-FR" dirty="0">
                <a:latin typeface="Garamond" panose="02020404030301010803" pitchFamily="18" charset="0"/>
              </a:rPr>
            </a:br>
            <a:endParaRPr lang="fr-FR" dirty="0">
              <a:latin typeface="Garamond" panose="02020404030301010803" pitchFamily="18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51F97D7-AF8F-1A6E-1565-34854A57B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014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fr-FR" b="1" i="0" u="none" strike="noStrike" cap="all" dirty="0">
                <a:effectLst/>
                <a:latin typeface="Garamond" panose="02020404030301010803" pitchFamily="18" charset="0"/>
              </a:rPr>
              <a:t>LE PRINCIPAL HUB EUROPÉEN DÉDIÉ AUX INDUSTRIES CULTURELLES ET CRÉATIVES</a:t>
            </a:r>
          </a:p>
          <a:p>
            <a:pPr algn="just">
              <a:buFont typeface="Wingdings" pitchFamily="2" charset="2"/>
              <a:buChar char="Ø"/>
            </a:pPr>
            <a:r>
              <a:rPr lang="fr-FR" b="1" i="0" u="none" strike="noStrike" dirty="0">
                <a:effectLst/>
                <a:latin typeface="Garamond" panose="02020404030301010803" pitchFamily="18" charset="0"/>
              </a:rPr>
              <a:t>Inaugurée en 2012,</a:t>
            </a:r>
            <a:r>
              <a:rPr lang="fr-FR" b="0" i="0" u="none" strike="noStrike" dirty="0">
                <a:effectLst/>
                <a:latin typeface="Garamond" panose="02020404030301010803" pitchFamily="18" charset="0"/>
              </a:rPr>
              <a:t> Plaine Images a pour objectif d’accélérer l’innovation et le business pour de la Métropole Européenne de Lille et de la Région Hauts-de-France.</a:t>
            </a:r>
          </a:p>
          <a:p>
            <a:pPr algn="just">
              <a:buFont typeface="Wingdings" pitchFamily="2" charset="2"/>
              <a:buChar char="Ø"/>
            </a:pPr>
            <a:r>
              <a:rPr lang="fr-FR" b="0" i="0" u="none" strike="noStrike" dirty="0">
                <a:effectLst/>
                <a:latin typeface="Garamond" panose="02020404030301010803" pitchFamily="18" charset="0"/>
              </a:rPr>
              <a:t>Installée dans une ancienne usine textile à cheval sur Roubaix et Tourcoing, Plaine Images rassemble </a:t>
            </a:r>
            <a:r>
              <a:rPr lang="fr-FR" b="1" i="0" u="none" strike="noStrike" dirty="0">
                <a:effectLst/>
                <a:latin typeface="Garamond" panose="02020404030301010803" pitchFamily="18" charset="0"/>
              </a:rPr>
              <a:t>150 entreprises,</a:t>
            </a:r>
            <a:r>
              <a:rPr lang="fr-FR" b="0" i="0" u="none" strike="noStrike" dirty="0">
                <a:effectLst/>
                <a:latin typeface="Garamond" panose="02020404030301010803" pitchFamily="18" charset="0"/>
              </a:rPr>
              <a:t> près de </a:t>
            </a:r>
            <a:r>
              <a:rPr lang="fr-FR" b="1" i="0" u="none" strike="noStrike" dirty="0">
                <a:effectLst/>
                <a:latin typeface="Garamond" panose="02020404030301010803" pitchFamily="18" charset="0"/>
              </a:rPr>
              <a:t>50 projets entrepreneuriaux</a:t>
            </a:r>
            <a:r>
              <a:rPr lang="fr-FR" b="0" i="0" u="none" strike="noStrike" dirty="0">
                <a:effectLst/>
                <a:latin typeface="Garamond" panose="02020404030301010803" pitchFamily="18" charset="0"/>
              </a:rPr>
              <a:t> dans son incubateur, </a:t>
            </a:r>
            <a:r>
              <a:rPr lang="fr-FR" b="1" i="0" u="none" strike="noStrike" dirty="0">
                <a:effectLst/>
                <a:latin typeface="Garamond" panose="02020404030301010803" pitchFamily="18" charset="0"/>
              </a:rPr>
              <a:t>3</a:t>
            </a:r>
            <a:r>
              <a:rPr lang="fr-FR" b="0" i="0" u="none" strike="noStrike" dirty="0">
                <a:effectLst/>
                <a:latin typeface="Garamond" panose="02020404030301010803" pitchFamily="18" charset="0"/>
              </a:rPr>
              <a:t> écoles et des centres de recherche ; en tout près de </a:t>
            </a:r>
            <a:r>
              <a:rPr lang="fr-FR" b="1" i="0" u="none" strike="noStrike" dirty="0">
                <a:effectLst/>
                <a:latin typeface="Garamond" panose="02020404030301010803" pitchFamily="18" charset="0"/>
              </a:rPr>
              <a:t>2 000</a:t>
            </a:r>
            <a:r>
              <a:rPr lang="fr-FR" b="0" i="0" u="none" strike="noStrike" dirty="0">
                <a:effectLst/>
                <a:latin typeface="Garamond" panose="02020404030301010803" pitchFamily="18" charset="0"/>
              </a:rPr>
              <a:t> personnes. </a:t>
            </a:r>
          </a:p>
          <a:p>
            <a:pPr algn="just">
              <a:buFont typeface="Wingdings" pitchFamily="2" charset="2"/>
              <a:buChar char="Ø"/>
            </a:pPr>
            <a:r>
              <a:rPr lang="fr-FR" b="0" i="0" u="none" strike="noStrike" dirty="0">
                <a:effectLst/>
                <a:latin typeface="Garamond" panose="02020404030301010803" pitchFamily="18" charset="0"/>
              </a:rPr>
              <a:t>Et c’est à partir de ce site totem que Plaine Images ambitionne de positionner durablement la Métropole Européenne de Lille et la Région Hauts-de-France comme </a:t>
            </a:r>
            <a:r>
              <a:rPr lang="fr-FR" b="1" i="0" u="none" strike="noStrike" dirty="0">
                <a:effectLst/>
                <a:latin typeface="Garamond" panose="02020404030301010803" pitchFamily="18" charset="0"/>
              </a:rPr>
              <a:t>territoire de premier rang des industries créatives en </a:t>
            </a:r>
            <a:r>
              <a:rPr lang="fr-FR" b="1" i="0" u="none" strike="noStrike" dirty="0">
                <a:solidFill>
                  <a:srgbClr val="FFFFFF"/>
                </a:solidFill>
                <a:effectLst/>
                <a:latin typeface="Garamond" panose="02020404030301010803" pitchFamily="18" charset="0"/>
              </a:rPr>
              <a:t>Europe.</a:t>
            </a:r>
            <a:endParaRPr lang="fr-FR" b="0" i="0" u="none" strike="noStrike" dirty="0">
              <a:solidFill>
                <a:srgbClr val="FFFFFF"/>
              </a:solidFill>
              <a:effectLst/>
              <a:latin typeface="Garamond" panose="02020404030301010803" pitchFamily="18" charset="0"/>
            </a:endParaRPr>
          </a:p>
          <a:p>
            <a:endParaRPr lang="fr-FR" dirty="0"/>
          </a:p>
        </p:txBody>
      </p:sp>
      <p:pic>
        <p:nvPicPr>
          <p:cNvPr id="4" name="Picture 2" descr="La Plaine Images — No|To|No">
            <a:extLst>
              <a:ext uri="{FF2B5EF4-FFF2-40B4-BE49-F238E27FC236}">
                <a16:creationId xmlns:a16="http://schemas.microsoft.com/office/drawing/2014/main" id="{A00D065A-47E5-7B60-D27B-2C5941C1F9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8449" y="198185"/>
            <a:ext cx="2064124" cy="1376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7301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8269CD-828A-6D08-66DC-31639E086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30804" y="-2367813"/>
            <a:ext cx="1268243" cy="217012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247048-B9CA-5C35-D051-AC0252D8A7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Visites virtuelles</a:t>
            </a:r>
          </a:p>
          <a:p>
            <a:pPr marL="0" indent="0">
              <a:buNone/>
            </a:pPr>
            <a:r>
              <a:rPr lang="fr-FR" dirty="0"/>
              <a:t>Exemples des Eyzies: </a:t>
            </a:r>
            <a:r>
              <a:rPr lang="fr-FR" dirty="0">
                <a:hlinkClick r:id="rId2"/>
              </a:rPr>
              <a:t>https://zooomez.fr/MC/musee-prehistoire/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1216297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5855</TotalTime>
  <Words>347</Words>
  <Application>Microsoft Macintosh PowerPoint</Application>
  <PresentationFormat>Grand écran</PresentationFormat>
  <Paragraphs>26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Garamond</vt:lpstr>
      <vt:lpstr>Helvetica</vt:lpstr>
      <vt:lpstr>Wingdings</vt:lpstr>
      <vt:lpstr>Thème Office</vt:lpstr>
      <vt:lpstr>Politiques culturelles et mondes numériques </vt:lpstr>
      <vt:lpstr>1er site internet:1992 https://web.archive.org/web/19970219183510/http://www.culture.fr/culture.htm </vt:lpstr>
      <vt:lpstr>4 axes prioritaires</vt:lpstr>
      <vt:lpstr>La labo culturel de Cambrai</vt:lpstr>
      <vt:lpstr>Micro-folie</vt:lpstr>
      <vt:lpstr>8 exemples d’actions emblématiques entreprises depuis 2010</vt:lpstr>
      <vt:lpstr>Plaines Images de Tourcoing: exemple d’un modèle économique pérenne 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Politiques culturelles et mondes numériques </dc:title>
  <dc:creator>Destemberg</dc:creator>
  <cp:lastModifiedBy>Destemberg</cp:lastModifiedBy>
  <cp:revision>3</cp:revision>
  <dcterms:created xsi:type="dcterms:W3CDTF">2024-11-13T16:36:42Z</dcterms:created>
  <dcterms:modified xsi:type="dcterms:W3CDTF">2024-11-17T18:19:30Z</dcterms:modified>
</cp:coreProperties>
</file>