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268" r:id="rId2"/>
    <p:sldId id="269" r:id="rId3"/>
    <p:sldId id="270" r:id="rId4"/>
    <p:sldId id="290" r:id="rId5"/>
    <p:sldId id="272" r:id="rId6"/>
    <p:sldId id="271" r:id="rId7"/>
    <p:sldId id="291"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34" r:id="rId68"/>
    <p:sldId id="335" r:id="rId69"/>
    <p:sldId id="336" r:id="rId7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660"/>
  </p:normalViewPr>
  <p:slideViewPr>
    <p:cSldViewPr snapToGrid="0">
      <p:cViewPr varScale="1">
        <p:scale>
          <a:sx n="82" d="100"/>
          <a:sy n="82" d="100"/>
        </p:scale>
        <p:origin x="730"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11/4/2024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11/4/2024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991F-E463-4273-9609-6C90D97B47CD}"/>
              </a:ext>
            </a:extLst>
          </p:cNvPr>
          <p:cNvSpPr>
            <a:spLocks noGrp="1"/>
          </p:cNvSpPr>
          <p:nvPr>
            <p:ph type="title"/>
          </p:nvPr>
        </p:nvSpPr>
        <p:spPr>
          <a:xfrm>
            <a:off x="713793" y="3026229"/>
            <a:ext cx="10131425" cy="1456267"/>
          </a:xfrm>
        </p:spPr>
        <p:txBody>
          <a:bodyPr>
            <a:normAutofit/>
          </a:bodyPr>
          <a:lstStyle/>
          <a:p>
            <a:r>
              <a:rPr lang="fr-FR" dirty="0"/>
              <a:t>Communication </a:t>
            </a:r>
            <a:r>
              <a:rPr lang="fr-FR" dirty="0" err="1"/>
              <a:t>Corporate</a:t>
            </a:r>
            <a:br>
              <a:rPr lang="fr-FR" dirty="0"/>
            </a:br>
            <a:endParaRPr lang="fr-FR" dirty="0"/>
          </a:p>
        </p:txBody>
      </p:sp>
    </p:spTree>
    <p:extLst>
      <p:ext uri="{BB962C8B-B14F-4D97-AF65-F5344CB8AC3E}">
        <p14:creationId xmlns:p14="http://schemas.microsoft.com/office/powerpoint/2010/main" val="2974338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D0BBEF-C72B-3DF8-8D30-B315EEF440D4}"/>
              </a:ext>
            </a:extLst>
          </p:cNvPr>
          <p:cNvSpPr>
            <a:spLocks noGrp="1"/>
          </p:cNvSpPr>
          <p:nvPr>
            <p:ph type="title"/>
          </p:nvPr>
        </p:nvSpPr>
        <p:spPr/>
        <p:txBody>
          <a:bodyPr/>
          <a:lstStyle/>
          <a:p>
            <a:r>
              <a:rPr lang="fr-FR" dirty="0"/>
              <a:t>Moyens </a:t>
            </a:r>
          </a:p>
        </p:txBody>
      </p:sp>
      <p:sp>
        <p:nvSpPr>
          <p:cNvPr id="3" name="Espace réservé du contenu 2">
            <a:extLst>
              <a:ext uri="{FF2B5EF4-FFF2-40B4-BE49-F238E27FC236}">
                <a16:creationId xmlns:a16="http://schemas.microsoft.com/office/drawing/2014/main" id="{7D92253B-441E-9CEA-41C8-472538851F6E}"/>
              </a:ext>
            </a:extLst>
          </p:cNvPr>
          <p:cNvSpPr>
            <a:spLocks noGrp="1"/>
          </p:cNvSpPr>
          <p:nvPr>
            <p:ph idx="1"/>
          </p:nvPr>
        </p:nvSpPr>
        <p:spPr/>
        <p:txBody>
          <a:bodyPr/>
          <a:lstStyle/>
          <a:p>
            <a:r>
              <a:rPr lang="fr-FR" b="1" dirty="0"/>
              <a:t>Le Mécénat </a:t>
            </a:r>
            <a:r>
              <a:rPr lang="fr-FR" dirty="0"/>
              <a:t>est un soutien financier et matériel apporté par un commanditaire à une manifestation, une association, une fondation ayant pour objet la mise en valeur d’œuvres ou d’organismes d’intérêt général ayant un caractère humanitaire, sportif. C’est l’œuvre d’un mécène qui cherche à soutenir une activité ou une manifestation sans contrepartie directe de la part du bénéficiaire, à une œuvre ou à une personne pour l’exercice d’activités présentant un caractère général d’intérêt général (culture, solidarité, environnement…). Il a pour objectifs de montrer l’insertion de l’entreprise dans son environnement social et économique et par conséquent d’attirer la sympathie. </a:t>
            </a:r>
          </a:p>
        </p:txBody>
      </p:sp>
    </p:spTree>
    <p:extLst>
      <p:ext uri="{BB962C8B-B14F-4D97-AF65-F5344CB8AC3E}">
        <p14:creationId xmlns:p14="http://schemas.microsoft.com/office/powerpoint/2010/main" val="3912351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4E9DD6-3791-512B-0565-86BDF032440C}"/>
              </a:ext>
            </a:extLst>
          </p:cNvPr>
          <p:cNvSpPr>
            <a:spLocks noGrp="1"/>
          </p:cNvSpPr>
          <p:nvPr>
            <p:ph type="title"/>
          </p:nvPr>
        </p:nvSpPr>
        <p:spPr/>
        <p:txBody>
          <a:bodyPr/>
          <a:lstStyle/>
          <a:p>
            <a:r>
              <a:rPr lang="fr-FR" dirty="0"/>
              <a:t>Modalités de la communication institutionnelle</a:t>
            </a:r>
          </a:p>
        </p:txBody>
      </p:sp>
      <p:sp>
        <p:nvSpPr>
          <p:cNvPr id="3" name="Espace réservé du contenu 2">
            <a:extLst>
              <a:ext uri="{FF2B5EF4-FFF2-40B4-BE49-F238E27FC236}">
                <a16:creationId xmlns:a16="http://schemas.microsoft.com/office/drawing/2014/main" id="{02C77F73-3995-0B36-0758-43370CF404D2}"/>
              </a:ext>
            </a:extLst>
          </p:cNvPr>
          <p:cNvSpPr>
            <a:spLocks noGrp="1"/>
          </p:cNvSpPr>
          <p:nvPr>
            <p:ph idx="1"/>
          </p:nvPr>
        </p:nvSpPr>
        <p:spPr/>
        <p:txBody>
          <a:bodyPr/>
          <a:lstStyle/>
          <a:p>
            <a:r>
              <a:rPr lang="fr-FR" dirty="0"/>
              <a:t>La communication institutionnelle ne rentre pas dans la démarche mercatique mais peut renforcer les actions de communications commerciales. La PME utilise un plan de communication qui précise les axes à suivre afin de conserver les valeurs de la PME dans le temps. Celui-ci reprend les actions envisagées en fonction des objectifs à atteindre par cible, les supports à prévoir, la périodicité et les indicateurs de performance de chacune d'elles. </a:t>
            </a:r>
          </a:p>
        </p:txBody>
      </p:sp>
    </p:spTree>
    <p:extLst>
      <p:ext uri="{BB962C8B-B14F-4D97-AF65-F5344CB8AC3E}">
        <p14:creationId xmlns:p14="http://schemas.microsoft.com/office/powerpoint/2010/main" val="3080639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4E9DD6-3791-512B-0565-86BDF032440C}"/>
              </a:ext>
            </a:extLst>
          </p:cNvPr>
          <p:cNvSpPr>
            <a:spLocks noGrp="1"/>
          </p:cNvSpPr>
          <p:nvPr>
            <p:ph type="title"/>
          </p:nvPr>
        </p:nvSpPr>
        <p:spPr/>
        <p:txBody>
          <a:bodyPr/>
          <a:lstStyle/>
          <a:p>
            <a:r>
              <a:rPr lang="fr-FR" dirty="0"/>
              <a:t>Stratégie de communication institutionnelle</a:t>
            </a:r>
          </a:p>
        </p:txBody>
      </p:sp>
      <p:sp>
        <p:nvSpPr>
          <p:cNvPr id="3" name="Espace réservé du contenu 2">
            <a:extLst>
              <a:ext uri="{FF2B5EF4-FFF2-40B4-BE49-F238E27FC236}">
                <a16:creationId xmlns:a16="http://schemas.microsoft.com/office/drawing/2014/main" id="{02C77F73-3995-0B36-0758-43370CF404D2}"/>
              </a:ext>
            </a:extLst>
          </p:cNvPr>
          <p:cNvSpPr>
            <a:spLocks noGrp="1"/>
          </p:cNvSpPr>
          <p:nvPr>
            <p:ph idx="1"/>
          </p:nvPr>
        </p:nvSpPr>
        <p:spPr/>
        <p:txBody>
          <a:bodyPr/>
          <a:lstStyle/>
          <a:p>
            <a:r>
              <a:rPr lang="fr-FR" dirty="0"/>
              <a:t>Positionnement : Une (ou des) valeur(s) forte(s) sera (seront) l'essence même des messages institutionnels. Ceux-ci, construits autour de ces valeurs, se déclinent sur tous les supports de communication de la PME. </a:t>
            </a:r>
          </a:p>
          <a:p>
            <a:r>
              <a:rPr lang="fr-FR" dirty="0"/>
              <a:t>Objectifs de communication : La communication institutionnelle a comme principaux objectifs par rapport à ses cibles (fournisseurs, concurrents, consommateurs, distributeurs, force de vente, leaders d’opinion, prescripteurs, l’État etc.) de permettre à l’entreprise de capitaliser des effets induits qui augmentent son aura (prestige) auprès de ses publics. Elle a aussi comme objectif principal de garantir dans le temps, la bonne réputation de l’entreprise et de crédibiliser les stratégies, les actions et ses produits. </a:t>
            </a:r>
          </a:p>
        </p:txBody>
      </p:sp>
    </p:spTree>
    <p:extLst>
      <p:ext uri="{BB962C8B-B14F-4D97-AF65-F5344CB8AC3E}">
        <p14:creationId xmlns:p14="http://schemas.microsoft.com/office/powerpoint/2010/main" val="2350595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4E9DD6-3791-512B-0565-86BDF032440C}"/>
              </a:ext>
            </a:extLst>
          </p:cNvPr>
          <p:cNvSpPr>
            <a:spLocks noGrp="1"/>
          </p:cNvSpPr>
          <p:nvPr>
            <p:ph type="title"/>
          </p:nvPr>
        </p:nvSpPr>
        <p:spPr/>
        <p:txBody>
          <a:bodyPr/>
          <a:lstStyle/>
          <a:p>
            <a:r>
              <a:rPr lang="fr-FR" dirty="0"/>
              <a:t>Stratégie de communication institutionnelle</a:t>
            </a:r>
          </a:p>
        </p:txBody>
      </p:sp>
      <p:sp>
        <p:nvSpPr>
          <p:cNvPr id="3" name="Espace réservé du contenu 2">
            <a:extLst>
              <a:ext uri="{FF2B5EF4-FFF2-40B4-BE49-F238E27FC236}">
                <a16:creationId xmlns:a16="http://schemas.microsoft.com/office/drawing/2014/main" id="{02C77F73-3995-0B36-0758-43370CF404D2}"/>
              </a:ext>
            </a:extLst>
          </p:cNvPr>
          <p:cNvSpPr>
            <a:spLocks noGrp="1"/>
          </p:cNvSpPr>
          <p:nvPr>
            <p:ph idx="1"/>
          </p:nvPr>
        </p:nvSpPr>
        <p:spPr/>
        <p:txBody>
          <a:bodyPr/>
          <a:lstStyle/>
          <a:p>
            <a:r>
              <a:rPr lang="fr-FR" dirty="0"/>
              <a:t>On peut classer ses objectifs en trois catégories : </a:t>
            </a:r>
          </a:p>
          <a:p>
            <a:r>
              <a:rPr lang="fr-FR" dirty="0"/>
              <a:t>Cognitif (faire connaître) : construire de la notoriété en se différenciant de ses concurrents, construire et/ou modifier la perception de l'image, protéger et développer la réputation de la PME. </a:t>
            </a:r>
          </a:p>
          <a:p>
            <a:r>
              <a:rPr lang="fr-FR" dirty="0"/>
              <a:t>Affectif (faire aimer) : susciter, renforcer un sentiment de sympathie, créer un lien, un sentiment d'appartenance, un groupe de référence. </a:t>
            </a:r>
          </a:p>
          <a:p>
            <a:r>
              <a:rPr lang="fr-FR" dirty="0"/>
              <a:t>Conatif (faire agir) : transmettre et partager les valeurs de l'entreprise, contribuer à créer de la valeur et à favoriser le business de la PME.</a:t>
            </a:r>
          </a:p>
        </p:txBody>
      </p:sp>
    </p:spTree>
    <p:extLst>
      <p:ext uri="{BB962C8B-B14F-4D97-AF65-F5344CB8AC3E}">
        <p14:creationId xmlns:p14="http://schemas.microsoft.com/office/powerpoint/2010/main" val="3054535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4E9DD6-3791-512B-0565-86BDF032440C}"/>
              </a:ext>
            </a:extLst>
          </p:cNvPr>
          <p:cNvSpPr>
            <a:spLocks noGrp="1"/>
          </p:cNvSpPr>
          <p:nvPr>
            <p:ph type="title"/>
          </p:nvPr>
        </p:nvSpPr>
        <p:spPr/>
        <p:txBody>
          <a:bodyPr/>
          <a:lstStyle/>
          <a:p>
            <a:r>
              <a:rPr lang="fr-FR" dirty="0"/>
              <a:t>Stratégie de communication institutionnelle</a:t>
            </a:r>
          </a:p>
        </p:txBody>
      </p:sp>
      <p:sp>
        <p:nvSpPr>
          <p:cNvPr id="3" name="Espace réservé du contenu 2">
            <a:extLst>
              <a:ext uri="{FF2B5EF4-FFF2-40B4-BE49-F238E27FC236}">
                <a16:creationId xmlns:a16="http://schemas.microsoft.com/office/drawing/2014/main" id="{02C77F73-3995-0B36-0758-43370CF404D2}"/>
              </a:ext>
            </a:extLst>
          </p:cNvPr>
          <p:cNvSpPr>
            <a:spLocks noGrp="1"/>
          </p:cNvSpPr>
          <p:nvPr>
            <p:ph idx="1"/>
          </p:nvPr>
        </p:nvSpPr>
        <p:spPr/>
        <p:txBody>
          <a:bodyPr/>
          <a:lstStyle/>
          <a:p>
            <a:r>
              <a:rPr lang="fr-FR" dirty="0"/>
              <a:t>Cible : Ensemble élargi des personnes visées par une action de communication : la PME vise l'opinion publique, les citoyens, les relations presse. La cible de la communication institutionnelle est à la fois interne et externe à l'entreprise.  À l'interne, car la communication est à destination des actionnaires de l'entreprise, mais également des salariés. En effet, les salariés sont d’excellents vecteurs d’opinions.  À l'externe pour le public, mais également pour les médias, les fournisseurs, pour partager ces valeurs avec le plus de monde. </a:t>
            </a:r>
          </a:p>
        </p:txBody>
      </p:sp>
    </p:spTree>
    <p:extLst>
      <p:ext uri="{BB962C8B-B14F-4D97-AF65-F5344CB8AC3E}">
        <p14:creationId xmlns:p14="http://schemas.microsoft.com/office/powerpoint/2010/main" val="1944451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4E9DD6-3791-512B-0565-86BDF032440C}"/>
              </a:ext>
            </a:extLst>
          </p:cNvPr>
          <p:cNvSpPr>
            <a:spLocks noGrp="1"/>
          </p:cNvSpPr>
          <p:nvPr>
            <p:ph type="title"/>
          </p:nvPr>
        </p:nvSpPr>
        <p:spPr/>
        <p:txBody>
          <a:bodyPr/>
          <a:lstStyle/>
          <a:p>
            <a:r>
              <a:rPr lang="fr-FR" dirty="0"/>
              <a:t>Stratégie de communication institutionnelle</a:t>
            </a:r>
          </a:p>
        </p:txBody>
      </p:sp>
      <p:sp>
        <p:nvSpPr>
          <p:cNvPr id="3" name="Espace réservé du contenu 2">
            <a:extLst>
              <a:ext uri="{FF2B5EF4-FFF2-40B4-BE49-F238E27FC236}">
                <a16:creationId xmlns:a16="http://schemas.microsoft.com/office/drawing/2014/main" id="{02C77F73-3995-0B36-0758-43370CF404D2}"/>
              </a:ext>
            </a:extLst>
          </p:cNvPr>
          <p:cNvSpPr>
            <a:spLocks noGrp="1"/>
          </p:cNvSpPr>
          <p:nvPr>
            <p:ph idx="1"/>
          </p:nvPr>
        </p:nvSpPr>
        <p:spPr/>
        <p:txBody>
          <a:bodyPr/>
          <a:lstStyle/>
          <a:p>
            <a:r>
              <a:rPr lang="fr-FR" dirty="0"/>
              <a:t>Budget : Coût de l'ensemble des actions à mettre en place, le plus souvent exprimé en pourcentage du chiffre d'affaires : </a:t>
            </a:r>
          </a:p>
          <a:p>
            <a:r>
              <a:rPr lang="fr-FR" dirty="0"/>
              <a:t>coûts directs : directement liés aux services et aux produits (impression des affiches, espace relation presse… ) ; </a:t>
            </a:r>
          </a:p>
          <a:p>
            <a:r>
              <a:rPr lang="fr-FR" dirty="0"/>
              <a:t>coûts indirects : temps consacré par les collaborateurs sur le projet de communication (temps des réunions, relances téléphoniques, briefing…).</a:t>
            </a:r>
          </a:p>
        </p:txBody>
      </p:sp>
    </p:spTree>
    <p:extLst>
      <p:ext uri="{BB962C8B-B14F-4D97-AF65-F5344CB8AC3E}">
        <p14:creationId xmlns:p14="http://schemas.microsoft.com/office/powerpoint/2010/main" val="1742739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4E9DD6-3791-512B-0565-86BDF032440C}"/>
              </a:ext>
            </a:extLst>
          </p:cNvPr>
          <p:cNvSpPr>
            <a:spLocks noGrp="1"/>
          </p:cNvSpPr>
          <p:nvPr>
            <p:ph type="title"/>
          </p:nvPr>
        </p:nvSpPr>
        <p:spPr/>
        <p:txBody>
          <a:bodyPr/>
          <a:lstStyle/>
          <a:p>
            <a:r>
              <a:rPr lang="fr-FR" dirty="0"/>
              <a:t>Bilan des actions engagées </a:t>
            </a:r>
          </a:p>
        </p:txBody>
      </p:sp>
      <p:sp>
        <p:nvSpPr>
          <p:cNvPr id="3" name="Espace réservé du contenu 2">
            <a:extLst>
              <a:ext uri="{FF2B5EF4-FFF2-40B4-BE49-F238E27FC236}">
                <a16:creationId xmlns:a16="http://schemas.microsoft.com/office/drawing/2014/main" id="{02C77F73-3995-0B36-0758-43370CF404D2}"/>
              </a:ext>
            </a:extLst>
          </p:cNvPr>
          <p:cNvSpPr>
            <a:spLocks noGrp="1"/>
          </p:cNvSpPr>
          <p:nvPr>
            <p:ph idx="1"/>
          </p:nvPr>
        </p:nvSpPr>
        <p:spPr/>
        <p:txBody>
          <a:bodyPr/>
          <a:lstStyle/>
          <a:p>
            <a:r>
              <a:rPr lang="fr-FR" dirty="0"/>
              <a:t>La PME utilise de nombreux indicateurs pour mesurer la performance de sa communication institutionnelle : </a:t>
            </a:r>
          </a:p>
          <a:p>
            <a:r>
              <a:rPr lang="fr-FR" dirty="0"/>
              <a:t>indicateurs de visibilité (nombre de retombées) ;  indicateurs de relation online (référencement, nombre de visites) ; </a:t>
            </a:r>
          </a:p>
          <a:p>
            <a:r>
              <a:rPr lang="fr-FR" dirty="0"/>
              <a:t>indicateurs d'attachement et d'interaction des publics (nombre de « J'aime », d'avis, de « retweet ») ; </a:t>
            </a:r>
          </a:p>
          <a:p>
            <a:r>
              <a:rPr lang="fr-FR" dirty="0"/>
              <a:t>indicateurs de l'opinion interne (climat social), de l'opinion externe (image employeur) ; </a:t>
            </a:r>
          </a:p>
          <a:p>
            <a:r>
              <a:rPr lang="fr-FR" dirty="0"/>
              <a:t>indicateurs de mesure business (impact sur le chiffre d'affaires, parts de marché, cotation en Bourse…).</a:t>
            </a:r>
          </a:p>
        </p:txBody>
      </p:sp>
    </p:spTree>
    <p:extLst>
      <p:ext uri="{BB962C8B-B14F-4D97-AF65-F5344CB8AC3E}">
        <p14:creationId xmlns:p14="http://schemas.microsoft.com/office/powerpoint/2010/main" val="52563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2FA64A-62B3-7F27-C4F4-9DBE9CED677C}"/>
              </a:ext>
            </a:extLst>
          </p:cNvPr>
          <p:cNvSpPr>
            <a:spLocks noGrp="1"/>
          </p:cNvSpPr>
          <p:nvPr>
            <p:ph type="title"/>
          </p:nvPr>
        </p:nvSpPr>
        <p:spPr/>
        <p:txBody>
          <a:bodyPr/>
          <a:lstStyle/>
          <a:p>
            <a:r>
              <a:rPr lang="fr-FR" dirty="0"/>
              <a:t>Les pièges de la communication institutionnelle </a:t>
            </a:r>
          </a:p>
        </p:txBody>
      </p:sp>
      <p:sp>
        <p:nvSpPr>
          <p:cNvPr id="3" name="Espace réservé du contenu 2">
            <a:extLst>
              <a:ext uri="{FF2B5EF4-FFF2-40B4-BE49-F238E27FC236}">
                <a16:creationId xmlns:a16="http://schemas.microsoft.com/office/drawing/2014/main" id="{2EAD072D-5381-9A9F-D91D-526A29F36EBC}"/>
              </a:ext>
            </a:extLst>
          </p:cNvPr>
          <p:cNvSpPr>
            <a:spLocks noGrp="1"/>
          </p:cNvSpPr>
          <p:nvPr>
            <p:ph idx="1"/>
          </p:nvPr>
        </p:nvSpPr>
        <p:spPr/>
        <p:txBody>
          <a:bodyPr/>
          <a:lstStyle/>
          <a:p>
            <a:r>
              <a:rPr lang="fr-FR" dirty="0"/>
              <a:t>1. Manque de clarté et de précision : • Jargon excessif : Utiliser un langage trop technique ou spécialisé peut exclure une grande partie de l'audience. • Manque de structure : Un message mal organisé et confus peut perdre l'attention des lecteurs. • Imprécisions : Des informations vagues ou inexactes peuvent nuire à la crédibilité de l'institution. </a:t>
            </a:r>
          </a:p>
        </p:txBody>
      </p:sp>
    </p:spTree>
    <p:extLst>
      <p:ext uri="{BB962C8B-B14F-4D97-AF65-F5344CB8AC3E}">
        <p14:creationId xmlns:p14="http://schemas.microsoft.com/office/powerpoint/2010/main" val="993584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2FA64A-62B3-7F27-C4F4-9DBE9CED677C}"/>
              </a:ext>
            </a:extLst>
          </p:cNvPr>
          <p:cNvSpPr>
            <a:spLocks noGrp="1"/>
          </p:cNvSpPr>
          <p:nvPr>
            <p:ph type="title"/>
          </p:nvPr>
        </p:nvSpPr>
        <p:spPr/>
        <p:txBody>
          <a:bodyPr/>
          <a:lstStyle/>
          <a:p>
            <a:r>
              <a:rPr lang="fr-FR" dirty="0"/>
              <a:t>Les pièges de la communication institutionnelle </a:t>
            </a:r>
          </a:p>
        </p:txBody>
      </p:sp>
      <p:sp>
        <p:nvSpPr>
          <p:cNvPr id="3" name="Espace réservé du contenu 2">
            <a:extLst>
              <a:ext uri="{FF2B5EF4-FFF2-40B4-BE49-F238E27FC236}">
                <a16:creationId xmlns:a16="http://schemas.microsoft.com/office/drawing/2014/main" id="{2EAD072D-5381-9A9F-D91D-526A29F36EBC}"/>
              </a:ext>
            </a:extLst>
          </p:cNvPr>
          <p:cNvSpPr>
            <a:spLocks noGrp="1"/>
          </p:cNvSpPr>
          <p:nvPr>
            <p:ph idx="1"/>
          </p:nvPr>
        </p:nvSpPr>
        <p:spPr/>
        <p:txBody>
          <a:bodyPr/>
          <a:lstStyle/>
          <a:p>
            <a:r>
              <a:rPr lang="fr-FR" dirty="0"/>
              <a:t>2. Manque d'adaptation à la cible : • Ignorer les besoins et les attentes du public : Le message peut ne pas être pertinent ou intéressant pour les destinataires. • Utiliser un ton inapproprié : Le ton peut être trop formel, trop informel, ou inapproprié pour le contexte. • Ne pas tenir compte des différents canaux de communication : Les messages ne sont pas adaptés aux différents supports utilisés (réseaux sociaux, site web, email, etc.). </a:t>
            </a:r>
          </a:p>
        </p:txBody>
      </p:sp>
    </p:spTree>
    <p:extLst>
      <p:ext uri="{BB962C8B-B14F-4D97-AF65-F5344CB8AC3E}">
        <p14:creationId xmlns:p14="http://schemas.microsoft.com/office/powerpoint/2010/main" val="2889341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2FA64A-62B3-7F27-C4F4-9DBE9CED677C}"/>
              </a:ext>
            </a:extLst>
          </p:cNvPr>
          <p:cNvSpPr>
            <a:spLocks noGrp="1"/>
          </p:cNvSpPr>
          <p:nvPr>
            <p:ph type="title"/>
          </p:nvPr>
        </p:nvSpPr>
        <p:spPr/>
        <p:txBody>
          <a:bodyPr/>
          <a:lstStyle/>
          <a:p>
            <a:r>
              <a:rPr lang="fr-FR" dirty="0"/>
              <a:t>Les pièges de la communication institutionnelle </a:t>
            </a:r>
          </a:p>
        </p:txBody>
      </p:sp>
      <p:sp>
        <p:nvSpPr>
          <p:cNvPr id="3" name="Espace réservé du contenu 2">
            <a:extLst>
              <a:ext uri="{FF2B5EF4-FFF2-40B4-BE49-F238E27FC236}">
                <a16:creationId xmlns:a16="http://schemas.microsoft.com/office/drawing/2014/main" id="{2EAD072D-5381-9A9F-D91D-526A29F36EBC}"/>
              </a:ext>
            </a:extLst>
          </p:cNvPr>
          <p:cNvSpPr>
            <a:spLocks noGrp="1"/>
          </p:cNvSpPr>
          <p:nvPr>
            <p:ph idx="1"/>
          </p:nvPr>
        </p:nvSpPr>
        <p:spPr/>
        <p:txBody>
          <a:bodyPr/>
          <a:lstStyle/>
          <a:p>
            <a:r>
              <a:rPr lang="fr-FR" dirty="0"/>
              <a:t>3. Manque de cohérence et d'homogénéité : • Messages contradictoires : Des messages différents sur le même sujet peuvent créer de la confusion et de la méfiance. • Manque d'alignement avec les valeurs de l'institution : Le message ne reflète pas l'identité et les va leurs de l'institution. • Charte graphique non respectée : Le manque d'homogénéité visuelle peut nuire à l'image de l'</a:t>
            </a:r>
            <a:r>
              <a:rPr lang="fr-FR" dirty="0" err="1"/>
              <a:t>institu</a:t>
            </a:r>
            <a:r>
              <a:rPr lang="fr-FR" dirty="0"/>
              <a:t> </a:t>
            </a:r>
            <a:r>
              <a:rPr lang="fr-FR" dirty="0" err="1"/>
              <a:t>tion</a:t>
            </a:r>
            <a:r>
              <a:rPr lang="fr-FR" dirty="0"/>
              <a:t>. </a:t>
            </a:r>
          </a:p>
        </p:txBody>
      </p:sp>
    </p:spTree>
    <p:extLst>
      <p:ext uri="{BB962C8B-B14F-4D97-AF65-F5344CB8AC3E}">
        <p14:creationId xmlns:p14="http://schemas.microsoft.com/office/powerpoint/2010/main" val="14868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1F0084-2BAD-4457-9B97-10BD446C3135}"/>
              </a:ext>
            </a:extLst>
          </p:cNvPr>
          <p:cNvSpPr>
            <a:spLocks noGrp="1"/>
          </p:cNvSpPr>
          <p:nvPr>
            <p:ph type="title"/>
          </p:nvPr>
        </p:nvSpPr>
        <p:spPr/>
        <p:txBody>
          <a:bodyPr/>
          <a:lstStyle/>
          <a:p>
            <a:r>
              <a:rPr lang="fr-FR" dirty="0"/>
              <a:t>Problématique </a:t>
            </a:r>
          </a:p>
        </p:txBody>
      </p:sp>
      <p:sp>
        <p:nvSpPr>
          <p:cNvPr id="3" name="Espace réservé du contenu 2">
            <a:extLst>
              <a:ext uri="{FF2B5EF4-FFF2-40B4-BE49-F238E27FC236}">
                <a16:creationId xmlns:a16="http://schemas.microsoft.com/office/drawing/2014/main" id="{BE02B571-2DA4-E557-4045-FD0AC7E022BD}"/>
              </a:ext>
            </a:extLst>
          </p:cNvPr>
          <p:cNvSpPr>
            <a:spLocks noGrp="1"/>
          </p:cNvSpPr>
          <p:nvPr>
            <p:ph idx="1"/>
          </p:nvPr>
        </p:nvSpPr>
        <p:spPr/>
        <p:txBody>
          <a:bodyPr/>
          <a:lstStyle/>
          <a:p>
            <a:r>
              <a:rPr lang="fr-FR" dirty="0"/>
              <a:t>La communication institutionnelle fait partager les objectifs, les valeurs, les activités, les engagements et les résultats de l'entreprise en favorisant la confiance, la transparence et l'engagement du public. Elle vise principale ment à développer et à entretenir la réputation, la crédibilité et les relations publiques de la société. Elle s'adresse à un large public : les clients, les employés, les investisseurs, les médias, les organismes gouvernementaux et la société dans son ensemble. Son objectif est de faire aimer et com prendre la société des publics qu’elle cible. Son ressort est souvent affectif. Elle privilégie les contacts avec la presse, les réseaux sociaux, le partenariat, le mécénat et le sponsoring.</a:t>
            </a:r>
          </a:p>
        </p:txBody>
      </p:sp>
    </p:spTree>
    <p:extLst>
      <p:ext uri="{BB962C8B-B14F-4D97-AF65-F5344CB8AC3E}">
        <p14:creationId xmlns:p14="http://schemas.microsoft.com/office/powerpoint/2010/main" val="1213067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2FA64A-62B3-7F27-C4F4-9DBE9CED677C}"/>
              </a:ext>
            </a:extLst>
          </p:cNvPr>
          <p:cNvSpPr>
            <a:spLocks noGrp="1"/>
          </p:cNvSpPr>
          <p:nvPr>
            <p:ph type="title"/>
          </p:nvPr>
        </p:nvSpPr>
        <p:spPr/>
        <p:txBody>
          <a:bodyPr/>
          <a:lstStyle/>
          <a:p>
            <a:r>
              <a:rPr lang="fr-FR" dirty="0"/>
              <a:t>Les pièges de la communication institutionnelle </a:t>
            </a:r>
          </a:p>
        </p:txBody>
      </p:sp>
      <p:sp>
        <p:nvSpPr>
          <p:cNvPr id="3" name="Espace réservé du contenu 2">
            <a:extLst>
              <a:ext uri="{FF2B5EF4-FFF2-40B4-BE49-F238E27FC236}">
                <a16:creationId xmlns:a16="http://schemas.microsoft.com/office/drawing/2014/main" id="{2EAD072D-5381-9A9F-D91D-526A29F36EBC}"/>
              </a:ext>
            </a:extLst>
          </p:cNvPr>
          <p:cNvSpPr>
            <a:spLocks noGrp="1"/>
          </p:cNvSpPr>
          <p:nvPr>
            <p:ph idx="1"/>
          </p:nvPr>
        </p:nvSpPr>
        <p:spPr/>
        <p:txBody>
          <a:bodyPr/>
          <a:lstStyle/>
          <a:p>
            <a:r>
              <a:rPr lang="fr-FR" dirty="0"/>
              <a:t>4. Manque de transparence et d'authenticité : • Cacher des informations importantes : Le public peut se sentir manipulé et perdre confiance en l'insti </a:t>
            </a:r>
            <a:r>
              <a:rPr lang="fr-FR" dirty="0" err="1"/>
              <a:t>tution</a:t>
            </a:r>
            <a:r>
              <a:rPr lang="fr-FR" dirty="0"/>
              <a:t>. • Utiliser un langage trop marketing : Le message peut être perçu comme artificiel et non sincère. • Ne pas répondre aux critiques : Ignorer les commentaires négatifs peut aggraver la situation. </a:t>
            </a:r>
          </a:p>
        </p:txBody>
      </p:sp>
    </p:spTree>
    <p:extLst>
      <p:ext uri="{BB962C8B-B14F-4D97-AF65-F5344CB8AC3E}">
        <p14:creationId xmlns:p14="http://schemas.microsoft.com/office/powerpoint/2010/main" val="1340964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2FA64A-62B3-7F27-C4F4-9DBE9CED677C}"/>
              </a:ext>
            </a:extLst>
          </p:cNvPr>
          <p:cNvSpPr>
            <a:spLocks noGrp="1"/>
          </p:cNvSpPr>
          <p:nvPr>
            <p:ph type="title"/>
          </p:nvPr>
        </p:nvSpPr>
        <p:spPr/>
        <p:txBody>
          <a:bodyPr/>
          <a:lstStyle/>
          <a:p>
            <a:r>
              <a:rPr lang="fr-FR" dirty="0"/>
              <a:t>Les pièges de la communication institutionnelle </a:t>
            </a:r>
          </a:p>
        </p:txBody>
      </p:sp>
      <p:sp>
        <p:nvSpPr>
          <p:cNvPr id="3" name="Espace réservé du contenu 2">
            <a:extLst>
              <a:ext uri="{FF2B5EF4-FFF2-40B4-BE49-F238E27FC236}">
                <a16:creationId xmlns:a16="http://schemas.microsoft.com/office/drawing/2014/main" id="{2EAD072D-5381-9A9F-D91D-526A29F36EBC}"/>
              </a:ext>
            </a:extLst>
          </p:cNvPr>
          <p:cNvSpPr>
            <a:spLocks noGrp="1"/>
          </p:cNvSpPr>
          <p:nvPr>
            <p:ph idx="1"/>
          </p:nvPr>
        </p:nvSpPr>
        <p:spPr/>
        <p:txBody>
          <a:bodyPr/>
          <a:lstStyle/>
          <a:p>
            <a:r>
              <a:rPr lang="fr-FR" dirty="0"/>
              <a:t>5. Manque d'écoute et de dialogue : • Ne pas prendre en compte les réactions du public : L'institution ne s'adapte pas aux besoins et aux attentes de ses audiences. • Communication à sens unique : L'institution ne dialogue pas avec ses publics. </a:t>
            </a:r>
            <a:r>
              <a:rPr lang="fr-FR"/>
              <a:t>• Ne pas gérer les situations de crise : L'institution ne réagit pas de manière appropriée aux situations critiques. </a:t>
            </a:r>
            <a:endParaRPr lang="fr-FR" dirty="0"/>
          </a:p>
        </p:txBody>
      </p:sp>
    </p:spTree>
    <p:extLst>
      <p:ext uri="{BB962C8B-B14F-4D97-AF65-F5344CB8AC3E}">
        <p14:creationId xmlns:p14="http://schemas.microsoft.com/office/powerpoint/2010/main" val="1840319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6D35D3-972F-3FD0-3ADA-469053821F6F}"/>
              </a:ext>
            </a:extLst>
          </p:cNvPr>
          <p:cNvSpPr>
            <a:spLocks noGrp="1"/>
          </p:cNvSpPr>
          <p:nvPr>
            <p:ph type="title"/>
          </p:nvPr>
        </p:nvSpPr>
        <p:spPr/>
        <p:txBody>
          <a:bodyPr/>
          <a:lstStyle/>
          <a:p>
            <a:r>
              <a:rPr lang="fr-FR" dirty="0"/>
              <a:t>l’effet boomerang </a:t>
            </a:r>
          </a:p>
        </p:txBody>
      </p:sp>
      <p:sp>
        <p:nvSpPr>
          <p:cNvPr id="3" name="Espace réservé du contenu 2">
            <a:extLst>
              <a:ext uri="{FF2B5EF4-FFF2-40B4-BE49-F238E27FC236}">
                <a16:creationId xmlns:a16="http://schemas.microsoft.com/office/drawing/2014/main" id="{01BC7588-AA56-2BEE-2855-F8175A03730A}"/>
              </a:ext>
            </a:extLst>
          </p:cNvPr>
          <p:cNvSpPr>
            <a:spLocks noGrp="1"/>
          </p:cNvSpPr>
          <p:nvPr>
            <p:ph idx="1"/>
          </p:nvPr>
        </p:nvSpPr>
        <p:spPr/>
        <p:txBody>
          <a:bodyPr/>
          <a:lstStyle/>
          <a:p>
            <a:r>
              <a:rPr lang="fr-FR" dirty="0"/>
              <a:t>Le but d’une institution est donc de créer, délivrer et communiquer de la valeur sur tous ses publics en vue de : </a:t>
            </a:r>
          </a:p>
          <a:p>
            <a:r>
              <a:rPr lang="fr-FR" dirty="0"/>
              <a:t>1. Transformer ses compétences en valeurs reconnues. </a:t>
            </a:r>
          </a:p>
          <a:p>
            <a:r>
              <a:rPr lang="fr-FR" dirty="0"/>
              <a:t>2. Pour bâtir, maintenir et solidifier une image valorisante pour tous </a:t>
            </a:r>
          </a:p>
          <a:p>
            <a:r>
              <a:rPr lang="fr-FR" dirty="0"/>
              <a:t>3. Afin de générer la confiance nécessaire pour pérenniser sa meilleure réputation sur le long terme</a:t>
            </a:r>
          </a:p>
          <a:p>
            <a:r>
              <a:rPr lang="fr-FR" dirty="0"/>
              <a:t>Des compétences reconnues génèrent la confiance voulue, une institution acquière sa réputation en construisant sur son image et son identité. Cette réputation s’acquiert par l’image qui se construit sur l’identité : on appelle cela l’effet boomerang </a:t>
            </a:r>
          </a:p>
        </p:txBody>
      </p:sp>
    </p:spTree>
    <p:extLst>
      <p:ext uri="{BB962C8B-B14F-4D97-AF65-F5344CB8AC3E}">
        <p14:creationId xmlns:p14="http://schemas.microsoft.com/office/powerpoint/2010/main" val="78806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AD023-5FC4-83EE-EAAE-20DF836B5EF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E16C148-B717-BA44-74CF-DD73DBACA65C}"/>
              </a:ext>
            </a:extLst>
          </p:cNvPr>
          <p:cNvSpPr>
            <a:spLocks noGrp="1"/>
          </p:cNvSpPr>
          <p:nvPr>
            <p:ph type="title"/>
          </p:nvPr>
        </p:nvSpPr>
        <p:spPr/>
        <p:txBody>
          <a:bodyPr/>
          <a:lstStyle/>
          <a:p>
            <a:r>
              <a:rPr lang="fr-FR" dirty="0"/>
              <a:t>l’effet boomerang </a:t>
            </a:r>
          </a:p>
        </p:txBody>
      </p:sp>
      <p:sp>
        <p:nvSpPr>
          <p:cNvPr id="3" name="Espace réservé du contenu 2">
            <a:extLst>
              <a:ext uri="{FF2B5EF4-FFF2-40B4-BE49-F238E27FC236}">
                <a16:creationId xmlns:a16="http://schemas.microsoft.com/office/drawing/2014/main" id="{924D1431-9625-5D87-A2BF-9EE38CC846B9}"/>
              </a:ext>
            </a:extLst>
          </p:cNvPr>
          <p:cNvSpPr>
            <a:spLocks noGrp="1"/>
          </p:cNvSpPr>
          <p:nvPr>
            <p:ph idx="1"/>
          </p:nvPr>
        </p:nvSpPr>
        <p:spPr/>
        <p:txBody>
          <a:bodyPr/>
          <a:lstStyle/>
          <a:p>
            <a:r>
              <a:rPr lang="fr-FR" dirty="0"/>
              <a:t>La base est la notoriété. Il y a une cote d’identité qui donne des informations claires sur une institution. </a:t>
            </a:r>
          </a:p>
          <a:p>
            <a:r>
              <a:rPr lang="fr-FR" dirty="0"/>
              <a:t>En montant, on retrouve l’image. Il s’agit de ce qu’une personne a vécu avec une institution et qu’elle va communiquer aux autres. Il s’agit par conséquent d’une cote d’amour. </a:t>
            </a:r>
          </a:p>
          <a:p>
            <a:r>
              <a:rPr lang="fr-FR" dirty="0"/>
              <a:t>La réputation se trouve en haut de l’édifice, elle est fragile car elle n’appartient pas à l’entreprise, mais est déposée dans le cœur et la tête de ceux qui la vivent. Ici il s’agit donc d’une cote de confiance. </a:t>
            </a:r>
          </a:p>
        </p:txBody>
      </p:sp>
    </p:spTree>
    <p:extLst>
      <p:ext uri="{BB962C8B-B14F-4D97-AF65-F5344CB8AC3E}">
        <p14:creationId xmlns:p14="http://schemas.microsoft.com/office/powerpoint/2010/main" val="3731747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AEA07F-74B2-1A7E-202B-4B90FDE594DC}"/>
              </a:ext>
            </a:extLst>
          </p:cNvPr>
          <p:cNvSpPr>
            <a:spLocks noGrp="1"/>
          </p:cNvSpPr>
          <p:nvPr>
            <p:ph type="title"/>
          </p:nvPr>
        </p:nvSpPr>
        <p:spPr/>
        <p:txBody>
          <a:bodyPr/>
          <a:lstStyle/>
          <a:p>
            <a:r>
              <a:rPr lang="fr-FR" dirty="0"/>
              <a:t>les 9 questions de Lasswell</a:t>
            </a:r>
          </a:p>
        </p:txBody>
      </p:sp>
      <p:pic>
        <p:nvPicPr>
          <p:cNvPr id="5" name="Espace réservé du contenu 4" descr="Une image contenant texte, capture d’écran, Police, nombre&#10;&#10;Description générée automatiquement">
            <a:extLst>
              <a:ext uri="{FF2B5EF4-FFF2-40B4-BE49-F238E27FC236}">
                <a16:creationId xmlns:a16="http://schemas.microsoft.com/office/drawing/2014/main" id="{25099603-2933-99C3-5E71-8B534455505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56789" y="2225513"/>
            <a:ext cx="9102827" cy="3671434"/>
          </a:xfrm>
        </p:spPr>
      </p:pic>
    </p:spTree>
    <p:extLst>
      <p:ext uri="{BB962C8B-B14F-4D97-AF65-F5344CB8AC3E}">
        <p14:creationId xmlns:p14="http://schemas.microsoft.com/office/powerpoint/2010/main" val="1469939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4A24F4-F17C-B372-534E-12B4EA6A437B}"/>
              </a:ext>
            </a:extLst>
          </p:cNvPr>
          <p:cNvSpPr>
            <a:spLocks noGrp="1"/>
          </p:cNvSpPr>
          <p:nvPr>
            <p:ph type="title"/>
          </p:nvPr>
        </p:nvSpPr>
        <p:spPr>
          <a:xfrm>
            <a:off x="751115" y="2700866"/>
            <a:ext cx="10131425" cy="1456267"/>
          </a:xfrm>
        </p:spPr>
        <p:txBody>
          <a:bodyPr/>
          <a:lstStyle/>
          <a:p>
            <a:r>
              <a:rPr lang="fr-FR" dirty="0"/>
              <a:t>Première partie : une communication interne fédératrice :</a:t>
            </a:r>
          </a:p>
        </p:txBody>
      </p:sp>
    </p:spTree>
    <p:extLst>
      <p:ext uri="{BB962C8B-B14F-4D97-AF65-F5344CB8AC3E}">
        <p14:creationId xmlns:p14="http://schemas.microsoft.com/office/powerpoint/2010/main" val="1501776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0DAD0A-942B-B169-5C26-E262E8306C96}"/>
              </a:ext>
            </a:extLst>
          </p:cNvPr>
          <p:cNvSpPr>
            <a:spLocks noGrp="1"/>
          </p:cNvSpPr>
          <p:nvPr>
            <p:ph type="title"/>
          </p:nvPr>
        </p:nvSpPr>
        <p:spPr/>
        <p:txBody>
          <a:bodyPr/>
          <a:lstStyle/>
          <a:p>
            <a:r>
              <a:rPr lang="fr-FR" dirty="0"/>
              <a:t>Témoignages</a:t>
            </a:r>
          </a:p>
        </p:txBody>
      </p:sp>
      <p:sp>
        <p:nvSpPr>
          <p:cNvPr id="3" name="Espace réservé du contenu 2">
            <a:extLst>
              <a:ext uri="{FF2B5EF4-FFF2-40B4-BE49-F238E27FC236}">
                <a16:creationId xmlns:a16="http://schemas.microsoft.com/office/drawing/2014/main" id="{FD7BB7E5-D88F-4028-B48E-F2734AE23C3A}"/>
              </a:ext>
            </a:extLst>
          </p:cNvPr>
          <p:cNvSpPr>
            <a:spLocks noGrp="1"/>
          </p:cNvSpPr>
          <p:nvPr>
            <p:ph idx="1"/>
          </p:nvPr>
        </p:nvSpPr>
        <p:spPr/>
        <p:txBody>
          <a:bodyPr/>
          <a:lstStyle/>
          <a:p>
            <a:r>
              <a:rPr lang="fr-FR" dirty="0"/>
              <a:t>Témoignage de Guillaume </a:t>
            </a:r>
            <a:r>
              <a:rPr lang="fr-FR" dirty="0" err="1"/>
              <a:t>Aper</a:t>
            </a:r>
            <a:r>
              <a:rPr lang="fr-FR" dirty="0"/>
              <a:t> (JC Decaux) : il est directeur de la communication (précédemment responsable de communication interne) de JC Decaux, aujourd’hui il est président de l’Association Française de Communication Interne (AFCI). Les fonctions de la com’ interne évoquées : </a:t>
            </a:r>
          </a:p>
          <a:p>
            <a:r>
              <a:rPr lang="fr-FR" dirty="0"/>
              <a:t>- Organiser la circulation de l’information dans l’entreprise </a:t>
            </a:r>
          </a:p>
          <a:p>
            <a:r>
              <a:rPr lang="fr-FR" dirty="0"/>
              <a:t>- Conseiller les différents managers : connaissance </a:t>
            </a:r>
          </a:p>
          <a:p>
            <a:r>
              <a:rPr lang="fr-FR" dirty="0"/>
              <a:t>- Contribuer à intégrer et fidéliser les salariés : bonne ambiance - Mobiliser les managers</a:t>
            </a:r>
          </a:p>
        </p:txBody>
      </p:sp>
    </p:spTree>
    <p:extLst>
      <p:ext uri="{BB962C8B-B14F-4D97-AF65-F5344CB8AC3E}">
        <p14:creationId xmlns:p14="http://schemas.microsoft.com/office/powerpoint/2010/main" val="1012602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0DAD0A-942B-B169-5C26-E262E8306C96}"/>
              </a:ext>
            </a:extLst>
          </p:cNvPr>
          <p:cNvSpPr>
            <a:spLocks noGrp="1"/>
          </p:cNvSpPr>
          <p:nvPr>
            <p:ph type="title"/>
          </p:nvPr>
        </p:nvSpPr>
        <p:spPr/>
        <p:txBody>
          <a:bodyPr/>
          <a:lstStyle/>
          <a:p>
            <a:r>
              <a:rPr lang="fr-FR" dirty="0"/>
              <a:t>Témoignages</a:t>
            </a:r>
          </a:p>
        </p:txBody>
      </p:sp>
      <p:sp>
        <p:nvSpPr>
          <p:cNvPr id="3" name="Espace réservé du contenu 2">
            <a:extLst>
              <a:ext uri="{FF2B5EF4-FFF2-40B4-BE49-F238E27FC236}">
                <a16:creationId xmlns:a16="http://schemas.microsoft.com/office/drawing/2014/main" id="{FD7BB7E5-D88F-4028-B48E-F2734AE23C3A}"/>
              </a:ext>
            </a:extLst>
          </p:cNvPr>
          <p:cNvSpPr>
            <a:spLocks noGrp="1"/>
          </p:cNvSpPr>
          <p:nvPr>
            <p:ph idx="1"/>
          </p:nvPr>
        </p:nvSpPr>
        <p:spPr/>
        <p:txBody>
          <a:bodyPr/>
          <a:lstStyle/>
          <a:p>
            <a:r>
              <a:rPr lang="fr-FR" dirty="0"/>
              <a:t>Témoignage d’Isabelle Tillier : responsable de la com’ interne du Museum National d’Histoire naturelle. Les fonctions de la com’ interne évoquées : </a:t>
            </a:r>
          </a:p>
          <a:p>
            <a:r>
              <a:rPr lang="fr-FR" dirty="0"/>
              <a:t>- Premier temps : créer les outils et légitimer la com’ interne </a:t>
            </a:r>
          </a:p>
          <a:p>
            <a:r>
              <a:rPr lang="fr-FR" dirty="0"/>
              <a:t>- Deuxième temps : études, développer des outils </a:t>
            </a:r>
          </a:p>
          <a:p>
            <a:r>
              <a:rPr lang="fr-FR" dirty="0"/>
              <a:t>- Troisième temps : créer du lien, personnel acteur : événements</a:t>
            </a:r>
          </a:p>
        </p:txBody>
      </p:sp>
    </p:spTree>
    <p:extLst>
      <p:ext uri="{BB962C8B-B14F-4D97-AF65-F5344CB8AC3E}">
        <p14:creationId xmlns:p14="http://schemas.microsoft.com/office/powerpoint/2010/main" val="47324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0DAD0A-942B-B169-5C26-E262E8306C96}"/>
              </a:ext>
            </a:extLst>
          </p:cNvPr>
          <p:cNvSpPr>
            <a:spLocks noGrp="1"/>
          </p:cNvSpPr>
          <p:nvPr>
            <p:ph type="title"/>
          </p:nvPr>
        </p:nvSpPr>
        <p:spPr/>
        <p:txBody>
          <a:bodyPr/>
          <a:lstStyle/>
          <a:p>
            <a:r>
              <a:rPr lang="fr-FR" dirty="0"/>
              <a:t>Témoignages</a:t>
            </a:r>
          </a:p>
        </p:txBody>
      </p:sp>
      <p:sp>
        <p:nvSpPr>
          <p:cNvPr id="3" name="Espace réservé du contenu 2">
            <a:extLst>
              <a:ext uri="{FF2B5EF4-FFF2-40B4-BE49-F238E27FC236}">
                <a16:creationId xmlns:a16="http://schemas.microsoft.com/office/drawing/2014/main" id="{FD7BB7E5-D88F-4028-B48E-F2734AE23C3A}"/>
              </a:ext>
            </a:extLst>
          </p:cNvPr>
          <p:cNvSpPr>
            <a:spLocks noGrp="1"/>
          </p:cNvSpPr>
          <p:nvPr>
            <p:ph idx="1"/>
          </p:nvPr>
        </p:nvSpPr>
        <p:spPr/>
        <p:txBody>
          <a:bodyPr/>
          <a:lstStyle/>
          <a:p>
            <a:r>
              <a:rPr lang="fr-FR" dirty="0"/>
              <a:t>Distinction de Christine </a:t>
            </a:r>
            <a:r>
              <a:rPr lang="fr-FR" dirty="0" err="1"/>
              <a:t>Donjean</a:t>
            </a:r>
            <a:r>
              <a:rPr lang="fr-FR" dirty="0"/>
              <a:t> (professeur au département de l’Université Catho de Louvain en Belgique, et directrice de la com’ interne de La Poste Belge). </a:t>
            </a:r>
          </a:p>
          <a:p>
            <a:r>
              <a:rPr lang="fr-FR" dirty="0"/>
              <a:t>Elle parle d’une double mission : Informer le personnel et susciter l’adhésion du personnel au projet de l’entreprise. Un des objectifs est aussi de motiver le personnel. Une dimension de relation. Ce n’est pas que de l’information interne. </a:t>
            </a:r>
          </a:p>
        </p:txBody>
      </p:sp>
    </p:spTree>
    <p:extLst>
      <p:ext uri="{BB962C8B-B14F-4D97-AF65-F5344CB8AC3E}">
        <p14:creationId xmlns:p14="http://schemas.microsoft.com/office/powerpoint/2010/main" val="19827348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7AC3A7-ECE2-A546-4B89-29E3B1625471}"/>
              </a:ext>
            </a:extLst>
          </p:cNvPr>
          <p:cNvSpPr>
            <a:spLocks noGrp="1"/>
          </p:cNvSpPr>
          <p:nvPr>
            <p:ph type="title"/>
          </p:nvPr>
        </p:nvSpPr>
        <p:spPr/>
        <p:txBody>
          <a:bodyPr/>
          <a:lstStyle/>
          <a:p>
            <a:r>
              <a:rPr lang="fr-FR" dirty="0"/>
              <a:t>Organiser la circulation des informations au sein de l’entreprise</a:t>
            </a:r>
          </a:p>
        </p:txBody>
      </p:sp>
      <p:sp>
        <p:nvSpPr>
          <p:cNvPr id="3" name="Espace réservé du contenu 2">
            <a:extLst>
              <a:ext uri="{FF2B5EF4-FFF2-40B4-BE49-F238E27FC236}">
                <a16:creationId xmlns:a16="http://schemas.microsoft.com/office/drawing/2014/main" id="{076E7347-9BD0-8922-CDEA-857A748F2668}"/>
              </a:ext>
            </a:extLst>
          </p:cNvPr>
          <p:cNvSpPr>
            <a:spLocks noGrp="1"/>
          </p:cNvSpPr>
          <p:nvPr>
            <p:ph idx="1"/>
          </p:nvPr>
        </p:nvSpPr>
        <p:spPr/>
        <p:txBody>
          <a:bodyPr/>
          <a:lstStyle/>
          <a:p>
            <a:r>
              <a:rPr lang="fr-FR" dirty="0"/>
              <a:t>Informations descendantes : de la direction au personnel </a:t>
            </a:r>
          </a:p>
          <a:p>
            <a:r>
              <a:rPr lang="fr-FR" dirty="0"/>
              <a:t>Informations ascendantes : du personnel à la direction (sondage d’opinion, boîtes à idées, blog d’entreprise...) </a:t>
            </a:r>
          </a:p>
          <a:p>
            <a:r>
              <a:rPr lang="fr-FR" dirty="0"/>
              <a:t>Informations latérales : entre les différentes divisions de l’entreprise</a:t>
            </a:r>
          </a:p>
        </p:txBody>
      </p:sp>
    </p:spTree>
    <p:extLst>
      <p:ext uri="{BB962C8B-B14F-4D97-AF65-F5344CB8AC3E}">
        <p14:creationId xmlns:p14="http://schemas.microsoft.com/office/powerpoint/2010/main" val="1138753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1F0084-2BAD-4457-9B97-10BD446C3135}"/>
              </a:ext>
            </a:extLst>
          </p:cNvPr>
          <p:cNvSpPr>
            <a:spLocks noGrp="1"/>
          </p:cNvSpPr>
          <p:nvPr>
            <p:ph type="title"/>
          </p:nvPr>
        </p:nvSpPr>
        <p:spPr/>
        <p:txBody>
          <a:bodyPr/>
          <a:lstStyle/>
          <a:p>
            <a:r>
              <a:rPr lang="fr-FR" dirty="0"/>
              <a:t>Problématique </a:t>
            </a:r>
          </a:p>
        </p:txBody>
      </p:sp>
      <p:sp>
        <p:nvSpPr>
          <p:cNvPr id="3" name="Espace réservé du contenu 2">
            <a:extLst>
              <a:ext uri="{FF2B5EF4-FFF2-40B4-BE49-F238E27FC236}">
                <a16:creationId xmlns:a16="http://schemas.microsoft.com/office/drawing/2014/main" id="{BE02B571-2DA4-E557-4045-FD0AC7E022BD}"/>
              </a:ext>
            </a:extLst>
          </p:cNvPr>
          <p:cNvSpPr>
            <a:spLocks noGrp="1"/>
          </p:cNvSpPr>
          <p:nvPr>
            <p:ph idx="1"/>
          </p:nvPr>
        </p:nvSpPr>
        <p:spPr/>
        <p:txBody>
          <a:bodyPr/>
          <a:lstStyle/>
          <a:p>
            <a:r>
              <a:rPr lang="fr-FR" dirty="0"/>
              <a:t>Elle se distingue de la communication commerciale qui se con centre sur la promotion et la vente des produits ou services de l’en </a:t>
            </a:r>
            <a:r>
              <a:rPr lang="fr-FR" dirty="0" err="1"/>
              <a:t>treprise</a:t>
            </a:r>
            <a:r>
              <a:rPr lang="fr-FR" dirty="0"/>
              <a:t>. Les objectifs sont souvent axés sur l'augmentation des ventes, la fidélisation de la clientèle et la génération de revenus. Elle cible principalement les clients et les prospects potentiels.</a:t>
            </a:r>
          </a:p>
          <a:p>
            <a:r>
              <a:rPr lang="fr-FR" dirty="0"/>
              <a:t>La communication commerciale utilise souvent des canaux tels que la publicité, le marketing direct, les promotions, les sites web commerciaux, les salons professionnels et les campagnes de marketing numérique. </a:t>
            </a:r>
          </a:p>
        </p:txBody>
      </p:sp>
    </p:spTree>
    <p:extLst>
      <p:ext uri="{BB962C8B-B14F-4D97-AF65-F5344CB8AC3E}">
        <p14:creationId xmlns:p14="http://schemas.microsoft.com/office/powerpoint/2010/main" val="26034417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F28109-7A63-0643-4246-4D9D91468FE0}"/>
              </a:ext>
            </a:extLst>
          </p:cNvPr>
          <p:cNvSpPr>
            <a:spLocks noGrp="1"/>
          </p:cNvSpPr>
          <p:nvPr>
            <p:ph type="title"/>
          </p:nvPr>
        </p:nvSpPr>
        <p:spPr/>
        <p:txBody>
          <a:bodyPr/>
          <a:lstStyle/>
          <a:p>
            <a:r>
              <a:rPr lang="fr-FR" dirty="0"/>
              <a:t>La communication managériale :</a:t>
            </a:r>
          </a:p>
        </p:txBody>
      </p:sp>
      <p:sp>
        <p:nvSpPr>
          <p:cNvPr id="3" name="Espace réservé du contenu 2">
            <a:extLst>
              <a:ext uri="{FF2B5EF4-FFF2-40B4-BE49-F238E27FC236}">
                <a16:creationId xmlns:a16="http://schemas.microsoft.com/office/drawing/2014/main" id="{5410B5BC-50C7-5D8C-BAF0-9377012D5570}"/>
              </a:ext>
            </a:extLst>
          </p:cNvPr>
          <p:cNvSpPr>
            <a:spLocks noGrp="1"/>
          </p:cNvSpPr>
          <p:nvPr>
            <p:ph idx="1"/>
          </p:nvPr>
        </p:nvSpPr>
        <p:spPr/>
        <p:txBody>
          <a:bodyPr/>
          <a:lstStyle/>
          <a:p>
            <a:r>
              <a:rPr lang="fr-FR" dirty="0"/>
              <a:t>La communication de proximité portée par le manager pour favoriser l’appropriation par ses équipes de la stratégie de l’entreprise et pour contribuer à sa mise en </a:t>
            </a:r>
            <a:r>
              <a:rPr lang="fr-FR" dirty="0" err="1"/>
              <a:t>oeuvre</a:t>
            </a:r>
            <a:r>
              <a:rPr lang="fr-FR" dirty="0"/>
              <a:t>.</a:t>
            </a:r>
          </a:p>
          <a:p>
            <a:r>
              <a:rPr lang="fr-FR" dirty="0"/>
              <a:t> Accompagner les managers, développer leurs compétences en com’ (parler en public...) et leur fournir des outils de com’ adaptés (intranet, sites ressources dans lesquels les managers peuvent puiser), les conseiller s’ils veulent faire un plan de com’ et un rôle de soutien. </a:t>
            </a:r>
          </a:p>
          <a:p>
            <a:r>
              <a:rPr lang="fr-FR" dirty="0"/>
              <a:t>Ex : Schneider Electrique : Se réunissent chaque année en 4 groupes de managers + une conférence call trimestrielle pour discuter avec la direction.</a:t>
            </a:r>
          </a:p>
        </p:txBody>
      </p:sp>
    </p:spTree>
    <p:extLst>
      <p:ext uri="{BB962C8B-B14F-4D97-AF65-F5344CB8AC3E}">
        <p14:creationId xmlns:p14="http://schemas.microsoft.com/office/powerpoint/2010/main" val="10573656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0549A5-7188-AD87-1F6A-5760298A4952}"/>
              </a:ext>
            </a:extLst>
          </p:cNvPr>
          <p:cNvSpPr>
            <a:spLocks noGrp="1"/>
          </p:cNvSpPr>
          <p:nvPr>
            <p:ph type="title"/>
          </p:nvPr>
        </p:nvSpPr>
        <p:spPr/>
        <p:txBody>
          <a:bodyPr/>
          <a:lstStyle/>
          <a:p>
            <a:r>
              <a:rPr lang="fr-FR" dirty="0"/>
              <a:t>Culture d’entreprise</a:t>
            </a:r>
          </a:p>
        </p:txBody>
      </p:sp>
      <p:sp>
        <p:nvSpPr>
          <p:cNvPr id="3" name="Espace réservé du contenu 2">
            <a:extLst>
              <a:ext uri="{FF2B5EF4-FFF2-40B4-BE49-F238E27FC236}">
                <a16:creationId xmlns:a16="http://schemas.microsoft.com/office/drawing/2014/main" id="{9076FD3B-1FFB-1BC7-BB01-E896FA9B63E5}"/>
              </a:ext>
            </a:extLst>
          </p:cNvPr>
          <p:cNvSpPr>
            <a:spLocks noGrp="1"/>
          </p:cNvSpPr>
          <p:nvPr>
            <p:ph idx="1"/>
          </p:nvPr>
        </p:nvSpPr>
        <p:spPr/>
        <p:txBody>
          <a:bodyPr/>
          <a:lstStyle/>
          <a:p>
            <a:pPr algn="just"/>
            <a:r>
              <a:rPr lang="fr-FR" dirty="0"/>
              <a:t>C’est une notion développée en France dans les 80’s importée des Etats-Unis. Corrélation réussite et culture forte unifiée. </a:t>
            </a:r>
          </a:p>
          <a:p>
            <a:pPr algn="just"/>
            <a:r>
              <a:rPr lang="fr-FR" dirty="0"/>
              <a:t>Eléments de cette culture : l’histoire, les valeurs, le langage </a:t>
            </a:r>
          </a:p>
          <a:p>
            <a:pPr algn="just"/>
            <a:r>
              <a:rPr lang="fr-FR" dirty="0"/>
              <a:t>Outils : livres d’entreprise, musées d’entreprise, conservatoires, articles sur les grandes étapes ou sur le fondateur de l’entreprise. </a:t>
            </a:r>
          </a:p>
          <a:p>
            <a:pPr algn="just"/>
            <a:r>
              <a:rPr lang="fr-FR" dirty="0"/>
              <a:t>Rôle : sorte de ciment pour tenir les différents services et permet à chacun d’orienter et adapter son comportement professionnel. Important de prendre en compte les différences culturelles notamment si une entreprise est implantée dans différents pays : défis particuliers pour les multinationales. </a:t>
            </a:r>
          </a:p>
          <a:p>
            <a:pPr algn="just"/>
            <a:r>
              <a:rPr lang="fr-FR" dirty="0"/>
              <a:t>Ricard : entreprise avec une culture très forte, culture de l'accueil. Le fondateur a une importance exceptionnelle. Il n’a pas que créer l'apéritif, il y a aussi le circuit, des livres sur le fondateur...</a:t>
            </a:r>
          </a:p>
        </p:txBody>
      </p:sp>
    </p:spTree>
    <p:extLst>
      <p:ext uri="{BB962C8B-B14F-4D97-AF65-F5344CB8AC3E}">
        <p14:creationId xmlns:p14="http://schemas.microsoft.com/office/powerpoint/2010/main" val="493341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76A429-6A6A-0B81-D7D6-4A6059B5767E}"/>
              </a:ext>
            </a:extLst>
          </p:cNvPr>
          <p:cNvSpPr>
            <a:spLocks noGrp="1"/>
          </p:cNvSpPr>
          <p:nvPr>
            <p:ph type="title"/>
          </p:nvPr>
        </p:nvSpPr>
        <p:spPr/>
        <p:txBody>
          <a:bodyPr/>
          <a:lstStyle/>
          <a:p>
            <a:r>
              <a:rPr lang="fr-FR" dirty="0"/>
              <a:t>Les valeurs d’entreprise </a:t>
            </a:r>
          </a:p>
        </p:txBody>
      </p:sp>
      <p:sp>
        <p:nvSpPr>
          <p:cNvPr id="3" name="Espace réservé du contenu 2">
            <a:extLst>
              <a:ext uri="{FF2B5EF4-FFF2-40B4-BE49-F238E27FC236}">
                <a16:creationId xmlns:a16="http://schemas.microsoft.com/office/drawing/2014/main" id="{3B3FE31E-281D-6678-8703-18724754A7E2}"/>
              </a:ext>
            </a:extLst>
          </p:cNvPr>
          <p:cNvSpPr>
            <a:spLocks noGrp="1"/>
          </p:cNvSpPr>
          <p:nvPr>
            <p:ph idx="1"/>
          </p:nvPr>
        </p:nvSpPr>
        <p:spPr/>
        <p:txBody>
          <a:bodyPr/>
          <a:lstStyle/>
          <a:p>
            <a:r>
              <a:rPr lang="fr-FR" dirty="0"/>
              <a:t>Les valeurs d’entreprise : un regain des valeurs parce que les salariés sont en recherche et ont besoin de guides surtout en période de crise. De plus, les consommateurs sont soucieux des valeurs de l’entreprise. Le respect, l’innovation... Ces valeurs sont efficaces si elles sont déployées par le management.</a:t>
            </a:r>
          </a:p>
        </p:txBody>
      </p:sp>
    </p:spTree>
    <p:extLst>
      <p:ext uri="{BB962C8B-B14F-4D97-AF65-F5344CB8AC3E}">
        <p14:creationId xmlns:p14="http://schemas.microsoft.com/office/powerpoint/2010/main" val="14789769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AF277B-61D9-68AF-ED1A-B47E0D89133C}"/>
              </a:ext>
            </a:extLst>
          </p:cNvPr>
          <p:cNvSpPr>
            <a:spLocks noGrp="1"/>
          </p:cNvSpPr>
          <p:nvPr>
            <p:ph type="title"/>
          </p:nvPr>
        </p:nvSpPr>
        <p:spPr/>
        <p:txBody>
          <a:bodyPr/>
          <a:lstStyle/>
          <a:p>
            <a:r>
              <a:rPr lang="fr-FR" dirty="0"/>
              <a:t>Le top </a:t>
            </a:r>
            <a:r>
              <a:rPr lang="fr-FR" dirty="0" err="1"/>
              <a:t>ten</a:t>
            </a:r>
            <a:r>
              <a:rPr lang="fr-FR" dirty="0"/>
              <a:t> des valeurs d’entreprises à l’international</a:t>
            </a:r>
          </a:p>
        </p:txBody>
      </p:sp>
      <p:sp>
        <p:nvSpPr>
          <p:cNvPr id="3" name="Espace réservé du contenu 2">
            <a:extLst>
              <a:ext uri="{FF2B5EF4-FFF2-40B4-BE49-F238E27FC236}">
                <a16:creationId xmlns:a16="http://schemas.microsoft.com/office/drawing/2014/main" id="{F2A6FF0A-1C51-0D10-0A46-C9A62F9A1ED6}"/>
              </a:ext>
            </a:extLst>
          </p:cNvPr>
          <p:cNvSpPr>
            <a:spLocks noGrp="1"/>
          </p:cNvSpPr>
          <p:nvPr>
            <p:ph idx="1"/>
          </p:nvPr>
        </p:nvSpPr>
        <p:spPr/>
        <p:txBody>
          <a:bodyPr>
            <a:normAutofit/>
          </a:bodyPr>
          <a:lstStyle/>
          <a:p>
            <a:r>
              <a:rPr lang="fr-FR" dirty="0"/>
              <a:t>1. Qualité </a:t>
            </a:r>
          </a:p>
          <a:p>
            <a:r>
              <a:rPr lang="fr-FR" dirty="0"/>
              <a:t>2. Innovation </a:t>
            </a:r>
          </a:p>
          <a:p>
            <a:r>
              <a:rPr lang="fr-FR" dirty="0"/>
              <a:t>3. Satisfaction client </a:t>
            </a:r>
          </a:p>
          <a:p>
            <a:r>
              <a:rPr lang="fr-FR" dirty="0"/>
              <a:t>4. Intégrité </a:t>
            </a:r>
          </a:p>
          <a:p>
            <a:r>
              <a:rPr lang="fr-FR" dirty="0"/>
              <a:t>5. Environnement </a:t>
            </a:r>
          </a:p>
          <a:p>
            <a:pPr marL="0" indent="0">
              <a:buNone/>
            </a:pPr>
            <a:endParaRPr lang="fr-FR" dirty="0"/>
          </a:p>
          <a:p>
            <a:pPr marL="0" indent="0">
              <a:buNone/>
            </a:pPr>
            <a:r>
              <a:rPr lang="fr-FR" dirty="0"/>
              <a:t>Les valeurs sociales montent en puissance</a:t>
            </a:r>
          </a:p>
        </p:txBody>
      </p:sp>
      <p:sp>
        <p:nvSpPr>
          <p:cNvPr id="4" name="ZoneTexte 3">
            <a:extLst>
              <a:ext uri="{FF2B5EF4-FFF2-40B4-BE49-F238E27FC236}">
                <a16:creationId xmlns:a16="http://schemas.microsoft.com/office/drawing/2014/main" id="{D0DDFD97-BBD9-A03E-E538-7B4B5A8B418F}"/>
              </a:ext>
            </a:extLst>
          </p:cNvPr>
          <p:cNvSpPr txBox="1"/>
          <p:nvPr/>
        </p:nvSpPr>
        <p:spPr>
          <a:xfrm>
            <a:off x="5751513" y="2551837"/>
            <a:ext cx="4170784" cy="1754326"/>
          </a:xfrm>
          <a:prstGeom prst="rect">
            <a:avLst/>
          </a:prstGeom>
          <a:noFill/>
        </p:spPr>
        <p:txBody>
          <a:bodyPr wrap="square" rtlCol="0">
            <a:spAutoFit/>
          </a:bodyPr>
          <a:lstStyle/>
          <a:p>
            <a:pPr marL="285750" indent="-285750">
              <a:buFont typeface="Arial" panose="020B0604020202020204" pitchFamily="34" charset="0"/>
              <a:buChar char="•"/>
            </a:pPr>
            <a:r>
              <a:rPr lang="fr-FR" dirty="0"/>
              <a:t>6. Responsabilité sociale </a:t>
            </a:r>
          </a:p>
          <a:p>
            <a:pPr marL="285750" indent="-285750">
              <a:buFont typeface="Arial" panose="020B0604020202020204" pitchFamily="34" charset="0"/>
              <a:buChar char="•"/>
            </a:pPr>
            <a:r>
              <a:rPr lang="fr-FR" dirty="0"/>
              <a:t>7. Succès </a:t>
            </a:r>
          </a:p>
          <a:p>
            <a:pPr marL="285750" indent="-285750">
              <a:buFont typeface="Arial" panose="020B0604020202020204" pitchFamily="34" charset="0"/>
              <a:buChar char="•"/>
            </a:pPr>
            <a:r>
              <a:rPr lang="fr-FR" dirty="0"/>
              <a:t>8. Savoir-faire </a:t>
            </a:r>
          </a:p>
          <a:p>
            <a:pPr marL="285750" indent="-285750">
              <a:buFont typeface="Arial" panose="020B0604020202020204" pitchFamily="34" charset="0"/>
              <a:buChar char="•"/>
            </a:pPr>
            <a:r>
              <a:rPr lang="fr-FR" dirty="0"/>
              <a:t>9. Responsabilité </a:t>
            </a:r>
          </a:p>
          <a:p>
            <a:pPr marL="285750" indent="-285750">
              <a:buFont typeface="Arial" panose="020B0604020202020204" pitchFamily="34" charset="0"/>
              <a:buChar char="•"/>
            </a:pPr>
            <a:r>
              <a:rPr lang="fr-FR" dirty="0"/>
              <a:t>10.Esprit d’équipe </a:t>
            </a:r>
          </a:p>
          <a:p>
            <a:endParaRPr lang="fr-FR" dirty="0"/>
          </a:p>
        </p:txBody>
      </p:sp>
    </p:spTree>
    <p:extLst>
      <p:ext uri="{BB962C8B-B14F-4D97-AF65-F5344CB8AC3E}">
        <p14:creationId xmlns:p14="http://schemas.microsoft.com/office/powerpoint/2010/main" val="13692956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964021-C2C0-CE3D-61B4-A0B21933BF7A}"/>
              </a:ext>
            </a:extLst>
          </p:cNvPr>
          <p:cNvSpPr>
            <a:spLocks noGrp="1"/>
          </p:cNvSpPr>
          <p:nvPr>
            <p:ph type="title"/>
          </p:nvPr>
        </p:nvSpPr>
        <p:spPr/>
        <p:txBody>
          <a:bodyPr/>
          <a:lstStyle/>
          <a:p>
            <a:r>
              <a:rPr lang="fr-FR" dirty="0"/>
              <a:t>Publics de la communication interne</a:t>
            </a:r>
          </a:p>
        </p:txBody>
      </p:sp>
      <p:sp>
        <p:nvSpPr>
          <p:cNvPr id="3" name="Espace réservé du contenu 2">
            <a:extLst>
              <a:ext uri="{FF2B5EF4-FFF2-40B4-BE49-F238E27FC236}">
                <a16:creationId xmlns:a16="http://schemas.microsoft.com/office/drawing/2014/main" id="{754A4A5F-26CA-34EA-0747-8F39D8FE0832}"/>
              </a:ext>
            </a:extLst>
          </p:cNvPr>
          <p:cNvSpPr>
            <a:spLocks noGrp="1"/>
          </p:cNvSpPr>
          <p:nvPr>
            <p:ph idx="1"/>
          </p:nvPr>
        </p:nvSpPr>
        <p:spPr/>
        <p:txBody>
          <a:bodyPr>
            <a:normAutofit fontScale="92500" lnSpcReduction="20000"/>
          </a:bodyPr>
          <a:lstStyle/>
          <a:p>
            <a:pPr marL="0" indent="0">
              <a:buNone/>
            </a:pPr>
            <a:r>
              <a:rPr lang="fr-FR" dirty="0"/>
              <a:t>Critères de segmentation : </a:t>
            </a:r>
          </a:p>
          <a:p>
            <a:r>
              <a:rPr lang="fr-FR" dirty="0"/>
              <a:t>- La structure </a:t>
            </a:r>
          </a:p>
          <a:p>
            <a:r>
              <a:rPr lang="fr-FR" dirty="0"/>
              <a:t>- La localisation géographique </a:t>
            </a:r>
          </a:p>
          <a:p>
            <a:r>
              <a:rPr lang="fr-FR" dirty="0"/>
              <a:t>- L’organisation </a:t>
            </a:r>
          </a:p>
          <a:p>
            <a:r>
              <a:rPr lang="fr-FR" dirty="0"/>
              <a:t>- Le statut </a:t>
            </a:r>
          </a:p>
          <a:p>
            <a:r>
              <a:rPr lang="fr-FR" dirty="0"/>
              <a:t>- La qualification </a:t>
            </a:r>
          </a:p>
          <a:p>
            <a:r>
              <a:rPr lang="fr-FR" dirty="0"/>
              <a:t>- L’âge </a:t>
            </a:r>
          </a:p>
          <a:p>
            <a:r>
              <a:rPr lang="fr-FR" dirty="0"/>
              <a:t>- Le sexe </a:t>
            </a:r>
          </a:p>
          <a:p>
            <a:pPr marL="0" indent="0">
              <a:buNone/>
            </a:pPr>
            <a:r>
              <a:rPr lang="fr-FR" dirty="0"/>
              <a:t>Il faut ensuite les hiérarchiser. En termes d’attente des publics, il faut connaître le climat, les attentes et l’image interne. Pour connaître les attentes et l’image interne, nécessité d’avoir des outils, des enquêtes de perception, des baromètres internes... Les attentes peuvent être différentes selon les cultures.</a:t>
            </a:r>
          </a:p>
        </p:txBody>
      </p:sp>
    </p:spTree>
    <p:extLst>
      <p:ext uri="{BB962C8B-B14F-4D97-AF65-F5344CB8AC3E}">
        <p14:creationId xmlns:p14="http://schemas.microsoft.com/office/powerpoint/2010/main" val="11104501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BD8050-8D27-19D1-DF26-A51F0E069B3E}"/>
              </a:ext>
            </a:extLst>
          </p:cNvPr>
          <p:cNvSpPr>
            <a:spLocks noGrp="1"/>
          </p:cNvSpPr>
          <p:nvPr>
            <p:ph type="title"/>
          </p:nvPr>
        </p:nvSpPr>
        <p:spPr/>
        <p:txBody>
          <a:bodyPr/>
          <a:lstStyle/>
          <a:p>
            <a:r>
              <a:rPr lang="fr-FR" dirty="0"/>
              <a:t>Exemple</a:t>
            </a:r>
          </a:p>
        </p:txBody>
      </p:sp>
      <p:sp>
        <p:nvSpPr>
          <p:cNvPr id="3" name="Espace réservé du contenu 2">
            <a:extLst>
              <a:ext uri="{FF2B5EF4-FFF2-40B4-BE49-F238E27FC236}">
                <a16:creationId xmlns:a16="http://schemas.microsoft.com/office/drawing/2014/main" id="{44CC5B80-F78E-2781-B119-0510CB81A667}"/>
              </a:ext>
            </a:extLst>
          </p:cNvPr>
          <p:cNvSpPr>
            <a:spLocks noGrp="1"/>
          </p:cNvSpPr>
          <p:nvPr>
            <p:ph idx="1"/>
          </p:nvPr>
        </p:nvSpPr>
        <p:spPr/>
        <p:txBody>
          <a:bodyPr/>
          <a:lstStyle/>
          <a:p>
            <a:r>
              <a:rPr lang="fr-FR" dirty="0"/>
              <a:t>La restructuration d’Aérospatiale Missiles : </a:t>
            </a:r>
          </a:p>
          <a:p>
            <a:r>
              <a:rPr lang="fr-FR" dirty="0"/>
              <a:t>- Communication interne pour accompagner la restructuration d’Aérospatiale Missiles en 1996, 1997 et 1998.</a:t>
            </a:r>
          </a:p>
          <a:p>
            <a:r>
              <a:rPr lang="fr-FR" dirty="0"/>
              <a:t> - Aujourd’hui, cette activité fait partie de l’entreprise MBDA (groupe EADS) </a:t>
            </a:r>
          </a:p>
          <a:p>
            <a:r>
              <a:rPr lang="fr-FR" dirty="0"/>
              <a:t>- Repérer objectifs et cibles de communication </a:t>
            </a:r>
          </a:p>
        </p:txBody>
      </p:sp>
    </p:spTree>
    <p:extLst>
      <p:ext uri="{BB962C8B-B14F-4D97-AF65-F5344CB8AC3E}">
        <p14:creationId xmlns:p14="http://schemas.microsoft.com/office/powerpoint/2010/main" val="20982002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BD8050-8D27-19D1-DF26-A51F0E069B3E}"/>
              </a:ext>
            </a:extLst>
          </p:cNvPr>
          <p:cNvSpPr>
            <a:spLocks noGrp="1"/>
          </p:cNvSpPr>
          <p:nvPr>
            <p:ph type="title"/>
          </p:nvPr>
        </p:nvSpPr>
        <p:spPr/>
        <p:txBody>
          <a:bodyPr/>
          <a:lstStyle/>
          <a:p>
            <a:r>
              <a:rPr lang="fr-FR" dirty="0"/>
              <a:t>Exemple</a:t>
            </a:r>
          </a:p>
        </p:txBody>
      </p:sp>
      <p:sp>
        <p:nvSpPr>
          <p:cNvPr id="3" name="Espace réservé du contenu 2">
            <a:extLst>
              <a:ext uri="{FF2B5EF4-FFF2-40B4-BE49-F238E27FC236}">
                <a16:creationId xmlns:a16="http://schemas.microsoft.com/office/drawing/2014/main" id="{44CC5B80-F78E-2781-B119-0510CB81A667}"/>
              </a:ext>
            </a:extLst>
          </p:cNvPr>
          <p:cNvSpPr>
            <a:spLocks noGrp="1"/>
          </p:cNvSpPr>
          <p:nvPr>
            <p:ph idx="1"/>
          </p:nvPr>
        </p:nvSpPr>
        <p:spPr/>
        <p:txBody>
          <a:bodyPr/>
          <a:lstStyle/>
          <a:p>
            <a:r>
              <a:rPr lang="fr-FR" dirty="0"/>
              <a:t>Objectifs : </a:t>
            </a:r>
          </a:p>
          <a:p>
            <a:r>
              <a:rPr lang="fr-FR" dirty="0"/>
              <a:t>* Créer des certitudes et démontrer la confiance de la direction dans l’avenir du projet </a:t>
            </a:r>
          </a:p>
          <a:p>
            <a:r>
              <a:rPr lang="fr-FR" dirty="0"/>
              <a:t>* Convaincre les personnes travaillant en région parisienne dont l’activité serait transféré à Bourges de s’y rendre </a:t>
            </a:r>
          </a:p>
          <a:p>
            <a:r>
              <a:rPr lang="fr-FR" dirty="0"/>
              <a:t>* Faciliter l’appropriation du projet par chacun</a:t>
            </a:r>
          </a:p>
        </p:txBody>
      </p:sp>
    </p:spTree>
    <p:extLst>
      <p:ext uri="{BB962C8B-B14F-4D97-AF65-F5344CB8AC3E}">
        <p14:creationId xmlns:p14="http://schemas.microsoft.com/office/powerpoint/2010/main" val="3011697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BD8050-8D27-19D1-DF26-A51F0E069B3E}"/>
              </a:ext>
            </a:extLst>
          </p:cNvPr>
          <p:cNvSpPr>
            <a:spLocks noGrp="1"/>
          </p:cNvSpPr>
          <p:nvPr>
            <p:ph type="title"/>
          </p:nvPr>
        </p:nvSpPr>
        <p:spPr/>
        <p:txBody>
          <a:bodyPr/>
          <a:lstStyle/>
          <a:p>
            <a:r>
              <a:rPr lang="fr-FR" dirty="0"/>
              <a:t>Exemple</a:t>
            </a:r>
          </a:p>
        </p:txBody>
      </p:sp>
      <p:sp>
        <p:nvSpPr>
          <p:cNvPr id="3" name="Espace réservé du contenu 2">
            <a:extLst>
              <a:ext uri="{FF2B5EF4-FFF2-40B4-BE49-F238E27FC236}">
                <a16:creationId xmlns:a16="http://schemas.microsoft.com/office/drawing/2014/main" id="{44CC5B80-F78E-2781-B119-0510CB81A667}"/>
              </a:ext>
            </a:extLst>
          </p:cNvPr>
          <p:cNvSpPr>
            <a:spLocks noGrp="1"/>
          </p:cNvSpPr>
          <p:nvPr>
            <p:ph idx="1"/>
          </p:nvPr>
        </p:nvSpPr>
        <p:spPr/>
        <p:txBody>
          <a:bodyPr/>
          <a:lstStyle/>
          <a:p>
            <a:r>
              <a:rPr lang="fr-FR" dirty="0"/>
              <a:t>Cibles : </a:t>
            </a:r>
          </a:p>
          <a:p>
            <a:r>
              <a:rPr lang="fr-FR" dirty="0"/>
              <a:t>* Tout le personnel </a:t>
            </a:r>
          </a:p>
          <a:p>
            <a:r>
              <a:rPr lang="fr-FR" dirty="0"/>
              <a:t>* La hiérarchie </a:t>
            </a:r>
          </a:p>
          <a:p>
            <a:r>
              <a:rPr lang="fr-FR" dirty="0"/>
              <a:t>* Salariés concernés par le transfert et leur famille </a:t>
            </a:r>
          </a:p>
          <a:p>
            <a:r>
              <a:rPr lang="fr-FR" dirty="0"/>
              <a:t>* Les CCE et CE (Comité Central d’Etablissement et Comité d’Etablissement) </a:t>
            </a:r>
          </a:p>
          <a:p>
            <a:r>
              <a:rPr lang="fr-FR" dirty="0"/>
              <a:t>* Com’ externe : les élus locaux</a:t>
            </a:r>
          </a:p>
        </p:txBody>
      </p:sp>
    </p:spTree>
    <p:extLst>
      <p:ext uri="{BB962C8B-B14F-4D97-AF65-F5344CB8AC3E}">
        <p14:creationId xmlns:p14="http://schemas.microsoft.com/office/powerpoint/2010/main" val="8843991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0097C1-1B5F-EF61-0117-7004FA53A75F}"/>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31FC8654-B785-147E-C553-7946C003CBCA}"/>
              </a:ext>
            </a:extLst>
          </p:cNvPr>
          <p:cNvSpPr>
            <a:spLocks noGrp="1"/>
          </p:cNvSpPr>
          <p:nvPr>
            <p:ph idx="1"/>
          </p:nvPr>
        </p:nvSpPr>
        <p:spPr/>
        <p:txBody>
          <a:bodyPr/>
          <a:lstStyle/>
          <a:p>
            <a:pPr algn="just"/>
            <a:r>
              <a:rPr lang="fr-FR" dirty="0"/>
              <a:t>La communication interne crée des conditions d’appartenance et d’engagement dans le cadre d’objectifs et de moyens connus de tous. Cependant, elle ne les garantit pas pour autant et ne prévient pas systématiquement la conflictualité interne. Une des problématiques importantes actuellement est de restaurer la confiance, notamment dans les contextes de crise. Cela passe par les relations humaines, le dialogue. Il est important de bien toucher les différents publics. Le management par la parole appelle aussi un management par l’exemple. Il faut que les actes suivent.</a:t>
            </a:r>
          </a:p>
        </p:txBody>
      </p:sp>
    </p:spTree>
    <p:extLst>
      <p:ext uri="{BB962C8B-B14F-4D97-AF65-F5344CB8AC3E}">
        <p14:creationId xmlns:p14="http://schemas.microsoft.com/office/powerpoint/2010/main" val="29244452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9D5448-168C-34AB-E86B-9129A62A2615}"/>
              </a:ext>
            </a:extLst>
          </p:cNvPr>
          <p:cNvSpPr>
            <a:spLocks noGrp="1"/>
          </p:cNvSpPr>
          <p:nvPr>
            <p:ph type="title"/>
          </p:nvPr>
        </p:nvSpPr>
        <p:spPr/>
        <p:txBody>
          <a:bodyPr/>
          <a:lstStyle/>
          <a:p>
            <a:r>
              <a:rPr lang="fr-FR" dirty="0"/>
              <a:t>La conception d’un journal interne</a:t>
            </a:r>
          </a:p>
        </p:txBody>
      </p:sp>
      <p:sp>
        <p:nvSpPr>
          <p:cNvPr id="3" name="Espace réservé du contenu 2">
            <a:extLst>
              <a:ext uri="{FF2B5EF4-FFF2-40B4-BE49-F238E27FC236}">
                <a16:creationId xmlns:a16="http://schemas.microsoft.com/office/drawing/2014/main" id="{BBAE1806-1815-CD3B-C50E-CBB7EE4D40A2}"/>
              </a:ext>
            </a:extLst>
          </p:cNvPr>
          <p:cNvSpPr>
            <a:spLocks noGrp="1"/>
          </p:cNvSpPr>
          <p:nvPr>
            <p:ph idx="1"/>
          </p:nvPr>
        </p:nvSpPr>
        <p:spPr/>
        <p:txBody>
          <a:bodyPr>
            <a:normAutofit lnSpcReduction="10000"/>
          </a:bodyPr>
          <a:lstStyle/>
          <a:p>
            <a:r>
              <a:rPr lang="fr-FR" dirty="0"/>
              <a:t>Les grandes orientations du journal :</a:t>
            </a:r>
          </a:p>
          <a:p>
            <a:r>
              <a:rPr lang="fr-FR" dirty="0"/>
              <a:t>• Objectifs</a:t>
            </a:r>
          </a:p>
          <a:p>
            <a:r>
              <a:rPr lang="fr-FR" dirty="0"/>
              <a:t>• Lectorat visé</a:t>
            </a:r>
          </a:p>
          <a:p>
            <a:r>
              <a:rPr lang="fr-FR" dirty="0"/>
              <a:t>• Ligne éditoriale = ensemble des choix de traitement de l’actualité.</a:t>
            </a:r>
          </a:p>
          <a:p>
            <a:r>
              <a:rPr lang="fr-FR" dirty="0"/>
              <a:t>• Format</a:t>
            </a:r>
          </a:p>
          <a:p>
            <a:r>
              <a:rPr lang="fr-FR" dirty="0"/>
              <a:t>• Périodicité = au minimum 3/an car en dessous par un journal.</a:t>
            </a:r>
          </a:p>
          <a:p>
            <a:endParaRPr lang="fr-FR" dirty="0"/>
          </a:p>
          <a:p>
            <a:endParaRPr lang="fr-FR" dirty="0"/>
          </a:p>
          <a:p>
            <a:r>
              <a:rPr lang="fr-FR" dirty="0"/>
              <a:t>• Niveau de sous-traitance = réalisé en interne/sous-traitance à une agence de communication. Rédaction.</a:t>
            </a:r>
          </a:p>
        </p:txBody>
      </p:sp>
    </p:spTree>
    <p:extLst>
      <p:ext uri="{BB962C8B-B14F-4D97-AF65-F5344CB8AC3E}">
        <p14:creationId xmlns:p14="http://schemas.microsoft.com/office/powerpoint/2010/main" val="2429894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1389CE-CA6B-9F84-D343-F7190F447D5C}"/>
              </a:ext>
            </a:extLst>
          </p:cNvPr>
          <p:cNvSpPr>
            <a:spLocks noGrp="1"/>
          </p:cNvSpPr>
          <p:nvPr>
            <p:ph type="title"/>
          </p:nvPr>
        </p:nvSpPr>
        <p:spPr/>
        <p:txBody>
          <a:bodyPr/>
          <a:lstStyle/>
          <a:p>
            <a:r>
              <a:rPr lang="fr-FR" dirty="0"/>
              <a:t>En résumé</a:t>
            </a:r>
          </a:p>
        </p:txBody>
      </p:sp>
      <p:sp>
        <p:nvSpPr>
          <p:cNvPr id="3" name="Espace réservé du contenu 2">
            <a:extLst>
              <a:ext uri="{FF2B5EF4-FFF2-40B4-BE49-F238E27FC236}">
                <a16:creationId xmlns:a16="http://schemas.microsoft.com/office/drawing/2014/main" id="{245D7156-CC60-39BC-ACF6-A5F95080B6C0}"/>
              </a:ext>
            </a:extLst>
          </p:cNvPr>
          <p:cNvSpPr>
            <a:spLocks noGrp="1"/>
          </p:cNvSpPr>
          <p:nvPr>
            <p:ph idx="1"/>
          </p:nvPr>
        </p:nvSpPr>
        <p:spPr/>
        <p:txBody>
          <a:bodyPr/>
          <a:lstStyle/>
          <a:p>
            <a:r>
              <a:rPr lang="fr-FR" dirty="0"/>
              <a:t>La communication institutionnelle est une partie de la communication globale. Il y a deux types de com’ : </a:t>
            </a:r>
          </a:p>
          <a:p>
            <a:r>
              <a:rPr lang="fr-FR" dirty="0"/>
              <a:t>- Communication institutionnelle : centrée sur l’entreprise, l’institution et ses valeurs </a:t>
            </a:r>
          </a:p>
          <a:p>
            <a:r>
              <a:rPr lang="fr-FR" dirty="0"/>
              <a:t>- Communication commerciale : centrée sur les produits</a:t>
            </a:r>
          </a:p>
          <a:p>
            <a:pPr marL="0" indent="0">
              <a:buNone/>
            </a:pPr>
            <a:endParaRPr lang="fr-FR" dirty="0"/>
          </a:p>
          <a:p>
            <a:pPr marL="0" indent="0">
              <a:buNone/>
            </a:pPr>
            <a:r>
              <a:rPr lang="fr-FR" dirty="0"/>
              <a:t>Plusieurs appellations : </a:t>
            </a:r>
          </a:p>
          <a:p>
            <a:pPr>
              <a:buFontTx/>
              <a:buChar char="-"/>
            </a:pPr>
            <a:r>
              <a:rPr lang="fr-FR" dirty="0"/>
              <a:t>Communication institutionnelle </a:t>
            </a:r>
          </a:p>
          <a:p>
            <a:pPr>
              <a:buFontTx/>
              <a:buChar char="-"/>
            </a:pPr>
            <a:r>
              <a:rPr lang="fr-FR" dirty="0"/>
              <a:t>- Communication d’entreprise ou d’organisation </a:t>
            </a:r>
          </a:p>
          <a:p>
            <a:pPr>
              <a:buFontTx/>
              <a:buChar char="-"/>
            </a:pPr>
            <a:r>
              <a:rPr lang="fr-FR" dirty="0"/>
              <a:t>- Communication </a:t>
            </a:r>
            <a:r>
              <a:rPr lang="fr-FR" dirty="0" err="1"/>
              <a:t>corporate</a:t>
            </a:r>
            <a:endParaRPr lang="fr-FR" dirty="0"/>
          </a:p>
        </p:txBody>
      </p:sp>
    </p:spTree>
    <p:extLst>
      <p:ext uri="{BB962C8B-B14F-4D97-AF65-F5344CB8AC3E}">
        <p14:creationId xmlns:p14="http://schemas.microsoft.com/office/powerpoint/2010/main" val="19485924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9D5448-168C-34AB-E86B-9129A62A2615}"/>
              </a:ext>
            </a:extLst>
          </p:cNvPr>
          <p:cNvSpPr>
            <a:spLocks noGrp="1"/>
          </p:cNvSpPr>
          <p:nvPr>
            <p:ph type="title"/>
          </p:nvPr>
        </p:nvSpPr>
        <p:spPr/>
        <p:txBody>
          <a:bodyPr/>
          <a:lstStyle/>
          <a:p>
            <a:r>
              <a:rPr lang="fr-FR" dirty="0"/>
              <a:t>La conception d’un journal interne</a:t>
            </a:r>
          </a:p>
        </p:txBody>
      </p:sp>
      <p:sp>
        <p:nvSpPr>
          <p:cNvPr id="3" name="Espace réservé du contenu 2">
            <a:extLst>
              <a:ext uri="{FF2B5EF4-FFF2-40B4-BE49-F238E27FC236}">
                <a16:creationId xmlns:a16="http://schemas.microsoft.com/office/drawing/2014/main" id="{BBAE1806-1815-CD3B-C50E-CBB7EE4D40A2}"/>
              </a:ext>
            </a:extLst>
          </p:cNvPr>
          <p:cNvSpPr>
            <a:spLocks noGrp="1"/>
          </p:cNvSpPr>
          <p:nvPr>
            <p:ph idx="1"/>
          </p:nvPr>
        </p:nvSpPr>
        <p:spPr/>
        <p:txBody>
          <a:bodyPr>
            <a:normAutofit/>
          </a:bodyPr>
          <a:lstStyle/>
          <a:p>
            <a:r>
              <a:rPr lang="fr-FR" dirty="0"/>
              <a:t>Grandes rubriques :</a:t>
            </a:r>
          </a:p>
          <a:p>
            <a:r>
              <a:rPr lang="fr-FR" dirty="0"/>
              <a:t>- Réussites majeures ou innovations.</a:t>
            </a:r>
          </a:p>
          <a:p>
            <a:r>
              <a:rPr lang="fr-FR" dirty="0"/>
              <a:t>- Produits, Groupe.</a:t>
            </a:r>
          </a:p>
          <a:p>
            <a:r>
              <a:rPr lang="fr-FR" dirty="0"/>
              <a:t>- Stratégie de l’entreprise.</a:t>
            </a:r>
          </a:p>
          <a:p>
            <a:r>
              <a:rPr lang="fr-FR" dirty="0"/>
              <a:t>- La vie des services</a:t>
            </a:r>
          </a:p>
          <a:p>
            <a:r>
              <a:rPr lang="fr-FR" dirty="0"/>
              <a:t>- L’interview</a:t>
            </a:r>
          </a:p>
          <a:p>
            <a:r>
              <a:rPr lang="fr-FR" dirty="0"/>
              <a:t>- Le dossier du mois</a:t>
            </a:r>
          </a:p>
          <a:p>
            <a:r>
              <a:rPr lang="fr-FR" dirty="0"/>
              <a:t>- Environnement externe</a:t>
            </a:r>
          </a:p>
          <a:p>
            <a:r>
              <a:rPr lang="fr-FR" dirty="0"/>
              <a:t>- Vie des salariés (carnet, mutations, retraites, recrutements ...)</a:t>
            </a:r>
          </a:p>
        </p:txBody>
      </p:sp>
    </p:spTree>
    <p:extLst>
      <p:ext uri="{BB962C8B-B14F-4D97-AF65-F5344CB8AC3E}">
        <p14:creationId xmlns:p14="http://schemas.microsoft.com/office/powerpoint/2010/main" val="7765112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9D5448-168C-34AB-E86B-9129A62A2615}"/>
              </a:ext>
            </a:extLst>
          </p:cNvPr>
          <p:cNvSpPr>
            <a:spLocks noGrp="1"/>
          </p:cNvSpPr>
          <p:nvPr>
            <p:ph type="title"/>
          </p:nvPr>
        </p:nvSpPr>
        <p:spPr/>
        <p:txBody>
          <a:bodyPr/>
          <a:lstStyle/>
          <a:p>
            <a:r>
              <a:rPr lang="fr-FR" dirty="0"/>
              <a:t>La conception d’un journal interne</a:t>
            </a:r>
          </a:p>
        </p:txBody>
      </p:sp>
      <p:sp>
        <p:nvSpPr>
          <p:cNvPr id="3" name="Espace réservé du contenu 2">
            <a:extLst>
              <a:ext uri="{FF2B5EF4-FFF2-40B4-BE49-F238E27FC236}">
                <a16:creationId xmlns:a16="http://schemas.microsoft.com/office/drawing/2014/main" id="{BBAE1806-1815-CD3B-C50E-CBB7EE4D40A2}"/>
              </a:ext>
            </a:extLst>
          </p:cNvPr>
          <p:cNvSpPr>
            <a:spLocks noGrp="1"/>
          </p:cNvSpPr>
          <p:nvPr>
            <p:ph idx="1"/>
          </p:nvPr>
        </p:nvSpPr>
        <p:spPr/>
        <p:txBody>
          <a:bodyPr>
            <a:normAutofit/>
          </a:bodyPr>
          <a:lstStyle/>
          <a:p>
            <a:r>
              <a:rPr lang="fr-FR" dirty="0"/>
              <a:t>Traitement rédactionnel : interview, reportage, brève pour traiter le sujet. Pour ne pas lasser le lecteur, il faut varier les styles journalistiques. Faire place à l’écriture vivante.</a:t>
            </a:r>
          </a:p>
          <a:p>
            <a:r>
              <a:rPr lang="fr-FR" dirty="0"/>
              <a:t>- Reportage se passe sur le terrain  tous les sens sont en éveil  il faut le retransmettre dans l’article.</a:t>
            </a:r>
          </a:p>
          <a:p>
            <a:r>
              <a:rPr lang="fr-FR" dirty="0"/>
              <a:t>- Interview/portrait.</a:t>
            </a:r>
          </a:p>
          <a:p>
            <a:r>
              <a:rPr lang="fr-FR" dirty="0"/>
              <a:t>Il faut également décider longueur et nombre d’articles dans le journal.</a:t>
            </a:r>
          </a:p>
        </p:txBody>
      </p:sp>
    </p:spTree>
    <p:extLst>
      <p:ext uri="{BB962C8B-B14F-4D97-AF65-F5344CB8AC3E}">
        <p14:creationId xmlns:p14="http://schemas.microsoft.com/office/powerpoint/2010/main" val="26193789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9D5448-168C-34AB-E86B-9129A62A2615}"/>
              </a:ext>
            </a:extLst>
          </p:cNvPr>
          <p:cNvSpPr>
            <a:spLocks noGrp="1"/>
          </p:cNvSpPr>
          <p:nvPr>
            <p:ph type="title"/>
          </p:nvPr>
        </p:nvSpPr>
        <p:spPr/>
        <p:txBody>
          <a:bodyPr/>
          <a:lstStyle/>
          <a:p>
            <a:r>
              <a:rPr lang="fr-FR" dirty="0"/>
              <a:t>La conception d’un journal interne</a:t>
            </a:r>
          </a:p>
        </p:txBody>
      </p:sp>
      <p:sp>
        <p:nvSpPr>
          <p:cNvPr id="3" name="Espace réservé du contenu 2">
            <a:extLst>
              <a:ext uri="{FF2B5EF4-FFF2-40B4-BE49-F238E27FC236}">
                <a16:creationId xmlns:a16="http://schemas.microsoft.com/office/drawing/2014/main" id="{BBAE1806-1815-CD3B-C50E-CBB7EE4D40A2}"/>
              </a:ext>
            </a:extLst>
          </p:cNvPr>
          <p:cNvSpPr>
            <a:spLocks noGrp="1"/>
          </p:cNvSpPr>
          <p:nvPr>
            <p:ph idx="1"/>
          </p:nvPr>
        </p:nvSpPr>
        <p:spPr/>
        <p:txBody>
          <a:bodyPr>
            <a:normAutofit/>
          </a:bodyPr>
          <a:lstStyle/>
          <a:p>
            <a:r>
              <a:rPr lang="fr-FR" dirty="0"/>
              <a:t>Formalisation du projet rédactionnel :</a:t>
            </a:r>
          </a:p>
          <a:p>
            <a:r>
              <a:rPr lang="fr-FR" dirty="0"/>
              <a:t>• Le chemin de fer : déroulement page par page du futur journal, ave ses titres de parties et de</a:t>
            </a:r>
          </a:p>
          <a:p>
            <a:r>
              <a:rPr lang="fr-FR" dirty="0"/>
              <a:t>rubriques et des exemples de sujet et de traitements pour chacune des pages.</a:t>
            </a:r>
          </a:p>
          <a:p>
            <a:r>
              <a:rPr lang="fr-FR" dirty="0"/>
              <a:t>• La charte éditoriale : texte décrivant le projet rédactionnel.</a:t>
            </a:r>
          </a:p>
          <a:p>
            <a:r>
              <a:rPr lang="fr-FR" dirty="0"/>
              <a:t>• Elaborer un projet visuel = le directeur artistique qu’on appelle aussi le DA va mettre en scène et traduire visuellement le scénario rédactionnel constitué. Produit une </a:t>
            </a:r>
            <a:r>
              <a:rPr lang="fr-FR" dirty="0" err="1"/>
              <a:t>pré-maquette</a:t>
            </a:r>
            <a:r>
              <a:rPr lang="fr-FR" dirty="0"/>
              <a:t> qu’on appelle également un monstre qu’il va soumettre à l’équipe de rédaction qui montre des exemples de catégories de pages visuellement différenciées. </a:t>
            </a:r>
          </a:p>
          <a:p>
            <a:r>
              <a:rPr lang="fr-FR" dirty="0"/>
              <a:t>Paramètres : Style spécifique, typographie adaptée, bonne lisibilité générale, rigidité de cette charte visuelle pour ne pas perturber le lecteur. Important d’avoir la une du journal, la 1ère de couv’.</a:t>
            </a:r>
          </a:p>
        </p:txBody>
      </p:sp>
    </p:spTree>
    <p:extLst>
      <p:ext uri="{BB962C8B-B14F-4D97-AF65-F5344CB8AC3E}">
        <p14:creationId xmlns:p14="http://schemas.microsoft.com/office/powerpoint/2010/main" val="1353635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9D5448-168C-34AB-E86B-9129A62A2615}"/>
              </a:ext>
            </a:extLst>
          </p:cNvPr>
          <p:cNvSpPr>
            <a:spLocks noGrp="1"/>
          </p:cNvSpPr>
          <p:nvPr>
            <p:ph type="title"/>
          </p:nvPr>
        </p:nvSpPr>
        <p:spPr/>
        <p:txBody>
          <a:bodyPr/>
          <a:lstStyle/>
          <a:p>
            <a:r>
              <a:rPr lang="fr-FR" dirty="0"/>
              <a:t>La conception d’un journal interne</a:t>
            </a:r>
          </a:p>
        </p:txBody>
      </p:sp>
      <p:sp>
        <p:nvSpPr>
          <p:cNvPr id="3" name="Espace réservé du contenu 2">
            <a:extLst>
              <a:ext uri="{FF2B5EF4-FFF2-40B4-BE49-F238E27FC236}">
                <a16:creationId xmlns:a16="http://schemas.microsoft.com/office/drawing/2014/main" id="{BBAE1806-1815-CD3B-C50E-CBB7EE4D40A2}"/>
              </a:ext>
            </a:extLst>
          </p:cNvPr>
          <p:cNvSpPr>
            <a:spLocks noGrp="1"/>
          </p:cNvSpPr>
          <p:nvPr>
            <p:ph idx="1"/>
          </p:nvPr>
        </p:nvSpPr>
        <p:spPr/>
        <p:txBody>
          <a:bodyPr>
            <a:normAutofit/>
          </a:bodyPr>
          <a:lstStyle/>
          <a:p>
            <a:r>
              <a:rPr lang="fr-FR" dirty="0"/>
              <a:t>Obligations légales :</a:t>
            </a:r>
          </a:p>
          <a:p>
            <a:r>
              <a:rPr lang="fr-FR" dirty="0"/>
              <a:t>- Il faut un directeur de publication, souvent le directeur de la communication.</a:t>
            </a:r>
          </a:p>
          <a:p>
            <a:r>
              <a:rPr lang="fr-FR" dirty="0"/>
              <a:t>- Formalités d’inscription auprès du parquet du procureur de la République de la circonscription judiciaire du lieu d’impression. Déposer le titre et demander un numéro : ISSN.</a:t>
            </a:r>
          </a:p>
          <a:p>
            <a:r>
              <a:rPr lang="fr-FR" dirty="0"/>
              <a:t>- Formalités de dépôt : à chaque parution, quelques numéros doivent être adressés à certains organismes en particulier la bibliothèque nationale.</a:t>
            </a:r>
          </a:p>
        </p:txBody>
      </p:sp>
    </p:spTree>
    <p:extLst>
      <p:ext uri="{BB962C8B-B14F-4D97-AF65-F5344CB8AC3E}">
        <p14:creationId xmlns:p14="http://schemas.microsoft.com/office/powerpoint/2010/main" val="14451587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BEA756-10B9-6195-FBD6-52977EF0EE07}"/>
              </a:ext>
            </a:extLst>
          </p:cNvPr>
          <p:cNvSpPr>
            <a:spLocks noGrp="1"/>
          </p:cNvSpPr>
          <p:nvPr>
            <p:ph type="title"/>
          </p:nvPr>
        </p:nvSpPr>
        <p:spPr/>
        <p:txBody>
          <a:bodyPr/>
          <a:lstStyle/>
          <a:p>
            <a:r>
              <a:rPr lang="fr-FR" dirty="0"/>
              <a:t>La réalisation d’un numéro</a:t>
            </a:r>
          </a:p>
        </p:txBody>
      </p:sp>
      <p:sp>
        <p:nvSpPr>
          <p:cNvPr id="3" name="Espace réservé du contenu 2">
            <a:extLst>
              <a:ext uri="{FF2B5EF4-FFF2-40B4-BE49-F238E27FC236}">
                <a16:creationId xmlns:a16="http://schemas.microsoft.com/office/drawing/2014/main" id="{C2ACFCB2-7906-157A-3010-3D3001DE3B8B}"/>
              </a:ext>
            </a:extLst>
          </p:cNvPr>
          <p:cNvSpPr>
            <a:spLocks noGrp="1"/>
          </p:cNvSpPr>
          <p:nvPr>
            <p:ph idx="1"/>
          </p:nvPr>
        </p:nvSpPr>
        <p:spPr/>
        <p:txBody>
          <a:bodyPr>
            <a:normAutofit fontScale="92500" lnSpcReduction="20000"/>
          </a:bodyPr>
          <a:lstStyle/>
          <a:p>
            <a:r>
              <a:rPr lang="fr-FR" dirty="0"/>
              <a:t>Organe qui pilote le journal = comité de rédaction ou éditorial :</a:t>
            </a:r>
          </a:p>
          <a:p>
            <a:r>
              <a:rPr lang="fr-FR" dirty="0"/>
              <a:t>- Rédacteur en chef.</a:t>
            </a:r>
          </a:p>
          <a:p>
            <a:r>
              <a:rPr lang="fr-FR" dirty="0"/>
              <a:t>- Correspondants des différentes divisions de l’entreprise.</a:t>
            </a:r>
          </a:p>
          <a:p>
            <a:pPr marL="0" indent="0">
              <a:buNone/>
            </a:pPr>
            <a:endParaRPr lang="fr-FR" dirty="0"/>
          </a:p>
          <a:p>
            <a:r>
              <a:rPr lang="fr-FR" dirty="0"/>
              <a:t>Tour de table, conférence de rédaction. A partir des sujets récoltés, élaborer le sommaire de ce numéro et répartir les sujets dans le chemin de fer.</a:t>
            </a:r>
          </a:p>
          <a:p>
            <a:r>
              <a:rPr lang="fr-FR" dirty="0"/>
              <a:t>Phase rédaction : faite en interne/sous-traitée  briefing des rédacteurs = sujet, angle, calibrage, contacts des personnes à interviewer, date de remise du papier.</a:t>
            </a:r>
          </a:p>
          <a:p>
            <a:r>
              <a:rPr lang="fr-FR" dirty="0"/>
              <a:t>Relecture et validation des articles par les interviewés eux-mêmes.</a:t>
            </a:r>
          </a:p>
          <a:p>
            <a:r>
              <a:rPr lang="fr-FR" dirty="0"/>
              <a:t>Remettre les textes à l’agence de communication, les prestataires.</a:t>
            </a:r>
          </a:p>
          <a:p>
            <a:r>
              <a:rPr lang="fr-FR" dirty="0"/>
              <a:t>Maquette corrigée  bon à tirer.</a:t>
            </a:r>
          </a:p>
        </p:txBody>
      </p:sp>
    </p:spTree>
    <p:extLst>
      <p:ext uri="{BB962C8B-B14F-4D97-AF65-F5344CB8AC3E}">
        <p14:creationId xmlns:p14="http://schemas.microsoft.com/office/powerpoint/2010/main" val="30320086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BEA756-10B9-6195-FBD6-52977EF0EE07}"/>
              </a:ext>
            </a:extLst>
          </p:cNvPr>
          <p:cNvSpPr>
            <a:spLocks noGrp="1"/>
          </p:cNvSpPr>
          <p:nvPr>
            <p:ph type="title"/>
          </p:nvPr>
        </p:nvSpPr>
        <p:spPr/>
        <p:txBody>
          <a:bodyPr/>
          <a:lstStyle/>
          <a:p>
            <a:r>
              <a:rPr lang="fr-FR" dirty="0"/>
              <a:t>La réalisation d’un numéro</a:t>
            </a:r>
          </a:p>
        </p:txBody>
      </p:sp>
      <p:sp>
        <p:nvSpPr>
          <p:cNvPr id="3" name="Espace réservé du contenu 2">
            <a:extLst>
              <a:ext uri="{FF2B5EF4-FFF2-40B4-BE49-F238E27FC236}">
                <a16:creationId xmlns:a16="http://schemas.microsoft.com/office/drawing/2014/main" id="{C2ACFCB2-7906-157A-3010-3D3001DE3B8B}"/>
              </a:ext>
            </a:extLst>
          </p:cNvPr>
          <p:cNvSpPr>
            <a:spLocks noGrp="1"/>
          </p:cNvSpPr>
          <p:nvPr>
            <p:ph idx="1"/>
          </p:nvPr>
        </p:nvSpPr>
        <p:spPr/>
        <p:txBody>
          <a:bodyPr>
            <a:normAutofit/>
          </a:bodyPr>
          <a:lstStyle/>
          <a:p>
            <a:r>
              <a:rPr lang="fr-FR" dirty="0"/>
              <a:t>3 modes de diffusion possibles :</a:t>
            </a:r>
          </a:p>
          <a:p>
            <a:r>
              <a:rPr lang="fr-FR" dirty="0"/>
              <a:t>- Au domicile des salariés.</a:t>
            </a:r>
          </a:p>
          <a:p>
            <a:r>
              <a:rPr lang="fr-FR" dirty="0"/>
              <a:t>- Nominativement sur le lieu de travail.</a:t>
            </a:r>
          </a:p>
          <a:p>
            <a:r>
              <a:rPr lang="fr-FR" dirty="0"/>
              <a:t>- Non nominatif. Ex : journal à disposition. Risque = moins personnalisé, oubli de le distribuer.</a:t>
            </a:r>
          </a:p>
          <a:p>
            <a:endParaRPr lang="fr-FR" dirty="0"/>
          </a:p>
          <a:p>
            <a:r>
              <a:rPr lang="fr-FR" dirty="0"/>
              <a:t>Etudes de lectorat : Important car on essaie de mesurer l’efficacité des opérations de communication. Interviews qualitatives/questionnaires quantitatifs.</a:t>
            </a:r>
          </a:p>
        </p:txBody>
      </p:sp>
    </p:spTree>
    <p:extLst>
      <p:ext uri="{BB962C8B-B14F-4D97-AF65-F5344CB8AC3E}">
        <p14:creationId xmlns:p14="http://schemas.microsoft.com/office/powerpoint/2010/main" val="5703403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BEA756-10B9-6195-FBD6-52977EF0EE07}"/>
              </a:ext>
            </a:extLst>
          </p:cNvPr>
          <p:cNvSpPr>
            <a:spLocks noGrp="1"/>
          </p:cNvSpPr>
          <p:nvPr>
            <p:ph type="title"/>
          </p:nvPr>
        </p:nvSpPr>
        <p:spPr/>
        <p:txBody>
          <a:bodyPr/>
          <a:lstStyle/>
          <a:p>
            <a:r>
              <a:rPr lang="fr-FR" dirty="0"/>
              <a:t>Simulation d’un comité éditorial</a:t>
            </a:r>
          </a:p>
        </p:txBody>
      </p:sp>
      <p:sp>
        <p:nvSpPr>
          <p:cNvPr id="3" name="Espace réservé du contenu 2">
            <a:extLst>
              <a:ext uri="{FF2B5EF4-FFF2-40B4-BE49-F238E27FC236}">
                <a16:creationId xmlns:a16="http://schemas.microsoft.com/office/drawing/2014/main" id="{C2ACFCB2-7906-157A-3010-3D3001DE3B8B}"/>
              </a:ext>
            </a:extLst>
          </p:cNvPr>
          <p:cNvSpPr>
            <a:spLocks noGrp="1"/>
          </p:cNvSpPr>
          <p:nvPr>
            <p:ph idx="1"/>
          </p:nvPr>
        </p:nvSpPr>
        <p:spPr/>
        <p:txBody>
          <a:bodyPr>
            <a:normAutofit/>
          </a:bodyPr>
          <a:lstStyle/>
          <a:p>
            <a:r>
              <a:rPr lang="fr-FR" dirty="0"/>
              <a:t>Objectif = informer les étudiants de la vie de la section WIN, de les fédérer.</a:t>
            </a:r>
          </a:p>
          <a:p>
            <a:r>
              <a:rPr lang="fr-FR" dirty="0"/>
              <a:t>Cible = étudiants WIN.</a:t>
            </a:r>
          </a:p>
          <a:p>
            <a:r>
              <a:rPr lang="fr-FR" dirty="0"/>
              <a:t>Ligne éditoriale = Parler de la formation mais aussi de la vie étudiante.</a:t>
            </a:r>
          </a:p>
          <a:p>
            <a:r>
              <a:rPr lang="fr-FR" dirty="0"/>
              <a:t>Format = 4 pages.</a:t>
            </a:r>
          </a:p>
          <a:p>
            <a:r>
              <a:rPr lang="fr-FR" dirty="0"/>
              <a:t>Périodicité = 2 fois par semestre.</a:t>
            </a:r>
          </a:p>
          <a:p>
            <a:r>
              <a:rPr lang="fr-FR" dirty="0"/>
              <a:t>1ère page = Edito par la directrice de section.</a:t>
            </a:r>
          </a:p>
        </p:txBody>
      </p:sp>
    </p:spTree>
    <p:extLst>
      <p:ext uri="{BB962C8B-B14F-4D97-AF65-F5344CB8AC3E}">
        <p14:creationId xmlns:p14="http://schemas.microsoft.com/office/powerpoint/2010/main" val="31089120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3D38D5-0BC4-3D85-14EB-C7999B16B461}"/>
              </a:ext>
            </a:extLst>
          </p:cNvPr>
          <p:cNvSpPr>
            <a:spLocks noGrp="1"/>
          </p:cNvSpPr>
          <p:nvPr>
            <p:ph type="ctrTitle"/>
          </p:nvPr>
        </p:nvSpPr>
        <p:spPr>
          <a:xfrm>
            <a:off x="662473" y="1964267"/>
            <a:ext cx="10497652" cy="2421464"/>
          </a:xfrm>
        </p:spPr>
        <p:txBody>
          <a:bodyPr>
            <a:normAutofit/>
          </a:bodyPr>
          <a:lstStyle/>
          <a:p>
            <a:r>
              <a:rPr lang="fr-FR" dirty="0"/>
              <a:t>Deuxième partie : communication institutionnelle et relations publiques</a:t>
            </a:r>
          </a:p>
        </p:txBody>
      </p:sp>
    </p:spTree>
    <p:extLst>
      <p:ext uri="{BB962C8B-B14F-4D97-AF65-F5344CB8AC3E}">
        <p14:creationId xmlns:p14="http://schemas.microsoft.com/office/powerpoint/2010/main" val="22681331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FAB3EE-30B4-B985-3B45-83197173560B}"/>
              </a:ext>
            </a:extLst>
          </p:cNvPr>
          <p:cNvSpPr>
            <a:spLocks noGrp="1"/>
          </p:cNvSpPr>
          <p:nvPr>
            <p:ph type="title"/>
          </p:nvPr>
        </p:nvSpPr>
        <p:spPr/>
        <p:txBody>
          <a:bodyPr/>
          <a:lstStyle/>
          <a:p>
            <a:r>
              <a:rPr lang="fr-FR" dirty="0"/>
              <a:t>Les relations presse</a:t>
            </a:r>
          </a:p>
        </p:txBody>
      </p:sp>
      <p:sp>
        <p:nvSpPr>
          <p:cNvPr id="3" name="Espace réservé du contenu 2">
            <a:extLst>
              <a:ext uri="{FF2B5EF4-FFF2-40B4-BE49-F238E27FC236}">
                <a16:creationId xmlns:a16="http://schemas.microsoft.com/office/drawing/2014/main" id="{ADD3F9EA-AB7D-6D61-A5E9-B83F683F84A9}"/>
              </a:ext>
            </a:extLst>
          </p:cNvPr>
          <p:cNvSpPr>
            <a:spLocks noGrp="1"/>
          </p:cNvSpPr>
          <p:nvPr>
            <p:ph idx="1"/>
          </p:nvPr>
        </p:nvSpPr>
        <p:spPr/>
        <p:txBody>
          <a:bodyPr/>
          <a:lstStyle/>
          <a:p>
            <a:r>
              <a:rPr lang="fr-FR" dirty="0"/>
              <a:t>Les relations publiques sont autant tournées vers l’interne que vers l’externe. Ce qui caractérise les relations publiques, c’est une certaine interaction.</a:t>
            </a:r>
          </a:p>
          <a:p>
            <a:r>
              <a:rPr lang="fr-FR" dirty="0" err="1"/>
              <a:t>Jean-Pier</a:t>
            </a:r>
            <a:r>
              <a:rPr lang="fr-FR" dirty="0"/>
              <a:t> Baudoin définit les Relations publiques comme « l’établissement et l’entretien de relations efficaces avec des publics utiles ».</a:t>
            </a:r>
          </a:p>
          <a:p>
            <a:r>
              <a:rPr lang="fr-FR" dirty="0"/>
              <a:t>Les relations publiques sont non-publicitaires, elles sont hors média.</a:t>
            </a:r>
          </a:p>
        </p:txBody>
      </p:sp>
    </p:spTree>
    <p:extLst>
      <p:ext uri="{BB962C8B-B14F-4D97-AF65-F5344CB8AC3E}">
        <p14:creationId xmlns:p14="http://schemas.microsoft.com/office/powerpoint/2010/main" val="25276415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Une image contenant diagramme, cercle, texte, ligne&#10;&#10;Description générée automatiquement">
            <a:extLst>
              <a:ext uri="{FF2B5EF4-FFF2-40B4-BE49-F238E27FC236}">
                <a16:creationId xmlns:a16="http://schemas.microsoft.com/office/drawing/2014/main" id="{50024982-DC87-8028-B17B-18069E1D089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7719" y="1083906"/>
            <a:ext cx="7228691" cy="4690188"/>
          </a:xfrm>
        </p:spPr>
      </p:pic>
    </p:spTree>
    <p:extLst>
      <p:ext uri="{BB962C8B-B14F-4D97-AF65-F5344CB8AC3E}">
        <p14:creationId xmlns:p14="http://schemas.microsoft.com/office/powerpoint/2010/main" val="2681179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D0BBEF-C72B-3DF8-8D30-B315EEF440D4}"/>
              </a:ext>
            </a:extLst>
          </p:cNvPr>
          <p:cNvSpPr>
            <a:spLocks noGrp="1"/>
          </p:cNvSpPr>
          <p:nvPr>
            <p:ph type="title"/>
          </p:nvPr>
        </p:nvSpPr>
        <p:spPr/>
        <p:txBody>
          <a:bodyPr/>
          <a:lstStyle/>
          <a:p>
            <a:r>
              <a:rPr lang="fr-FR" dirty="0"/>
              <a:t>Définition </a:t>
            </a:r>
          </a:p>
        </p:txBody>
      </p:sp>
      <p:sp>
        <p:nvSpPr>
          <p:cNvPr id="3" name="Espace réservé du contenu 2">
            <a:extLst>
              <a:ext uri="{FF2B5EF4-FFF2-40B4-BE49-F238E27FC236}">
                <a16:creationId xmlns:a16="http://schemas.microsoft.com/office/drawing/2014/main" id="{7D92253B-441E-9CEA-41C8-472538851F6E}"/>
              </a:ext>
            </a:extLst>
          </p:cNvPr>
          <p:cNvSpPr>
            <a:spLocks noGrp="1"/>
          </p:cNvSpPr>
          <p:nvPr>
            <p:ph idx="1"/>
          </p:nvPr>
        </p:nvSpPr>
        <p:spPr/>
        <p:txBody>
          <a:bodyPr/>
          <a:lstStyle/>
          <a:p>
            <a:r>
              <a:rPr lang="fr-FR" dirty="0"/>
              <a:t>Appelée aussi communication </a:t>
            </a:r>
            <a:r>
              <a:rPr lang="fr-FR" dirty="0" err="1"/>
              <a:t>corporate</a:t>
            </a:r>
            <a:r>
              <a:rPr lang="fr-FR" dirty="0"/>
              <a:t>, c'est l'ensemble des actions de communication qui visent à promouvoir l'image de la PME. Ses valeurs, l'innovation, la mutation digitale, le développement durable, la politique sociale… sont les thèmes les plus présents. Elle permet une restitution positive de la perception de l’environnement sur l’offre et/ou de l’entreprise</a:t>
            </a:r>
          </a:p>
        </p:txBody>
      </p:sp>
    </p:spTree>
    <p:extLst>
      <p:ext uri="{BB962C8B-B14F-4D97-AF65-F5344CB8AC3E}">
        <p14:creationId xmlns:p14="http://schemas.microsoft.com/office/powerpoint/2010/main" val="39345487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140B95-6429-AAE4-D149-47637281E6FF}"/>
              </a:ext>
            </a:extLst>
          </p:cNvPr>
          <p:cNvSpPr>
            <a:spLocks noGrp="1"/>
          </p:cNvSpPr>
          <p:nvPr>
            <p:ph type="title"/>
          </p:nvPr>
        </p:nvSpPr>
        <p:spPr/>
        <p:txBody>
          <a:bodyPr/>
          <a:lstStyle/>
          <a:p>
            <a:r>
              <a:rPr lang="fr-FR" dirty="0"/>
              <a:t>Les stratégies</a:t>
            </a:r>
          </a:p>
        </p:txBody>
      </p:sp>
      <p:sp>
        <p:nvSpPr>
          <p:cNvPr id="3" name="Espace réservé du contenu 2">
            <a:extLst>
              <a:ext uri="{FF2B5EF4-FFF2-40B4-BE49-F238E27FC236}">
                <a16:creationId xmlns:a16="http://schemas.microsoft.com/office/drawing/2014/main" id="{A15C7987-477C-97FA-D542-03FA1D931E59}"/>
              </a:ext>
            </a:extLst>
          </p:cNvPr>
          <p:cNvSpPr>
            <a:spLocks noGrp="1"/>
          </p:cNvSpPr>
          <p:nvPr>
            <p:ph idx="1"/>
          </p:nvPr>
        </p:nvSpPr>
        <p:spPr/>
        <p:txBody>
          <a:bodyPr/>
          <a:lstStyle/>
          <a:p>
            <a:r>
              <a:rPr lang="fr-FR" dirty="0"/>
              <a:t>Définir l’objectif et le public cible. </a:t>
            </a:r>
          </a:p>
          <a:p>
            <a:r>
              <a:rPr lang="fr-FR" dirty="0"/>
              <a:t>L’objectif est d’informer régulièrement les journalistes de l’activité et l’actualité de notre institution, susceptibles d’intéresser leurs lecteurs. D’autre part, il s’agit de développer des relations de confiance. Susciter des rédactionnels valorisant l’image de l’entreprise. </a:t>
            </a:r>
          </a:p>
        </p:txBody>
      </p:sp>
    </p:spTree>
    <p:extLst>
      <p:ext uri="{BB962C8B-B14F-4D97-AF65-F5344CB8AC3E}">
        <p14:creationId xmlns:p14="http://schemas.microsoft.com/office/powerpoint/2010/main" val="24342810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7A306E-C099-AD1B-9087-D2237F5EF77E}"/>
              </a:ext>
            </a:extLst>
          </p:cNvPr>
          <p:cNvSpPr>
            <a:spLocks noGrp="1"/>
          </p:cNvSpPr>
          <p:nvPr>
            <p:ph type="title"/>
          </p:nvPr>
        </p:nvSpPr>
        <p:spPr/>
        <p:txBody>
          <a:bodyPr/>
          <a:lstStyle/>
          <a:p>
            <a:r>
              <a:rPr lang="fr-FR" dirty="0"/>
              <a:t>Les outils </a:t>
            </a:r>
          </a:p>
        </p:txBody>
      </p:sp>
      <p:sp>
        <p:nvSpPr>
          <p:cNvPr id="3" name="Espace réservé du contenu 2">
            <a:extLst>
              <a:ext uri="{FF2B5EF4-FFF2-40B4-BE49-F238E27FC236}">
                <a16:creationId xmlns:a16="http://schemas.microsoft.com/office/drawing/2014/main" id="{69083A05-EC0D-2688-2F2A-8F5BC57C75E0}"/>
              </a:ext>
            </a:extLst>
          </p:cNvPr>
          <p:cNvSpPr>
            <a:spLocks noGrp="1"/>
          </p:cNvSpPr>
          <p:nvPr>
            <p:ph idx="1"/>
          </p:nvPr>
        </p:nvSpPr>
        <p:spPr/>
        <p:txBody>
          <a:bodyPr/>
          <a:lstStyle/>
          <a:p>
            <a:r>
              <a:rPr lang="fr-FR" dirty="0"/>
              <a:t>Le fichier de presse : Un outil qui va recenser l’ensemble des supports de presse concernés par notre institution. Identifier les journalistes susceptibles d’être intéressés et de remonter notre actualité. Permet d’assurer un suivi informel des contacts. </a:t>
            </a:r>
          </a:p>
        </p:txBody>
      </p:sp>
    </p:spTree>
    <p:extLst>
      <p:ext uri="{BB962C8B-B14F-4D97-AF65-F5344CB8AC3E}">
        <p14:creationId xmlns:p14="http://schemas.microsoft.com/office/powerpoint/2010/main" val="11773339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7A306E-C099-AD1B-9087-D2237F5EF77E}"/>
              </a:ext>
            </a:extLst>
          </p:cNvPr>
          <p:cNvSpPr>
            <a:spLocks noGrp="1"/>
          </p:cNvSpPr>
          <p:nvPr>
            <p:ph type="title"/>
          </p:nvPr>
        </p:nvSpPr>
        <p:spPr/>
        <p:txBody>
          <a:bodyPr/>
          <a:lstStyle/>
          <a:p>
            <a:r>
              <a:rPr lang="fr-FR" dirty="0"/>
              <a:t>Les outils </a:t>
            </a:r>
          </a:p>
        </p:txBody>
      </p:sp>
      <p:sp>
        <p:nvSpPr>
          <p:cNvPr id="3" name="Espace réservé du contenu 2">
            <a:extLst>
              <a:ext uri="{FF2B5EF4-FFF2-40B4-BE49-F238E27FC236}">
                <a16:creationId xmlns:a16="http://schemas.microsoft.com/office/drawing/2014/main" id="{69083A05-EC0D-2688-2F2A-8F5BC57C75E0}"/>
              </a:ext>
            </a:extLst>
          </p:cNvPr>
          <p:cNvSpPr>
            <a:spLocks noGrp="1"/>
          </p:cNvSpPr>
          <p:nvPr>
            <p:ph idx="1"/>
          </p:nvPr>
        </p:nvSpPr>
        <p:spPr/>
        <p:txBody>
          <a:bodyPr>
            <a:normAutofit fontScale="85000" lnSpcReduction="10000"/>
          </a:bodyPr>
          <a:lstStyle/>
          <a:p>
            <a:r>
              <a:rPr lang="fr-FR" dirty="0"/>
              <a:t>Exemple de fiche : Nom du journaliste : </a:t>
            </a:r>
            <a:r>
              <a:rPr lang="fr-FR" dirty="0" err="1"/>
              <a:t>Joséphin</a:t>
            </a:r>
            <a:r>
              <a:rPr lang="fr-FR" dirty="0"/>
              <a:t> Prénom : Joseph </a:t>
            </a:r>
          </a:p>
          <a:p>
            <a:r>
              <a:rPr lang="fr-FR" dirty="0"/>
              <a:t>Média : Presse écrite </a:t>
            </a:r>
          </a:p>
          <a:p>
            <a:r>
              <a:rPr lang="fr-FR" dirty="0"/>
              <a:t>Support : l’Indépendant </a:t>
            </a:r>
          </a:p>
          <a:p>
            <a:r>
              <a:rPr lang="fr-FR" dirty="0"/>
              <a:t>Genre : Quotidien d’information </a:t>
            </a:r>
          </a:p>
          <a:p>
            <a:r>
              <a:rPr lang="fr-FR" dirty="0"/>
              <a:t>Service : Economie </a:t>
            </a:r>
          </a:p>
          <a:p>
            <a:r>
              <a:rPr lang="fr-FR" dirty="0"/>
              <a:t>Qualification : Responsable de la rubrique Médias/Com </a:t>
            </a:r>
          </a:p>
          <a:p>
            <a:r>
              <a:rPr lang="fr-FR" dirty="0"/>
              <a:t>Espace rédactionnel : 2 pages </a:t>
            </a:r>
          </a:p>
          <a:p>
            <a:r>
              <a:rPr lang="fr-FR" dirty="0"/>
              <a:t>Adresse Téléphone  E-mail </a:t>
            </a:r>
          </a:p>
          <a:p>
            <a:r>
              <a:rPr lang="fr-FR" dirty="0"/>
              <a:t>Présence : à partir de 14h </a:t>
            </a:r>
          </a:p>
          <a:p>
            <a:r>
              <a:rPr lang="fr-FR" dirty="0"/>
              <a:t>Derniers documents adressés : communiqué «grands prix de la com» le..., Dossier «Enquête emploi» le... Invitations : Relances : Dernières retombées : article sur les métiers dans la com’ d’entreprise Observation : bien joignable par e-mail</a:t>
            </a:r>
          </a:p>
        </p:txBody>
      </p:sp>
    </p:spTree>
    <p:extLst>
      <p:ext uri="{BB962C8B-B14F-4D97-AF65-F5344CB8AC3E}">
        <p14:creationId xmlns:p14="http://schemas.microsoft.com/office/powerpoint/2010/main" val="4820165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7A306E-C099-AD1B-9087-D2237F5EF77E}"/>
              </a:ext>
            </a:extLst>
          </p:cNvPr>
          <p:cNvSpPr>
            <a:spLocks noGrp="1"/>
          </p:cNvSpPr>
          <p:nvPr>
            <p:ph type="title"/>
          </p:nvPr>
        </p:nvSpPr>
        <p:spPr/>
        <p:txBody>
          <a:bodyPr/>
          <a:lstStyle/>
          <a:p>
            <a:r>
              <a:rPr lang="fr-FR" dirty="0"/>
              <a:t>Les outils </a:t>
            </a:r>
          </a:p>
        </p:txBody>
      </p:sp>
      <p:sp>
        <p:nvSpPr>
          <p:cNvPr id="3" name="Espace réservé du contenu 2">
            <a:extLst>
              <a:ext uri="{FF2B5EF4-FFF2-40B4-BE49-F238E27FC236}">
                <a16:creationId xmlns:a16="http://schemas.microsoft.com/office/drawing/2014/main" id="{69083A05-EC0D-2688-2F2A-8F5BC57C75E0}"/>
              </a:ext>
            </a:extLst>
          </p:cNvPr>
          <p:cNvSpPr>
            <a:spLocks noGrp="1"/>
          </p:cNvSpPr>
          <p:nvPr>
            <p:ph idx="1"/>
          </p:nvPr>
        </p:nvSpPr>
        <p:spPr/>
        <p:txBody>
          <a:bodyPr>
            <a:normAutofit/>
          </a:bodyPr>
          <a:lstStyle/>
          <a:p>
            <a:r>
              <a:rPr lang="fr-FR" dirty="0"/>
              <a:t>Les critères de sélection de l’information : </a:t>
            </a:r>
          </a:p>
          <a:p>
            <a:r>
              <a:rPr lang="fr-FR" dirty="0"/>
              <a:t>- Actualité </a:t>
            </a:r>
          </a:p>
          <a:p>
            <a:r>
              <a:rPr lang="fr-FR" dirty="0"/>
              <a:t>- Fiabilité </a:t>
            </a:r>
          </a:p>
          <a:p>
            <a:r>
              <a:rPr lang="fr-FR" dirty="0"/>
              <a:t>- Pertinence/Cohérence du sujet par rapport au journal </a:t>
            </a:r>
          </a:p>
          <a:p>
            <a:r>
              <a:rPr lang="fr-FR" dirty="0"/>
              <a:t>- Originalité</a:t>
            </a:r>
          </a:p>
        </p:txBody>
      </p:sp>
    </p:spTree>
    <p:extLst>
      <p:ext uri="{BB962C8B-B14F-4D97-AF65-F5344CB8AC3E}">
        <p14:creationId xmlns:p14="http://schemas.microsoft.com/office/powerpoint/2010/main" val="39658120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7A306E-C099-AD1B-9087-D2237F5EF77E}"/>
              </a:ext>
            </a:extLst>
          </p:cNvPr>
          <p:cNvSpPr>
            <a:spLocks noGrp="1"/>
          </p:cNvSpPr>
          <p:nvPr>
            <p:ph type="title"/>
          </p:nvPr>
        </p:nvSpPr>
        <p:spPr/>
        <p:txBody>
          <a:bodyPr/>
          <a:lstStyle/>
          <a:p>
            <a:r>
              <a:rPr lang="fr-FR" dirty="0"/>
              <a:t>Les outils </a:t>
            </a:r>
          </a:p>
        </p:txBody>
      </p:sp>
      <p:sp>
        <p:nvSpPr>
          <p:cNvPr id="3" name="Espace réservé du contenu 2">
            <a:extLst>
              <a:ext uri="{FF2B5EF4-FFF2-40B4-BE49-F238E27FC236}">
                <a16:creationId xmlns:a16="http://schemas.microsoft.com/office/drawing/2014/main" id="{69083A05-EC0D-2688-2F2A-8F5BC57C75E0}"/>
              </a:ext>
            </a:extLst>
          </p:cNvPr>
          <p:cNvSpPr>
            <a:spLocks noGrp="1"/>
          </p:cNvSpPr>
          <p:nvPr>
            <p:ph idx="1"/>
          </p:nvPr>
        </p:nvSpPr>
        <p:spPr/>
        <p:txBody>
          <a:bodyPr>
            <a:normAutofit/>
          </a:bodyPr>
          <a:lstStyle/>
          <a:p>
            <a:r>
              <a:rPr lang="fr-FR" dirty="0"/>
              <a:t>Refuser les subventions déguisées en abonnement de soutien à la presse. </a:t>
            </a:r>
          </a:p>
          <a:p>
            <a:r>
              <a:rPr lang="fr-FR" dirty="0"/>
              <a:t>Ne pas se livrer à des représailles en cas d’articles ou d’émissions déplaisants. </a:t>
            </a:r>
          </a:p>
          <a:p>
            <a:r>
              <a:rPr lang="fr-FR" dirty="0"/>
              <a:t>S’interdire de diffuser des informations fausses sur les concurrents, dans les médias ne pas mettre en cause des personnes. </a:t>
            </a:r>
          </a:p>
          <a:p>
            <a:r>
              <a:rPr lang="fr-FR" dirty="0"/>
              <a:t>Ne pas divulguer d’informations erronées. </a:t>
            </a:r>
          </a:p>
          <a:p>
            <a:r>
              <a:rPr lang="fr-FR" dirty="0"/>
              <a:t>Rectifier des inexactitudes et des erreurs. </a:t>
            </a:r>
          </a:p>
          <a:p>
            <a:r>
              <a:rPr lang="fr-FR" dirty="0"/>
              <a:t>Ne pas créer d’interférence entre les contacts rédactionnels et publicitaires. </a:t>
            </a:r>
          </a:p>
          <a:p>
            <a:r>
              <a:rPr lang="fr-FR" dirty="0"/>
              <a:t>Nécessité d’une rigueur intellectuelle. On est là pour valoriser l’institution mais il faut donner des informations justes. </a:t>
            </a:r>
          </a:p>
        </p:txBody>
      </p:sp>
    </p:spTree>
    <p:extLst>
      <p:ext uri="{BB962C8B-B14F-4D97-AF65-F5344CB8AC3E}">
        <p14:creationId xmlns:p14="http://schemas.microsoft.com/office/powerpoint/2010/main" val="12425862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7A306E-C099-AD1B-9087-D2237F5EF77E}"/>
              </a:ext>
            </a:extLst>
          </p:cNvPr>
          <p:cNvSpPr>
            <a:spLocks noGrp="1"/>
          </p:cNvSpPr>
          <p:nvPr>
            <p:ph type="title"/>
          </p:nvPr>
        </p:nvSpPr>
        <p:spPr/>
        <p:txBody>
          <a:bodyPr/>
          <a:lstStyle/>
          <a:p>
            <a:r>
              <a:rPr lang="fr-FR" dirty="0"/>
              <a:t>Les outils </a:t>
            </a:r>
          </a:p>
        </p:txBody>
      </p:sp>
      <p:sp>
        <p:nvSpPr>
          <p:cNvPr id="3" name="Espace réservé du contenu 2">
            <a:extLst>
              <a:ext uri="{FF2B5EF4-FFF2-40B4-BE49-F238E27FC236}">
                <a16:creationId xmlns:a16="http://schemas.microsoft.com/office/drawing/2014/main" id="{69083A05-EC0D-2688-2F2A-8F5BC57C75E0}"/>
              </a:ext>
            </a:extLst>
          </p:cNvPr>
          <p:cNvSpPr>
            <a:spLocks noGrp="1"/>
          </p:cNvSpPr>
          <p:nvPr>
            <p:ph idx="1"/>
          </p:nvPr>
        </p:nvSpPr>
        <p:spPr/>
        <p:txBody>
          <a:bodyPr>
            <a:normAutofit lnSpcReduction="10000"/>
          </a:bodyPr>
          <a:lstStyle/>
          <a:p>
            <a:r>
              <a:rPr lang="fr-FR" dirty="0"/>
              <a:t>Le communiqué de presse : principal outil des relations presse. Donne toute l’actualité. Longueur : deux pages maximum et rédigé selon les principes de l’écriture journalistique. On s’adapte au lecteur : les journalistes. </a:t>
            </a:r>
          </a:p>
          <a:p>
            <a:r>
              <a:rPr lang="fr-FR" dirty="0"/>
              <a:t>Dossier de presse : lié à l’actualité, remis lors de conférence de presse. Contenu : sommaire, fiches correspondants à différents angles, synthèse... </a:t>
            </a:r>
          </a:p>
          <a:p>
            <a:r>
              <a:rPr lang="fr-FR" dirty="0"/>
              <a:t>Conférence de presse : informer en même temps et en direct un grand nombre de journalistes. Questions / réponses avec les journalistes. Intéressant d’avoir des experts en cas de questions techniques. </a:t>
            </a:r>
          </a:p>
          <a:p>
            <a:r>
              <a:rPr lang="fr-FR" dirty="0"/>
              <a:t>Voyage de presse : invitation pour un voyage aux journalistes. Avantages : donner le temps de développer des relations privilégiées avec certains journalistes. Demande une organisation matérielle importante. Certains journalistes n’aiment pas ça car ils n’ont pas l’impression d’être libres de leur emploi du temps mais d’être trop guidés.</a:t>
            </a:r>
          </a:p>
        </p:txBody>
      </p:sp>
    </p:spTree>
    <p:extLst>
      <p:ext uri="{BB962C8B-B14F-4D97-AF65-F5344CB8AC3E}">
        <p14:creationId xmlns:p14="http://schemas.microsoft.com/office/powerpoint/2010/main" val="24644745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7290F6-48D7-D8EF-B8B3-B43B58FF4661}"/>
              </a:ext>
            </a:extLst>
          </p:cNvPr>
          <p:cNvSpPr>
            <a:spLocks noGrp="1"/>
          </p:cNvSpPr>
          <p:nvPr>
            <p:ph type="title"/>
          </p:nvPr>
        </p:nvSpPr>
        <p:spPr/>
        <p:txBody>
          <a:bodyPr/>
          <a:lstStyle/>
          <a:p>
            <a:r>
              <a:rPr lang="fr-FR" dirty="0"/>
              <a:t>Bilan </a:t>
            </a:r>
          </a:p>
        </p:txBody>
      </p:sp>
      <p:sp>
        <p:nvSpPr>
          <p:cNvPr id="3" name="Espace réservé du contenu 2">
            <a:extLst>
              <a:ext uri="{FF2B5EF4-FFF2-40B4-BE49-F238E27FC236}">
                <a16:creationId xmlns:a16="http://schemas.microsoft.com/office/drawing/2014/main" id="{C7B58228-EA53-D0D3-80B8-852A8C5745C3}"/>
              </a:ext>
            </a:extLst>
          </p:cNvPr>
          <p:cNvSpPr>
            <a:spLocks noGrp="1"/>
          </p:cNvSpPr>
          <p:nvPr>
            <p:ph idx="1"/>
          </p:nvPr>
        </p:nvSpPr>
        <p:spPr/>
        <p:txBody>
          <a:bodyPr/>
          <a:lstStyle/>
          <a:p>
            <a:r>
              <a:rPr lang="fr-FR" dirty="0"/>
              <a:t>Ce qui est très important : les retombées presse. La principale mesure sont les articles qui vont paraître dans la presse. En tant que responsable de com’ vous avez la liste des articles dans tous les médias concernant votre entreprise ou institutions. Vous pouvez la diffuser à tous ou juste à des collaborateurs privilégiés. Mesure quantitative et qualitative de ces articles. Cela peut se faire par des sociétés indépendantes. Vérification pour savoir si l’article est de bonne qualité ou pas, s’il donne des points positifs ou négatifs, i y a des mesures pour voir l’efficacité. </a:t>
            </a:r>
          </a:p>
        </p:txBody>
      </p:sp>
    </p:spTree>
    <p:extLst>
      <p:ext uri="{BB962C8B-B14F-4D97-AF65-F5344CB8AC3E}">
        <p14:creationId xmlns:p14="http://schemas.microsoft.com/office/powerpoint/2010/main" val="6475125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7290F6-48D7-D8EF-B8B3-B43B58FF4661}"/>
              </a:ext>
            </a:extLst>
          </p:cNvPr>
          <p:cNvSpPr>
            <a:spLocks noGrp="1"/>
          </p:cNvSpPr>
          <p:nvPr>
            <p:ph type="title"/>
          </p:nvPr>
        </p:nvSpPr>
        <p:spPr/>
        <p:txBody>
          <a:bodyPr/>
          <a:lstStyle/>
          <a:p>
            <a:r>
              <a:rPr lang="fr-FR" dirty="0"/>
              <a:t>Bilan </a:t>
            </a:r>
          </a:p>
        </p:txBody>
      </p:sp>
      <p:sp>
        <p:nvSpPr>
          <p:cNvPr id="3" name="Espace réservé du contenu 2">
            <a:extLst>
              <a:ext uri="{FF2B5EF4-FFF2-40B4-BE49-F238E27FC236}">
                <a16:creationId xmlns:a16="http://schemas.microsoft.com/office/drawing/2014/main" id="{C7B58228-EA53-D0D3-80B8-852A8C5745C3}"/>
              </a:ext>
            </a:extLst>
          </p:cNvPr>
          <p:cNvSpPr>
            <a:spLocks noGrp="1"/>
          </p:cNvSpPr>
          <p:nvPr>
            <p:ph idx="1"/>
          </p:nvPr>
        </p:nvSpPr>
        <p:spPr/>
        <p:txBody>
          <a:bodyPr/>
          <a:lstStyle/>
          <a:p>
            <a:r>
              <a:rPr lang="fr-FR" dirty="0"/>
              <a:t>Mini conclusion : quelles sont les limites des Relations presse ? </a:t>
            </a:r>
          </a:p>
          <a:p>
            <a:r>
              <a:rPr lang="fr-FR" dirty="0"/>
              <a:t>Très prisées par les responsables de com’ du fait de la crédibilité des articles de presse plus que des communiqués de presse des entreprises elles-mêmes. En tant que lecteur-consommateur, l’information journal/radio/tv est plus crédible. Parfois le message est mal retransmis. On n’est pas maître de ce qu’écrit le journaliste. Il y a aussi des a priori négatifs sur les entreprises. </a:t>
            </a:r>
          </a:p>
          <a:p>
            <a:r>
              <a:rPr lang="fr-FR" dirty="0"/>
              <a:t>Les relations presse ne peuvent pas jouer le rôle de la publicité. En pub, on répète la même chose à plusieurs reprises. Si le journaliste fait un article sur un produit ou une entreprise, il ne va pas répéter cent fois la même chose. </a:t>
            </a:r>
          </a:p>
          <a:p>
            <a:r>
              <a:rPr lang="fr-FR" dirty="0"/>
              <a:t>Dernier risque : le risque de manipulation des journalistes. Faire attention pour ne pas briser la confiance des journalistes. </a:t>
            </a:r>
          </a:p>
        </p:txBody>
      </p:sp>
    </p:spTree>
    <p:extLst>
      <p:ext uri="{BB962C8B-B14F-4D97-AF65-F5344CB8AC3E}">
        <p14:creationId xmlns:p14="http://schemas.microsoft.com/office/powerpoint/2010/main" val="11585508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3FE915-5B19-7574-BE84-CB4776678FF3}"/>
              </a:ext>
            </a:extLst>
          </p:cNvPr>
          <p:cNvSpPr>
            <a:spLocks noGrp="1"/>
          </p:cNvSpPr>
          <p:nvPr>
            <p:ph type="title"/>
          </p:nvPr>
        </p:nvSpPr>
        <p:spPr/>
        <p:txBody>
          <a:bodyPr/>
          <a:lstStyle/>
          <a:p>
            <a:r>
              <a:rPr lang="fr-FR" dirty="0"/>
              <a:t>Le lobbying</a:t>
            </a:r>
          </a:p>
        </p:txBody>
      </p:sp>
      <p:sp>
        <p:nvSpPr>
          <p:cNvPr id="3" name="Espace réservé du contenu 2">
            <a:extLst>
              <a:ext uri="{FF2B5EF4-FFF2-40B4-BE49-F238E27FC236}">
                <a16:creationId xmlns:a16="http://schemas.microsoft.com/office/drawing/2014/main" id="{D3D471DE-458D-E7E1-A106-B4AF5B281985}"/>
              </a:ext>
            </a:extLst>
          </p:cNvPr>
          <p:cNvSpPr>
            <a:spLocks noGrp="1"/>
          </p:cNvSpPr>
          <p:nvPr>
            <p:ph idx="1"/>
          </p:nvPr>
        </p:nvSpPr>
        <p:spPr/>
        <p:txBody>
          <a:bodyPr/>
          <a:lstStyle/>
          <a:p>
            <a:r>
              <a:rPr lang="fr-FR" dirty="0"/>
              <a:t>C’est un phénomène important aujourd’hui. Cela se rattache au domaine des Relations publiques puisqu’on est dans une démarche d’interactivité avec des décideurs publics et cela peut faire partie d’une politique globale de communication institutionnelle même si parfois cela peut s’en éloigner car c’est perçu négativement. </a:t>
            </a:r>
          </a:p>
          <a:p>
            <a:r>
              <a:rPr lang="fr-FR" dirty="0"/>
              <a:t>Le lobbying est une partie des actions de communication vis-à-vis des décideurs publics mais n’est pas la seule. Il y a plein d’autres disciplines en jeu comme du droit. </a:t>
            </a:r>
          </a:p>
        </p:txBody>
      </p:sp>
    </p:spTree>
    <p:extLst>
      <p:ext uri="{BB962C8B-B14F-4D97-AF65-F5344CB8AC3E}">
        <p14:creationId xmlns:p14="http://schemas.microsoft.com/office/powerpoint/2010/main" val="36372286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3FE915-5B19-7574-BE84-CB4776678FF3}"/>
              </a:ext>
            </a:extLst>
          </p:cNvPr>
          <p:cNvSpPr>
            <a:spLocks noGrp="1"/>
          </p:cNvSpPr>
          <p:nvPr>
            <p:ph type="title"/>
          </p:nvPr>
        </p:nvSpPr>
        <p:spPr/>
        <p:txBody>
          <a:bodyPr/>
          <a:lstStyle/>
          <a:p>
            <a:r>
              <a:rPr lang="fr-FR" dirty="0"/>
              <a:t>Le lobbying</a:t>
            </a:r>
          </a:p>
        </p:txBody>
      </p:sp>
      <p:sp>
        <p:nvSpPr>
          <p:cNvPr id="3" name="Espace réservé du contenu 2">
            <a:extLst>
              <a:ext uri="{FF2B5EF4-FFF2-40B4-BE49-F238E27FC236}">
                <a16:creationId xmlns:a16="http://schemas.microsoft.com/office/drawing/2014/main" id="{D3D471DE-458D-E7E1-A106-B4AF5B281985}"/>
              </a:ext>
            </a:extLst>
          </p:cNvPr>
          <p:cNvSpPr>
            <a:spLocks noGrp="1"/>
          </p:cNvSpPr>
          <p:nvPr>
            <p:ph idx="1"/>
          </p:nvPr>
        </p:nvSpPr>
        <p:spPr/>
        <p:txBody>
          <a:bodyPr/>
          <a:lstStyle/>
          <a:p>
            <a:r>
              <a:rPr lang="fr-FR" dirty="0"/>
              <a:t>Etymologie : En anglais, le lobby est un couloir. Le mot a été utilisé en 1830 en GB pour désigner les groupes de pressions qui officiaient dans les couloirs et les corridors qui circulaient dans les chambres. La traduction française va être groupe de pression / groupe d’intérêt. </a:t>
            </a:r>
          </a:p>
          <a:p>
            <a:r>
              <a:rPr lang="fr-FR" dirty="0"/>
              <a:t>Définition : « Outil de dialogue par lequel l’homme de l’art informe l’homme de loi des conséquences de ses décisions » Cyril Pereira, lobbyiste (Le Figaro 12 novembre 2003) </a:t>
            </a:r>
          </a:p>
          <a:p>
            <a:r>
              <a:rPr lang="fr-FR" dirty="0"/>
              <a:t>« Ensemble des pratiques d’influence exercées par des groupes d’intérêt auprès des décideurs et tous ceux qui ont du poids sur l’opinion et la législation » Roger </a:t>
            </a:r>
            <a:r>
              <a:rPr lang="fr-FR" dirty="0" err="1"/>
              <a:t>Lenglet</a:t>
            </a:r>
            <a:r>
              <a:rPr lang="fr-FR" dirty="0"/>
              <a:t> philosophe et journaliste d’investigation </a:t>
            </a:r>
          </a:p>
        </p:txBody>
      </p:sp>
    </p:spTree>
    <p:extLst>
      <p:ext uri="{BB962C8B-B14F-4D97-AF65-F5344CB8AC3E}">
        <p14:creationId xmlns:p14="http://schemas.microsoft.com/office/powerpoint/2010/main" val="1231028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1F0084-2BAD-4457-9B97-10BD446C3135}"/>
              </a:ext>
            </a:extLst>
          </p:cNvPr>
          <p:cNvSpPr>
            <a:spLocks noGrp="1"/>
          </p:cNvSpPr>
          <p:nvPr>
            <p:ph type="title"/>
          </p:nvPr>
        </p:nvSpPr>
        <p:spPr/>
        <p:txBody>
          <a:bodyPr/>
          <a:lstStyle/>
          <a:p>
            <a:r>
              <a:rPr lang="fr-FR" dirty="0"/>
              <a:t>La communication institutionnelle </a:t>
            </a:r>
          </a:p>
        </p:txBody>
      </p:sp>
      <p:sp>
        <p:nvSpPr>
          <p:cNvPr id="3" name="Espace réservé du contenu 2">
            <a:extLst>
              <a:ext uri="{FF2B5EF4-FFF2-40B4-BE49-F238E27FC236}">
                <a16:creationId xmlns:a16="http://schemas.microsoft.com/office/drawing/2014/main" id="{BE02B571-2DA4-E557-4045-FD0AC7E022BD}"/>
              </a:ext>
            </a:extLst>
          </p:cNvPr>
          <p:cNvSpPr>
            <a:spLocks noGrp="1"/>
          </p:cNvSpPr>
          <p:nvPr>
            <p:ph idx="1"/>
          </p:nvPr>
        </p:nvSpPr>
        <p:spPr/>
        <p:txBody>
          <a:bodyPr/>
          <a:lstStyle/>
          <a:p>
            <a:r>
              <a:rPr lang="fr-FR" dirty="0"/>
              <a:t>Cette forme de communication est apparue en France dans les années 1980. Son développement a surtout été favorisé par les différentes privatisations et du fait de l’explosion de l’actionnariat populaire. Depuis les années 1990, avec la saturation publicitaire, les crises économiques successives, les organisations ont cherché à donner une autre dimension à leur communication externe. Elles cherchent à donner une nouvelle dimension à leur communication externe en se positionnant comme acteur de leur environnement. </a:t>
            </a:r>
          </a:p>
          <a:p>
            <a:r>
              <a:rPr lang="fr-FR" dirty="0"/>
              <a:t>Dans une société hyperconnectée, la PME tient à gagner la confiance de ses cibles en ne communiquant plus exclusivement sur ses produits, mais aussi sur ses valeurs, son histoire et celle de ses dirigeants. Elle ne mettra pas en avant ses produits mais démontrera qu’elle occupe une vraie place dans notre société. Le discours se basera donc sur des actions (valorisantes), ses bons résultats, ses métiers, sa contribution à de nobles causes… </a:t>
            </a:r>
          </a:p>
        </p:txBody>
      </p:sp>
    </p:spTree>
    <p:extLst>
      <p:ext uri="{BB962C8B-B14F-4D97-AF65-F5344CB8AC3E}">
        <p14:creationId xmlns:p14="http://schemas.microsoft.com/office/powerpoint/2010/main" val="4793269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3FE915-5B19-7574-BE84-CB4776678FF3}"/>
              </a:ext>
            </a:extLst>
          </p:cNvPr>
          <p:cNvSpPr>
            <a:spLocks noGrp="1"/>
          </p:cNvSpPr>
          <p:nvPr>
            <p:ph type="title"/>
          </p:nvPr>
        </p:nvSpPr>
        <p:spPr/>
        <p:txBody>
          <a:bodyPr/>
          <a:lstStyle/>
          <a:p>
            <a:r>
              <a:rPr lang="fr-FR" dirty="0"/>
              <a:t>Le lobbying</a:t>
            </a:r>
          </a:p>
        </p:txBody>
      </p:sp>
      <p:sp>
        <p:nvSpPr>
          <p:cNvPr id="3" name="Espace réservé du contenu 2">
            <a:extLst>
              <a:ext uri="{FF2B5EF4-FFF2-40B4-BE49-F238E27FC236}">
                <a16:creationId xmlns:a16="http://schemas.microsoft.com/office/drawing/2014/main" id="{D3D471DE-458D-E7E1-A106-B4AF5B281985}"/>
              </a:ext>
            </a:extLst>
          </p:cNvPr>
          <p:cNvSpPr>
            <a:spLocks noGrp="1"/>
          </p:cNvSpPr>
          <p:nvPr>
            <p:ph idx="1"/>
          </p:nvPr>
        </p:nvSpPr>
        <p:spPr/>
        <p:txBody>
          <a:bodyPr/>
          <a:lstStyle/>
          <a:p>
            <a:r>
              <a:rPr lang="fr-FR" dirty="0"/>
              <a:t>Le lobbying est-il un danger pour la démocratie ? </a:t>
            </a:r>
          </a:p>
          <a:p>
            <a:r>
              <a:rPr lang="fr-FR" dirty="0"/>
              <a:t>On appelle aussi le lobbying : </a:t>
            </a:r>
          </a:p>
          <a:p>
            <a:r>
              <a:rPr lang="fr-FR" dirty="0"/>
              <a:t>- Relations institutionnelles </a:t>
            </a:r>
          </a:p>
          <a:p>
            <a:r>
              <a:rPr lang="fr-FR" dirty="0"/>
              <a:t>- Management des Affaires Européennes </a:t>
            </a:r>
          </a:p>
          <a:p>
            <a:r>
              <a:rPr lang="fr-FR" dirty="0"/>
              <a:t>- Communication d’influence </a:t>
            </a:r>
          </a:p>
          <a:p>
            <a:r>
              <a:rPr lang="fr-FR" dirty="0"/>
              <a:t>- Public </a:t>
            </a:r>
            <a:r>
              <a:rPr lang="fr-FR" dirty="0" err="1"/>
              <a:t>Affairs</a:t>
            </a:r>
            <a:r>
              <a:rPr lang="fr-FR" dirty="0"/>
              <a:t> </a:t>
            </a:r>
          </a:p>
        </p:txBody>
      </p:sp>
    </p:spTree>
    <p:extLst>
      <p:ext uri="{BB962C8B-B14F-4D97-AF65-F5344CB8AC3E}">
        <p14:creationId xmlns:p14="http://schemas.microsoft.com/office/powerpoint/2010/main" val="29680323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BB0405-62A2-BA0A-2163-C397C222EF2A}"/>
              </a:ext>
            </a:extLst>
          </p:cNvPr>
          <p:cNvSpPr>
            <a:spLocks noGrp="1"/>
          </p:cNvSpPr>
          <p:nvPr>
            <p:ph type="title"/>
          </p:nvPr>
        </p:nvSpPr>
        <p:spPr/>
        <p:txBody>
          <a:bodyPr/>
          <a:lstStyle/>
          <a:p>
            <a:r>
              <a:rPr lang="fr-FR" dirty="0"/>
              <a:t>Une phase d’analyse</a:t>
            </a:r>
          </a:p>
        </p:txBody>
      </p:sp>
      <p:sp>
        <p:nvSpPr>
          <p:cNvPr id="3" name="Espace réservé du contenu 2">
            <a:extLst>
              <a:ext uri="{FF2B5EF4-FFF2-40B4-BE49-F238E27FC236}">
                <a16:creationId xmlns:a16="http://schemas.microsoft.com/office/drawing/2014/main" id="{033D529E-E6A8-4D52-2894-B55888570E13}"/>
              </a:ext>
            </a:extLst>
          </p:cNvPr>
          <p:cNvSpPr>
            <a:spLocks noGrp="1"/>
          </p:cNvSpPr>
          <p:nvPr>
            <p:ph idx="1"/>
          </p:nvPr>
        </p:nvSpPr>
        <p:spPr/>
        <p:txBody>
          <a:bodyPr/>
          <a:lstStyle/>
          <a:p>
            <a:r>
              <a:rPr lang="fr-FR" dirty="0"/>
              <a:t>Description préalable de la situation créée par les intentions des pouvoirs publics </a:t>
            </a:r>
          </a:p>
          <a:p>
            <a:r>
              <a:rPr lang="fr-FR" dirty="0"/>
              <a:t>* Eléments analysés : </a:t>
            </a:r>
          </a:p>
          <a:p>
            <a:r>
              <a:rPr lang="fr-FR" dirty="0"/>
              <a:t>- Informations recueillies grâce à une veille active </a:t>
            </a:r>
          </a:p>
          <a:p>
            <a:r>
              <a:rPr lang="fr-FR" dirty="0"/>
              <a:t>- Projets de texte </a:t>
            </a:r>
          </a:p>
          <a:p>
            <a:r>
              <a:rPr lang="fr-FR" dirty="0"/>
              <a:t>- Environnement politique et son évolution</a:t>
            </a:r>
          </a:p>
        </p:txBody>
      </p:sp>
    </p:spTree>
    <p:extLst>
      <p:ext uri="{BB962C8B-B14F-4D97-AF65-F5344CB8AC3E}">
        <p14:creationId xmlns:p14="http://schemas.microsoft.com/office/powerpoint/2010/main" val="7034016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BB0405-62A2-BA0A-2163-C397C222EF2A}"/>
              </a:ext>
            </a:extLst>
          </p:cNvPr>
          <p:cNvSpPr>
            <a:spLocks noGrp="1"/>
          </p:cNvSpPr>
          <p:nvPr>
            <p:ph type="title"/>
          </p:nvPr>
        </p:nvSpPr>
        <p:spPr/>
        <p:txBody>
          <a:bodyPr/>
          <a:lstStyle/>
          <a:p>
            <a:r>
              <a:rPr lang="fr-FR" dirty="0"/>
              <a:t>Une phase d’analyse</a:t>
            </a:r>
          </a:p>
        </p:txBody>
      </p:sp>
      <p:sp>
        <p:nvSpPr>
          <p:cNvPr id="3" name="Espace réservé du contenu 2">
            <a:extLst>
              <a:ext uri="{FF2B5EF4-FFF2-40B4-BE49-F238E27FC236}">
                <a16:creationId xmlns:a16="http://schemas.microsoft.com/office/drawing/2014/main" id="{033D529E-E6A8-4D52-2894-B55888570E13}"/>
              </a:ext>
            </a:extLst>
          </p:cNvPr>
          <p:cNvSpPr>
            <a:spLocks noGrp="1"/>
          </p:cNvSpPr>
          <p:nvPr>
            <p:ph idx="1"/>
          </p:nvPr>
        </p:nvSpPr>
        <p:spPr/>
        <p:txBody>
          <a:bodyPr/>
          <a:lstStyle/>
          <a:p>
            <a:r>
              <a:rPr lang="fr-FR" dirty="0"/>
              <a:t>Trois approches : </a:t>
            </a:r>
          </a:p>
          <a:p>
            <a:r>
              <a:rPr lang="fr-FR" dirty="0"/>
              <a:t>- Analyse des enjeux : Le contexte de la décision : le problème à résoudre, les politiques publiques Les conséquences de la décisions : Effets économiques, sociaux, sur la sécurité, de la société, de l’environnement. </a:t>
            </a:r>
          </a:p>
          <a:p>
            <a:r>
              <a:rPr lang="fr-FR" dirty="0"/>
              <a:t>- Analyse juridique : On s’intéresse au contenu de la décision, au processus de décision : base juridique, chronologie, rôle de chacun des acteurs institutionnels et alternatives possibles. </a:t>
            </a:r>
          </a:p>
          <a:p>
            <a:r>
              <a:rPr lang="fr-FR" dirty="0"/>
              <a:t>- Analyse des acteurs : Institutions de décision Organes consultatifs Les pays parties prenantes Les milieux régionaux et locaux Les milieux professionnels Les milieux sociaux Les regroupements sans but lucratif</a:t>
            </a:r>
          </a:p>
        </p:txBody>
      </p:sp>
    </p:spTree>
    <p:extLst>
      <p:ext uri="{BB962C8B-B14F-4D97-AF65-F5344CB8AC3E}">
        <p14:creationId xmlns:p14="http://schemas.microsoft.com/office/powerpoint/2010/main" val="22864529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ED6FBF-22F5-2F90-9A03-442AF2162101}"/>
              </a:ext>
            </a:extLst>
          </p:cNvPr>
          <p:cNvSpPr>
            <a:spLocks noGrp="1"/>
          </p:cNvSpPr>
          <p:nvPr>
            <p:ph type="title"/>
          </p:nvPr>
        </p:nvSpPr>
        <p:spPr/>
        <p:txBody>
          <a:bodyPr/>
          <a:lstStyle/>
          <a:p>
            <a:r>
              <a:rPr lang="fr-FR" dirty="0"/>
              <a:t>La définition d’une stratégie</a:t>
            </a:r>
          </a:p>
        </p:txBody>
      </p:sp>
      <p:sp>
        <p:nvSpPr>
          <p:cNvPr id="3" name="Espace réservé du contenu 2">
            <a:extLst>
              <a:ext uri="{FF2B5EF4-FFF2-40B4-BE49-F238E27FC236}">
                <a16:creationId xmlns:a16="http://schemas.microsoft.com/office/drawing/2014/main" id="{EDCCEC7A-6744-D3B4-FEE3-CA8B12AE4F1B}"/>
              </a:ext>
            </a:extLst>
          </p:cNvPr>
          <p:cNvSpPr>
            <a:spLocks noGrp="1"/>
          </p:cNvSpPr>
          <p:nvPr>
            <p:ph idx="1"/>
          </p:nvPr>
        </p:nvSpPr>
        <p:spPr/>
        <p:txBody>
          <a:bodyPr/>
          <a:lstStyle/>
          <a:p>
            <a:r>
              <a:rPr lang="fr-FR" dirty="0"/>
              <a:t>Les questions stratégiques à se poser : </a:t>
            </a:r>
          </a:p>
          <a:p>
            <a:r>
              <a:rPr lang="fr-FR" dirty="0"/>
              <a:t>- Quel objectif visé ? </a:t>
            </a:r>
          </a:p>
          <a:p>
            <a:r>
              <a:rPr lang="fr-FR" dirty="0"/>
              <a:t>- Agir seul ou avec d’autres ? </a:t>
            </a:r>
          </a:p>
          <a:p>
            <a:r>
              <a:rPr lang="fr-FR" dirty="0"/>
              <a:t>- Quels arguments privilégier ? ( Juridiques, économiques sociaux...) </a:t>
            </a:r>
          </a:p>
          <a:p>
            <a:r>
              <a:rPr lang="fr-FR" dirty="0"/>
              <a:t>- Communication directe ou indirecte ? Rationnelle ou émotionnelle ? Limitée ou médiatique ? </a:t>
            </a:r>
          </a:p>
          <a:p>
            <a:r>
              <a:rPr lang="fr-FR" dirty="0"/>
              <a:t>- Quel plan d’action et échéancier ? </a:t>
            </a:r>
          </a:p>
        </p:txBody>
      </p:sp>
    </p:spTree>
    <p:extLst>
      <p:ext uri="{BB962C8B-B14F-4D97-AF65-F5344CB8AC3E}">
        <p14:creationId xmlns:p14="http://schemas.microsoft.com/office/powerpoint/2010/main" val="19054078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35DE07-3A63-ABC6-C7CE-786B60679C9C}"/>
              </a:ext>
            </a:extLst>
          </p:cNvPr>
          <p:cNvSpPr>
            <a:spLocks noGrp="1"/>
          </p:cNvSpPr>
          <p:nvPr>
            <p:ph type="title"/>
          </p:nvPr>
        </p:nvSpPr>
        <p:spPr/>
        <p:txBody>
          <a:bodyPr/>
          <a:lstStyle/>
          <a:p>
            <a:r>
              <a:rPr lang="fr-FR" dirty="0"/>
              <a:t>Les outils de communication</a:t>
            </a:r>
          </a:p>
        </p:txBody>
      </p:sp>
      <p:sp>
        <p:nvSpPr>
          <p:cNvPr id="3" name="Espace réservé du contenu 2">
            <a:extLst>
              <a:ext uri="{FF2B5EF4-FFF2-40B4-BE49-F238E27FC236}">
                <a16:creationId xmlns:a16="http://schemas.microsoft.com/office/drawing/2014/main" id="{5A0E43E2-9359-D87D-44BE-7AFDD43766D9}"/>
              </a:ext>
            </a:extLst>
          </p:cNvPr>
          <p:cNvSpPr>
            <a:spLocks noGrp="1"/>
          </p:cNvSpPr>
          <p:nvPr>
            <p:ph idx="1"/>
          </p:nvPr>
        </p:nvSpPr>
        <p:spPr/>
        <p:txBody>
          <a:bodyPr>
            <a:normAutofit fontScale="92500" lnSpcReduction="10000"/>
          </a:bodyPr>
          <a:lstStyle/>
          <a:p>
            <a:r>
              <a:rPr lang="fr-FR" dirty="0"/>
              <a:t>-Notes de synthèse pour les politiques </a:t>
            </a:r>
          </a:p>
          <a:p>
            <a:r>
              <a:rPr lang="fr-FR" dirty="0"/>
              <a:t>-Notes techniques pour les conseillers ou les fonctionnaires </a:t>
            </a:r>
          </a:p>
          <a:p>
            <a:r>
              <a:rPr lang="fr-FR" dirty="0"/>
              <a:t>-Dossiers et communiqués de presse </a:t>
            </a:r>
          </a:p>
          <a:p>
            <a:r>
              <a:rPr lang="fr-FR" dirty="0"/>
              <a:t>-Rencontres, tables rondes, voyages d’information </a:t>
            </a:r>
          </a:p>
          <a:p>
            <a:r>
              <a:rPr lang="fr-FR" dirty="0"/>
              <a:t>-Sondages et études d’opinion </a:t>
            </a:r>
          </a:p>
          <a:p>
            <a:r>
              <a:rPr lang="fr-FR" dirty="0"/>
              <a:t>Position </a:t>
            </a:r>
            <a:r>
              <a:rPr lang="fr-FR" dirty="0" err="1"/>
              <a:t>paper</a:t>
            </a:r>
            <a:r>
              <a:rPr lang="fr-FR" dirty="0"/>
              <a:t> : un texte bref qui dit clairement votre position. Efficacité dépend des arguments, de la crédibilité du porte parole, du sérieux. Dépend des intérêts et des différences de culture chez les interlocuteurs. </a:t>
            </a:r>
          </a:p>
          <a:p>
            <a:r>
              <a:rPr lang="fr-FR" dirty="0"/>
              <a:t>Depuis juillet 2009, il y a des règles pour plus de transparence à l’AN : Identité, organisme pour lequel il travaille et intérêts défendus </a:t>
            </a:r>
          </a:p>
          <a:p>
            <a:r>
              <a:rPr lang="fr-FR" dirty="0"/>
              <a:t>Pour conclure : « Une bonne loi est proche du terrain » Alain. </a:t>
            </a:r>
          </a:p>
        </p:txBody>
      </p:sp>
    </p:spTree>
    <p:extLst>
      <p:ext uri="{BB962C8B-B14F-4D97-AF65-F5344CB8AC3E}">
        <p14:creationId xmlns:p14="http://schemas.microsoft.com/office/powerpoint/2010/main" val="75271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D44C43-6C8A-3B3D-8F10-359B4C3E74F1}"/>
              </a:ext>
            </a:extLst>
          </p:cNvPr>
          <p:cNvSpPr>
            <a:spLocks noGrp="1"/>
          </p:cNvSpPr>
          <p:nvPr>
            <p:ph type="title"/>
          </p:nvPr>
        </p:nvSpPr>
        <p:spPr/>
        <p:txBody>
          <a:bodyPr/>
          <a:lstStyle/>
          <a:p>
            <a:r>
              <a:rPr lang="fr-FR" dirty="0"/>
              <a:t>III. L’événementiel</a:t>
            </a:r>
          </a:p>
        </p:txBody>
      </p:sp>
      <p:sp>
        <p:nvSpPr>
          <p:cNvPr id="3" name="Espace réservé du contenu 2">
            <a:extLst>
              <a:ext uri="{FF2B5EF4-FFF2-40B4-BE49-F238E27FC236}">
                <a16:creationId xmlns:a16="http://schemas.microsoft.com/office/drawing/2014/main" id="{4155611A-F4A7-5253-86B7-293F095D02AF}"/>
              </a:ext>
            </a:extLst>
          </p:cNvPr>
          <p:cNvSpPr>
            <a:spLocks noGrp="1"/>
          </p:cNvSpPr>
          <p:nvPr>
            <p:ph idx="1"/>
          </p:nvPr>
        </p:nvSpPr>
        <p:spPr/>
        <p:txBody>
          <a:bodyPr/>
          <a:lstStyle/>
          <a:p>
            <a:r>
              <a:rPr lang="fr-FR" dirty="0"/>
              <a:t>Interaction physique. L’événement a aujourd’hui une place de choix puisque selon un sondage auprès de directeurs de communication : 88% disent que l’événementiel est pratiqué. (77% pour l’Intranet, 12% pour le blog). Montée en puissance de l’événementiel. Les événements </a:t>
            </a:r>
            <a:r>
              <a:rPr lang="fr-FR" dirty="0" err="1"/>
              <a:t>corporate</a:t>
            </a:r>
            <a:r>
              <a:rPr lang="fr-FR" dirty="0"/>
              <a:t> représentent 6% des événements</a:t>
            </a:r>
          </a:p>
        </p:txBody>
      </p:sp>
    </p:spTree>
    <p:extLst>
      <p:ext uri="{BB962C8B-B14F-4D97-AF65-F5344CB8AC3E}">
        <p14:creationId xmlns:p14="http://schemas.microsoft.com/office/powerpoint/2010/main" val="3962463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D44C43-6C8A-3B3D-8F10-359B4C3E74F1}"/>
              </a:ext>
            </a:extLst>
          </p:cNvPr>
          <p:cNvSpPr>
            <a:spLocks noGrp="1"/>
          </p:cNvSpPr>
          <p:nvPr>
            <p:ph type="title"/>
          </p:nvPr>
        </p:nvSpPr>
        <p:spPr/>
        <p:txBody>
          <a:bodyPr/>
          <a:lstStyle/>
          <a:p>
            <a:r>
              <a:rPr lang="fr-FR" dirty="0"/>
              <a:t>III. L’événementiel</a:t>
            </a:r>
          </a:p>
        </p:txBody>
      </p:sp>
      <p:sp>
        <p:nvSpPr>
          <p:cNvPr id="3" name="Espace réservé du contenu 2">
            <a:extLst>
              <a:ext uri="{FF2B5EF4-FFF2-40B4-BE49-F238E27FC236}">
                <a16:creationId xmlns:a16="http://schemas.microsoft.com/office/drawing/2014/main" id="{4155611A-F4A7-5253-86B7-293F095D02AF}"/>
              </a:ext>
            </a:extLst>
          </p:cNvPr>
          <p:cNvSpPr>
            <a:spLocks noGrp="1"/>
          </p:cNvSpPr>
          <p:nvPr>
            <p:ph idx="1"/>
          </p:nvPr>
        </p:nvSpPr>
        <p:spPr/>
        <p:txBody>
          <a:bodyPr/>
          <a:lstStyle/>
          <a:p>
            <a:r>
              <a:rPr lang="fr-FR" dirty="0"/>
              <a:t>Les différents aspects de l’organisation -Contenu : interventions (protocole à respecter), animations -Edition (notamment invitation) -Logistique : arrivée par quel chemin, quelle mise en scène ? ... -Technique : son, vidéo et éclairage. -Décors et aménagement -Traiteurs.... </a:t>
            </a:r>
          </a:p>
          <a:p>
            <a:r>
              <a:rPr lang="fr-FR" dirty="0"/>
              <a:t>Il faut communiquer sur l’événement. Il aura plus d’impact avec une telle com’. </a:t>
            </a:r>
          </a:p>
          <a:p>
            <a:r>
              <a:rPr lang="fr-FR" dirty="0"/>
              <a:t>Carton d’invitation, newsletter, communiqué de presse, invitation de presse, communication sur le lieu même de l’événement, signalétique, conférence de presse... Capitaliser au maximum sur l’événement. </a:t>
            </a:r>
          </a:p>
          <a:p>
            <a:r>
              <a:rPr lang="fr-FR" dirty="0"/>
              <a:t>Evaluation de l’impact : cela coûte très cher, il faut justifier de l’efficacité de ces dépenses. Mesure de la satisfaction du public. Entretenir la flamme.</a:t>
            </a:r>
          </a:p>
        </p:txBody>
      </p:sp>
    </p:spTree>
    <p:extLst>
      <p:ext uri="{BB962C8B-B14F-4D97-AF65-F5344CB8AC3E}">
        <p14:creationId xmlns:p14="http://schemas.microsoft.com/office/powerpoint/2010/main" val="36653941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D44C43-6C8A-3B3D-8F10-359B4C3E74F1}"/>
              </a:ext>
            </a:extLst>
          </p:cNvPr>
          <p:cNvSpPr>
            <a:spLocks noGrp="1"/>
          </p:cNvSpPr>
          <p:nvPr>
            <p:ph type="title"/>
          </p:nvPr>
        </p:nvSpPr>
        <p:spPr/>
        <p:txBody>
          <a:bodyPr/>
          <a:lstStyle/>
          <a:p>
            <a:r>
              <a:rPr lang="fr-FR" dirty="0"/>
              <a:t>IV Le mécénat </a:t>
            </a:r>
          </a:p>
        </p:txBody>
      </p:sp>
      <p:sp>
        <p:nvSpPr>
          <p:cNvPr id="3" name="Espace réservé du contenu 2">
            <a:extLst>
              <a:ext uri="{FF2B5EF4-FFF2-40B4-BE49-F238E27FC236}">
                <a16:creationId xmlns:a16="http://schemas.microsoft.com/office/drawing/2014/main" id="{4155611A-F4A7-5253-86B7-293F095D02AF}"/>
              </a:ext>
            </a:extLst>
          </p:cNvPr>
          <p:cNvSpPr>
            <a:spLocks noGrp="1"/>
          </p:cNvSpPr>
          <p:nvPr>
            <p:ph idx="1"/>
          </p:nvPr>
        </p:nvSpPr>
        <p:spPr/>
        <p:txBody>
          <a:bodyPr/>
          <a:lstStyle/>
          <a:p>
            <a:r>
              <a:rPr lang="fr-FR" dirty="0"/>
              <a:t>Le mécénat d’entreprises en France aujourd’hui : (source enquête ADMICAL/CSA 2010) -27% des entreprises de plus de 20 salariés et plus pratiquent de mécénat soit environ 35 000 entreprises (contre 23% en 2003) </a:t>
            </a:r>
          </a:p>
          <a:p>
            <a:r>
              <a:rPr lang="fr-FR" dirty="0"/>
              <a:t>-2 milliards d’euros consacrés au mécénat (baisse de 20% par rapport à 2008) </a:t>
            </a:r>
          </a:p>
          <a:p>
            <a:r>
              <a:rPr lang="fr-FR" dirty="0"/>
              <a:t>-Hit parade : * 58% des entreprises choisissent le social, l’éducation et la santé * 48% choisissent le sport * 37% choisissent la culture &gt;&gt; pas 100% car certains choisissent plusieurs domaines. On constate donc une baisse qui peut s’expliquer par la crise économique. </a:t>
            </a:r>
          </a:p>
        </p:txBody>
      </p:sp>
    </p:spTree>
    <p:extLst>
      <p:ext uri="{BB962C8B-B14F-4D97-AF65-F5344CB8AC3E}">
        <p14:creationId xmlns:p14="http://schemas.microsoft.com/office/powerpoint/2010/main" val="8451537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D44C43-6C8A-3B3D-8F10-359B4C3E74F1}"/>
              </a:ext>
            </a:extLst>
          </p:cNvPr>
          <p:cNvSpPr>
            <a:spLocks noGrp="1"/>
          </p:cNvSpPr>
          <p:nvPr>
            <p:ph type="title"/>
          </p:nvPr>
        </p:nvSpPr>
        <p:spPr/>
        <p:txBody>
          <a:bodyPr/>
          <a:lstStyle/>
          <a:p>
            <a:r>
              <a:rPr lang="fr-FR" dirty="0"/>
              <a:t>IV Le mécénat </a:t>
            </a:r>
          </a:p>
        </p:txBody>
      </p:sp>
      <p:sp>
        <p:nvSpPr>
          <p:cNvPr id="3" name="Espace réservé du contenu 2">
            <a:extLst>
              <a:ext uri="{FF2B5EF4-FFF2-40B4-BE49-F238E27FC236}">
                <a16:creationId xmlns:a16="http://schemas.microsoft.com/office/drawing/2014/main" id="{4155611A-F4A7-5253-86B7-293F095D02AF}"/>
              </a:ext>
            </a:extLst>
          </p:cNvPr>
          <p:cNvSpPr>
            <a:spLocks noGrp="1"/>
          </p:cNvSpPr>
          <p:nvPr>
            <p:ph idx="1"/>
          </p:nvPr>
        </p:nvSpPr>
        <p:spPr/>
        <p:txBody>
          <a:bodyPr/>
          <a:lstStyle/>
          <a:p>
            <a:r>
              <a:rPr lang="fr-FR" dirty="0"/>
              <a:t>La gestion du mécénat </a:t>
            </a:r>
          </a:p>
          <a:p>
            <a:r>
              <a:rPr lang="fr-FR" dirty="0"/>
              <a:t>-La régie directe : absence de structure entre l’entreprise et le bénéficiaire final du mécénat </a:t>
            </a:r>
          </a:p>
          <a:p>
            <a:r>
              <a:rPr lang="fr-FR" dirty="0"/>
              <a:t>-La régie indirecte : via une structure intermédiaire</a:t>
            </a:r>
          </a:p>
          <a:p>
            <a:r>
              <a:rPr lang="fr-FR" dirty="0"/>
              <a:t> -Une fondation </a:t>
            </a:r>
          </a:p>
          <a:p>
            <a:r>
              <a:rPr lang="fr-FR" dirty="0"/>
              <a:t>-Un fonds de dotation </a:t>
            </a:r>
          </a:p>
          <a:p>
            <a:r>
              <a:rPr lang="fr-FR" dirty="0"/>
              <a:t>-Une association </a:t>
            </a:r>
          </a:p>
          <a:p>
            <a:r>
              <a:rPr lang="fr-FR" dirty="0"/>
              <a:t>-Un club d’entreprises </a:t>
            </a:r>
          </a:p>
        </p:txBody>
      </p:sp>
    </p:spTree>
    <p:extLst>
      <p:ext uri="{BB962C8B-B14F-4D97-AF65-F5344CB8AC3E}">
        <p14:creationId xmlns:p14="http://schemas.microsoft.com/office/powerpoint/2010/main" val="21835862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D44C43-6C8A-3B3D-8F10-359B4C3E74F1}"/>
              </a:ext>
            </a:extLst>
          </p:cNvPr>
          <p:cNvSpPr>
            <a:spLocks noGrp="1"/>
          </p:cNvSpPr>
          <p:nvPr>
            <p:ph type="title"/>
          </p:nvPr>
        </p:nvSpPr>
        <p:spPr/>
        <p:txBody>
          <a:bodyPr/>
          <a:lstStyle/>
          <a:p>
            <a:r>
              <a:rPr lang="fr-FR" dirty="0"/>
              <a:t>IV Le mécénat </a:t>
            </a:r>
          </a:p>
        </p:txBody>
      </p:sp>
      <p:sp>
        <p:nvSpPr>
          <p:cNvPr id="3" name="Espace réservé du contenu 2">
            <a:extLst>
              <a:ext uri="{FF2B5EF4-FFF2-40B4-BE49-F238E27FC236}">
                <a16:creationId xmlns:a16="http://schemas.microsoft.com/office/drawing/2014/main" id="{4155611A-F4A7-5253-86B7-293F095D02AF}"/>
              </a:ext>
            </a:extLst>
          </p:cNvPr>
          <p:cNvSpPr>
            <a:spLocks noGrp="1"/>
          </p:cNvSpPr>
          <p:nvPr>
            <p:ph idx="1"/>
          </p:nvPr>
        </p:nvSpPr>
        <p:spPr/>
        <p:txBody>
          <a:bodyPr/>
          <a:lstStyle/>
          <a:p>
            <a:r>
              <a:rPr lang="fr-FR" dirty="0"/>
              <a:t>Informer le personnel, l’impliquer en le faisant participer aux choix de la politique de Mécénat, en leur offrant la possibilité de proposer des projets, en les faisant participer au comité de sélection des projets, par le mécénat de compétence et aussi par le mécénat associé : les salariés se mobilisent envers une </a:t>
            </a:r>
            <a:r>
              <a:rPr lang="fr-FR" dirty="0" err="1"/>
              <a:t>oeuvre</a:t>
            </a:r>
            <a:r>
              <a:rPr lang="fr-FR" dirty="0"/>
              <a:t> d’intérêt général et l’entreprise ajoute à son tour un montant au moins égal à la somme accumulée par les salariés. </a:t>
            </a:r>
          </a:p>
        </p:txBody>
      </p:sp>
    </p:spTree>
    <p:extLst>
      <p:ext uri="{BB962C8B-B14F-4D97-AF65-F5344CB8AC3E}">
        <p14:creationId xmlns:p14="http://schemas.microsoft.com/office/powerpoint/2010/main" val="2511168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F600FC-6A5B-58A5-9386-6BBCF7A4CE16}"/>
              </a:ext>
            </a:extLst>
          </p:cNvPr>
          <p:cNvSpPr>
            <a:spLocks noGrp="1"/>
          </p:cNvSpPr>
          <p:nvPr>
            <p:ph type="title"/>
          </p:nvPr>
        </p:nvSpPr>
        <p:spPr/>
        <p:txBody>
          <a:bodyPr/>
          <a:lstStyle/>
          <a:p>
            <a:r>
              <a:rPr lang="fr-FR" dirty="0"/>
              <a:t>Historique</a:t>
            </a:r>
          </a:p>
        </p:txBody>
      </p:sp>
      <p:sp>
        <p:nvSpPr>
          <p:cNvPr id="3" name="Espace réservé du contenu 2">
            <a:extLst>
              <a:ext uri="{FF2B5EF4-FFF2-40B4-BE49-F238E27FC236}">
                <a16:creationId xmlns:a16="http://schemas.microsoft.com/office/drawing/2014/main" id="{8E61EF0D-F973-5959-8C5C-55794234347B}"/>
              </a:ext>
            </a:extLst>
          </p:cNvPr>
          <p:cNvSpPr>
            <a:spLocks noGrp="1"/>
          </p:cNvSpPr>
          <p:nvPr>
            <p:ph idx="1"/>
          </p:nvPr>
        </p:nvSpPr>
        <p:spPr/>
        <p:txBody>
          <a:bodyPr/>
          <a:lstStyle/>
          <a:p>
            <a:r>
              <a:rPr lang="fr-FR" dirty="0"/>
              <a:t>Années 70 : prise de conscience de la nécessaire cohérence des messages diffusés aux différents publics : services de relations publications. </a:t>
            </a:r>
          </a:p>
          <a:p>
            <a:r>
              <a:rPr lang="fr-FR" dirty="0"/>
              <a:t>Années 80 : apparition des services puis directions de la communication. A la fin des années 80, consécration de la communication. </a:t>
            </a:r>
          </a:p>
          <a:p>
            <a:r>
              <a:rPr lang="fr-FR" dirty="0"/>
              <a:t>Crise des années 90 : Crise économique. Communication a perdu des budgets. La communication s’est petit à petit rationalisée, crédibilisée. </a:t>
            </a:r>
          </a:p>
          <a:p>
            <a:r>
              <a:rPr lang="fr-FR" dirty="0"/>
              <a:t>Années 2000 : fonction adulte et professionnelle. Grande offre d’études en communication. Fonction qui se renforce, on accorde plus d’importance aux valeurs de l’entreprise.</a:t>
            </a:r>
          </a:p>
        </p:txBody>
      </p:sp>
    </p:spTree>
    <p:extLst>
      <p:ext uri="{BB962C8B-B14F-4D97-AF65-F5344CB8AC3E}">
        <p14:creationId xmlns:p14="http://schemas.microsoft.com/office/powerpoint/2010/main" val="3072636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57BCDA-12BC-5994-2E29-79CCF173C5AF}"/>
              </a:ext>
            </a:extLst>
          </p:cNvPr>
          <p:cNvSpPr>
            <a:spLocks noGrp="1"/>
          </p:cNvSpPr>
          <p:nvPr>
            <p:ph type="title"/>
          </p:nvPr>
        </p:nvSpPr>
        <p:spPr/>
        <p:txBody>
          <a:bodyPr/>
          <a:lstStyle/>
          <a:p>
            <a:r>
              <a:rPr lang="fr-FR" dirty="0"/>
              <a:t>Moyens </a:t>
            </a:r>
          </a:p>
        </p:txBody>
      </p:sp>
      <p:pic>
        <p:nvPicPr>
          <p:cNvPr id="5" name="Espace réservé du contenu 4">
            <a:extLst>
              <a:ext uri="{FF2B5EF4-FFF2-40B4-BE49-F238E27FC236}">
                <a16:creationId xmlns:a16="http://schemas.microsoft.com/office/drawing/2014/main" id="{3A14F343-E879-C61D-0A5D-551A445BDDE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04839" y="2201686"/>
            <a:ext cx="8516932" cy="3247391"/>
          </a:xfrm>
        </p:spPr>
      </p:pic>
    </p:spTree>
    <p:extLst>
      <p:ext uri="{BB962C8B-B14F-4D97-AF65-F5344CB8AC3E}">
        <p14:creationId xmlns:p14="http://schemas.microsoft.com/office/powerpoint/2010/main" val="2230753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D0BBEF-C72B-3DF8-8D30-B315EEF440D4}"/>
              </a:ext>
            </a:extLst>
          </p:cNvPr>
          <p:cNvSpPr>
            <a:spLocks noGrp="1"/>
          </p:cNvSpPr>
          <p:nvPr>
            <p:ph type="title"/>
          </p:nvPr>
        </p:nvSpPr>
        <p:spPr/>
        <p:txBody>
          <a:bodyPr/>
          <a:lstStyle/>
          <a:p>
            <a:r>
              <a:rPr lang="fr-FR" dirty="0"/>
              <a:t>Moyens </a:t>
            </a:r>
          </a:p>
        </p:txBody>
      </p:sp>
      <p:sp>
        <p:nvSpPr>
          <p:cNvPr id="3" name="Espace réservé du contenu 2">
            <a:extLst>
              <a:ext uri="{FF2B5EF4-FFF2-40B4-BE49-F238E27FC236}">
                <a16:creationId xmlns:a16="http://schemas.microsoft.com/office/drawing/2014/main" id="{7D92253B-441E-9CEA-41C8-472538851F6E}"/>
              </a:ext>
            </a:extLst>
          </p:cNvPr>
          <p:cNvSpPr>
            <a:spLocks noGrp="1"/>
          </p:cNvSpPr>
          <p:nvPr>
            <p:ph idx="1"/>
          </p:nvPr>
        </p:nvSpPr>
        <p:spPr/>
        <p:txBody>
          <a:bodyPr/>
          <a:lstStyle/>
          <a:p>
            <a:r>
              <a:rPr lang="fr-FR" b="1" dirty="0"/>
              <a:t>Le Sponsoring </a:t>
            </a:r>
            <a:r>
              <a:rPr lang="fr-FR" dirty="0"/>
              <a:t>vise à soutenir une activité, une structure, une manifestation, une émission ou une offre moyennant une contrepartie. Le sponsoring est négocié entre le sponsor et le bénéficiaire. Il s’agit d’un soutien financier et/ou matériel apporté par une entreprise commanditaire (sponsor) à un individu (un sportif par exemple) ou à un événement (compétitions…) en vue d’en tirer un bénéfice direct. </a:t>
            </a:r>
          </a:p>
          <a:p>
            <a:r>
              <a:rPr lang="fr-FR" dirty="0"/>
              <a:t>En effet, il a pour objectifs de développer l’image de marque et la notoriété en associant la marque à une réussite, un exploit sportif, prouver la qualité des produits, motiver et animer le réseau de vente, les salariés. La communication par l’événement réunit, fédère, procure des émotions pour faire passer des messages dans la joie et la bonne humeur (hors du magasin). </a:t>
            </a:r>
          </a:p>
        </p:txBody>
      </p:sp>
    </p:spTree>
    <p:extLst>
      <p:ext uri="{BB962C8B-B14F-4D97-AF65-F5344CB8AC3E}">
        <p14:creationId xmlns:p14="http://schemas.microsoft.com/office/powerpoint/2010/main" val="35633963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1828</TotalTime>
  <Words>5365</Words>
  <Application>Microsoft Office PowerPoint</Application>
  <PresentationFormat>Grand écran</PresentationFormat>
  <Paragraphs>316</Paragraphs>
  <Slides>69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69</vt:i4>
      </vt:variant>
    </vt:vector>
  </HeadingPairs>
  <TitlesOfParts>
    <vt:vector size="73" baseType="lpstr">
      <vt:lpstr>Arial</vt:lpstr>
      <vt:lpstr>Calibri</vt:lpstr>
      <vt:lpstr>Calibri Light</vt:lpstr>
      <vt:lpstr>Céleste</vt:lpstr>
      <vt:lpstr>Communication Corporate </vt:lpstr>
      <vt:lpstr>Problématique </vt:lpstr>
      <vt:lpstr>Problématique </vt:lpstr>
      <vt:lpstr>En résumé</vt:lpstr>
      <vt:lpstr>Définition </vt:lpstr>
      <vt:lpstr>La communication institutionnelle </vt:lpstr>
      <vt:lpstr>Historique</vt:lpstr>
      <vt:lpstr>Moyens </vt:lpstr>
      <vt:lpstr>Moyens </vt:lpstr>
      <vt:lpstr>Moyens </vt:lpstr>
      <vt:lpstr>Modalités de la communication institutionnelle</vt:lpstr>
      <vt:lpstr>Stratégie de communication institutionnelle</vt:lpstr>
      <vt:lpstr>Stratégie de communication institutionnelle</vt:lpstr>
      <vt:lpstr>Stratégie de communication institutionnelle</vt:lpstr>
      <vt:lpstr>Stratégie de communication institutionnelle</vt:lpstr>
      <vt:lpstr>Bilan des actions engagées </vt:lpstr>
      <vt:lpstr>Les pièges de la communication institutionnelle </vt:lpstr>
      <vt:lpstr>Les pièges de la communication institutionnelle </vt:lpstr>
      <vt:lpstr>Les pièges de la communication institutionnelle </vt:lpstr>
      <vt:lpstr>Les pièges de la communication institutionnelle </vt:lpstr>
      <vt:lpstr>Les pièges de la communication institutionnelle </vt:lpstr>
      <vt:lpstr>l’effet boomerang </vt:lpstr>
      <vt:lpstr>l’effet boomerang </vt:lpstr>
      <vt:lpstr>les 9 questions de Lasswell</vt:lpstr>
      <vt:lpstr>Première partie : une communication interne fédératrice :</vt:lpstr>
      <vt:lpstr>Témoignages</vt:lpstr>
      <vt:lpstr>Témoignages</vt:lpstr>
      <vt:lpstr>Témoignages</vt:lpstr>
      <vt:lpstr>Organiser la circulation des informations au sein de l’entreprise</vt:lpstr>
      <vt:lpstr>La communication managériale :</vt:lpstr>
      <vt:lpstr>Culture d’entreprise</vt:lpstr>
      <vt:lpstr>Les valeurs d’entreprise </vt:lpstr>
      <vt:lpstr>Le top ten des valeurs d’entreprises à l’international</vt:lpstr>
      <vt:lpstr>Publics de la communication interne</vt:lpstr>
      <vt:lpstr>Exemple</vt:lpstr>
      <vt:lpstr>Exemple</vt:lpstr>
      <vt:lpstr>Exemple</vt:lpstr>
      <vt:lpstr>Conclusion</vt:lpstr>
      <vt:lpstr>La conception d’un journal interne</vt:lpstr>
      <vt:lpstr>La conception d’un journal interne</vt:lpstr>
      <vt:lpstr>La conception d’un journal interne</vt:lpstr>
      <vt:lpstr>La conception d’un journal interne</vt:lpstr>
      <vt:lpstr>La conception d’un journal interne</vt:lpstr>
      <vt:lpstr>La réalisation d’un numéro</vt:lpstr>
      <vt:lpstr>La réalisation d’un numéro</vt:lpstr>
      <vt:lpstr>Simulation d’un comité éditorial</vt:lpstr>
      <vt:lpstr>Deuxième partie : communication institutionnelle et relations publiques</vt:lpstr>
      <vt:lpstr>Les relations presse</vt:lpstr>
      <vt:lpstr>Présentation PowerPoint</vt:lpstr>
      <vt:lpstr>Les stratégies</vt:lpstr>
      <vt:lpstr>Les outils </vt:lpstr>
      <vt:lpstr>Les outils </vt:lpstr>
      <vt:lpstr>Les outils </vt:lpstr>
      <vt:lpstr>Les outils </vt:lpstr>
      <vt:lpstr>Les outils </vt:lpstr>
      <vt:lpstr>Bilan </vt:lpstr>
      <vt:lpstr>Bilan </vt:lpstr>
      <vt:lpstr>Le lobbying</vt:lpstr>
      <vt:lpstr>Le lobbying</vt:lpstr>
      <vt:lpstr>Le lobbying</vt:lpstr>
      <vt:lpstr>Une phase d’analyse</vt:lpstr>
      <vt:lpstr>Une phase d’analyse</vt:lpstr>
      <vt:lpstr>La définition d’une stratégie</vt:lpstr>
      <vt:lpstr>Les outils de communication</vt:lpstr>
      <vt:lpstr>III. L’événementiel</vt:lpstr>
      <vt:lpstr>III. L’événementiel</vt:lpstr>
      <vt:lpstr>IV Le mécénat </vt:lpstr>
      <vt:lpstr>IV Le mécénat </vt:lpstr>
      <vt:lpstr>IV Le mécénat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Nicolas Carré</cp:lastModifiedBy>
  <cp:revision>59</cp:revision>
  <dcterms:created xsi:type="dcterms:W3CDTF">2020-01-28T13:17:23Z</dcterms:created>
  <dcterms:modified xsi:type="dcterms:W3CDTF">2024-11-04T07:47:50Z</dcterms:modified>
</cp:coreProperties>
</file>