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57" r:id="rId6"/>
    <p:sldId id="258" r:id="rId7"/>
    <p:sldId id="259" r:id="rId8"/>
    <p:sldId id="260"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006"/>
  </p:normalViewPr>
  <p:slideViewPr>
    <p:cSldViewPr snapToGrid="0">
      <p:cViewPr varScale="1">
        <p:scale>
          <a:sx n="117" d="100"/>
          <a:sy n="117" d="100"/>
        </p:scale>
        <p:origin x="3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F604FE-B412-3F47-2548-6E23DBEFAC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CCE2406-7C26-7CC2-F286-47E791309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344B0BC-A17C-8F10-7710-950F78580B9E}"/>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E921E47D-2B07-3AA5-999A-547ECC1EEB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4DC505-8AB8-DB92-A946-7A197E8BB17F}"/>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886240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09E91D-E79F-F20E-D352-44BF1933A58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095F682-363C-AA9D-A9D0-65A65E56B6F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3D629B-2CE9-C0B1-7A7C-3C56A4C254A2}"/>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44F2CDDC-3D88-FC36-FF1B-06AE14E6FB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5689DC-CEED-6ADC-3E2E-1AEDC50012B7}"/>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387021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7C0BA3-4CAE-5915-8C59-0AA4ECC478E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199533D-011D-D04F-38FA-CD081224900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BD27A1-121C-D4E7-8642-412BF7461622}"/>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61F0C8E8-D0D7-ACC5-9AF4-0D844073B4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DE25A7-8A70-0885-B463-B3DB73461F60}"/>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108923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FF71E9-1634-210E-F8DF-E5488083DCB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4721B2B-F3F2-DC87-841E-45ABC32E782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85509B-72F3-B01B-603D-0288C74685CD}"/>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5D5BD44F-8944-4095-4969-602A1A009A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D7028AC-B579-CD9F-FA98-FEE89AF8C17D}"/>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107563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87F511-894C-6E75-E4C7-C7F2AD9E4AA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9F3BA25-CAF8-33DD-5FE2-15F43A787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9A86C73-1FA2-2626-B6C5-31E2E2236706}"/>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23365CFB-CE46-F51F-C68B-18ED528701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EA7DD8-F986-0C3E-7BB0-AFDDC9D8BF26}"/>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305284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96A50-7E63-8BB3-EE7F-4E8333D0855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05729D1-3881-83B0-EAA9-19C66071427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5F11659-1BA5-54D9-6626-39C6CA09EB5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7632F9F-C3C4-F7D5-F091-1925E6877E60}"/>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6" name="Espace réservé du pied de page 5">
            <a:extLst>
              <a:ext uri="{FF2B5EF4-FFF2-40B4-BE49-F238E27FC236}">
                <a16:creationId xmlns:a16="http://schemas.microsoft.com/office/drawing/2014/main" id="{80FF7B36-44F5-16AC-E04F-EA52BFE9FF8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F87759-F47A-9D6B-BBEC-84EFE48F6A0E}"/>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233490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13CD1E-8F33-C32E-2F7F-5D9495F1A9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52B385-81F7-1C54-AD91-9D34B64DE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9B373B-3C3F-92FC-C7DC-A1F1BD3EB7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2C5F030-F8BD-1560-6CF9-CCBD1AE0A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7B76BD-805C-8FB3-23D3-8751CB326B6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EDE5D6D-E849-433D-568F-91C1E0C132E9}"/>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8" name="Espace réservé du pied de page 7">
            <a:extLst>
              <a:ext uri="{FF2B5EF4-FFF2-40B4-BE49-F238E27FC236}">
                <a16:creationId xmlns:a16="http://schemas.microsoft.com/office/drawing/2014/main" id="{E349CA1E-9727-ABA6-B1FF-6EDBCCC6C24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246AAFC-CFFC-F7B2-530A-6B0B98FF5145}"/>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368635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62F3CA-51A0-50CF-3188-A43D16209B6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3E02CF7-816E-F809-39BF-B44369F92C49}"/>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4" name="Espace réservé du pied de page 3">
            <a:extLst>
              <a:ext uri="{FF2B5EF4-FFF2-40B4-BE49-F238E27FC236}">
                <a16:creationId xmlns:a16="http://schemas.microsoft.com/office/drawing/2014/main" id="{6413B81D-E6D3-7C26-9C07-205CC7B7932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0A24FC5-5468-29B5-9B94-1AFA2DF244CA}"/>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182930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380BB1-F0CA-7470-5C1D-D88716ADF6DC}"/>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3" name="Espace réservé du pied de page 2">
            <a:extLst>
              <a:ext uri="{FF2B5EF4-FFF2-40B4-BE49-F238E27FC236}">
                <a16:creationId xmlns:a16="http://schemas.microsoft.com/office/drawing/2014/main" id="{0AFAF620-5F8B-9534-11AC-C71C7794F02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61F1D0F-AB9B-D33F-D0F8-91D21640D036}"/>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226916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E8B359-CFD7-C91D-7E05-5E6040616C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4F6896B-77B4-744C-5C0D-A0A6E4926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CB87A99-B8C9-9ECA-76C4-2600DC45C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ABA2E2-8788-1D2B-F297-AFB36F391C2B}"/>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6" name="Espace réservé du pied de page 5">
            <a:extLst>
              <a:ext uri="{FF2B5EF4-FFF2-40B4-BE49-F238E27FC236}">
                <a16:creationId xmlns:a16="http://schemas.microsoft.com/office/drawing/2014/main" id="{2F2D598A-D18B-4034-EB8D-0F389362EA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6ADE230-7B3F-07C4-67CF-E81CD7E99875}"/>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74683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45A36-D234-2F16-1AB4-E6C517F3EA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68A91C8-7EED-53F0-B191-9D1F8D3364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9C60AEB-F2B6-33BD-17CB-54AB73E45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B370203-8973-E59F-EDAF-BE604DEF53D1}"/>
              </a:ext>
            </a:extLst>
          </p:cNvPr>
          <p:cNvSpPr>
            <a:spLocks noGrp="1"/>
          </p:cNvSpPr>
          <p:nvPr>
            <p:ph type="dt" sz="half" idx="10"/>
          </p:nvPr>
        </p:nvSpPr>
        <p:spPr/>
        <p:txBody>
          <a:bodyPr/>
          <a:lstStyle/>
          <a:p>
            <a:fld id="{AB57CF89-8152-1E4B-A0D5-C4DFB3C16259}" type="datetimeFigureOut">
              <a:rPr lang="fr-FR" smtClean="0"/>
              <a:t>06/11/2024</a:t>
            </a:fld>
            <a:endParaRPr lang="fr-FR"/>
          </a:p>
        </p:txBody>
      </p:sp>
      <p:sp>
        <p:nvSpPr>
          <p:cNvPr id="6" name="Espace réservé du pied de page 5">
            <a:extLst>
              <a:ext uri="{FF2B5EF4-FFF2-40B4-BE49-F238E27FC236}">
                <a16:creationId xmlns:a16="http://schemas.microsoft.com/office/drawing/2014/main" id="{A15D6EEE-6181-EB97-BFDB-FD2ABD4060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F34551-3ED9-CF23-8AB2-473D5528E689}"/>
              </a:ext>
            </a:extLst>
          </p:cNvPr>
          <p:cNvSpPr>
            <a:spLocks noGrp="1"/>
          </p:cNvSpPr>
          <p:nvPr>
            <p:ph type="sldNum" sz="quarter" idx="12"/>
          </p:nvPr>
        </p:nvSpPr>
        <p:spPr/>
        <p:txBody>
          <a:bodyPr/>
          <a:lstStyle/>
          <a:p>
            <a:fld id="{01CA761C-ED8F-3B41-933C-FF4829C65167}" type="slidenum">
              <a:rPr lang="fr-FR" smtClean="0"/>
              <a:t>‹N°›</a:t>
            </a:fld>
            <a:endParaRPr lang="fr-FR"/>
          </a:p>
        </p:txBody>
      </p:sp>
    </p:spTree>
    <p:extLst>
      <p:ext uri="{BB962C8B-B14F-4D97-AF65-F5344CB8AC3E}">
        <p14:creationId xmlns:p14="http://schemas.microsoft.com/office/powerpoint/2010/main" val="256983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1C2DE69-D555-4F2E-AB93-38184BA622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599B764-C38F-8BAF-7C7C-7BF3512FD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A1C7FB-DCDA-4DAF-1A90-BE61BDA11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7CF89-8152-1E4B-A0D5-C4DFB3C16259}"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9CC8988B-5988-7A34-8226-D6E820D3CB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6B03C2-B718-63E0-2645-CC245A535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A761C-ED8F-3B41-933C-FF4829C65167}" type="slidenum">
              <a:rPr lang="fr-FR" smtClean="0"/>
              <a:t>‹N°›</a:t>
            </a:fld>
            <a:endParaRPr lang="fr-FR"/>
          </a:p>
        </p:txBody>
      </p:sp>
    </p:spTree>
    <p:extLst>
      <p:ext uri="{BB962C8B-B14F-4D97-AF65-F5344CB8AC3E}">
        <p14:creationId xmlns:p14="http://schemas.microsoft.com/office/powerpoint/2010/main" val="332298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ieuxpublic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ulture.ec.europa.eu/creative-europ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47640-9A6D-5183-CB4C-81FF7D98100D}"/>
              </a:ext>
            </a:extLst>
          </p:cNvPr>
          <p:cNvSpPr>
            <a:spLocks noGrp="1"/>
          </p:cNvSpPr>
          <p:nvPr>
            <p:ph type="ctrTitle"/>
          </p:nvPr>
        </p:nvSpPr>
        <p:spPr/>
        <p:txBody>
          <a:bodyPr>
            <a:normAutofit/>
          </a:bodyPr>
          <a:lstStyle/>
          <a:p>
            <a:r>
              <a:rPr lang="fr-FR" sz="3200" dirty="0">
                <a:effectLst/>
                <a:latin typeface="Calibri" panose="020F0502020204030204" pitchFamily="34" charset="0"/>
                <a:ea typeface="Calibri" panose="020F0502020204030204" pitchFamily="34" charset="0"/>
                <a:cs typeface="Times New Roman" panose="02020603050405020304" pitchFamily="18" charset="0"/>
              </a:rPr>
              <a:t>Politique culturelle et Union européenne</a:t>
            </a:r>
            <a:br>
              <a:rPr lang="fr-FR" sz="3200" dirty="0">
                <a:effectLst/>
                <a:latin typeface="Calibri" panose="020F0502020204030204" pitchFamily="34" charset="0"/>
                <a:ea typeface="Calibri" panose="020F0502020204030204" pitchFamily="34" charset="0"/>
                <a:cs typeface="Times New Roman" panose="02020603050405020304" pitchFamily="18" charset="0"/>
              </a:rPr>
            </a:br>
            <a:r>
              <a:rPr lang="fr-FR" sz="3200" dirty="0">
                <a:effectLst/>
                <a:latin typeface="Calibri" panose="020F0502020204030204" pitchFamily="34" charset="0"/>
                <a:ea typeface="Calibri" panose="020F0502020204030204" pitchFamily="34" charset="0"/>
                <a:cs typeface="Times New Roman" panose="02020603050405020304" pitchFamily="18" charset="0"/>
              </a:rPr>
              <a:t>Cadre, réalisations, enjeux</a:t>
            </a:r>
            <a:br>
              <a:rPr lang="fr-FR" sz="3200" dirty="0">
                <a:effectLst/>
                <a:latin typeface="Calibri" panose="020F0502020204030204" pitchFamily="34" charset="0"/>
                <a:ea typeface="Calibri" panose="020F0502020204030204" pitchFamily="34" charset="0"/>
                <a:cs typeface="Times New Roman" panose="02020603050405020304" pitchFamily="18" charset="0"/>
              </a:rPr>
            </a:br>
            <a:r>
              <a:rPr lang="fr-FR" sz="3200" dirty="0">
                <a:effectLst/>
                <a:latin typeface="Calibri" panose="020F0502020204030204" pitchFamily="34" charset="0"/>
                <a:ea typeface="Calibri" panose="020F0502020204030204" pitchFamily="34" charset="0"/>
                <a:cs typeface="Times New Roman" panose="02020603050405020304" pitchFamily="18" charset="0"/>
              </a:rPr>
              <a:t> </a:t>
            </a:r>
            <a:br>
              <a:rPr lang="fr-FR" sz="3200" dirty="0">
                <a:effectLst/>
                <a:latin typeface="Calibri" panose="020F0502020204030204" pitchFamily="34" charset="0"/>
                <a:ea typeface="Calibri" panose="020F0502020204030204" pitchFamily="34" charset="0"/>
                <a:cs typeface="Times New Roman" panose="02020603050405020304" pitchFamily="18" charset="0"/>
              </a:rPr>
            </a:br>
            <a:endParaRPr lang="fr-FR" sz="3200" dirty="0"/>
          </a:p>
        </p:txBody>
      </p:sp>
      <p:sp>
        <p:nvSpPr>
          <p:cNvPr id="3" name="Sous-titre 2">
            <a:extLst>
              <a:ext uri="{FF2B5EF4-FFF2-40B4-BE49-F238E27FC236}">
                <a16:creationId xmlns:a16="http://schemas.microsoft.com/office/drawing/2014/main" id="{00E9725F-9914-B419-7B80-F91557E6B789}"/>
              </a:ext>
            </a:extLst>
          </p:cNvPr>
          <p:cNvSpPr>
            <a:spLocks noGrp="1"/>
          </p:cNvSpPr>
          <p:nvPr>
            <p:ph type="subTitle" idx="1"/>
          </p:nvPr>
        </p:nvSpPr>
        <p:spPr/>
        <p:txBody>
          <a:bodyPr/>
          <a:lstStyle/>
          <a:p>
            <a:r>
              <a:rPr lang="fr-FR" dirty="0"/>
              <a:t>Master Histoire </a:t>
            </a:r>
          </a:p>
        </p:txBody>
      </p:sp>
    </p:spTree>
    <p:extLst>
      <p:ext uri="{BB962C8B-B14F-4D97-AF65-F5344CB8AC3E}">
        <p14:creationId xmlns:p14="http://schemas.microsoft.com/office/powerpoint/2010/main" val="214608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3E74D-68C1-F154-5081-25F841D64503}"/>
              </a:ext>
            </a:extLst>
          </p:cNvPr>
          <p:cNvSpPr>
            <a:spLocks noGrp="1"/>
          </p:cNvSpPr>
          <p:nvPr>
            <p:ph type="title"/>
          </p:nvPr>
        </p:nvSpPr>
        <p:spPr/>
        <p:txBody>
          <a:bodyPr/>
          <a:lstStyle/>
          <a:p>
            <a:r>
              <a:rPr lang="fr-FR" b="1" i="0" u="none" strike="noStrike" dirty="0">
                <a:solidFill>
                  <a:srgbClr val="FF3F3F"/>
                </a:solidFill>
                <a:effectLst/>
                <a:latin typeface="SuisseIntl-Book"/>
              </a:rPr>
              <a:t>(UN)COMMON SPACES: arts vivants</a:t>
            </a:r>
            <a:br>
              <a:rPr lang="fr-FR" b="1" i="0" u="none" strike="noStrike" dirty="0">
                <a:solidFill>
                  <a:srgbClr val="FF3F3F"/>
                </a:solidFill>
                <a:effectLst/>
                <a:latin typeface="SuisseIntl-Book"/>
              </a:rPr>
            </a:br>
            <a:endParaRPr lang="fr-FR" dirty="0"/>
          </a:p>
        </p:txBody>
      </p:sp>
      <p:sp>
        <p:nvSpPr>
          <p:cNvPr id="3" name="Espace réservé du contenu 2">
            <a:extLst>
              <a:ext uri="{FF2B5EF4-FFF2-40B4-BE49-F238E27FC236}">
                <a16:creationId xmlns:a16="http://schemas.microsoft.com/office/drawing/2014/main" id="{80F194B7-5600-4AA0-B63A-D0C08F9D9EE3}"/>
              </a:ext>
            </a:extLst>
          </p:cNvPr>
          <p:cNvSpPr>
            <a:spLocks noGrp="1"/>
          </p:cNvSpPr>
          <p:nvPr>
            <p:ph idx="1"/>
          </p:nvPr>
        </p:nvSpPr>
        <p:spPr/>
        <p:txBody>
          <a:bodyPr>
            <a:normAutofit fontScale="77500" lnSpcReduction="20000"/>
          </a:bodyPr>
          <a:lstStyle/>
          <a:p>
            <a:pPr marL="0" indent="0">
              <a:buNone/>
            </a:pPr>
            <a:r>
              <a:rPr lang="fr-FR" dirty="0">
                <a:hlinkClick r:id="rId2"/>
              </a:rPr>
              <a:t>https://www.lieuxpublics.com</a:t>
            </a:r>
            <a:endParaRPr lang="fr-FR" dirty="0"/>
          </a:p>
          <a:p>
            <a:pPr marL="0" indent="0">
              <a:buNone/>
            </a:pPr>
            <a:endParaRPr lang="fr-FR" dirty="0"/>
          </a:p>
          <a:p>
            <a:pPr marL="0" indent="0" algn="just">
              <a:buNone/>
            </a:pPr>
            <a:r>
              <a:rPr lang="fr-FR" sz="2800">
                <a:effectLst/>
                <a:latin typeface="Garamond" panose="02020404030301010803" pitchFamily="18" charset="0"/>
                <a:ea typeface="Calibri" panose="020F0502020204030204" pitchFamily="34" charset="0"/>
                <a:cs typeface="Times New Roman" panose="02020603050405020304" pitchFamily="18" charset="0"/>
              </a:rPr>
              <a:t>Questions </a:t>
            </a:r>
            <a:r>
              <a:rPr lang="fr-FR" sz="2800" dirty="0">
                <a:effectLst/>
                <a:latin typeface="Garamond" panose="02020404030301010803" pitchFamily="18"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2800" dirty="0">
                <a:effectLst/>
                <a:latin typeface="Garamond" panose="02020404030301010803" pitchFamily="18" charset="0"/>
                <a:ea typeface="Calibri" panose="020F0502020204030204" pitchFamily="34" charset="0"/>
                <a:cs typeface="Times New Roman" panose="02020603050405020304" pitchFamily="18" charset="0"/>
              </a:rPr>
              <a:t>Secteur? </a:t>
            </a:r>
          </a:p>
          <a:p>
            <a:pPr marL="342900" lvl="0" indent="-342900" algn="just">
              <a:buFont typeface="+mj-lt"/>
              <a:buAutoNum type="arabicParenR"/>
            </a:pPr>
            <a:r>
              <a:rPr lang="fr-FR" sz="2800" dirty="0">
                <a:effectLst/>
                <a:latin typeface="Garamond" panose="02020404030301010803" pitchFamily="18" charset="0"/>
                <a:ea typeface="Calibri" panose="020F0502020204030204" pitchFamily="34" charset="0"/>
                <a:cs typeface="Times New Roman" panose="02020603050405020304" pitchFamily="18" charset="0"/>
              </a:rPr>
              <a:t>Principes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2800" dirty="0">
                <a:effectLst/>
                <a:latin typeface="Garamond" panose="02020404030301010803" pitchFamily="18" charset="0"/>
                <a:ea typeface="Calibri" panose="020F0502020204030204" pitchFamily="34" charset="0"/>
                <a:cs typeface="Times New Roman" panose="02020603050405020304" pitchFamily="18" charset="0"/>
              </a:rPr>
              <a:t>Objectifs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2800" dirty="0">
                <a:effectLst/>
                <a:latin typeface="Garamond" panose="02020404030301010803" pitchFamily="18" charset="0"/>
                <a:ea typeface="Calibri" panose="020F0502020204030204" pitchFamily="34" charset="0"/>
                <a:cs typeface="Times New Roman" panose="02020603050405020304" pitchFamily="18" charset="0"/>
              </a:rPr>
              <a:t>Type de patrimoine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2800" dirty="0">
                <a:effectLst/>
                <a:latin typeface="Garamond" panose="02020404030301010803" pitchFamily="18" charset="0"/>
                <a:ea typeface="Calibri" panose="020F0502020204030204" pitchFamily="34" charset="0"/>
                <a:cs typeface="Times New Roman" panose="02020603050405020304" pitchFamily="18" charset="0"/>
              </a:rPr>
              <a:t>Dimensions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2800" dirty="0">
                <a:effectLst/>
                <a:latin typeface="Garamond" panose="02020404030301010803" pitchFamily="18" charset="0"/>
                <a:ea typeface="Calibri" panose="020F0502020204030204" pitchFamily="34" charset="0"/>
                <a:cs typeface="Times New Roman" panose="02020603050405020304" pitchFamily="18" charset="0"/>
              </a:rPr>
              <a:t>Partenaires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2800" dirty="0">
                <a:effectLst/>
                <a:latin typeface="Garamond" panose="02020404030301010803" pitchFamily="18" charset="0"/>
                <a:ea typeface="Calibri" panose="020F0502020204030204" pitchFamily="34" charset="0"/>
                <a:cs typeface="Times New Roman" panose="02020603050405020304" pitchFamily="18" charset="0"/>
              </a:rPr>
              <a:t>Publics visés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2800" dirty="0">
                <a:effectLst/>
                <a:latin typeface="Garamond" panose="02020404030301010803" pitchFamily="18" charset="0"/>
                <a:ea typeface="Calibri" panose="020F0502020204030204" pitchFamily="34" charset="0"/>
                <a:cs typeface="Times New Roman" panose="02020603050405020304" pitchFamily="18" charset="0"/>
              </a:rPr>
              <a:t>Limites ou critiques ?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a:p>
            <a:endParaRPr lang="fr-FR" dirty="0"/>
          </a:p>
        </p:txBody>
      </p:sp>
    </p:spTree>
    <p:extLst>
      <p:ext uri="{BB962C8B-B14F-4D97-AF65-F5344CB8AC3E}">
        <p14:creationId xmlns:p14="http://schemas.microsoft.com/office/powerpoint/2010/main" val="421834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3C741CC-2B4E-C1A0-16FC-C7B7415F4E55}"/>
              </a:ext>
            </a:extLst>
          </p:cNvPr>
          <p:cNvSpPr txBox="1"/>
          <p:nvPr/>
        </p:nvSpPr>
        <p:spPr>
          <a:xfrm>
            <a:off x="359229" y="446314"/>
            <a:ext cx="11446329" cy="2031325"/>
          </a:xfrm>
          <a:prstGeom prst="rect">
            <a:avLst/>
          </a:prstGeom>
          <a:noFill/>
        </p:spPr>
        <p:txBody>
          <a:bodyPr wrap="square">
            <a:spAutoFit/>
          </a:bodyPr>
          <a:lstStyle/>
          <a:p>
            <a:r>
              <a:rPr lang="fr-FR" sz="1800" b="1" dirty="0">
                <a:effectLst/>
                <a:latin typeface="MyriadPro"/>
              </a:rPr>
              <a:t>Introduction et Définition </a:t>
            </a:r>
          </a:p>
          <a:p>
            <a:endParaRPr lang="fr-FR" dirty="0"/>
          </a:p>
          <a:p>
            <a:pPr algn="just"/>
            <a:r>
              <a:rPr lang="fr-FR" sz="1800" dirty="0">
                <a:effectLst/>
                <a:latin typeface="MyriadPro"/>
              </a:rPr>
              <a:t>L’idée d’une politique culturelle européenne implique qu’il existe une culture européenne... Or celle-ci dé- signe à la fois un ensemble diversifié de cultures locales – nationales, régionales – et la culture d’ensemble en cours d’unification politique. On se trouve donc devant la même problématique que celle de l’articulation entre les deux niveaux d’analyse – le local et le global – qui se confrontent dans la question de la mondialisation culturelle. </a:t>
            </a:r>
          </a:p>
          <a:p>
            <a:pPr algn="just"/>
            <a:endParaRPr lang="fr-FR" dirty="0"/>
          </a:p>
        </p:txBody>
      </p:sp>
    </p:spTree>
    <p:extLst>
      <p:ext uri="{BB962C8B-B14F-4D97-AF65-F5344CB8AC3E}">
        <p14:creationId xmlns:p14="http://schemas.microsoft.com/office/powerpoint/2010/main" val="68958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FE12929-46E7-DF4C-599F-C40FFA87D068}"/>
              </a:ext>
            </a:extLst>
          </p:cNvPr>
          <p:cNvSpPr txBox="1"/>
          <p:nvPr/>
        </p:nvSpPr>
        <p:spPr>
          <a:xfrm>
            <a:off x="620484" y="947448"/>
            <a:ext cx="10112829" cy="5355312"/>
          </a:xfrm>
          <a:prstGeom prst="rect">
            <a:avLst/>
          </a:prstGeom>
          <a:noFill/>
          <a:ln>
            <a:solidFill>
              <a:schemeClr val="accent1">
                <a:lumMod val="40000"/>
                <a:lumOff val="60000"/>
              </a:schemeClr>
            </a:solidFill>
          </a:ln>
        </p:spPr>
        <p:txBody>
          <a:bodyPr wrap="square">
            <a:spAutoFit/>
          </a:bodyPr>
          <a:lstStyle/>
          <a:p>
            <a:pPr algn="ctr"/>
            <a:r>
              <a:rPr lang="fr-FR" dirty="0">
                <a:latin typeface="AGaramond"/>
              </a:rPr>
              <a:t>Dès</a:t>
            </a:r>
            <a:r>
              <a:rPr lang="fr-FR" sz="1800" dirty="0">
                <a:effectLst/>
                <a:latin typeface="AGaramond"/>
              </a:rPr>
              <a:t> 1992, de programmes de financement ciblés</a:t>
            </a:r>
            <a:endParaRPr lang="fr-FR" dirty="0">
              <a:latin typeface="AGaramond"/>
            </a:endParaRPr>
          </a:p>
          <a:p>
            <a:endParaRPr lang="fr-FR" sz="1800" dirty="0">
              <a:effectLst/>
              <a:latin typeface="AGaramond"/>
            </a:endParaRPr>
          </a:p>
          <a:p>
            <a:pPr marL="285750" indent="-285750">
              <a:buFont typeface="Wingdings" pitchFamily="2" charset="2"/>
              <a:buChar char="Ø"/>
            </a:pPr>
            <a:r>
              <a:rPr lang="fr-FR" sz="1800" b="1" dirty="0">
                <a:effectLst/>
                <a:latin typeface="AGaramond"/>
              </a:rPr>
              <a:t>Kaléidoscope </a:t>
            </a:r>
            <a:r>
              <a:rPr lang="fr-FR" sz="1800" dirty="0">
                <a:effectLst/>
                <a:latin typeface="AGaramond"/>
              </a:rPr>
              <a:t>soutenait financièrement les projets de création et de coopération artistique et culturelle dans les domaines des arts du spectacle, des arts visuels et des arts appliqués. Adopté pour une période de trois ans (1996-1998), doté d’un budget de 26,5 millions d’euros, il a été prolongé d’un an avec un budget de 10,2 millions d’euros. Au total, 518 projets ont été soutenus ; </a:t>
            </a:r>
          </a:p>
          <a:p>
            <a:endParaRPr lang="fr-FR" dirty="0"/>
          </a:p>
          <a:p>
            <a:pPr marL="285750" indent="-285750">
              <a:buFont typeface="Wingdings" pitchFamily="2" charset="2"/>
              <a:buChar char="Ø"/>
            </a:pPr>
            <a:r>
              <a:rPr lang="fr-FR" sz="1800" b="1" dirty="0">
                <a:effectLst/>
                <a:latin typeface="AGaramond"/>
              </a:rPr>
              <a:t>Ariane </a:t>
            </a:r>
            <a:r>
              <a:rPr lang="fr-FR" sz="1800" dirty="0">
                <a:effectLst/>
                <a:latin typeface="AGaramond"/>
              </a:rPr>
              <a:t>était un programme visant les domaines du livre et de la lecture. Adopté pour une période de deux ans (1997-1998), avec un budget de 7 millions d’euros, il a été prolongé d’un an avec un budget de 4,1 millions d’euros. Au total, il a soutenu 767 projets divers ; </a:t>
            </a:r>
            <a:endParaRPr lang="fr-FR" dirty="0"/>
          </a:p>
          <a:p>
            <a:pPr marL="285750" indent="-285750">
              <a:buFont typeface="Wingdings" pitchFamily="2" charset="2"/>
              <a:buChar char="Ø"/>
            </a:pPr>
            <a:endParaRPr lang="fr-FR" b="1" dirty="0">
              <a:solidFill>
                <a:srgbClr val="0033FF"/>
              </a:solidFill>
              <a:latin typeface="AGaramond"/>
            </a:endParaRPr>
          </a:p>
          <a:p>
            <a:pPr marL="285750" indent="-285750">
              <a:buFont typeface="Wingdings" pitchFamily="2" charset="2"/>
              <a:buChar char="Ø"/>
            </a:pPr>
            <a:r>
              <a:rPr lang="fr-FR" sz="1800" b="1" dirty="0">
                <a:effectLst/>
                <a:latin typeface="AGaramond"/>
              </a:rPr>
              <a:t>Raphaël </a:t>
            </a:r>
            <a:r>
              <a:rPr lang="fr-FR" sz="1800" dirty="0">
                <a:effectLst/>
                <a:latin typeface="AGaramond"/>
              </a:rPr>
              <a:t>soutenait des projets en faveur du patrimoine, dans ses domaines les plus variés. Adopté pour une période de quatre ans en 1997, et doté d’un budget de 30 millions d’euros, ce programme a permis de soutenir au total près de 360 projets de sauvegarde et de mise en valeur du patrimoine associant plus de 1 500 opérateurs. </a:t>
            </a:r>
            <a:endParaRPr lang="fr-FR" dirty="0"/>
          </a:p>
          <a:p>
            <a:endParaRPr lang="fr-FR" sz="1800" dirty="0">
              <a:effectLst/>
              <a:latin typeface="AGaramond"/>
            </a:endParaRPr>
          </a:p>
          <a:p>
            <a:r>
              <a:rPr lang="fr-FR" dirty="0">
                <a:latin typeface="AGaramond"/>
              </a:rPr>
              <a:t>Effets modérés: ponctuels, saupoudrage, cloisonnement</a:t>
            </a:r>
          </a:p>
          <a:p>
            <a:endParaRPr lang="fr-FR" sz="1800" dirty="0">
              <a:effectLst/>
              <a:latin typeface="AGaramond"/>
            </a:endParaRPr>
          </a:p>
          <a:p>
            <a:r>
              <a:rPr lang="fr-FR" sz="1800" dirty="0">
                <a:effectLst/>
                <a:latin typeface="AGaramond"/>
              </a:rPr>
              <a:t> </a:t>
            </a:r>
            <a:endParaRPr lang="fr-FR" dirty="0"/>
          </a:p>
        </p:txBody>
      </p:sp>
    </p:spTree>
    <p:extLst>
      <p:ext uri="{BB962C8B-B14F-4D97-AF65-F5344CB8AC3E}">
        <p14:creationId xmlns:p14="http://schemas.microsoft.com/office/powerpoint/2010/main" val="85595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175FE7E-1ECE-84E8-51AB-F075EBB49927}"/>
              </a:ext>
            </a:extLst>
          </p:cNvPr>
          <p:cNvSpPr txBox="1"/>
          <p:nvPr/>
        </p:nvSpPr>
        <p:spPr>
          <a:xfrm>
            <a:off x="391886" y="533400"/>
            <a:ext cx="10548257" cy="6294031"/>
          </a:xfrm>
          <a:prstGeom prst="rect">
            <a:avLst/>
          </a:prstGeom>
          <a:noFill/>
        </p:spPr>
        <p:txBody>
          <a:bodyPr wrap="square" rtlCol="0">
            <a:spAutoFit/>
          </a:bodyPr>
          <a:lstStyle/>
          <a:p>
            <a:r>
              <a:rPr lang="fr-FR" sz="1800" b="1" dirty="0">
                <a:solidFill>
                  <a:srgbClr val="333333"/>
                </a:solidFill>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Le programme "Culture 2000"</a:t>
            </a:r>
            <a:r>
              <a:rPr lang="fr-FR" sz="1800" b="1" dirty="0">
                <a:effectLst/>
                <a:highlight>
                  <a:srgbClr val="FFFF00"/>
                </a:highlight>
                <a:latin typeface="Times New Roman" panose="02020603050405020304" pitchFamily="18" charset="0"/>
                <a:ea typeface="Times New Roman" panose="02020603050405020304" pitchFamily="18" charset="0"/>
              </a:rPr>
              <a:t> : 2000-2006</a:t>
            </a:r>
            <a:endParaRPr lang="fr-FR" sz="1800" dirty="0">
              <a:effectLst/>
              <a:highlight>
                <a:srgbClr val="FFFF00"/>
              </a:highlight>
              <a:latin typeface="Times New Roman" panose="02020603050405020304" pitchFamily="18" charset="0"/>
              <a:ea typeface="Times New Roman" panose="02020603050405020304" pitchFamily="18" charset="0"/>
            </a:endParaRPr>
          </a:p>
          <a:p>
            <a:pPr marL="285750" indent="-285750">
              <a:buFont typeface="Wingdings" pitchFamily="2" charset="2"/>
              <a:buChar char="Ø"/>
            </a:pPr>
            <a:endParaRPr lang="fr-FR" dirty="0">
              <a:latin typeface="AGaramond"/>
            </a:endParaRPr>
          </a:p>
          <a:p>
            <a:pPr marL="342900" lvl="0" indent="-342900" algn="just">
              <a:spcBef>
                <a:spcPts val="975"/>
              </a:spcBef>
              <a:buClr>
                <a:srgbClr val="4472C4"/>
              </a:buClr>
              <a:buFont typeface="Wingdings" pitchFamily="2" charset="2"/>
              <a:buChar char=""/>
            </a:pPr>
            <a:r>
              <a:rPr lang="fr-FR" sz="1800" dirty="0">
                <a:solidFill>
                  <a:srgbClr val="333333"/>
                </a:solidFill>
                <a:effectLst/>
                <a:latin typeface="Garamond" panose="02020404030301010803" pitchFamily="18" charset="0"/>
                <a:ea typeface="Times New Roman" panose="02020603050405020304" pitchFamily="18" charset="0"/>
                <a:cs typeface="Arial" panose="020B0604020202020204" pitchFamily="34" charset="0"/>
              </a:rPr>
              <a:t>la mise en valeur d'un espace culturel commun aux Européens en favorisant la coopération entre les créateurs, les acteurs culturels et les institutions culturelles des États membres. </a:t>
            </a:r>
            <a:endParaRPr lang="fr-FR" sz="1800" dirty="0">
              <a:effectLst/>
              <a:latin typeface="Times New Roman" panose="02020603050405020304" pitchFamily="18" charset="0"/>
              <a:ea typeface="Times New Roman" panose="02020603050405020304" pitchFamily="18" charset="0"/>
            </a:endParaRPr>
          </a:p>
          <a:p>
            <a:pPr marL="342900" lvl="0" indent="-342900" algn="just">
              <a:spcBef>
                <a:spcPts val="975"/>
              </a:spcBef>
              <a:buClr>
                <a:srgbClr val="4472C4"/>
              </a:buClr>
              <a:buFont typeface="Wingdings" pitchFamily="2" charset="2"/>
              <a:buChar char=""/>
            </a:pPr>
            <a:r>
              <a:rPr lang="fr-FR" sz="1800" dirty="0">
                <a:solidFill>
                  <a:srgbClr val="333333"/>
                </a:solidFill>
                <a:effectLst/>
                <a:latin typeface="Garamond" panose="02020404030301010803" pitchFamily="18" charset="0"/>
                <a:ea typeface="Times New Roman" panose="02020603050405020304" pitchFamily="18" charset="0"/>
                <a:cs typeface="Arial" panose="020B0604020202020204" pitchFamily="34" charset="0"/>
              </a:rPr>
              <a:t>la promotion de la créativité, de la diffusion transnationale de la culture et de la mobilité des créateurs et d'autres acteurs et professionnels de la culture ainsi que de leurs œuvres.</a:t>
            </a:r>
          </a:p>
          <a:p>
            <a:pPr marL="342900" lvl="0" indent="-342900" algn="just">
              <a:spcBef>
                <a:spcPts val="975"/>
              </a:spcBef>
              <a:buClr>
                <a:srgbClr val="4472C4"/>
              </a:buClr>
              <a:buFont typeface="Wingdings" pitchFamily="2" charset="2"/>
              <a:buChar char=""/>
            </a:pPr>
            <a:r>
              <a:rPr lang="fr-FR" sz="1800" dirty="0">
                <a:solidFill>
                  <a:srgbClr val="333333"/>
                </a:solidFill>
                <a:effectLst/>
                <a:latin typeface="Garamond" panose="02020404030301010803" pitchFamily="18" charset="0"/>
                <a:ea typeface="Calibri" panose="020F0502020204030204" pitchFamily="34" charset="0"/>
                <a:cs typeface="Arial" panose="020B0604020202020204" pitchFamily="34" charset="0"/>
              </a:rPr>
              <a:t>Culture 2000 affirme également le rôle de la culture en tant que facteur économique et facteur d'intégration sociale et de citoyenneté. Le programme "Culture 2000" favorise une articulation avec les actions entreprises au titre </a:t>
            </a:r>
            <a:endParaRPr lang="fr-FR" dirty="0">
              <a:latin typeface="AGaramond"/>
            </a:endParaRPr>
          </a:p>
          <a:p>
            <a:pPr marL="285750" indent="-285750">
              <a:buFont typeface="Wingdings" pitchFamily="2" charset="2"/>
              <a:buChar char="Ø"/>
            </a:pPr>
            <a:endParaRPr lang="fr-FR" sz="1800" dirty="0">
              <a:effectLst/>
              <a:latin typeface="AGaramond"/>
            </a:endParaRPr>
          </a:p>
          <a:p>
            <a:r>
              <a:rPr lang="fr-FR" dirty="0">
                <a:highlight>
                  <a:srgbClr val="FFFF00"/>
                </a:highlight>
                <a:latin typeface="AGaramond"/>
              </a:rPr>
              <a:t>L</a:t>
            </a:r>
            <a:r>
              <a:rPr lang="fr-FR" sz="1800" dirty="0">
                <a:effectLst/>
                <a:highlight>
                  <a:srgbClr val="FFFF00"/>
                </a:highlight>
                <a:latin typeface="AGaramond"/>
              </a:rPr>
              <a:t>e programme Culture 2007-2013 </a:t>
            </a:r>
          </a:p>
          <a:p>
            <a:endParaRPr lang="fr-FR" dirty="0">
              <a:highlight>
                <a:srgbClr val="FFFF00"/>
              </a:highlight>
            </a:endParaRPr>
          </a:p>
          <a:p>
            <a:pPr algn="just"/>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4472C4"/>
              </a:buClr>
              <a:buFont typeface="Wingdings" pitchFamily="2" charset="2"/>
              <a:buChar char=""/>
            </a:pP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Promouvoir la mobilité transfrontalière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4472C4"/>
              </a:buClr>
              <a:buFont typeface="Wingdings" pitchFamily="2" charset="2"/>
              <a:buChar char=""/>
            </a:pP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Encourager la circulation transnationale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4472C4"/>
              </a:buClr>
              <a:buFont typeface="Wingdings" pitchFamily="2" charset="2"/>
              <a:buChar char=""/>
            </a:pP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Favoriser le dialogue interculturel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35858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52DEC99-CEA8-F5F6-4D1B-580C111377AC}"/>
              </a:ext>
            </a:extLst>
          </p:cNvPr>
          <p:cNvSpPr txBox="1"/>
          <p:nvPr/>
        </p:nvSpPr>
        <p:spPr>
          <a:xfrm>
            <a:off x="250371" y="105205"/>
            <a:ext cx="11713027" cy="6740307"/>
          </a:xfrm>
          <a:prstGeom prst="rect">
            <a:avLst/>
          </a:prstGeom>
          <a:noFill/>
        </p:spPr>
        <p:txBody>
          <a:bodyPr wrap="square">
            <a:spAutoFit/>
          </a:bodyPr>
          <a:lstStyle/>
          <a:p>
            <a:r>
              <a:rPr lang="fr-FR" b="1" dirty="0">
                <a:effectLst/>
                <a:latin typeface="Garamond" panose="02020404030301010803" pitchFamily="18" charset="0"/>
              </a:rPr>
              <a:t>Le Traité de Maastricht et la Culture  [1992]</a:t>
            </a:r>
            <a:endParaRPr lang="fr-FR" b="1" dirty="0">
              <a:latin typeface="Garamond" panose="02020404030301010803" pitchFamily="18" charset="0"/>
            </a:endParaRPr>
          </a:p>
          <a:p>
            <a:pPr>
              <a:buFont typeface="+mj-lt"/>
              <a:buAutoNum type="arabicPeriod"/>
            </a:pPr>
            <a:r>
              <a:rPr lang="fr-FR" b="1" dirty="0">
                <a:solidFill>
                  <a:srgbClr val="706872"/>
                </a:solidFill>
                <a:effectLst/>
                <a:latin typeface="Garamond" panose="02020404030301010803" pitchFamily="18" charset="0"/>
              </a:rPr>
              <a:t>1  </a:t>
            </a:r>
            <a:r>
              <a:rPr lang="fr-FR" b="1" dirty="0">
                <a:effectLst/>
                <a:latin typeface="Garamond" panose="02020404030301010803" pitchFamily="18" charset="0"/>
              </a:rPr>
              <a:t>« TITRE IX </a:t>
            </a:r>
          </a:p>
          <a:p>
            <a:pPr>
              <a:buFont typeface="+mj-lt"/>
              <a:buAutoNum type="arabicPeriod"/>
            </a:pPr>
            <a:r>
              <a:rPr lang="fr-FR" b="1" dirty="0">
                <a:solidFill>
                  <a:srgbClr val="706872"/>
                </a:solidFill>
                <a:effectLst/>
                <a:latin typeface="Garamond" panose="02020404030301010803" pitchFamily="18" charset="0"/>
              </a:rPr>
              <a:t>2  </a:t>
            </a:r>
            <a:r>
              <a:rPr lang="fr-FR" b="1" dirty="0">
                <a:effectLst/>
                <a:latin typeface="Garamond" panose="02020404030301010803" pitchFamily="18" charset="0"/>
              </a:rPr>
              <a:t>« Culture </a:t>
            </a:r>
          </a:p>
          <a:p>
            <a:pPr>
              <a:buFont typeface="+mj-lt"/>
              <a:buAutoNum type="arabicPeriod"/>
            </a:pPr>
            <a:r>
              <a:rPr lang="fr-FR" b="1" dirty="0">
                <a:solidFill>
                  <a:srgbClr val="706872"/>
                </a:solidFill>
                <a:effectLst/>
                <a:latin typeface="Garamond" panose="02020404030301010803" pitchFamily="18" charset="0"/>
              </a:rPr>
              <a:t>3  </a:t>
            </a:r>
            <a:r>
              <a:rPr lang="fr-FR" b="1" dirty="0">
                <a:effectLst/>
                <a:latin typeface="Garamond" panose="02020404030301010803" pitchFamily="18" charset="0"/>
              </a:rPr>
              <a:t>« Article 128 </a:t>
            </a:r>
          </a:p>
          <a:p>
            <a:pPr>
              <a:buFont typeface="+mj-lt"/>
              <a:buAutoNum type="arabicPeriod"/>
            </a:pPr>
            <a:r>
              <a:rPr lang="fr-FR" b="1" dirty="0">
                <a:solidFill>
                  <a:srgbClr val="706872"/>
                </a:solidFill>
                <a:effectLst/>
                <a:latin typeface="Garamond" panose="02020404030301010803" pitchFamily="18" charset="0"/>
              </a:rPr>
              <a:t>4  </a:t>
            </a:r>
            <a:r>
              <a:rPr lang="fr-FR" b="1" dirty="0">
                <a:effectLst/>
                <a:latin typeface="Garamond" panose="02020404030301010803" pitchFamily="18" charset="0"/>
              </a:rPr>
              <a:t>« 1. La </a:t>
            </a:r>
            <a:r>
              <a:rPr lang="fr-FR" b="1" dirty="0" err="1">
                <a:effectLst/>
                <a:latin typeface="Garamond" panose="02020404030301010803" pitchFamily="18" charset="0"/>
              </a:rPr>
              <a:t>Communaute</a:t>
            </a:r>
            <a:r>
              <a:rPr lang="fr-FR" b="1" dirty="0">
                <a:effectLst/>
                <a:latin typeface="Garamond" panose="02020404030301010803" pitchFamily="18" charset="0"/>
              </a:rPr>
              <a:t>́ contribue à l'</a:t>
            </a:r>
            <a:r>
              <a:rPr lang="fr-FR" b="1" dirty="0" err="1">
                <a:effectLst/>
                <a:latin typeface="Garamond" panose="02020404030301010803" pitchFamily="18" charset="0"/>
              </a:rPr>
              <a:t>épanouissement</a:t>
            </a:r>
            <a:r>
              <a:rPr lang="fr-FR" b="1" dirty="0">
                <a:effectLst/>
                <a:latin typeface="Garamond" panose="02020404030301010803" pitchFamily="18" charset="0"/>
              </a:rPr>
              <a:t> des cultures des Etats membres dans le respect de leur </a:t>
            </a:r>
            <a:r>
              <a:rPr lang="fr-FR" b="1" dirty="0" err="1">
                <a:effectLst/>
                <a:latin typeface="Garamond" panose="02020404030301010803" pitchFamily="18" charset="0"/>
              </a:rPr>
              <a:t>diversite</a:t>
            </a:r>
            <a:r>
              <a:rPr lang="fr-FR" b="1" dirty="0">
                <a:effectLst/>
                <a:latin typeface="Garamond" panose="02020404030301010803" pitchFamily="18" charset="0"/>
              </a:rPr>
              <a:t>́ nationale et </a:t>
            </a:r>
            <a:r>
              <a:rPr lang="fr-FR" b="1" dirty="0" err="1">
                <a:effectLst/>
                <a:latin typeface="Garamond" panose="02020404030301010803" pitchFamily="18" charset="0"/>
              </a:rPr>
              <a:t>régionale</a:t>
            </a:r>
            <a:r>
              <a:rPr lang="fr-FR" b="1" dirty="0">
                <a:effectLst/>
                <a:latin typeface="Garamond" panose="02020404030301010803" pitchFamily="18" charset="0"/>
              </a:rPr>
              <a:t>, tout en mettant en </a:t>
            </a:r>
            <a:r>
              <a:rPr lang="fr-FR" b="1" dirty="0" err="1">
                <a:effectLst/>
                <a:latin typeface="Garamond" panose="02020404030301010803" pitchFamily="18" charset="0"/>
              </a:rPr>
              <a:t>évidence</a:t>
            </a:r>
            <a:r>
              <a:rPr lang="fr-FR" b="1" dirty="0">
                <a:effectLst/>
                <a:latin typeface="Garamond" panose="02020404030301010803" pitchFamily="18" charset="0"/>
              </a:rPr>
              <a:t> l'</a:t>
            </a:r>
            <a:r>
              <a:rPr lang="fr-FR" b="1" dirty="0" err="1">
                <a:effectLst/>
                <a:latin typeface="Garamond" panose="02020404030301010803" pitchFamily="18" charset="0"/>
              </a:rPr>
              <a:t>héritage</a:t>
            </a:r>
            <a:r>
              <a:rPr lang="fr-FR" b="1" dirty="0">
                <a:effectLst/>
                <a:latin typeface="Garamond" panose="02020404030301010803" pitchFamily="18" charset="0"/>
              </a:rPr>
              <a:t> culturel commun. </a:t>
            </a:r>
          </a:p>
          <a:p>
            <a:pPr>
              <a:buFont typeface="+mj-lt"/>
              <a:buAutoNum type="arabicPeriod"/>
            </a:pPr>
            <a:r>
              <a:rPr lang="fr-FR" b="1" dirty="0">
                <a:solidFill>
                  <a:srgbClr val="706872"/>
                </a:solidFill>
                <a:effectLst/>
                <a:latin typeface="Garamond" panose="02020404030301010803" pitchFamily="18" charset="0"/>
              </a:rPr>
              <a:t>5  </a:t>
            </a:r>
            <a:r>
              <a:rPr lang="fr-FR" b="1" dirty="0">
                <a:effectLst/>
                <a:latin typeface="Garamond" panose="02020404030301010803" pitchFamily="18" charset="0"/>
              </a:rPr>
              <a:t>«2. L'action de la </a:t>
            </a:r>
            <a:r>
              <a:rPr lang="fr-FR" b="1" dirty="0" err="1">
                <a:effectLst/>
                <a:latin typeface="Garamond" panose="02020404030301010803" pitchFamily="18" charset="0"/>
              </a:rPr>
              <a:t>Communaute</a:t>
            </a:r>
            <a:r>
              <a:rPr lang="fr-FR" b="1" dirty="0">
                <a:effectLst/>
                <a:latin typeface="Garamond" panose="02020404030301010803" pitchFamily="18" charset="0"/>
              </a:rPr>
              <a:t>́ vise à</a:t>
            </a:r>
            <a:br>
              <a:rPr lang="fr-FR" b="1" dirty="0">
                <a:effectLst/>
                <a:latin typeface="Garamond" panose="02020404030301010803" pitchFamily="18" charset="0"/>
              </a:rPr>
            </a:br>
            <a:r>
              <a:rPr lang="fr-FR" b="1" dirty="0">
                <a:effectLst/>
                <a:latin typeface="Garamond" panose="02020404030301010803" pitchFamily="18" charset="0"/>
              </a:rPr>
              <a:t>encourager la </a:t>
            </a:r>
            <a:r>
              <a:rPr lang="fr-FR" b="1" dirty="0" err="1">
                <a:effectLst/>
                <a:latin typeface="Garamond" panose="02020404030301010803" pitchFamily="18" charset="0"/>
              </a:rPr>
              <a:t>coopération</a:t>
            </a:r>
            <a:r>
              <a:rPr lang="fr-FR" b="1" dirty="0">
                <a:effectLst/>
                <a:latin typeface="Garamond" panose="02020404030301010803" pitchFamily="18" charset="0"/>
              </a:rPr>
              <a:t> entre Etats</a:t>
            </a:r>
            <a:br>
              <a:rPr lang="fr-FR" b="1" dirty="0">
                <a:effectLst/>
                <a:latin typeface="Garamond" panose="02020404030301010803" pitchFamily="18" charset="0"/>
              </a:rPr>
            </a:br>
            <a:r>
              <a:rPr lang="fr-FR" b="1" dirty="0">
                <a:effectLst/>
                <a:latin typeface="Garamond" panose="02020404030301010803" pitchFamily="18" charset="0"/>
              </a:rPr>
              <a:t>membres et, si </a:t>
            </a:r>
            <a:r>
              <a:rPr lang="fr-FR" b="1" dirty="0" err="1">
                <a:effectLst/>
                <a:latin typeface="Garamond" panose="02020404030301010803" pitchFamily="18" charset="0"/>
              </a:rPr>
              <a:t>nécessaire</a:t>
            </a:r>
            <a:r>
              <a:rPr lang="fr-FR" b="1" dirty="0">
                <a:effectLst/>
                <a:latin typeface="Garamond" panose="02020404030301010803" pitchFamily="18" charset="0"/>
              </a:rPr>
              <a:t>, à appuyer et</a:t>
            </a:r>
            <a:br>
              <a:rPr lang="fr-FR" b="1" dirty="0">
                <a:effectLst/>
                <a:latin typeface="Garamond" panose="02020404030301010803" pitchFamily="18" charset="0"/>
              </a:rPr>
            </a:br>
            <a:r>
              <a:rPr lang="fr-FR" b="1" dirty="0" err="1">
                <a:effectLst/>
                <a:latin typeface="Garamond" panose="02020404030301010803" pitchFamily="18" charset="0"/>
              </a:rPr>
              <a:t>compléter</a:t>
            </a:r>
            <a:r>
              <a:rPr lang="fr-FR" b="1" dirty="0">
                <a:effectLst/>
                <a:latin typeface="Garamond" panose="02020404030301010803" pitchFamily="18" charset="0"/>
              </a:rPr>
              <a:t> leur action dans les domaines suivants :</a:t>
            </a:r>
            <a:br>
              <a:rPr lang="fr-FR" b="1" dirty="0">
                <a:effectLst/>
                <a:latin typeface="Garamond" panose="02020404030301010803" pitchFamily="18" charset="0"/>
              </a:rPr>
            </a:br>
            <a:r>
              <a:rPr lang="fr-FR" b="1" dirty="0">
                <a:effectLst/>
                <a:latin typeface="Garamond" panose="02020404030301010803" pitchFamily="18" charset="0"/>
              </a:rPr>
              <a:t>« – l'</a:t>
            </a:r>
            <a:r>
              <a:rPr lang="fr-FR" b="1" dirty="0" err="1">
                <a:effectLst/>
                <a:latin typeface="Garamond" panose="02020404030301010803" pitchFamily="18" charset="0"/>
              </a:rPr>
              <a:t>amélioration</a:t>
            </a:r>
            <a:r>
              <a:rPr lang="fr-FR" b="1" dirty="0">
                <a:effectLst/>
                <a:latin typeface="Garamond" panose="02020404030301010803" pitchFamily="18" charset="0"/>
              </a:rPr>
              <a:t> de la connaissance et de la diffusion de la culture et de l'histoire des peuples </a:t>
            </a:r>
            <a:r>
              <a:rPr lang="fr-FR" b="1" dirty="0" err="1">
                <a:effectLst/>
                <a:latin typeface="Garamond" panose="02020404030301010803" pitchFamily="18" charset="0"/>
              </a:rPr>
              <a:t>européens</a:t>
            </a:r>
            <a:r>
              <a:rPr lang="fr-FR" b="1" dirty="0">
                <a:effectLst/>
                <a:latin typeface="Garamond" panose="02020404030301010803" pitchFamily="18" charset="0"/>
              </a:rPr>
              <a:t> ; </a:t>
            </a:r>
          </a:p>
          <a:p>
            <a:pPr>
              <a:buFont typeface="+mj-lt"/>
              <a:buAutoNum type="arabicPeriod"/>
            </a:pPr>
            <a:r>
              <a:rPr lang="fr-FR" b="1" dirty="0">
                <a:effectLst/>
                <a:latin typeface="Garamond" panose="02020404030301010803" pitchFamily="18" charset="0"/>
              </a:rPr>
              <a:t>« – la conservation et la sauvegarde du patrimoine culturel d'importance </a:t>
            </a:r>
            <a:r>
              <a:rPr lang="fr-FR" b="1" dirty="0" err="1">
                <a:effectLst/>
                <a:latin typeface="Garamond" panose="02020404030301010803" pitchFamily="18" charset="0"/>
              </a:rPr>
              <a:t>européenne</a:t>
            </a:r>
            <a:r>
              <a:rPr lang="fr-FR" b="1" dirty="0">
                <a:effectLst/>
                <a:latin typeface="Garamond" panose="02020404030301010803" pitchFamily="18" charset="0"/>
              </a:rPr>
              <a:t> ; « – les </a:t>
            </a:r>
            <a:r>
              <a:rPr lang="fr-FR" b="1" dirty="0" err="1">
                <a:effectLst/>
                <a:latin typeface="Garamond" panose="02020404030301010803" pitchFamily="18" charset="0"/>
              </a:rPr>
              <a:t>échanges</a:t>
            </a:r>
            <a:r>
              <a:rPr lang="fr-FR" b="1" dirty="0">
                <a:effectLst/>
                <a:latin typeface="Garamond" panose="02020404030301010803" pitchFamily="18" charset="0"/>
              </a:rPr>
              <a:t> culturels non commerciaux ;</a:t>
            </a:r>
            <a:br>
              <a:rPr lang="fr-FR" b="1" dirty="0">
                <a:effectLst/>
                <a:latin typeface="Garamond" panose="02020404030301010803" pitchFamily="18" charset="0"/>
              </a:rPr>
            </a:br>
            <a:r>
              <a:rPr lang="fr-FR" b="1" dirty="0">
                <a:effectLst/>
                <a:latin typeface="Garamond" panose="02020404030301010803" pitchFamily="18" charset="0"/>
              </a:rPr>
              <a:t>« – la </a:t>
            </a:r>
            <a:r>
              <a:rPr lang="fr-FR" b="1" dirty="0" err="1">
                <a:effectLst/>
                <a:latin typeface="Garamond" panose="02020404030301010803" pitchFamily="18" charset="0"/>
              </a:rPr>
              <a:t>création</a:t>
            </a:r>
            <a:r>
              <a:rPr lang="fr-FR" b="1" dirty="0">
                <a:effectLst/>
                <a:latin typeface="Garamond" panose="02020404030301010803" pitchFamily="18" charset="0"/>
              </a:rPr>
              <a:t> artistique et </a:t>
            </a:r>
            <a:r>
              <a:rPr lang="fr-FR" b="1" dirty="0" err="1">
                <a:effectLst/>
                <a:latin typeface="Garamond" panose="02020404030301010803" pitchFamily="18" charset="0"/>
              </a:rPr>
              <a:t>littéraire</a:t>
            </a:r>
            <a:r>
              <a:rPr lang="fr-FR" b="1" dirty="0">
                <a:effectLst/>
                <a:latin typeface="Garamond" panose="02020404030301010803" pitchFamily="18" charset="0"/>
              </a:rPr>
              <a:t>, y compris dans le secteur de l'audiovisuel. </a:t>
            </a:r>
          </a:p>
          <a:p>
            <a:pPr>
              <a:buFont typeface="+mj-lt"/>
              <a:buAutoNum type="arabicPeriod"/>
            </a:pPr>
            <a:r>
              <a:rPr lang="fr-FR" b="1" dirty="0">
                <a:solidFill>
                  <a:srgbClr val="706872"/>
                </a:solidFill>
                <a:effectLst/>
                <a:latin typeface="Garamond" panose="02020404030301010803" pitchFamily="18" charset="0"/>
              </a:rPr>
              <a:t>6  </a:t>
            </a:r>
            <a:r>
              <a:rPr lang="fr-FR" b="1" dirty="0">
                <a:effectLst/>
                <a:latin typeface="Garamond" panose="02020404030301010803" pitchFamily="18" charset="0"/>
              </a:rPr>
              <a:t>« 3. La Communauté́ et les Etats membres favorisent la </a:t>
            </a:r>
            <a:r>
              <a:rPr lang="fr-FR" b="1" dirty="0" err="1">
                <a:effectLst/>
                <a:latin typeface="Garamond" panose="02020404030301010803" pitchFamily="18" charset="0"/>
              </a:rPr>
              <a:t>coopération</a:t>
            </a:r>
            <a:r>
              <a:rPr lang="fr-FR" b="1" dirty="0">
                <a:effectLst/>
                <a:latin typeface="Garamond" panose="02020404030301010803" pitchFamily="18" charset="0"/>
              </a:rPr>
              <a:t> avec les pays tiers et les organisations internationales </a:t>
            </a:r>
            <a:r>
              <a:rPr lang="fr-FR" b="1" dirty="0" err="1">
                <a:effectLst/>
                <a:latin typeface="Garamond" panose="02020404030301010803" pitchFamily="18" charset="0"/>
              </a:rPr>
              <a:t>compétentes</a:t>
            </a:r>
            <a:r>
              <a:rPr lang="fr-FR" b="1" dirty="0">
                <a:effectLst/>
                <a:latin typeface="Garamond" panose="02020404030301010803" pitchFamily="18" charset="0"/>
              </a:rPr>
              <a:t> dans le domaine de la culture, et en particulier avec le Conseil de l'Europe. </a:t>
            </a:r>
          </a:p>
          <a:p>
            <a:pPr>
              <a:buFont typeface="+mj-lt"/>
              <a:buAutoNum type="arabicPeriod"/>
            </a:pPr>
            <a:r>
              <a:rPr lang="fr-FR" b="1" dirty="0">
                <a:solidFill>
                  <a:srgbClr val="706872"/>
                </a:solidFill>
                <a:effectLst/>
                <a:latin typeface="Garamond" panose="02020404030301010803" pitchFamily="18" charset="0"/>
              </a:rPr>
              <a:t>7  </a:t>
            </a:r>
            <a:r>
              <a:rPr lang="fr-FR" b="1" dirty="0">
                <a:effectLst/>
                <a:latin typeface="Garamond" panose="02020404030301010803" pitchFamily="18" charset="0"/>
              </a:rPr>
              <a:t>« 4. La </a:t>
            </a:r>
            <a:r>
              <a:rPr lang="fr-FR" b="1" dirty="0" err="1">
                <a:effectLst/>
                <a:latin typeface="Garamond" panose="02020404030301010803" pitchFamily="18" charset="0"/>
              </a:rPr>
              <a:t>Communaute</a:t>
            </a:r>
            <a:r>
              <a:rPr lang="fr-FR" b="1" dirty="0">
                <a:effectLst/>
                <a:latin typeface="Garamond" panose="02020404030301010803" pitchFamily="18" charset="0"/>
              </a:rPr>
              <a:t>́ tient compte des aspects culturels dans son action au titre d'autres dispositions du </a:t>
            </a:r>
            <a:r>
              <a:rPr lang="fr-FR" b="1" dirty="0" err="1">
                <a:effectLst/>
                <a:latin typeface="Garamond" panose="02020404030301010803" pitchFamily="18" charset="0"/>
              </a:rPr>
              <a:t>présent</a:t>
            </a:r>
            <a:r>
              <a:rPr lang="fr-FR" b="1" dirty="0">
                <a:effectLst/>
                <a:latin typeface="Garamond" panose="02020404030301010803" pitchFamily="18" charset="0"/>
              </a:rPr>
              <a:t> Traité. </a:t>
            </a:r>
          </a:p>
          <a:p>
            <a:pPr>
              <a:buFont typeface="+mj-lt"/>
              <a:buAutoNum type="arabicPeriod"/>
            </a:pPr>
            <a:r>
              <a:rPr lang="fr-FR" b="1" dirty="0">
                <a:solidFill>
                  <a:srgbClr val="706872"/>
                </a:solidFill>
                <a:effectLst/>
                <a:latin typeface="Garamond" panose="02020404030301010803" pitchFamily="18" charset="0"/>
              </a:rPr>
              <a:t>8  </a:t>
            </a:r>
            <a:r>
              <a:rPr lang="fr-FR" b="1" dirty="0">
                <a:effectLst/>
                <a:latin typeface="Garamond" panose="02020404030301010803" pitchFamily="18" charset="0"/>
              </a:rPr>
              <a:t>« 5. Pour contribuer à la </a:t>
            </a:r>
            <a:r>
              <a:rPr lang="fr-FR" b="1" dirty="0" err="1">
                <a:effectLst/>
                <a:latin typeface="Garamond" panose="02020404030301010803" pitchFamily="18" charset="0"/>
              </a:rPr>
              <a:t>réalisation</a:t>
            </a:r>
            <a:r>
              <a:rPr lang="fr-FR" b="1" dirty="0">
                <a:effectLst/>
                <a:latin typeface="Garamond" panose="02020404030301010803" pitchFamily="18" charset="0"/>
              </a:rPr>
              <a:t> des objectifs </a:t>
            </a:r>
            <a:r>
              <a:rPr lang="fr-FR" b="1" dirty="0" err="1">
                <a:effectLst/>
                <a:latin typeface="Garamond" panose="02020404030301010803" pitchFamily="18" charset="0"/>
              </a:rPr>
              <a:t>visés</a:t>
            </a:r>
            <a:r>
              <a:rPr lang="fr-FR" b="1" dirty="0">
                <a:effectLst/>
                <a:latin typeface="Garamond" panose="02020404030301010803" pitchFamily="18" charset="0"/>
              </a:rPr>
              <a:t> au </a:t>
            </a:r>
            <a:r>
              <a:rPr lang="fr-FR" b="1" dirty="0" err="1">
                <a:effectLst/>
                <a:latin typeface="Garamond" panose="02020404030301010803" pitchFamily="18" charset="0"/>
              </a:rPr>
              <a:t>présent</a:t>
            </a:r>
            <a:r>
              <a:rPr lang="fr-FR" b="1" dirty="0">
                <a:effectLst/>
                <a:latin typeface="Garamond" panose="02020404030301010803" pitchFamily="18" charset="0"/>
              </a:rPr>
              <a:t> article, le conseil adopte : </a:t>
            </a:r>
          </a:p>
          <a:p>
            <a:pPr>
              <a:buFont typeface="+mj-lt"/>
              <a:buAutoNum type="arabicPeriod"/>
            </a:pPr>
            <a:r>
              <a:rPr lang="fr-FR" b="1" dirty="0">
                <a:effectLst/>
                <a:latin typeface="Garamond" panose="02020404030301010803" pitchFamily="18" charset="0"/>
              </a:rPr>
              <a:t>« – statuant </a:t>
            </a:r>
            <a:r>
              <a:rPr lang="fr-FR" b="1" dirty="0" err="1">
                <a:effectLst/>
                <a:latin typeface="Garamond" panose="02020404030301010803" pitchFamily="18" charset="0"/>
              </a:rPr>
              <a:t>conformément</a:t>
            </a:r>
            <a:r>
              <a:rPr lang="fr-FR" b="1" dirty="0">
                <a:effectLst/>
                <a:latin typeface="Garamond" panose="02020404030301010803" pitchFamily="18" charset="0"/>
              </a:rPr>
              <a:t> à la </a:t>
            </a:r>
            <a:r>
              <a:rPr lang="fr-FR" b="1" dirty="0" err="1">
                <a:effectLst/>
                <a:latin typeface="Garamond" panose="02020404030301010803" pitchFamily="18" charset="0"/>
              </a:rPr>
              <a:t>procédure</a:t>
            </a:r>
            <a:r>
              <a:rPr lang="fr-FR" b="1" dirty="0">
                <a:effectLst/>
                <a:latin typeface="Garamond" panose="02020404030301010803" pitchFamily="18" charset="0"/>
              </a:rPr>
              <a:t> </a:t>
            </a:r>
            <a:r>
              <a:rPr lang="fr-FR" b="1" dirty="0" err="1">
                <a:effectLst/>
                <a:latin typeface="Garamond" panose="02020404030301010803" pitchFamily="18" charset="0"/>
              </a:rPr>
              <a:t>visée</a:t>
            </a:r>
            <a:r>
              <a:rPr lang="fr-FR" b="1" dirty="0">
                <a:effectLst/>
                <a:latin typeface="Garamond" panose="02020404030301010803" pitchFamily="18" charset="0"/>
              </a:rPr>
              <a:t> à l'article 189 B et </a:t>
            </a:r>
            <a:r>
              <a:rPr lang="fr-FR" b="1" dirty="0" err="1">
                <a:effectLst/>
                <a:latin typeface="Garamond" panose="02020404030301010803" pitchFamily="18" charset="0"/>
              </a:rPr>
              <a:t>après</a:t>
            </a:r>
            <a:r>
              <a:rPr lang="fr-FR" b="1" dirty="0">
                <a:effectLst/>
                <a:latin typeface="Garamond" panose="02020404030301010803" pitchFamily="18" charset="0"/>
              </a:rPr>
              <a:t> consultation du comité des </a:t>
            </a:r>
            <a:r>
              <a:rPr lang="fr-FR" b="1" dirty="0" err="1">
                <a:effectLst/>
                <a:latin typeface="Garamond" panose="02020404030301010803" pitchFamily="18" charset="0"/>
              </a:rPr>
              <a:t>régions</a:t>
            </a:r>
            <a:r>
              <a:rPr lang="fr-FR" b="1" dirty="0">
                <a:effectLst/>
                <a:latin typeface="Garamond" panose="02020404030301010803" pitchFamily="18" charset="0"/>
              </a:rPr>
              <a:t>, des actions d'encouragement, à l'exclusion de toute harmonisation des dispositions </a:t>
            </a:r>
            <a:r>
              <a:rPr lang="fr-FR" b="1" dirty="0" err="1">
                <a:effectLst/>
                <a:latin typeface="Garamond" panose="02020404030301010803" pitchFamily="18" charset="0"/>
              </a:rPr>
              <a:t>législatives</a:t>
            </a:r>
            <a:r>
              <a:rPr lang="fr-FR" b="1" dirty="0">
                <a:effectLst/>
                <a:latin typeface="Garamond" panose="02020404030301010803" pitchFamily="18" charset="0"/>
              </a:rPr>
              <a:t> et </a:t>
            </a:r>
            <a:r>
              <a:rPr lang="fr-FR" b="1" dirty="0" err="1">
                <a:effectLst/>
                <a:latin typeface="Garamond" panose="02020404030301010803" pitchFamily="18" charset="0"/>
              </a:rPr>
              <a:t>réglementaires</a:t>
            </a:r>
            <a:r>
              <a:rPr lang="fr-FR" b="1" dirty="0">
                <a:effectLst/>
                <a:latin typeface="Garamond" panose="02020404030301010803" pitchFamily="18" charset="0"/>
              </a:rPr>
              <a:t> des Etats membres. Le conseil statue à l'</a:t>
            </a:r>
            <a:r>
              <a:rPr lang="fr-FR" b="1" dirty="0" err="1">
                <a:effectLst/>
                <a:latin typeface="Garamond" panose="02020404030301010803" pitchFamily="18" charset="0"/>
              </a:rPr>
              <a:t>unanimite</a:t>
            </a:r>
            <a:r>
              <a:rPr lang="fr-FR" b="1" dirty="0">
                <a:effectLst/>
                <a:latin typeface="Garamond" panose="02020404030301010803" pitchFamily="18" charset="0"/>
              </a:rPr>
              <a:t>́ tout au long de la </a:t>
            </a:r>
            <a:r>
              <a:rPr lang="fr-FR" b="1" dirty="0" err="1">
                <a:effectLst/>
                <a:latin typeface="Garamond" panose="02020404030301010803" pitchFamily="18" charset="0"/>
              </a:rPr>
              <a:t>procédure</a:t>
            </a:r>
            <a:r>
              <a:rPr lang="fr-FR" b="1" dirty="0">
                <a:effectLst/>
                <a:latin typeface="Garamond" panose="02020404030301010803" pitchFamily="18" charset="0"/>
              </a:rPr>
              <a:t> </a:t>
            </a:r>
            <a:r>
              <a:rPr lang="fr-FR" b="1" dirty="0" err="1">
                <a:effectLst/>
                <a:latin typeface="Garamond" panose="02020404030301010803" pitchFamily="18" charset="0"/>
              </a:rPr>
              <a:t>visée</a:t>
            </a:r>
            <a:r>
              <a:rPr lang="fr-FR" b="1" dirty="0">
                <a:effectLst/>
                <a:latin typeface="Garamond" panose="02020404030301010803" pitchFamily="18" charset="0"/>
              </a:rPr>
              <a:t> à l'article 189 B ; </a:t>
            </a:r>
          </a:p>
          <a:p>
            <a:pPr>
              <a:buFont typeface="+mj-lt"/>
              <a:buAutoNum type="arabicPeriod"/>
            </a:pPr>
            <a:r>
              <a:rPr lang="fr-FR" b="1" dirty="0">
                <a:effectLst/>
                <a:latin typeface="Garamond" panose="02020404030301010803" pitchFamily="18" charset="0"/>
              </a:rPr>
              <a:t>« – statuant à l'</a:t>
            </a:r>
            <a:r>
              <a:rPr lang="fr-FR" b="1" dirty="0" err="1">
                <a:effectLst/>
                <a:latin typeface="Garamond" panose="02020404030301010803" pitchFamily="18" charset="0"/>
              </a:rPr>
              <a:t>unanimite</a:t>
            </a:r>
            <a:r>
              <a:rPr lang="fr-FR" b="1" dirty="0">
                <a:effectLst/>
                <a:latin typeface="Garamond" panose="02020404030301010803" pitchFamily="18" charset="0"/>
              </a:rPr>
              <a:t>́ sur proposition de la commission, des recommandations. » </a:t>
            </a:r>
          </a:p>
          <a:p>
            <a:r>
              <a:rPr lang="fr-FR" b="1" dirty="0">
                <a:effectLst/>
                <a:latin typeface="Garamond" panose="02020404030301010803" pitchFamily="18" charset="0"/>
              </a:rPr>
              <a:t>Le Traité de Maastricht et la Culture 1 </a:t>
            </a:r>
            <a:endParaRPr lang="fr-FR" b="1" dirty="0">
              <a:latin typeface="Garamond" panose="02020404030301010803" pitchFamily="18" charset="0"/>
            </a:endParaRPr>
          </a:p>
        </p:txBody>
      </p:sp>
    </p:spTree>
    <p:extLst>
      <p:ext uri="{BB962C8B-B14F-4D97-AF65-F5344CB8AC3E}">
        <p14:creationId xmlns:p14="http://schemas.microsoft.com/office/powerpoint/2010/main" val="378336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652F869-8C17-A9AB-61BC-A22993271956}"/>
              </a:ext>
            </a:extLst>
          </p:cNvPr>
          <p:cNvSpPr txBox="1"/>
          <p:nvPr/>
        </p:nvSpPr>
        <p:spPr>
          <a:xfrm>
            <a:off x="97970" y="163286"/>
            <a:ext cx="11941629" cy="5909310"/>
          </a:xfrm>
          <a:prstGeom prst="rect">
            <a:avLst/>
          </a:prstGeom>
          <a:noFill/>
        </p:spPr>
        <p:txBody>
          <a:bodyPr wrap="square">
            <a:spAutoFit/>
          </a:bodyPr>
          <a:lstStyle/>
          <a:p>
            <a:pPr algn="l"/>
            <a:r>
              <a:rPr lang="fr-FR" b="0" i="0" u="none" strike="noStrike" dirty="0">
                <a:solidFill>
                  <a:srgbClr val="000000"/>
                </a:solidFill>
                <a:effectLst/>
                <a:latin typeface="Garamond" panose="02020404030301010803" pitchFamily="18" charset="0"/>
              </a:rPr>
              <a:t>Traité d’Amsterdam, TITRE XII (ex-titre IX), CULTURE</a:t>
            </a:r>
            <a:r>
              <a:rPr lang="fr-FR" dirty="0">
                <a:solidFill>
                  <a:srgbClr val="000000"/>
                </a:solidFill>
                <a:latin typeface="Garamond" panose="02020404030301010803" pitchFamily="18" charset="0"/>
              </a:rPr>
              <a:t>, </a:t>
            </a:r>
            <a:r>
              <a:rPr lang="fr-FR" b="0" i="0" u="none" strike="noStrike" dirty="0">
                <a:solidFill>
                  <a:srgbClr val="000000"/>
                </a:solidFill>
                <a:effectLst/>
                <a:latin typeface="Garamond" panose="02020404030301010803" pitchFamily="18" charset="0"/>
              </a:rPr>
              <a:t>Article 151 (ex-article 128) [1997]</a:t>
            </a:r>
          </a:p>
          <a:p>
            <a:pPr algn="l"/>
            <a:endParaRPr lang="fr-FR" b="0" i="0" u="none" strike="noStrike" dirty="0">
              <a:solidFill>
                <a:srgbClr val="000000"/>
              </a:solidFill>
              <a:effectLst/>
              <a:latin typeface="Garamond" panose="02020404030301010803" pitchFamily="18" charset="0"/>
            </a:endParaRPr>
          </a:p>
          <a:p>
            <a:pPr algn="l"/>
            <a:r>
              <a:rPr lang="fr-FR" b="0" i="0" u="none" strike="noStrike" dirty="0">
                <a:solidFill>
                  <a:srgbClr val="000000"/>
                </a:solidFill>
                <a:effectLst/>
                <a:latin typeface="Garamond" panose="02020404030301010803" pitchFamily="18" charset="0"/>
              </a:rPr>
              <a:t>1. La Communauté contribue à l'épanouissement des cultures des États membres dans le respect de leur diversité nationale et régionale, tout en mettant en évidence l'héritage culturel commun.</a:t>
            </a:r>
          </a:p>
          <a:p>
            <a:pPr algn="l"/>
            <a:r>
              <a:rPr lang="fr-FR" b="0" i="0" u="none" strike="noStrike" dirty="0">
                <a:solidFill>
                  <a:srgbClr val="000000"/>
                </a:solidFill>
                <a:effectLst/>
                <a:latin typeface="Garamond" panose="02020404030301010803" pitchFamily="18" charset="0"/>
              </a:rPr>
              <a:t>2. L'action de la Communauté vise à encourager la coopération entre États membres et, si nécessaire, à appuyer et compléter leur action dans les domaines suivants:</a:t>
            </a:r>
          </a:p>
          <a:p>
            <a:pPr algn="l"/>
            <a:r>
              <a:rPr lang="fr-FR" b="0" i="0" u="none" strike="noStrike" dirty="0">
                <a:solidFill>
                  <a:srgbClr val="000000"/>
                </a:solidFill>
                <a:effectLst/>
                <a:latin typeface="Garamond" panose="02020404030301010803" pitchFamily="18" charset="0"/>
              </a:rPr>
              <a:t>- l'amélioration de la connaissance et de la diffusion de la culture et de l'histoire des peuples européens,</a:t>
            </a:r>
          </a:p>
          <a:p>
            <a:pPr algn="l"/>
            <a:r>
              <a:rPr lang="fr-FR" b="0" i="0" u="none" strike="noStrike" dirty="0">
                <a:solidFill>
                  <a:srgbClr val="000000"/>
                </a:solidFill>
                <a:effectLst/>
                <a:latin typeface="Garamond" panose="02020404030301010803" pitchFamily="18" charset="0"/>
              </a:rPr>
              <a:t>- la conservation et la sauvegarde du patrimoine culturel d'importance européenne,</a:t>
            </a:r>
          </a:p>
          <a:p>
            <a:pPr algn="l"/>
            <a:r>
              <a:rPr lang="fr-FR" b="0" i="0" u="none" strike="noStrike" dirty="0">
                <a:solidFill>
                  <a:srgbClr val="000000"/>
                </a:solidFill>
                <a:effectLst/>
                <a:latin typeface="Garamond" panose="02020404030301010803" pitchFamily="18" charset="0"/>
              </a:rPr>
              <a:t>- les échanges culturels non commerciaux,</a:t>
            </a:r>
          </a:p>
          <a:p>
            <a:pPr algn="l"/>
            <a:r>
              <a:rPr lang="fr-FR" b="0" i="0" u="none" strike="noStrike" dirty="0">
                <a:solidFill>
                  <a:srgbClr val="000000"/>
                </a:solidFill>
                <a:effectLst/>
                <a:latin typeface="Garamond" panose="02020404030301010803" pitchFamily="18" charset="0"/>
              </a:rPr>
              <a:t>- la création artistique et littéraire, y compris dans le secteur de l'audiovisuel.</a:t>
            </a:r>
          </a:p>
          <a:p>
            <a:pPr algn="l"/>
            <a:r>
              <a:rPr lang="fr-FR" b="0" i="0" u="none" strike="noStrike" dirty="0">
                <a:solidFill>
                  <a:srgbClr val="000000"/>
                </a:solidFill>
                <a:effectLst/>
                <a:latin typeface="Garamond" panose="02020404030301010803" pitchFamily="18" charset="0"/>
              </a:rPr>
              <a:t>3. La Communauté et les États membres favorisent la coopération avec les pays tiers et les organisations internationales compétentes dans le domaine de la culture, et en particulier avec le Conseil de l'Europe.</a:t>
            </a:r>
          </a:p>
          <a:p>
            <a:pPr algn="l"/>
            <a:r>
              <a:rPr lang="fr-FR" b="0" i="0" u="none" strike="noStrike" dirty="0">
                <a:solidFill>
                  <a:srgbClr val="000000"/>
                </a:solidFill>
                <a:effectLst/>
                <a:latin typeface="Garamond" panose="02020404030301010803" pitchFamily="18" charset="0"/>
              </a:rPr>
              <a:t>4. La Communauté tient compte des aspects culturels dans son action au titre d'autres dispositions du présent traité, afin notamment de respecter et de promouvoir la diversité de ses cultures.</a:t>
            </a:r>
          </a:p>
          <a:p>
            <a:pPr algn="l"/>
            <a:r>
              <a:rPr lang="fr-FR" b="0" i="0" u="none" strike="noStrike" dirty="0">
                <a:solidFill>
                  <a:srgbClr val="000000"/>
                </a:solidFill>
                <a:effectLst/>
                <a:latin typeface="Garamond" panose="02020404030301010803" pitchFamily="18" charset="0"/>
              </a:rPr>
              <a:t>5. Pour contribuer à la réalisation des objectifs visés au présent article, le Conseil adopte:</a:t>
            </a:r>
          </a:p>
          <a:p>
            <a:pPr algn="l"/>
            <a:r>
              <a:rPr lang="fr-FR" b="0" i="0" u="none" strike="noStrike" dirty="0">
                <a:solidFill>
                  <a:srgbClr val="000000"/>
                </a:solidFill>
                <a:effectLst/>
                <a:latin typeface="Garamond" panose="02020404030301010803" pitchFamily="18" charset="0"/>
              </a:rPr>
              <a:t>- statuant conformément à la procédure visée à l'article 251 et après consultation du Comité des régions, des actions d'encouragement, à l'exclusion de toute harmonisation des dispositions législatives et réglementaires des États membres. Le Conseil statue à l'unanimité tout au long de la procédure visée à l'article 251;</a:t>
            </a:r>
          </a:p>
          <a:p>
            <a:pPr algn="l"/>
            <a:r>
              <a:rPr lang="fr-FR" b="0" i="0" u="none" strike="noStrike" dirty="0">
                <a:solidFill>
                  <a:srgbClr val="000000"/>
                </a:solidFill>
                <a:effectLst/>
                <a:latin typeface="Garamond" panose="02020404030301010803" pitchFamily="18" charset="0"/>
              </a:rPr>
              <a:t>- statuant à l'unanimité sur proposition de la Commission, des recommandations.</a:t>
            </a:r>
          </a:p>
          <a:p>
            <a:br>
              <a:rPr lang="fr-FR" dirty="0">
                <a:latin typeface="Garamond" panose="02020404030301010803" pitchFamily="18" charset="0"/>
              </a:rPr>
            </a:br>
            <a:endParaRPr lang="fr-FR" dirty="0">
              <a:latin typeface="Garamond" panose="02020404030301010803" pitchFamily="18" charset="0"/>
            </a:endParaRPr>
          </a:p>
        </p:txBody>
      </p:sp>
    </p:spTree>
    <p:extLst>
      <p:ext uri="{BB962C8B-B14F-4D97-AF65-F5344CB8AC3E}">
        <p14:creationId xmlns:p14="http://schemas.microsoft.com/office/powerpoint/2010/main" val="404252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7888EDD-A755-2BD4-5DA8-A6F2D499FCAE}"/>
              </a:ext>
            </a:extLst>
          </p:cNvPr>
          <p:cNvSpPr txBox="1"/>
          <p:nvPr/>
        </p:nvSpPr>
        <p:spPr>
          <a:xfrm>
            <a:off x="391887" y="119743"/>
            <a:ext cx="11070772" cy="5332229"/>
          </a:xfrm>
          <a:prstGeom prst="rect">
            <a:avLst/>
          </a:prstGeom>
          <a:noFill/>
        </p:spPr>
        <p:txBody>
          <a:bodyPr wrap="square">
            <a:spAutoFit/>
          </a:bodyPr>
          <a:lstStyle/>
          <a:p>
            <a:pPr algn="ctr">
              <a:spcBef>
                <a:spcPts val="300"/>
              </a:spcBef>
              <a:spcAft>
                <a:spcPts val="300"/>
              </a:spcAft>
            </a:pPr>
            <a:r>
              <a:rPr lang="fr-FR" sz="14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TITRE XIII, CULTURE</a:t>
            </a:r>
            <a:r>
              <a:rPr lang="fr-FR" sz="1400" b="1" dirty="0">
                <a:latin typeface="Garamond" panose="02020404030301010803" pitchFamily="18" charset="0"/>
                <a:ea typeface="Times New Roman" panose="02020603050405020304" pitchFamily="18" charset="0"/>
                <a:cs typeface="Times New Roman" panose="02020603050405020304" pitchFamily="18" charset="0"/>
              </a:rPr>
              <a:t>, </a:t>
            </a:r>
            <a:r>
              <a:rPr lang="fr-FR" sz="1400" b="1"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Article 167</a:t>
            </a:r>
            <a:endParaRPr lang="fr-FR" sz="1400" b="1"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endParaRPr>
          </a:p>
          <a:p>
            <a:pPr algn="ctr">
              <a:spcBef>
                <a:spcPts val="300"/>
              </a:spcBef>
              <a:spcAft>
                <a:spcPts val="300"/>
              </a:spcAft>
            </a:pPr>
            <a:r>
              <a:rPr lang="fr-FR" sz="1400" b="1" i="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Traité fonctionnement de </a:t>
            </a:r>
            <a:r>
              <a:rPr lang="fr-FR" sz="1400" b="1" i="1"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l’UE (2008)</a:t>
            </a:r>
            <a:endParaRPr lang="fr-FR" sz="1400" b="1" dirty="0">
              <a:effectLst/>
              <a:latin typeface="Garamond" panose="02020404030301010803" pitchFamily="18" charset="0"/>
              <a:ea typeface="Times New Roman" panose="02020603050405020304" pitchFamily="18" charset="0"/>
            </a:endParaRPr>
          </a:p>
          <a:p>
            <a:pPr algn="just"/>
            <a:r>
              <a:rPr lang="fr-FR" sz="1400" dirty="0">
                <a:effectLst/>
                <a:latin typeface="Garamond" panose="02020404030301010803" pitchFamily="18" charset="0"/>
                <a:ea typeface="Times New Roman" panose="02020603050405020304" pitchFamily="18" charset="0"/>
              </a:rPr>
              <a:t> </a:t>
            </a:r>
          </a:p>
          <a:p>
            <a:pPr marL="342900" lvl="0" indent="-342900" algn="just">
              <a:buFont typeface="+mj-lt"/>
              <a:buAutoNum type="arabicPeriod"/>
              <a:tabLst>
                <a:tab pos="228600" algn="l"/>
              </a:tabLst>
            </a:pPr>
            <a:r>
              <a:rPr lang="fr-FR" sz="1400" dirty="0">
                <a:solidFill>
                  <a:srgbClr val="000000"/>
                </a:solidFill>
                <a:effectLst/>
                <a:latin typeface="Garamond" panose="02020404030301010803" pitchFamily="18" charset="0"/>
                <a:ea typeface="Times New Roman" panose="02020603050405020304" pitchFamily="18" charset="0"/>
              </a:rPr>
              <a:t>L'Union contribue à l'épanouissement des cultures des États membres dans le respect de leur diversité nationale et régionale, tout en mettant en évidence l'héritage culturel des recommandations.</a:t>
            </a:r>
            <a:endParaRPr lang="fr-FR" sz="1400" dirty="0">
              <a:effectLst/>
              <a:latin typeface="Garamond" panose="02020404030301010803" pitchFamily="18" charset="0"/>
              <a:ea typeface="Times New Roman" panose="02020603050405020304" pitchFamily="18" charset="0"/>
            </a:endParaRPr>
          </a:p>
          <a:p>
            <a:pPr marL="180340" indent="-180340" algn="just">
              <a:spcBef>
                <a:spcPts val="300"/>
              </a:spcBef>
              <a:spcAft>
                <a:spcPts val="300"/>
              </a:spcAft>
            </a:pPr>
            <a:r>
              <a:rPr lang="fr-FR"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2.     L'action de l'Union vise à encourager la coopération entre États membres et, si nécessaire, à appuyer et compléter leur action dans les domaines suivants: </a:t>
            </a:r>
            <a:endParaRPr lang="fr-FR"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pPr>
            <a:r>
              <a:rPr lang="fr-FR" sz="1400" dirty="0">
                <a:effectLst/>
                <a:latin typeface="Garamond" panose="02020404030301010803" pitchFamily="18" charset="0"/>
                <a:ea typeface="Times New Roman" panose="02020603050405020304" pitchFamily="18" charset="0"/>
                <a:cs typeface="Times New Roman" panose="02020603050405020304" pitchFamily="18" charset="0"/>
              </a:rPr>
              <a:t>— l'amélioration de la connaissance et de la diffusion de la culture et de l'histoire des peuples européens, </a:t>
            </a:r>
          </a:p>
          <a:p>
            <a:pPr marL="180340" indent="-180340" algn="just">
              <a:spcBef>
                <a:spcPts val="300"/>
              </a:spcBef>
              <a:spcAft>
                <a:spcPts val="300"/>
              </a:spcAft>
            </a:pPr>
            <a:r>
              <a:rPr lang="fr-FR"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la conservation et la sauvegarde du patrimoine culturel d'importance européenne, </a:t>
            </a:r>
            <a:endParaRPr lang="fr-FR"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180340" indent="-180340" algn="just">
              <a:spcBef>
                <a:spcPts val="300"/>
              </a:spcBef>
              <a:spcAft>
                <a:spcPts val="300"/>
              </a:spcAft>
            </a:pPr>
            <a:r>
              <a:rPr lang="fr-FR"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les échanges culturels non commerciaux, </a:t>
            </a:r>
            <a:endParaRPr lang="fr-FR"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spcBef>
                <a:spcPts val="300"/>
              </a:spcBef>
              <a:spcAft>
                <a:spcPts val="300"/>
              </a:spcAft>
              <a:buFont typeface="Times New Roman" panose="02020603050405020304" pitchFamily="18" charset="0"/>
              <a:buChar char="—"/>
              <a:tabLst>
                <a:tab pos="228600" algn="l"/>
              </a:tabLst>
            </a:pPr>
            <a:r>
              <a:rPr lang="fr-FR"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la création artistique et littéraire, y compris dans le secteur de l'audiovisuel. </a:t>
            </a:r>
            <a:endParaRPr lang="fr-FR" sz="1400" dirty="0">
              <a:effectLst/>
              <a:latin typeface="Garamond" panose="02020404030301010803" pitchFamily="18" charset="0"/>
              <a:ea typeface="Times New Roman" panose="02020603050405020304" pitchFamily="18" charset="0"/>
              <a:cs typeface="Times New Roman" panose="02020603050405020304" pitchFamily="18" charset="0"/>
            </a:endParaRPr>
          </a:p>
          <a:p>
            <a:r>
              <a:rPr lang="fr-FR" sz="1400" dirty="0">
                <a:effectLst/>
                <a:latin typeface="Garamond" panose="02020404030301010803" pitchFamily="18" charset="0"/>
                <a:ea typeface="Times New Roman" panose="02020603050405020304" pitchFamily="18" charset="0"/>
              </a:rPr>
              <a:t> 3.   </a:t>
            </a:r>
            <a:r>
              <a:rPr lang="fr-FR"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L'Union et les États membres favorisent la coopération avec les pays tiers et les organisations internationales compétentes dans le domaine de la culture, et en particulier avec le Conseil de l'Europe. </a:t>
            </a:r>
            <a:endParaRPr lang="fr-FR" sz="1400" dirty="0">
              <a:effectLst/>
              <a:latin typeface="Garamond" panose="02020404030301010803" pitchFamily="18" charset="0"/>
              <a:ea typeface="Times New Roman" panose="02020603050405020304" pitchFamily="18" charset="0"/>
              <a:cs typeface="Times New Roman" panose="02020603050405020304" pitchFamily="18" charset="0"/>
            </a:endParaRPr>
          </a:p>
          <a:p>
            <a:r>
              <a:rPr lang="fr-FR" sz="1400" dirty="0">
                <a:effectLst/>
                <a:latin typeface="Garamond" panose="02020404030301010803" pitchFamily="18" charset="0"/>
                <a:ea typeface="Times New Roman" panose="02020603050405020304" pitchFamily="18" charset="0"/>
              </a:rPr>
              <a:t> </a:t>
            </a:r>
          </a:p>
          <a:p>
            <a:r>
              <a:rPr lang="fr-FR" sz="1400" dirty="0">
                <a:solidFill>
                  <a:srgbClr val="000000"/>
                </a:solidFill>
                <a:latin typeface="Garamond" panose="02020404030301010803" pitchFamily="18" charset="0"/>
                <a:ea typeface="Times New Roman" panose="02020603050405020304" pitchFamily="18" charset="0"/>
                <a:cs typeface="Times New Roman" panose="02020603050405020304" pitchFamily="18" charset="0"/>
              </a:rPr>
              <a:t>4.    </a:t>
            </a:r>
            <a:r>
              <a:rPr lang="fr-FR"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L'Union tient compte des aspects culturels dans son action au titre d'autres dispositions des traités, afin notamment de respecter et de promouvoir la diversité de ses cultures. </a:t>
            </a:r>
            <a:endParaRPr lang="fr-FR" sz="1400" dirty="0">
              <a:effectLst/>
              <a:latin typeface="Garamond" panose="02020404030301010803" pitchFamily="18" charset="0"/>
              <a:ea typeface="Times New Roman" panose="02020603050405020304" pitchFamily="18" charset="0"/>
              <a:cs typeface="Times New Roman" panose="02020603050405020304" pitchFamily="18" charset="0"/>
            </a:endParaRPr>
          </a:p>
          <a:p>
            <a:r>
              <a:rPr lang="fr-FR" sz="1400" dirty="0">
                <a:effectLst/>
                <a:latin typeface="Garamond" panose="02020404030301010803" pitchFamily="18" charset="0"/>
                <a:ea typeface="Times New Roman" panose="02020603050405020304" pitchFamily="18" charset="0"/>
              </a:rPr>
              <a:t> </a:t>
            </a:r>
          </a:p>
          <a:p>
            <a:r>
              <a:rPr lang="fr-FR" sz="1400" dirty="0">
                <a:effectLst/>
                <a:latin typeface="Garamond" panose="02020404030301010803" pitchFamily="18" charset="0"/>
                <a:ea typeface="Times New Roman" panose="02020603050405020304" pitchFamily="18" charset="0"/>
              </a:rPr>
              <a:t> </a:t>
            </a:r>
          </a:p>
          <a:p>
            <a:pPr marL="180340" indent="-180340" algn="just">
              <a:spcBef>
                <a:spcPts val="300"/>
              </a:spcBef>
              <a:spcAft>
                <a:spcPts val="300"/>
              </a:spcAft>
            </a:pPr>
            <a:r>
              <a:rPr lang="fr-FR" sz="14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5.   Pour contribuer à la réalisation des objectifs visés au présent article: </a:t>
            </a:r>
            <a:endParaRPr lang="fr-FR"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gn="just">
              <a:spcBef>
                <a:spcPts val="300"/>
              </a:spcBef>
              <a:spcAft>
                <a:spcPts val="300"/>
              </a:spcAft>
              <a:buFont typeface="Times New Roman" panose="02020603050405020304" pitchFamily="18" charset="0"/>
              <a:buChar char="—"/>
              <a:tabLst>
                <a:tab pos="228600" algn="l"/>
              </a:tabLst>
            </a:pPr>
            <a:r>
              <a:rPr lang="fr-FR" sz="1400" dirty="0">
                <a:effectLst/>
                <a:latin typeface="Garamond" panose="02020404030301010803" pitchFamily="18" charset="0"/>
                <a:ea typeface="Times New Roman" panose="02020603050405020304" pitchFamily="18" charset="0"/>
                <a:cs typeface="Times New Roman" panose="02020603050405020304" pitchFamily="18" charset="0"/>
              </a:rPr>
              <a:t>le Parlement européen et le Conseil, statuant conformément à la procédure législative ordinaire et après consultation du Comité des régions, adoptent des actions d'encouragement, à l'exclusion de toute harmonisation des dispositions législatives et réglementaires des États membres; </a:t>
            </a:r>
          </a:p>
          <a:p>
            <a:pPr algn="just"/>
            <a:r>
              <a:rPr lang="fr-FR" sz="1400" dirty="0">
                <a:solidFill>
                  <a:srgbClr val="000000"/>
                </a:solidFill>
                <a:effectLst/>
                <a:latin typeface="Garamond" panose="02020404030301010803" pitchFamily="18" charset="0"/>
                <a:ea typeface="Times New Roman" panose="02020603050405020304" pitchFamily="18" charset="0"/>
              </a:rPr>
              <a:t>— le Conseil adopte, sur proposition de la Commission, des recommandations</a:t>
            </a:r>
            <a:r>
              <a:rPr lang="fr-FR" sz="1800" dirty="0">
                <a:solidFill>
                  <a:srgbClr val="000000"/>
                </a:solidFill>
                <a:effectLst/>
                <a:latin typeface="Times New Roman" panose="02020603050405020304" pitchFamily="18" charset="0"/>
                <a:ea typeface="Times New Roman" panose="02020603050405020304" pitchFamily="18" charset="0"/>
              </a:rPr>
              <a:t>.</a:t>
            </a:r>
            <a:endParaRPr lang="fr-FR"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812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6887B-0AFC-12AF-2A04-DA1E690B2B48}"/>
              </a:ext>
            </a:extLst>
          </p:cNvPr>
          <p:cNvSpPr>
            <a:spLocks noGrp="1"/>
          </p:cNvSpPr>
          <p:nvPr>
            <p:ph type="title"/>
          </p:nvPr>
        </p:nvSpPr>
        <p:spPr/>
        <p:txBody>
          <a:bodyPr/>
          <a:lstStyle/>
          <a:p>
            <a:r>
              <a:rPr lang="fr-FR" dirty="0"/>
              <a:t>Programme « Europe </a:t>
            </a:r>
            <a:r>
              <a:rPr lang="fr-FR" dirty="0" err="1"/>
              <a:t>creative</a:t>
            </a:r>
            <a:r>
              <a:rPr lang="fr-FR" dirty="0"/>
              <a:t> »</a:t>
            </a:r>
          </a:p>
        </p:txBody>
      </p:sp>
      <p:sp>
        <p:nvSpPr>
          <p:cNvPr id="3" name="Espace réservé du contenu 2">
            <a:extLst>
              <a:ext uri="{FF2B5EF4-FFF2-40B4-BE49-F238E27FC236}">
                <a16:creationId xmlns:a16="http://schemas.microsoft.com/office/drawing/2014/main" id="{672DED98-12CC-9672-569A-12276E21B2A0}"/>
              </a:ext>
            </a:extLst>
          </p:cNvPr>
          <p:cNvSpPr>
            <a:spLocks noGrp="1"/>
          </p:cNvSpPr>
          <p:nvPr>
            <p:ph idx="1"/>
          </p:nvPr>
        </p:nvSpPr>
        <p:spPr/>
        <p:txBody>
          <a:bodyPr/>
          <a:lstStyle/>
          <a:p>
            <a:pPr marL="0" indent="0">
              <a:buNone/>
            </a:pPr>
            <a:r>
              <a:rPr lang="fr-FR" dirty="0">
                <a:hlinkClick r:id="rId2"/>
              </a:rPr>
              <a:t>https://culture.ec.europa.eu/creative-europe</a:t>
            </a:r>
            <a:endParaRPr lang="fr-FR" dirty="0"/>
          </a:p>
          <a:p>
            <a:endParaRPr lang="fr-FR" dirty="0"/>
          </a:p>
        </p:txBody>
      </p:sp>
      <p:pic>
        <p:nvPicPr>
          <p:cNvPr id="4" name="Image 3">
            <a:extLst>
              <a:ext uri="{FF2B5EF4-FFF2-40B4-BE49-F238E27FC236}">
                <a16:creationId xmlns:a16="http://schemas.microsoft.com/office/drawing/2014/main" id="{37FB2C8F-522A-A13C-58D8-EAB752163AD7}"/>
              </a:ext>
            </a:extLst>
          </p:cNvPr>
          <p:cNvPicPr>
            <a:picLocks noChangeAspect="1"/>
          </p:cNvPicPr>
          <p:nvPr/>
        </p:nvPicPr>
        <p:blipFill>
          <a:blip r:embed="rId3"/>
          <a:stretch>
            <a:fillRect/>
          </a:stretch>
        </p:blipFill>
        <p:spPr>
          <a:xfrm>
            <a:off x="7748276" y="126466"/>
            <a:ext cx="3605523" cy="2649391"/>
          </a:xfrm>
          <a:prstGeom prst="rect">
            <a:avLst/>
          </a:prstGeom>
        </p:spPr>
      </p:pic>
      <p:pic>
        <p:nvPicPr>
          <p:cNvPr id="5" name="Image 4">
            <a:extLst>
              <a:ext uri="{FF2B5EF4-FFF2-40B4-BE49-F238E27FC236}">
                <a16:creationId xmlns:a16="http://schemas.microsoft.com/office/drawing/2014/main" id="{AFEFA783-A05A-D880-CF37-0D69A4E4D89F}"/>
              </a:ext>
            </a:extLst>
          </p:cNvPr>
          <p:cNvPicPr>
            <a:picLocks noChangeAspect="1"/>
          </p:cNvPicPr>
          <p:nvPr/>
        </p:nvPicPr>
        <p:blipFill>
          <a:blip r:embed="rId4"/>
          <a:stretch>
            <a:fillRect/>
          </a:stretch>
        </p:blipFill>
        <p:spPr>
          <a:xfrm>
            <a:off x="407038" y="2649682"/>
            <a:ext cx="7772400" cy="4081852"/>
          </a:xfrm>
          <a:prstGeom prst="rect">
            <a:avLst/>
          </a:prstGeom>
        </p:spPr>
      </p:pic>
    </p:spTree>
    <p:extLst>
      <p:ext uri="{BB962C8B-B14F-4D97-AF65-F5344CB8AC3E}">
        <p14:creationId xmlns:p14="http://schemas.microsoft.com/office/powerpoint/2010/main" val="161687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A100058-17AD-F8E9-E4FA-6E31AC8C3E94}"/>
              </a:ext>
            </a:extLst>
          </p:cNvPr>
          <p:cNvSpPr txBox="1"/>
          <p:nvPr/>
        </p:nvSpPr>
        <p:spPr>
          <a:xfrm>
            <a:off x="824184" y="631372"/>
            <a:ext cx="7884388" cy="6278642"/>
          </a:xfrm>
          <a:prstGeom prst="rect">
            <a:avLst/>
          </a:prstGeom>
          <a:noFill/>
        </p:spPr>
        <p:txBody>
          <a:bodyPr wrap="square" rtlCol="0">
            <a:spAutoFit/>
          </a:bodyPr>
          <a:lstStyle/>
          <a:p>
            <a:pPr marL="685800" indent="-685800" algn="just">
              <a:buFont typeface="Wingdings" pitchFamily="2" charset="2"/>
              <a:buChar char="Ø"/>
            </a:pPr>
            <a:r>
              <a:rPr lang="en-US" sz="4800" b="1" dirty="0">
                <a:solidFill>
                  <a:schemeClr val="accent6">
                    <a:lumMod val="60000"/>
                    <a:lumOff val="40000"/>
                  </a:schemeClr>
                </a:solidFill>
                <a:effectLst/>
                <a:latin typeface="BODONI 72 OLDSTYLE BOOK" pitchFamily="2" charset="0"/>
                <a:ea typeface="Times New Roman" panose="02020603050405020304" pitchFamily="18" charset="0"/>
                <a:cs typeface="Times New Roman" panose="02020603050405020304" pitchFamily="18" charset="0"/>
              </a:rPr>
              <a:t>"A Place at the Royal Table”: patrimoine </a:t>
            </a:r>
          </a:p>
          <a:p>
            <a:pPr algn="just"/>
            <a:endParaRPr lang="en-US" dirty="0">
              <a:latin typeface="Garamond" panose="02020404030301010803" pitchFamily="18" charset="0"/>
              <a:ea typeface="Calibri" panose="020F0502020204030204" pitchFamily="34" charset="0"/>
              <a:cs typeface="Times New Roman" panose="02020603050405020304" pitchFamily="18" charset="0"/>
            </a:endParaRPr>
          </a:p>
          <a:p>
            <a:pPr algn="just"/>
            <a:r>
              <a:rPr lang="fr-FR" sz="1800" dirty="0">
                <a:effectLst/>
                <a:latin typeface="Garamond" panose="02020404030301010803" pitchFamily="18" charset="0"/>
                <a:ea typeface="Calibri" panose="020F0502020204030204" pitchFamily="34" charset="0"/>
                <a:cs typeface="Times New Roman" panose="02020603050405020304" pitchFamily="18" charset="0"/>
              </a:rPr>
              <a:t>Questions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Garamond" panose="02020404030301010803" pitchFamily="18"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endParaRPr lang="fr-FR" sz="1800" dirty="0">
              <a:effectLst/>
              <a:latin typeface="Garamond" panose="02020404030301010803" pitchFamily="18"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dirty="0">
                <a:latin typeface="Garamond" panose="02020404030301010803" pitchFamily="18" charset="0"/>
                <a:ea typeface="Calibri" panose="020F0502020204030204" pitchFamily="34" charset="0"/>
                <a:cs typeface="Times New Roman" panose="02020603050405020304" pitchFamily="18" charset="0"/>
              </a:rPr>
              <a:t>Secteur?</a:t>
            </a:r>
          </a:p>
          <a:p>
            <a:pPr marL="342900" lvl="0" indent="-342900" algn="just">
              <a:buFont typeface="+mj-lt"/>
              <a:buAutoNum type="arabicParenR"/>
            </a:pPr>
            <a:r>
              <a:rPr lang="fr-FR" sz="1800" dirty="0">
                <a:effectLst/>
                <a:latin typeface="Garamond" panose="02020404030301010803" pitchFamily="18" charset="0"/>
                <a:ea typeface="Calibri" panose="020F0502020204030204" pitchFamily="34" charset="0"/>
                <a:cs typeface="Times New Roman" panose="02020603050405020304" pitchFamily="18" charset="0"/>
              </a:rPr>
              <a:t>Principes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1800" dirty="0">
                <a:effectLst/>
                <a:latin typeface="Garamond" panose="02020404030301010803" pitchFamily="18" charset="0"/>
                <a:ea typeface="Calibri" panose="020F0502020204030204" pitchFamily="34" charset="0"/>
                <a:cs typeface="Times New Roman" panose="02020603050405020304" pitchFamily="18" charset="0"/>
              </a:rPr>
              <a:t>Objectifs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1800" dirty="0">
                <a:effectLst/>
                <a:latin typeface="Garamond" panose="02020404030301010803" pitchFamily="18" charset="0"/>
                <a:ea typeface="Calibri" panose="020F0502020204030204" pitchFamily="34" charset="0"/>
                <a:cs typeface="Times New Roman" panose="02020603050405020304" pitchFamily="18" charset="0"/>
              </a:rPr>
              <a:t>Type de patrimoine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1800" dirty="0">
                <a:effectLst/>
                <a:latin typeface="Garamond" panose="02020404030301010803" pitchFamily="18" charset="0"/>
                <a:ea typeface="Calibri" panose="020F0502020204030204" pitchFamily="34" charset="0"/>
                <a:cs typeface="Times New Roman" panose="02020603050405020304" pitchFamily="18" charset="0"/>
              </a:rPr>
              <a:t>Dimensions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1800" dirty="0">
                <a:effectLst/>
                <a:latin typeface="Garamond" panose="02020404030301010803" pitchFamily="18" charset="0"/>
                <a:ea typeface="Calibri" panose="020F0502020204030204" pitchFamily="34" charset="0"/>
                <a:cs typeface="Times New Roman" panose="02020603050405020304" pitchFamily="18" charset="0"/>
              </a:rPr>
              <a:t>Partenaires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1800" dirty="0">
                <a:effectLst/>
                <a:latin typeface="Garamond" panose="02020404030301010803" pitchFamily="18" charset="0"/>
                <a:ea typeface="Calibri" panose="020F0502020204030204" pitchFamily="34" charset="0"/>
                <a:cs typeface="Times New Roman" panose="02020603050405020304" pitchFamily="18" charset="0"/>
              </a:rPr>
              <a:t>Publics visés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arenR"/>
            </a:pPr>
            <a:r>
              <a:rPr lang="fr-FR" sz="1800" dirty="0">
                <a:effectLst/>
                <a:latin typeface="Garamond" panose="02020404030301010803" pitchFamily="18" charset="0"/>
                <a:ea typeface="Calibri" panose="020F0502020204030204" pitchFamily="34" charset="0"/>
                <a:cs typeface="Times New Roman" panose="02020603050405020304" pitchFamily="18" charset="0"/>
              </a:rPr>
              <a:t>Limites ou critiques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latin typeface="Garamond" panose="02020404030301010803" pitchFamily="18" charset="0"/>
              <a:ea typeface="Calibri" panose="020F0502020204030204" pitchFamily="34" charset="0"/>
              <a:cs typeface="Times New Roman" panose="02020603050405020304" pitchFamily="18" charset="0"/>
            </a:endParaRPr>
          </a:p>
          <a:p>
            <a:pPr algn="just"/>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en-US" dirty="0">
              <a:latin typeface="Garamond" panose="02020404030301010803" pitchFamily="18" charset="0"/>
              <a:ea typeface="Calibri" panose="020F0502020204030204" pitchFamily="34" charset="0"/>
              <a:cs typeface="Times New Roman" panose="02020603050405020304" pitchFamily="18" charset="0"/>
            </a:endParaRPr>
          </a:p>
          <a:p>
            <a:pPr algn="just"/>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2106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1371</Words>
  <Application>Microsoft Macintosh PowerPoint</Application>
  <PresentationFormat>Grand écran</PresentationFormat>
  <Paragraphs>106</Paragraphs>
  <Slides>10</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10</vt:i4>
      </vt:variant>
    </vt:vector>
  </HeadingPairs>
  <TitlesOfParts>
    <vt:vector size="21" baseType="lpstr">
      <vt:lpstr>AGaramond</vt:lpstr>
      <vt:lpstr>Arial</vt:lpstr>
      <vt:lpstr>BODONI 72 OLDSTYLE BOOK</vt:lpstr>
      <vt:lpstr>Calibri</vt:lpstr>
      <vt:lpstr>Calibri Light</vt:lpstr>
      <vt:lpstr>Garamond</vt:lpstr>
      <vt:lpstr>MyriadPro</vt:lpstr>
      <vt:lpstr>SuisseIntl-Book</vt:lpstr>
      <vt:lpstr>Times New Roman</vt:lpstr>
      <vt:lpstr>Wingdings</vt:lpstr>
      <vt:lpstr>Thème Office</vt:lpstr>
      <vt:lpstr>Politique culturelle et Union européenne Cadre, réalisations, enjeux   </vt:lpstr>
      <vt:lpstr>Présentation PowerPoint</vt:lpstr>
      <vt:lpstr>Présentation PowerPoint</vt:lpstr>
      <vt:lpstr>Présentation PowerPoint</vt:lpstr>
      <vt:lpstr>Présentation PowerPoint</vt:lpstr>
      <vt:lpstr>Présentation PowerPoint</vt:lpstr>
      <vt:lpstr>Présentation PowerPoint</vt:lpstr>
      <vt:lpstr>Programme « Europe creative »</vt:lpstr>
      <vt:lpstr>Présentation PowerPoint</vt:lpstr>
      <vt:lpstr>(UN)COMMON SPACES: arts vivants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Politique culturelle et Union européenne Cadre, réalisations, enjeux   </dc:title>
  <dc:creator>Destemberg</dc:creator>
  <cp:lastModifiedBy>Destemberg</cp:lastModifiedBy>
  <cp:revision>2</cp:revision>
  <dcterms:created xsi:type="dcterms:W3CDTF">2024-11-04T10:39:46Z</dcterms:created>
  <dcterms:modified xsi:type="dcterms:W3CDTF">2024-11-06T09:06:41Z</dcterms:modified>
</cp:coreProperties>
</file>