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sldIdLst>
    <p:sldId id="268" r:id="rId2"/>
    <p:sldId id="269" r:id="rId3"/>
    <p:sldId id="270" r:id="rId4"/>
    <p:sldId id="271" r:id="rId5"/>
    <p:sldId id="272" r:id="rId6"/>
    <p:sldId id="273" r:id="rId7"/>
    <p:sldId id="274" r:id="rId8"/>
    <p:sldId id="275" r:id="rId9"/>
    <p:sldId id="276" r:id="rId10"/>
    <p:sldId id="277" r:id="rId11"/>
    <p:sldId id="278" r:id="rId12"/>
    <p:sldId id="280" r:id="rId13"/>
    <p:sldId id="279" r:id="rId14"/>
    <p:sldId id="281" r:id="rId15"/>
    <p:sldId id="282" r:id="rId16"/>
    <p:sldId id="28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59027064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3/27/2024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0113723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140920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2522845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0282513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4252069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02681964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36896313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88475386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72739342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2614963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73ED0CC-082F-4160-86E5-0D6041F12778}" type="datetime1">
              <a:rPr lang="en-US" smtClean="0"/>
              <a:t>3/27/2024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9434484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73ED0CC-082F-4160-86E5-0D6041F12778}" type="datetime1">
              <a:rPr lang="en-US" smtClean="0"/>
              <a:t>3/27/2024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483867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73ED0CC-082F-4160-86E5-0D6041F12778}" type="datetime1">
              <a:rPr lang="en-US" smtClean="0"/>
              <a:t>3/27/2024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73194055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73ED0CC-082F-4160-86E5-0D6041F12778}" type="datetime1">
              <a:rPr lang="en-US" smtClean="0"/>
              <a:t>3/27/2024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32891479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3/27/2024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72210469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3/27/2024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643945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3ED0CC-082F-4160-86E5-0D6041F12778}" type="datetime1">
              <a:rPr lang="en-US" smtClean="0"/>
              <a:t>3/27/2024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‹N°›</a:t>
            </a:fld>
            <a:endParaRPr lang="en-US" dirty="0"/>
          </a:p>
        </p:txBody>
      </p:sp>
    </p:spTree>
    <p:extLst>
      <p:ext uri="{BB962C8B-B14F-4D97-AF65-F5344CB8AC3E}">
        <p14:creationId xmlns:p14="http://schemas.microsoft.com/office/powerpoint/2010/main" val="3619609520"/>
      </p:ext>
    </p:extLst>
  </p:cSld>
  <p:clrMap bg1="dk1" tx1="lt1" bg2="dk2" tx2="lt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991F-E463-4273-9609-6C90D97B47CD}"/>
              </a:ext>
            </a:extLst>
          </p:cNvPr>
          <p:cNvSpPr>
            <a:spLocks noGrp="1"/>
          </p:cNvSpPr>
          <p:nvPr>
            <p:ph type="title"/>
          </p:nvPr>
        </p:nvSpPr>
        <p:spPr>
          <a:xfrm>
            <a:off x="667140" y="2700866"/>
            <a:ext cx="10131425" cy="1456267"/>
          </a:xfrm>
        </p:spPr>
        <p:txBody>
          <a:bodyPr>
            <a:normAutofit/>
          </a:bodyPr>
          <a:lstStyle/>
          <a:p>
            <a:r>
              <a:rPr lang="fr-FR" dirty="0"/>
              <a:t>Communication </a:t>
            </a:r>
            <a:r>
              <a:rPr lang="fr-FR" dirty="0" err="1"/>
              <a:t>promotionelle</a:t>
            </a:r>
            <a:br>
              <a:rPr lang="fr-FR" dirty="0"/>
            </a:br>
            <a:endParaRPr lang="fr-FR" dirty="0"/>
          </a:p>
        </p:txBody>
      </p:sp>
    </p:spTree>
    <p:extLst>
      <p:ext uri="{BB962C8B-B14F-4D97-AF65-F5344CB8AC3E}">
        <p14:creationId xmlns:p14="http://schemas.microsoft.com/office/powerpoint/2010/main" val="2974338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553E03-093A-4C32-640D-D35B16D6FD3B}"/>
              </a:ext>
            </a:extLst>
          </p:cNvPr>
          <p:cNvSpPr>
            <a:spLocks noGrp="1"/>
          </p:cNvSpPr>
          <p:nvPr>
            <p:ph type="title"/>
          </p:nvPr>
        </p:nvSpPr>
        <p:spPr/>
        <p:txBody>
          <a:bodyPr/>
          <a:lstStyle/>
          <a:p>
            <a:r>
              <a:rPr lang="fr-FR" dirty="0"/>
              <a:t>Les vitrines classiques</a:t>
            </a:r>
          </a:p>
        </p:txBody>
      </p:sp>
      <p:sp>
        <p:nvSpPr>
          <p:cNvPr id="3" name="Espace réservé du contenu 2">
            <a:extLst>
              <a:ext uri="{FF2B5EF4-FFF2-40B4-BE49-F238E27FC236}">
                <a16:creationId xmlns:a16="http://schemas.microsoft.com/office/drawing/2014/main" id="{636348EB-4C25-F240-BDB5-D95A3FE4EDD4}"/>
              </a:ext>
            </a:extLst>
          </p:cNvPr>
          <p:cNvSpPr>
            <a:spLocks noGrp="1"/>
          </p:cNvSpPr>
          <p:nvPr>
            <p:ph idx="1"/>
          </p:nvPr>
        </p:nvSpPr>
        <p:spPr/>
        <p:txBody>
          <a:bodyPr/>
          <a:lstStyle/>
          <a:p>
            <a:r>
              <a:rPr lang="fr-FR" dirty="0"/>
              <a:t>La vitrine est un vecteur de communication privilégié. On communique avec le client de l’extérieur à partir d’un support matérialisé dans l’espace de vente. </a:t>
            </a:r>
          </a:p>
          <a:p>
            <a:r>
              <a:rPr lang="fr-FR" dirty="0"/>
              <a:t>Des vitrines « transparentes » qui permettent depuis l’extérieur de voir l’ensemble de la surface de vente et de l’offre disponible. C’est notamment le cas dans les centres commerciaux où les magasins disposent de larges baies vitrées qui limitent psychologiquement toute barrière</a:t>
            </a:r>
          </a:p>
        </p:txBody>
      </p:sp>
    </p:spTree>
    <p:extLst>
      <p:ext uri="{BB962C8B-B14F-4D97-AF65-F5344CB8AC3E}">
        <p14:creationId xmlns:p14="http://schemas.microsoft.com/office/powerpoint/2010/main" val="2909219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C51A87-CC77-24A3-CE0F-1086E9FC6CAF}"/>
              </a:ext>
            </a:extLst>
          </p:cNvPr>
          <p:cNvSpPr>
            <a:spLocks noGrp="1"/>
          </p:cNvSpPr>
          <p:nvPr>
            <p:ph type="title"/>
          </p:nvPr>
        </p:nvSpPr>
        <p:spPr/>
        <p:txBody>
          <a:bodyPr/>
          <a:lstStyle/>
          <a:p>
            <a:r>
              <a:rPr lang="fr-FR" dirty="0"/>
              <a:t>Le personnel</a:t>
            </a:r>
          </a:p>
        </p:txBody>
      </p:sp>
      <p:sp>
        <p:nvSpPr>
          <p:cNvPr id="3" name="Espace réservé du contenu 2">
            <a:extLst>
              <a:ext uri="{FF2B5EF4-FFF2-40B4-BE49-F238E27FC236}">
                <a16:creationId xmlns:a16="http://schemas.microsoft.com/office/drawing/2014/main" id="{EFE863E4-4346-19CC-6870-82F9B41BD7B3}"/>
              </a:ext>
            </a:extLst>
          </p:cNvPr>
          <p:cNvSpPr>
            <a:spLocks noGrp="1"/>
          </p:cNvSpPr>
          <p:nvPr>
            <p:ph idx="1"/>
          </p:nvPr>
        </p:nvSpPr>
        <p:spPr/>
        <p:txBody>
          <a:bodyPr/>
          <a:lstStyle/>
          <a:p>
            <a:r>
              <a:rPr lang="fr-FR" dirty="0"/>
              <a:t>Vous l’oubliez trop souvent ! Le personnel (conseillers de vente et ELS) doivent renseigner le client en lui apportant aide et conseils. Tenue (propre !) et badge permettent aux clients d’identifier plus facilement le personnel. Personnel qui porte les </a:t>
            </a:r>
            <a:r>
              <a:rPr lang="fr-FR" dirty="0" err="1"/>
              <a:t>vetements</a:t>
            </a:r>
            <a:r>
              <a:rPr lang="fr-FR" dirty="0"/>
              <a:t> de la marque</a:t>
            </a:r>
          </a:p>
        </p:txBody>
      </p:sp>
    </p:spTree>
    <p:extLst>
      <p:ext uri="{BB962C8B-B14F-4D97-AF65-F5344CB8AC3E}">
        <p14:creationId xmlns:p14="http://schemas.microsoft.com/office/powerpoint/2010/main" val="520206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B77B0F-315F-95E5-CE44-47720877BA89}"/>
              </a:ext>
            </a:extLst>
          </p:cNvPr>
          <p:cNvSpPr>
            <a:spLocks noGrp="1"/>
          </p:cNvSpPr>
          <p:nvPr>
            <p:ph type="title"/>
          </p:nvPr>
        </p:nvSpPr>
        <p:spPr/>
        <p:txBody>
          <a:bodyPr/>
          <a:lstStyle/>
          <a:p>
            <a:r>
              <a:rPr lang="fr-FR" dirty="0"/>
              <a:t>Les nouvelles tendances de la communication dans le point de vente </a:t>
            </a:r>
          </a:p>
        </p:txBody>
      </p:sp>
      <p:sp>
        <p:nvSpPr>
          <p:cNvPr id="3" name="Espace réservé du contenu 2">
            <a:extLst>
              <a:ext uri="{FF2B5EF4-FFF2-40B4-BE49-F238E27FC236}">
                <a16:creationId xmlns:a16="http://schemas.microsoft.com/office/drawing/2014/main" id="{899B40EA-01FA-CF6A-39B6-7E09333BB3A7}"/>
              </a:ext>
            </a:extLst>
          </p:cNvPr>
          <p:cNvSpPr>
            <a:spLocks noGrp="1"/>
          </p:cNvSpPr>
          <p:nvPr>
            <p:ph idx="1"/>
          </p:nvPr>
        </p:nvSpPr>
        <p:spPr/>
        <p:txBody>
          <a:bodyPr/>
          <a:lstStyle/>
          <a:p>
            <a:r>
              <a:rPr lang="fr-FR" dirty="0"/>
              <a:t>Les </a:t>
            </a:r>
            <a:r>
              <a:rPr lang="fr-FR" dirty="0" err="1"/>
              <a:t>QRCodes</a:t>
            </a:r>
            <a:r>
              <a:rPr lang="fr-FR" dirty="0"/>
              <a:t>, les APPS et les Smartphones</a:t>
            </a:r>
          </a:p>
          <a:p>
            <a:r>
              <a:rPr lang="fr-FR" dirty="0"/>
              <a:t>Ces outils permettent de :</a:t>
            </a:r>
          </a:p>
          <a:p>
            <a:r>
              <a:rPr lang="fr-FR" dirty="0"/>
              <a:t>- Se localiser</a:t>
            </a:r>
          </a:p>
          <a:p>
            <a:r>
              <a:rPr lang="fr-FR" dirty="0"/>
              <a:t>- D’accéder à des avis de consommateurs</a:t>
            </a:r>
          </a:p>
          <a:p>
            <a:r>
              <a:rPr lang="fr-FR" dirty="0"/>
              <a:t>- D’obtenir des informations sur le produit</a:t>
            </a:r>
          </a:p>
          <a:p>
            <a:r>
              <a:rPr lang="fr-FR" dirty="0"/>
              <a:t>- D’accéder à des comparateurs de prix</a:t>
            </a:r>
          </a:p>
        </p:txBody>
      </p:sp>
    </p:spTree>
    <p:extLst>
      <p:ext uri="{BB962C8B-B14F-4D97-AF65-F5344CB8AC3E}">
        <p14:creationId xmlns:p14="http://schemas.microsoft.com/office/powerpoint/2010/main" val="160498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B77B0F-315F-95E5-CE44-47720877BA89}"/>
              </a:ext>
            </a:extLst>
          </p:cNvPr>
          <p:cNvSpPr>
            <a:spLocks noGrp="1"/>
          </p:cNvSpPr>
          <p:nvPr>
            <p:ph type="title"/>
          </p:nvPr>
        </p:nvSpPr>
        <p:spPr/>
        <p:txBody>
          <a:bodyPr/>
          <a:lstStyle/>
          <a:p>
            <a:r>
              <a:rPr lang="fr-FR" dirty="0"/>
              <a:t>Les nouvelles tendances de la communication dans le point de vente </a:t>
            </a:r>
          </a:p>
        </p:txBody>
      </p:sp>
      <p:sp>
        <p:nvSpPr>
          <p:cNvPr id="3" name="Espace réservé du contenu 2">
            <a:extLst>
              <a:ext uri="{FF2B5EF4-FFF2-40B4-BE49-F238E27FC236}">
                <a16:creationId xmlns:a16="http://schemas.microsoft.com/office/drawing/2014/main" id="{899B40EA-01FA-CF6A-39B6-7E09333BB3A7}"/>
              </a:ext>
            </a:extLst>
          </p:cNvPr>
          <p:cNvSpPr>
            <a:spLocks noGrp="1"/>
          </p:cNvSpPr>
          <p:nvPr>
            <p:ph idx="1"/>
          </p:nvPr>
        </p:nvSpPr>
        <p:spPr/>
        <p:txBody>
          <a:bodyPr/>
          <a:lstStyle/>
          <a:p>
            <a:r>
              <a:rPr lang="fr-FR" dirty="0"/>
              <a:t>Les tablettes </a:t>
            </a:r>
          </a:p>
          <a:p>
            <a:r>
              <a:rPr lang="fr-FR" dirty="0"/>
              <a:t>Les bornes WIFI</a:t>
            </a:r>
          </a:p>
        </p:txBody>
      </p:sp>
    </p:spTree>
    <p:extLst>
      <p:ext uri="{BB962C8B-B14F-4D97-AF65-F5344CB8AC3E}">
        <p14:creationId xmlns:p14="http://schemas.microsoft.com/office/powerpoint/2010/main" val="1596854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B77B0F-315F-95E5-CE44-47720877BA89}"/>
              </a:ext>
            </a:extLst>
          </p:cNvPr>
          <p:cNvSpPr>
            <a:spLocks noGrp="1"/>
          </p:cNvSpPr>
          <p:nvPr>
            <p:ph type="title"/>
          </p:nvPr>
        </p:nvSpPr>
        <p:spPr/>
        <p:txBody>
          <a:bodyPr/>
          <a:lstStyle/>
          <a:p>
            <a:r>
              <a:rPr lang="fr-FR" dirty="0"/>
              <a:t>Les nouvelles tendances de la communication dans le point de vente </a:t>
            </a:r>
          </a:p>
        </p:txBody>
      </p:sp>
      <p:sp>
        <p:nvSpPr>
          <p:cNvPr id="3" name="Espace réservé du contenu 2">
            <a:extLst>
              <a:ext uri="{FF2B5EF4-FFF2-40B4-BE49-F238E27FC236}">
                <a16:creationId xmlns:a16="http://schemas.microsoft.com/office/drawing/2014/main" id="{899B40EA-01FA-CF6A-39B6-7E09333BB3A7}"/>
              </a:ext>
            </a:extLst>
          </p:cNvPr>
          <p:cNvSpPr>
            <a:spLocks noGrp="1"/>
          </p:cNvSpPr>
          <p:nvPr>
            <p:ph idx="1"/>
          </p:nvPr>
        </p:nvSpPr>
        <p:spPr/>
        <p:txBody>
          <a:bodyPr/>
          <a:lstStyle/>
          <a:p>
            <a:r>
              <a:rPr lang="fr-FR" dirty="0"/>
              <a:t>Les écrans LCD</a:t>
            </a:r>
          </a:p>
          <a:p>
            <a:r>
              <a:rPr lang="fr-FR" dirty="0"/>
              <a:t>Signalétique commerciale « Publicité numérique en magasin » – Un support publicitaire efficace qui tire parti d’écrans LCD grand format pour renforcer la communication avec le client. L’utilisation de vidéos et de spots publicitaires ciblés permet d’augmenter notablement la vente des produits recommandés. Les systèmes de signalétique commerciale représentent le futur de la publicité sur le lieu de vente (PLV) et sur bornes interactives et remplaceront les outils marketing de PLV traditionnels,</a:t>
            </a:r>
          </a:p>
        </p:txBody>
      </p:sp>
    </p:spTree>
    <p:extLst>
      <p:ext uri="{BB962C8B-B14F-4D97-AF65-F5344CB8AC3E}">
        <p14:creationId xmlns:p14="http://schemas.microsoft.com/office/powerpoint/2010/main" val="2538825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B77B0F-315F-95E5-CE44-47720877BA89}"/>
              </a:ext>
            </a:extLst>
          </p:cNvPr>
          <p:cNvSpPr>
            <a:spLocks noGrp="1"/>
          </p:cNvSpPr>
          <p:nvPr>
            <p:ph type="title"/>
          </p:nvPr>
        </p:nvSpPr>
        <p:spPr/>
        <p:txBody>
          <a:bodyPr/>
          <a:lstStyle/>
          <a:p>
            <a:r>
              <a:rPr lang="fr-FR" dirty="0"/>
              <a:t>Les nouvelles tendances de la communication dans le point de vente </a:t>
            </a:r>
          </a:p>
        </p:txBody>
      </p:sp>
      <p:sp>
        <p:nvSpPr>
          <p:cNvPr id="3" name="Espace réservé du contenu 2">
            <a:extLst>
              <a:ext uri="{FF2B5EF4-FFF2-40B4-BE49-F238E27FC236}">
                <a16:creationId xmlns:a16="http://schemas.microsoft.com/office/drawing/2014/main" id="{899B40EA-01FA-CF6A-39B6-7E09333BB3A7}"/>
              </a:ext>
            </a:extLst>
          </p:cNvPr>
          <p:cNvSpPr>
            <a:spLocks noGrp="1"/>
          </p:cNvSpPr>
          <p:nvPr>
            <p:ph idx="1"/>
          </p:nvPr>
        </p:nvSpPr>
        <p:spPr/>
        <p:txBody>
          <a:bodyPr/>
          <a:lstStyle/>
          <a:p>
            <a:r>
              <a:rPr lang="fr-FR" dirty="0"/>
              <a:t>L’affichage des avis des consommateurs locaux</a:t>
            </a:r>
          </a:p>
          <a:p>
            <a:r>
              <a:rPr lang="fr-FR" dirty="0"/>
              <a:t>En GSS : les espaces de démonstration « touché-pris »</a:t>
            </a:r>
          </a:p>
          <a:p>
            <a:r>
              <a:rPr lang="fr-FR" dirty="0"/>
              <a:t>les vitrines électronique WIFI</a:t>
            </a:r>
          </a:p>
          <a:p>
            <a:r>
              <a:rPr lang="fr-FR" dirty="0"/>
              <a:t>Bornes interactives d’enquêtes</a:t>
            </a:r>
          </a:p>
        </p:txBody>
      </p:sp>
    </p:spTree>
    <p:extLst>
      <p:ext uri="{BB962C8B-B14F-4D97-AF65-F5344CB8AC3E}">
        <p14:creationId xmlns:p14="http://schemas.microsoft.com/office/powerpoint/2010/main" val="2825768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7FB93E-7F01-8FC3-6043-BD90FD51C75E}"/>
              </a:ext>
            </a:extLst>
          </p:cNvPr>
          <p:cNvSpPr>
            <a:spLocks noGrp="1"/>
          </p:cNvSpPr>
          <p:nvPr>
            <p:ph type="title"/>
          </p:nvPr>
        </p:nvSpPr>
        <p:spPr/>
        <p:txBody>
          <a:bodyPr/>
          <a:lstStyle/>
          <a:p>
            <a:r>
              <a:rPr lang="fr-FR" dirty="0"/>
              <a:t>Evaluation de la communication dans le point de ventes</a:t>
            </a:r>
          </a:p>
        </p:txBody>
      </p:sp>
      <p:sp>
        <p:nvSpPr>
          <p:cNvPr id="3" name="Espace réservé du contenu 2">
            <a:extLst>
              <a:ext uri="{FF2B5EF4-FFF2-40B4-BE49-F238E27FC236}">
                <a16:creationId xmlns:a16="http://schemas.microsoft.com/office/drawing/2014/main" id="{B6BFE6F9-E1F1-3BC4-A92C-AD3693BDCA86}"/>
              </a:ext>
            </a:extLst>
          </p:cNvPr>
          <p:cNvSpPr>
            <a:spLocks noGrp="1"/>
          </p:cNvSpPr>
          <p:nvPr>
            <p:ph idx="1"/>
          </p:nvPr>
        </p:nvSpPr>
        <p:spPr/>
        <p:txBody>
          <a:bodyPr/>
          <a:lstStyle/>
          <a:p>
            <a:r>
              <a:rPr lang="fr-FR" dirty="0"/>
              <a:t>La communication dans le point de vente doit soutenir la théâtralisation et contribuer à développer une atmosphère propre aux achats impulsifs et au fun-shopping Elle doit également répondre à un besoin d’information croissant de la clientèle qui juge l’information préalable à l’achat comme un point « important » : il faut donc les « satisfaire »</a:t>
            </a:r>
          </a:p>
        </p:txBody>
      </p:sp>
    </p:spTree>
    <p:extLst>
      <p:ext uri="{BB962C8B-B14F-4D97-AF65-F5344CB8AC3E}">
        <p14:creationId xmlns:p14="http://schemas.microsoft.com/office/powerpoint/2010/main" val="42055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49BA96-B6A8-AEF5-870E-D2D24306BB64}"/>
              </a:ext>
            </a:extLst>
          </p:cNvPr>
          <p:cNvSpPr>
            <a:spLocks noGrp="1"/>
          </p:cNvSpPr>
          <p:nvPr>
            <p:ph type="title"/>
          </p:nvPr>
        </p:nvSpPr>
        <p:spPr/>
        <p:txBody>
          <a:bodyPr/>
          <a:lstStyle/>
          <a:p>
            <a:r>
              <a:rPr lang="fr-FR" dirty="0"/>
              <a:t>La communication traditionnelle dans le point de vente </a:t>
            </a:r>
          </a:p>
        </p:txBody>
      </p:sp>
      <p:sp>
        <p:nvSpPr>
          <p:cNvPr id="3" name="Espace réservé du contenu 2">
            <a:extLst>
              <a:ext uri="{FF2B5EF4-FFF2-40B4-BE49-F238E27FC236}">
                <a16:creationId xmlns:a16="http://schemas.microsoft.com/office/drawing/2014/main" id="{E1CFACD9-1243-21BD-11AC-4ACB58C55E2B}"/>
              </a:ext>
            </a:extLst>
          </p:cNvPr>
          <p:cNvSpPr>
            <a:spLocks noGrp="1"/>
          </p:cNvSpPr>
          <p:nvPr>
            <p:ph idx="1"/>
          </p:nvPr>
        </p:nvSpPr>
        <p:spPr>
          <a:xfrm>
            <a:off x="685801" y="2599267"/>
            <a:ext cx="10131425" cy="3649133"/>
          </a:xfrm>
        </p:spPr>
        <p:txBody>
          <a:bodyPr>
            <a:normAutofit/>
          </a:bodyPr>
          <a:lstStyle/>
          <a:p>
            <a:r>
              <a:rPr lang="fr-FR" dirty="0"/>
              <a:t>Le point de vente se distingue des autres vecteurs de communication dans la mesure où la communication opère dans un contexte d’achat de la part du client, qui pénètre le point de vente en vue de satisfaire des besoins quels qu’ils soient.</a:t>
            </a:r>
          </a:p>
          <a:p>
            <a:r>
              <a:rPr lang="fr-FR" dirty="0"/>
              <a:t>Le point de vente est un « média » de communication (au même titre que les médias traditionnels) puisqu’il peut influencer les variables comportementales du client.</a:t>
            </a:r>
          </a:p>
          <a:p>
            <a:r>
              <a:rPr lang="fr-FR" dirty="0"/>
              <a:t>La communication sur le point de vente s’appuie pour l’essentiel sur :</a:t>
            </a:r>
          </a:p>
          <a:p>
            <a:r>
              <a:rPr lang="fr-FR" dirty="0"/>
              <a:t>-La publicité (ou promotion) sur le lieu de vente, PLV</a:t>
            </a:r>
          </a:p>
          <a:p>
            <a:r>
              <a:rPr lang="fr-FR" dirty="0"/>
              <a:t>-L’information sur le lieu de vente, ILV</a:t>
            </a:r>
          </a:p>
          <a:p>
            <a:r>
              <a:rPr lang="fr-FR" dirty="0"/>
              <a:t>-La signalétique</a:t>
            </a:r>
          </a:p>
          <a:p>
            <a:endParaRPr lang="fr-FR" dirty="0"/>
          </a:p>
        </p:txBody>
      </p:sp>
    </p:spTree>
    <p:extLst>
      <p:ext uri="{BB962C8B-B14F-4D97-AF65-F5344CB8AC3E}">
        <p14:creationId xmlns:p14="http://schemas.microsoft.com/office/powerpoint/2010/main" val="3217355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D3EE86-1745-3A41-10FD-5B5887C36DFB}"/>
              </a:ext>
            </a:extLst>
          </p:cNvPr>
          <p:cNvSpPr>
            <a:spLocks noGrp="1"/>
          </p:cNvSpPr>
          <p:nvPr>
            <p:ph type="title"/>
          </p:nvPr>
        </p:nvSpPr>
        <p:spPr/>
        <p:txBody>
          <a:bodyPr/>
          <a:lstStyle/>
          <a:p>
            <a:r>
              <a:rPr lang="fr-FR" dirty="0"/>
              <a:t>L’extérieur du point de vente</a:t>
            </a:r>
          </a:p>
        </p:txBody>
      </p:sp>
      <p:sp>
        <p:nvSpPr>
          <p:cNvPr id="3" name="Espace réservé du contenu 2">
            <a:extLst>
              <a:ext uri="{FF2B5EF4-FFF2-40B4-BE49-F238E27FC236}">
                <a16:creationId xmlns:a16="http://schemas.microsoft.com/office/drawing/2014/main" id="{0EBF21C9-1A70-B530-C16B-F79DE3F17627}"/>
              </a:ext>
            </a:extLst>
          </p:cNvPr>
          <p:cNvSpPr>
            <a:spLocks noGrp="1"/>
          </p:cNvSpPr>
          <p:nvPr>
            <p:ph idx="1"/>
          </p:nvPr>
        </p:nvSpPr>
        <p:spPr/>
        <p:txBody>
          <a:bodyPr/>
          <a:lstStyle/>
          <a:p>
            <a:r>
              <a:rPr lang="fr-FR" dirty="0"/>
              <a:t>L’extérieur du magasin inclut</a:t>
            </a:r>
          </a:p>
          <a:p>
            <a:r>
              <a:rPr lang="fr-FR" dirty="0"/>
              <a:t>-Le parking (nettoyé avant l’ouverture..)</a:t>
            </a:r>
          </a:p>
          <a:p>
            <a:r>
              <a:rPr lang="fr-FR" dirty="0"/>
              <a:t>-Les murs du point de vente</a:t>
            </a:r>
          </a:p>
          <a:p>
            <a:r>
              <a:rPr lang="fr-FR" dirty="0"/>
              <a:t>-La façade</a:t>
            </a:r>
          </a:p>
          <a:p>
            <a:r>
              <a:rPr lang="fr-FR" dirty="0"/>
              <a:t>-Les chariots</a:t>
            </a:r>
          </a:p>
          <a:p>
            <a:r>
              <a:rPr lang="fr-FR" dirty="0"/>
              <a:t>-Les drapeaux</a:t>
            </a:r>
          </a:p>
          <a:p>
            <a:r>
              <a:rPr lang="fr-FR" dirty="0"/>
              <a:t>-Les poubelles</a:t>
            </a:r>
          </a:p>
          <a:p>
            <a:r>
              <a:rPr lang="fr-FR" dirty="0"/>
              <a:t>Ces éléments sont des éléments de communication qui invitent à découvrir la surface de vente en signalant la nature de l’offre, les engagements, les marques de l’assortiment.</a:t>
            </a:r>
          </a:p>
        </p:txBody>
      </p:sp>
    </p:spTree>
    <p:extLst>
      <p:ext uri="{BB962C8B-B14F-4D97-AF65-F5344CB8AC3E}">
        <p14:creationId xmlns:p14="http://schemas.microsoft.com/office/powerpoint/2010/main" val="1889210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6A8A40-095A-2168-1E89-23A2E9F2DA40}"/>
              </a:ext>
            </a:extLst>
          </p:cNvPr>
          <p:cNvSpPr>
            <a:spLocks noGrp="1"/>
          </p:cNvSpPr>
          <p:nvPr>
            <p:ph type="title"/>
          </p:nvPr>
        </p:nvSpPr>
        <p:spPr/>
        <p:txBody>
          <a:bodyPr/>
          <a:lstStyle/>
          <a:p>
            <a:r>
              <a:rPr lang="fr-FR" dirty="0"/>
              <a:t>La signalétique </a:t>
            </a:r>
          </a:p>
        </p:txBody>
      </p:sp>
      <p:sp>
        <p:nvSpPr>
          <p:cNvPr id="3" name="Espace réservé du contenu 2">
            <a:extLst>
              <a:ext uri="{FF2B5EF4-FFF2-40B4-BE49-F238E27FC236}">
                <a16:creationId xmlns:a16="http://schemas.microsoft.com/office/drawing/2014/main" id="{CCA49739-68BD-C1AF-9786-FCE633F64375}"/>
              </a:ext>
            </a:extLst>
          </p:cNvPr>
          <p:cNvSpPr>
            <a:spLocks noGrp="1"/>
          </p:cNvSpPr>
          <p:nvPr>
            <p:ph idx="1"/>
          </p:nvPr>
        </p:nvSpPr>
        <p:spPr/>
        <p:txBody>
          <a:bodyPr/>
          <a:lstStyle/>
          <a:p>
            <a:r>
              <a:rPr lang="fr-FR" dirty="0"/>
              <a:t>Celle ci est fondamentale dans la grande distribution, alimentaire ou spécialisée. Le magasin d’hier proposait une vente assistée : le client était passif, l’information et le conseil lui étaient donnés. Aujourd’hui le consommateur est actif, les vendeurs ont disparu, et le client fréquente librement les points de ventes, flânant parfois.</a:t>
            </a:r>
          </a:p>
          <a:p>
            <a:endParaRPr lang="fr-FR" dirty="0"/>
          </a:p>
          <a:p>
            <a:r>
              <a:rPr lang="fr-FR" dirty="0"/>
              <a:t>Le point de vente doit aider le client à trouver vite ce pour quoi il est rentré. La signalétique doit indiquer clairement et sans ambiguïté les rayons, univers, segments de produits.</a:t>
            </a:r>
          </a:p>
        </p:txBody>
      </p:sp>
    </p:spTree>
    <p:extLst>
      <p:ext uri="{BB962C8B-B14F-4D97-AF65-F5344CB8AC3E}">
        <p14:creationId xmlns:p14="http://schemas.microsoft.com/office/powerpoint/2010/main" val="3992721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D7494C-4525-7F12-B4AA-58527A5ABA17}"/>
              </a:ext>
            </a:extLst>
          </p:cNvPr>
          <p:cNvSpPr>
            <a:spLocks noGrp="1"/>
          </p:cNvSpPr>
          <p:nvPr>
            <p:ph type="title"/>
          </p:nvPr>
        </p:nvSpPr>
        <p:spPr/>
        <p:txBody>
          <a:bodyPr/>
          <a:lstStyle/>
          <a:p>
            <a:r>
              <a:rPr lang="fr-FR" dirty="0"/>
              <a:t>l’ILV</a:t>
            </a:r>
          </a:p>
        </p:txBody>
      </p:sp>
      <p:pic>
        <p:nvPicPr>
          <p:cNvPr id="5" name="Espace réservé du contenu 4" descr="Une image contenant texte, diagramme, Police, capture d’écran&#10;&#10;Description générée automatiquement">
            <a:extLst>
              <a:ext uri="{FF2B5EF4-FFF2-40B4-BE49-F238E27FC236}">
                <a16:creationId xmlns:a16="http://schemas.microsoft.com/office/drawing/2014/main" id="{3EBA254F-7BB4-4FBF-A03D-1E4737A1A80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52941" y="2065867"/>
            <a:ext cx="5529197" cy="3534017"/>
          </a:xfrm>
        </p:spPr>
      </p:pic>
      <p:sp>
        <p:nvSpPr>
          <p:cNvPr id="7" name="ZoneTexte 6">
            <a:extLst>
              <a:ext uri="{FF2B5EF4-FFF2-40B4-BE49-F238E27FC236}">
                <a16:creationId xmlns:a16="http://schemas.microsoft.com/office/drawing/2014/main" id="{FEEE21D3-6C44-F007-AAA8-8727279544EA}"/>
              </a:ext>
            </a:extLst>
          </p:cNvPr>
          <p:cNvSpPr txBox="1"/>
          <p:nvPr/>
        </p:nvSpPr>
        <p:spPr>
          <a:xfrm>
            <a:off x="6661246" y="2538126"/>
            <a:ext cx="4955367" cy="1200329"/>
          </a:xfrm>
          <a:prstGeom prst="rect">
            <a:avLst/>
          </a:prstGeom>
          <a:noFill/>
        </p:spPr>
        <p:txBody>
          <a:bodyPr wrap="square">
            <a:spAutoFit/>
          </a:bodyPr>
          <a:lstStyle/>
          <a:p>
            <a:r>
              <a:rPr lang="fr-FR" dirty="0"/>
              <a:t>L’ILV informe objectivement le client en fournissant une réponse anticipée à ses questions. Elle peut prendre la forme d’affiche, de fiches, d’annonces micro….) </a:t>
            </a:r>
          </a:p>
        </p:txBody>
      </p:sp>
    </p:spTree>
    <p:extLst>
      <p:ext uri="{BB962C8B-B14F-4D97-AF65-F5344CB8AC3E}">
        <p14:creationId xmlns:p14="http://schemas.microsoft.com/office/powerpoint/2010/main" val="1964294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C59D0D-4F29-2EED-BD85-A133E9E1F45A}"/>
              </a:ext>
            </a:extLst>
          </p:cNvPr>
          <p:cNvSpPr>
            <a:spLocks noGrp="1"/>
          </p:cNvSpPr>
          <p:nvPr>
            <p:ph type="title"/>
          </p:nvPr>
        </p:nvSpPr>
        <p:spPr/>
        <p:txBody>
          <a:bodyPr/>
          <a:lstStyle/>
          <a:p>
            <a:r>
              <a:rPr lang="fr-FR" dirty="0"/>
              <a:t>La PLV et </a:t>
            </a:r>
            <a:r>
              <a:rPr lang="fr-FR" dirty="0" err="1"/>
              <a:t>ProLV</a:t>
            </a:r>
            <a:endParaRPr lang="fr-FR" dirty="0"/>
          </a:p>
        </p:txBody>
      </p:sp>
      <p:pic>
        <p:nvPicPr>
          <p:cNvPr id="5" name="Espace réservé du contenu 4" descr="Une image contenant texte&#10;&#10;Description générée automatiquement">
            <a:extLst>
              <a:ext uri="{FF2B5EF4-FFF2-40B4-BE49-F238E27FC236}">
                <a16:creationId xmlns:a16="http://schemas.microsoft.com/office/drawing/2014/main" id="{B372EFFB-FEE2-A4BE-AF9B-B2D55FA99E2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05607" y="1895564"/>
            <a:ext cx="6780181" cy="4352836"/>
          </a:xfrm>
        </p:spPr>
      </p:pic>
    </p:spTree>
    <p:extLst>
      <p:ext uri="{BB962C8B-B14F-4D97-AF65-F5344CB8AC3E}">
        <p14:creationId xmlns:p14="http://schemas.microsoft.com/office/powerpoint/2010/main" val="2732196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C59D0D-4F29-2EED-BD85-A133E9E1F45A}"/>
              </a:ext>
            </a:extLst>
          </p:cNvPr>
          <p:cNvSpPr>
            <a:spLocks noGrp="1"/>
          </p:cNvSpPr>
          <p:nvPr>
            <p:ph type="title"/>
          </p:nvPr>
        </p:nvSpPr>
        <p:spPr/>
        <p:txBody>
          <a:bodyPr/>
          <a:lstStyle/>
          <a:p>
            <a:r>
              <a:rPr lang="fr-FR" dirty="0"/>
              <a:t>La PLV et </a:t>
            </a:r>
            <a:r>
              <a:rPr lang="fr-FR" dirty="0" err="1"/>
              <a:t>ProLV</a:t>
            </a:r>
            <a:endParaRPr lang="fr-FR" dirty="0"/>
          </a:p>
        </p:txBody>
      </p:sp>
      <p:sp>
        <p:nvSpPr>
          <p:cNvPr id="4" name="Espace réservé du contenu 3">
            <a:extLst>
              <a:ext uri="{FF2B5EF4-FFF2-40B4-BE49-F238E27FC236}">
                <a16:creationId xmlns:a16="http://schemas.microsoft.com/office/drawing/2014/main" id="{2619EE41-15DC-C500-1F87-1F4099288544}"/>
              </a:ext>
            </a:extLst>
          </p:cNvPr>
          <p:cNvSpPr>
            <a:spLocks noGrp="1"/>
          </p:cNvSpPr>
          <p:nvPr>
            <p:ph idx="1"/>
          </p:nvPr>
        </p:nvSpPr>
        <p:spPr/>
        <p:txBody>
          <a:bodyPr/>
          <a:lstStyle/>
          <a:p>
            <a:r>
              <a:rPr lang="fr-FR" dirty="0"/>
              <a:t>Avantages de la PLV et </a:t>
            </a:r>
            <a:r>
              <a:rPr lang="fr-FR" dirty="0" err="1"/>
              <a:t>ProLV</a:t>
            </a:r>
            <a:r>
              <a:rPr lang="fr-FR" dirty="0"/>
              <a:t> : le client peut désirer le produit et se trouve au même dans la surface de vente (à la différence d’un spot TV qui oblige à mémoriser le message). </a:t>
            </a:r>
          </a:p>
          <a:p>
            <a:r>
              <a:rPr lang="fr-FR" dirty="0"/>
              <a:t>Si le produit bénéficie d’une notoriété spontanée, cette notoriété relève du conscient, et est fortement réactivée par PLV et </a:t>
            </a:r>
            <a:r>
              <a:rPr lang="fr-FR" dirty="0" err="1"/>
              <a:t>ProLV</a:t>
            </a:r>
            <a:r>
              <a:rPr lang="fr-FR" dirty="0"/>
              <a:t>. Celles ci ont un rôle commercial d’occupation du terrain, expriment une présence forte aux yeux du consommateur.</a:t>
            </a:r>
          </a:p>
        </p:txBody>
      </p:sp>
    </p:spTree>
    <p:extLst>
      <p:ext uri="{BB962C8B-B14F-4D97-AF65-F5344CB8AC3E}">
        <p14:creationId xmlns:p14="http://schemas.microsoft.com/office/powerpoint/2010/main" val="3986244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2EE43C-FD8A-B04C-1CBF-E59E2DDCAA3B}"/>
              </a:ext>
            </a:extLst>
          </p:cNvPr>
          <p:cNvSpPr>
            <a:spLocks noGrp="1"/>
          </p:cNvSpPr>
          <p:nvPr>
            <p:ph type="title"/>
          </p:nvPr>
        </p:nvSpPr>
        <p:spPr/>
        <p:txBody>
          <a:bodyPr/>
          <a:lstStyle/>
          <a:p>
            <a:r>
              <a:rPr lang="fr-FR" dirty="0"/>
              <a:t>Les autres supports </a:t>
            </a:r>
          </a:p>
        </p:txBody>
      </p:sp>
      <p:sp>
        <p:nvSpPr>
          <p:cNvPr id="3" name="Espace réservé du contenu 2">
            <a:extLst>
              <a:ext uri="{FF2B5EF4-FFF2-40B4-BE49-F238E27FC236}">
                <a16:creationId xmlns:a16="http://schemas.microsoft.com/office/drawing/2014/main" id="{BCF1D7D1-8CCE-7ECE-7947-AEACDDD44428}"/>
              </a:ext>
            </a:extLst>
          </p:cNvPr>
          <p:cNvSpPr>
            <a:spLocks noGrp="1"/>
          </p:cNvSpPr>
          <p:nvPr>
            <p:ph idx="1"/>
          </p:nvPr>
        </p:nvSpPr>
        <p:spPr/>
        <p:txBody>
          <a:bodyPr/>
          <a:lstStyle/>
          <a:p>
            <a:r>
              <a:rPr lang="fr-FR" dirty="0"/>
              <a:t>Présentoirs, kakemonos, stop-rayons, panneaux, affiches… L’information et la publicité sur le lieu de vente (ILV et PLV) fleurissent. Mais leur efficacité commerciale reste encore à démontrer. </a:t>
            </a:r>
          </a:p>
          <a:p>
            <a:endParaRPr lang="fr-FR" dirty="0"/>
          </a:p>
          <a:p>
            <a:r>
              <a:rPr lang="fr-FR" dirty="0"/>
              <a:t>L’impact des ILV et PLV sur les ventes varierait de + 0,5 % sur les stop-rayons à + 1,25 % pour les présentoirs en hypers et jusqu’à + 2,25 % pour l’affichage </a:t>
            </a:r>
          </a:p>
        </p:txBody>
      </p:sp>
    </p:spTree>
    <p:extLst>
      <p:ext uri="{BB962C8B-B14F-4D97-AF65-F5344CB8AC3E}">
        <p14:creationId xmlns:p14="http://schemas.microsoft.com/office/powerpoint/2010/main" val="405787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86CA27-57EB-CDFC-859E-3E0C832AFBAB}"/>
              </a:ext>
            </a:extLst>
          </p:cNvPr>
          <p:cNvSpPr>
            <a:spLocks noGrp="1"/>
          </p:cNvSpPr>
          <p:nvPr>
            <p:ph type="title"/>
          </p:nvPr>
        </p:nvSpPr>
        <p:spPr/>
        <p:txBody>
          <a:bodyPr/>
          <a:lstStyle/>
          <a:p>
            <a:r>
              <a:rPr lang="fr-FR" dirty="0"/>
              <a:t>LA PUBLICITE EN MAGASIN</a:t>
            </a:r>
          </a:p>
        </p:txBody>
      </p:sp>
      <p:sp>
        <p:nvSpPr>
          <p:cNvPr id="3" name="Espace réservé du contenu 2">
            <a:extLst>
              <a:ext uri="{FF2B5EF4-FFF2-40B4-BE49-F238E27FC236}">
                <a16:creationId xmlns:a16="http://schemas.microsoft.com/office/drawing/2014/main" id="{4DF9651F-B25A-A58A-D21B-35F2AC806237}"/>
              </a:ext>
            </a:extLst>
          </p:cNvPr>
          <p:cNvSpPr>
            <a:spLocks noGrp="1"/>
          </p:cNvSpPr>
          <p:nvPr>
            <p:ph idx="1"/>
          </p:nvPr>
        </p:nvSpPr>
        <p:spPr/>
        <p:txBody>
          <a:bodyPr/>
          <a:lstStyle/>
          <a:p>
            <a:r>
              <a:rPr lang="fr-FR" dirty="0"/>
              <a:t>Elle serait le media préféré, le plus utile, et celle qui déclenche le plus l’achat auprès de la clientèle</a:t>
            </a:r>
          </a:p>
          <a:p>
            <a:endParaRPr lang="fr-FR" dirty="0"/>
          </a:p>
          <a:p>
            <a:r>
              <a:rPr lang="fr-FR" dirty="0"/>
              <a:t>Les 18-24 ans, très enclins à la nouveauté, affectionnent des marques qui sont plus sujets à la concurrence, celles-ci misent donc sur la publicité sur le lieu de vente afin de se démarquer et de fidéliser le jeune client, généralement plus volatile. Les femmes, elles, se montrent plus sensibles à la théâtralisation, aux nouveautés ainsi qu’aux promotions.</a:t>
            </a:r>
          </a:p>
        </p:txBody>
      </p:sp>
    </p:spTree>
    <p:extLst>
      <p:ext uri="{BB962C8B-B14F-4D97-AF65-F5344CB8AC3E}">
        <p14:creationId xmlns:p14="http://schemas.microsoft.com/office/powerpoint/2010/main" val="10190234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éleste">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otalTime>1296</TotalTime>
  <Words>935</Words>
  <Application>Microsoft Office PowerPoint</Application>
  <PresentationFormat>Grand écran</PresentationFormat>
  <Paragraphs>60</Paragraphs>
  <Slides>16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16</vt:i4>
      </vt:variant>
    </vt:vector>
  </HeadingPairs>
  <TitlesOfParts>
    <vt:vector size="20" baseType="lpstr">
      <vt:lpstr>Arial</vt:lpstr>
      <vt:lpstr>Calibri</vt:lpstr>
      <vt:lpstr>Calibri Light</vt:lpstr>
      <vt:lpstr>Céleste</vt:lpstr>
      <vt:lpstr>Communication promotionelle </vt:lpstr>
      <vt:lpstr>La communication traditionnelle dans le point de vente </vt:lpstr>
      <vt:lpstr>L’extérieur du point de vente</vt:lpstr>
      <vt:lpstr>La signalétique </vt:lpstr>
      <vt:lpstr>l’ILV</vt:lpstr>
      <vt:lpstr>La PLV et ProLV</vt:lpstr>
      <vt:lpstr>La PLV et ProLV</vt:lpstr>
      <vt:lpstr>Les autres supports </vt:lpstr>
      <vt:lpstr>LA PUBLICITE EN MAGASIN</vt:lpstr>
      <vt:lpstr>Les vitrines classiques</vt:lpstr>
      <vt:lpstr>Le personnel</vt:lpstr>
      <vt:lpstr>Les nouvelles tendances de la communication dans le point de vente </vt:lpstr>
      <vt:lpstr>Les nouvelles tendances de la communication dans le point de vente </vt:lpstr>
      <vt:lpstr>Les nouvelles tendances de la communication dans le point de vente </vt:lpstr>
      <vt:lpstr>Les nouvelles tendances de la communication dans le point de vente </vt:lpstr>
      <vt:lpstr>Evaluation de la communication dans le point de ventes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dc:title>
  <dc:creator>communication@orchies-futsal.fr</dc:creator>
  <cp:lastModifiedBy>CARRE Nicolas</cp:lastModifiedBy>
  <cp:revision>64</cp:revision>
  <dcterms:created xsi:type="dcterms:W3CDTF">2020-01-28T13:17:23Z</dcterms:created>
  <dcterms:modified xsi:type="dcterms:W3CDTF">2024-03-27T20:22:17Z</dcterms:modified>
</cp:coreProperties>
</file>