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68" r:id="rId2"/>
    <p:sldId id="269" r:id="rId3"/>
    <p:sldId id="270" r:id="rId4"/>
    <p:sldId id="271" r:id="rId5"/>
    <p:sldId id="272" r:id="rId6"/>
    <p:sldId id="273" r:id="rId7"/>
    <p:sldId id="274" r:id="rId8"/>
    <p:sldId id="275" r:id="rId9"/>
    <p:sldId id="277" r:id="rId10"/>
    <p:sldId id="276" r:id="rId11"/>
    <p:sldId id="278" r:id="rId12"/>
    <p:sldId id="27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83" d="100"/>
          <a:sy n="83" d="100"/>
        </p:scale>
        <p:origin x="696" y="7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11/29/2023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11/29/2023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11/29/2023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11/29/2023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991F-E463-4273-9609-6C90D97B47CD}"/>
              </a:ext>
            </a:extLst>
          </p:cNvPr>
          <p:cNvSpPr>
            <a:spLocks noGrp="1"/>
          </p:cNvSpPr>
          <p:nvPr>
            <p:ph type="title"/>
          </p:nvPr>
        </p:nvSpPr>
        <p:spPr>
          <a:xfrm>
            <a:off x="427183" y="3001818"/>
            <a:ext cx="10131425" cy="1456267"/>
          </a:xfrm>
        </p:spPr>
        <p:txBody>
          <a:bodyPr>
            <a:normAutofit fontScale="90000"/>
          </a:bodyPr>
          <a:lstStyle/>
          <a:p>
            <a:r>
              <a:rPr lang="fr-FR" dirty="0"/>
              <a:t>Comment créer son magazine</a:t>
            </a:r>
            <a:br>
              <a:rPr lang="fr-FR" dirty="0"/>
            </a:br>
            <a:br>
              <a:rPr lang="fr-FR" dirty="0"/>
            </a:br>
            <a:r>
              <a:rPr lang="fr-FR" dirty="0"/>
              <a:t>Partie 1 : se préparer</a:t>
            </a:r>
            <a:br>
              <a:rPr lang="fr-FR" dirty="0"/>
            </a:br>
            <a:endParaRPr lang="fr-FR" dirty="0"/>
          </a:p>
        </p:txBody>
      </p:sp>
    </p:spTree>
    <p:extLst>
      <p:ext uri="{BB962C8B-B14F-4D97-AF65-F5344CB8AC3E}">
        <p14:creationId xmlns:p14="http://schemas.microsoft.com/office/powerpoint/2010/main" val="297433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868210-D796-7BD0-3A03-97E829983A03}"/>
              </a:ext>
            </a:extLst>
          </p:cNvPr>
          <p:cNvSpPr>
            <a:spLocks noGrp="1"/>
          </p:cNvSpPr>
          <p:nvPr>
            <p:ph type="title"/>
          </p:nvPr>
        </p:nvSpPr>
        <p:spPr/>
        <p:txBody>
          <a:bodyPr/>
          <a:lstStyle/>
          <a:p>
            <a:r>
              <a:rPr lang="fr-FR" dirty="0"/>
              <a:t>Choisissez un style pour votre magazine</a:t>
            </a:r>
          </a:p>
        </p:txBody>
      </p:sp>
      <p:sp>
        <p:nvSpPr>
          <p:cNvPr id="3" name="Espace réservé du contenu 2">
            <a:extLst>
              <a:ext uri="{FF2B5EF4-FFF2-40B4-BE49-F238E27FC236}">
                <a16:creationId xmlns:a16="http://schemas.microsoft.com/office/drawing/2014/main" id="{8D282923-BBB6-A257-B3B3-ADD02A7CDF46}"/>
              </a:ext>
            </a:extLst>
          </p:cNvPr>
          <p:cNvSpPr>
            <a:spLocks noGrp="1"/>
          </p:cNvSpPr>
          <p:nvPr>
            <p:ph idx="1"/>
          </p:nvPr>
        </p:nvSpPr>
        <p:spPr/>
        <p:txBody>
          <a:bodyPr/>
          <a:lstStyle/>
          <a:p>
            <a:r>
              <a:rPr lang="fr-FR" dirty="0"/>
              <a:t>La police : utilisez-vous des polices de caractères faciles à lire qui collent au thème de votre magazine ? Y a-t-il un rappel à la police utilisée pour le titre du magazine en couverture ?</a:t>
            </a:r>
          </a:p>
          <a:p>
            <a:r>
              <a:rPr lang="fr-FR" dirty="0"/>
              <a:t>Le papier : comptez-vous imprimer votre magazine sur du papier glacé ou mat ?</a:t>
            </a:r>
          </a:p>
          <a:p>
            <a:r>
              <a:rPr lang="fr-FR" dirty="0"/>
              <a:t>La couleur : certains magazines, comme « Le Canard enchainé », sont imprimés principalement en noir et blanc. Certains magazines choisissent encore de faire cela, bien que la plupart aient désormais fait le choix d'être imprimés en couleur.</a:t>
            </a:r>
          </a:p>
        </p:txBody>
      </p:sp>
    </p:spTree>
    <p:extLst>
      <p:ext uri="{BB962C8B-B14F-4D97-AF65-F5344CB8AC3E}">
        <p14:creationId xmlns:p14="http://schemas.microsoft.com/office/powerpoint/2010/main" val="2821523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0AE34C-647C-7DF2-2691-72034F8352FA}"/>
              </a:ext>
            </a:extLst>
          </p:cNvPr>
          <p:cNvSpPr>
            <a:spLocks noGrp="1"/>
          </p:cNvSpPr>
          <p:nvPr>
            <p:ph type="title"/>
          </p:nvPr>
        </p:nvSpPr>
        <p:spPr/>
        <p:txBody>
          <a:bodyPr/>
          <a:lstStyle/>
          <a:p>
            <a:r>
              <a:rPr lang="fr-FR" dirty="0"/>
              <a:t>Décidez de l'ordre de votre contenu</a:t>
            </a:r>
          </a:p>
        </p:txBody>
      </p:sp>
      <p:sp>
        <p:nvSpPr>
          <p:cNvPr id="3" name="Espace réservé du contenu 2">
            <a:extLst>
              <a:ext uri="{FF2B5EF4-FFF2-40B4-BE49-F238E27FC236}">
                <a16:creationId xmlns:a16="http://schemas.microsoft.com/office/drawing/2014/main" id="{73557BDA-D07D-5462-60A4-3F543109F7E2}"/>
              </a:ext>
            </a:extLst>
          </p:cNvPr>
          <p:cNvSpPr>
            <a:spLocks noGrp="1"/>
          </p:cNvSpPr>
          <p:nvPr>
            <p:ph idx="1"/>
          </p:nvPr>
        </p:nvSpPr>
        <p:spPr/>
        <p:txBody>
          <a:bodyPr/>
          <a:lstStyle/>
          <a:p>
            <a:r>
              <a:rPr lang="fr-FR" dirty="0"/>
              <a:t>La manière dont vous organisez le contenu du magazine imposera l'ordre dans lequel le lecteur le lira. Considérez ces règles de base.</a:t>
            </a:r>
          </a:p>
          <a:p>
            <a:r>
              <a:rPr lang="fr-FR" dirty="0"/>
              <a:t>D'ordinaire, la table des matières apparait en premier. Si votre magazine contient beaucoup de publicités, certaines d'entre elles peuvent apparaitre avant la table des matières.</a:t>
            </a:r>
          </a:p>
          <a:p>
            <a:r>
              <a:rPr lang="fr-FR" dirty="0"/>
              <a:t>Un colophon suit la table des matières. Un colophon contient le titre, le volume et le numéro du magazine (s'il s'agit de la première édition, les deux premiers chiffres seront 1), le lieu de publication et le personnel qui a participé à son élaboration (comme les éditeurs, les auteurs et les photographes).</a:t>
            </a:r>
          </a:p>
        </p:txBody>
      </p:sp>
    </p:spTree>
    <p:extLst>
      <p:ext uri="{BB962C8B-B14F-4D97-AF65-F5344CB8AC3E}">
        <p14:creationId xmlns:p14="http://schemas.microsoft.com/office/powerpoint/2010/main" val="1954147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6E25B0-E014-52A2-95C9-E7999A444E7F}"/>
              </a:ext>
            </a:extLst>
          </p:cNvPr>
          <p:cNvSpPr>
            <a:spLocks noGrp="1"/>
          </p:cNvSpPr>
          <p:nvPr>
            <p:ph type="title"/>
          </p:nvPr>
        </p:nvSpPr>
        <p:spPr/>
        <p:txBody>
          <a:bodyPr/>
          <a:lstStyle/>
          <a:p>
            <a:r>
              <a:rPr lang="fr-FR" dirty="0"/>
              <a:t>Occupez-vous de la mise en page de votre magazine</a:t>
            </a:r>
          </a:p>
        </p:txBody>
      </p:sp>
      <p:sp>
        <p:nvSpPr>
          <p:cNvPr id="3" name="Espace réservé du contenu 2">
            <a:extLst>
              <a:ext uri="{FF2B5EF4-FFF2-40B4-BE49-F238E27FC236}">
                <a16:creationId xmlns:a16="http://schemas.microsoft.com/office/drawing/2014/main" id="{910DB5A2-2B39-B793-2431-0B5E6B3A5622}"/>
              </a:ext>
            </a:extLst>
          </p:cNvPr>
          <p:cNvSpPr>
            <a:spLocks noGrp="1"/>
          </p:cNvSpPr>
          <p:nvPr>
            <p:ph idx="1"/>
          </p:nvPr>
        </p:nvSpPr>
        <p:spPr/>
        <p:txBody>
          <a:bodyPr/>
          <a:lstStyle/>
          <a:p>
            <a:r>
              <a:rPr lang="fr-FR" dirty="0"/>
              <a:t>Soyez consistant. Utilisez les mêmes bordures, styles, numérotations et police(s) d'un bout à l'autre de votre magazine. Vous ne voulez vraiment pas créer un mélange de styles qui donne l'impression d'avoir été assemblé par douze personnes différentes.</a:t>
            </a:r>
          </a:p>
          <a:p>
            <a:r>
              <a:rPr lang="fr-FR" dirty="0"/>
              <a:t>Numérotez les pages, particulièrement si vous publiez une table des matières.</a:t>
            </a:r>
          </a:p>
          <a:p>
            <a:r>
              <a:rPr lang="fr-FR" dirty="0"/>
              <a:t>Vérifiez bien que votre produit final ait un nombre pair de pages (couverture incluse). Si votre magazine ne contient qu'un nombre impair de pages, la dernière sera blanche.</a:t>
            </a:r>
          </a:p>
        </p:txBody>
      </p:sp>
    </p:spTree>
    <p:extLst>
      <p:ext uri="{BB962C8B-B14F-4D97-AF65-F5344CB8AC3E}">
        <p14:creationId xmlns:p14="http://schemas.microsoft.com/office/powerpoint/2010/main" val="4016743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31BD36-EE3F-C4F6-16E2-BEA3B4227850}"/>
              </a:ext>
            </a:extLst>
          </p:cNvPr>
          <p:cNvSpPr>
            <a:spLocks noGrp="1"/>
          </p:cNvSpPr>
          <p:nvPr>
            <p:ph type="title"/>
          </p:nvPr>
        </p:nvSpPr>
        <p:spPr/>
        <p:txBody>
          <a:bodyPr/>
          <a:lstStyle/>
          <a:p>
            <a:r>
              <a:rPr lang="fr-FR" dirty="0"/>
              <a:t>Imaginez un thème général ou un sujet plus précis</a:t>
            </a:r>
          </a:p>
        </p:txBody>
      </p:sp>
      <p:sp>
        <p:nvSpPr>
          <p:cNvPr id="3" name="Espace réservé du contenu 2">
            <a:extLst>
              <a:ext uri="{FF2B5EF4-FFF2-40B4-BE49-F238E27FC236}">
                <a16:creationId xmlns:a16="http://schemas.microsoft.com/office/drawing/2014/main" id="{86187908-94DC-8FF2-BCEE-3BDB3B0DE09D}"/>
              </a:ext>
            </a:extLst>
          </p:cNvPr>
          <p:cNvSpPr>
            <a:spLocks noGrp="1"/>
          </p:cNvSpPr>
          <p:nvPr>
            <p:ph idx="1"/>
          </p:nvPr>
        </p:nvSpPr>
        <p:spPr/>
        <p:txBody>
          <a:bodyPr/>
          <a:lstStyle/>
          <a:p>
            <a:r>
              <a:rPr lang="fr-FR" dirty="0" err="1"/>
              <a:t>Posez-vous</a:t>
            </a:r>
            <a:r>
              <a:rPr lang="fr-FR" dirty="0"/>
              <a:t> les questions suivantes : s'agira-t-il d'une édition unique ou le premier numéro d'une longue série ? Si votre magazine fait partie d'une série, quel en sera le thème général ?</a:t>
            </a:r>
          </a:p>
          <a:p>
            <a:r>
              <a:rPr lang="fr-FR" dirty="0"/>
              <a:t>Essayez d'imaginer le titre de votre magazine à partir de ce thème. Remarquez que la plupart des magazines ont des titres relativement courts (comme « Le Nouvel Observateur », « L'Express », « ELLE » et « Science et Vie »). Non seulement le titre résumera le thème du magazine en peu de mots, mais en plus, ce sera plus facile pour la mise en page.</a:t>
            </a:r>
          </a:p>
          <a:p>
            <a:r>
              <a:rPr lang="fr-FR" dirty="0"/>
              <a:t>Quelle question sera abordée dans ce numéro ? Comment comptez-vous unifier tout le contenu ? Ce n'est pas pour rien que les éditeurs en chef sont toujours parodiés au bord de la crise de nerfs.</a:t>
            </a:r>
          </a:p>
        </p:txBody>
      </p:sp>
    </p:spTree>
    <p:extLst>
      <p:ext uri="{BB962C8B-B14F-4D97-AF65-F5344CB8AC3E}">
        <p14:creationId xmlns:p14="http://schemas.microsoft.com/office/powerpoint/2010/main" val="1251950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AE4F1C-AC99-EB63-AE5B-D21B5BACEF43}"/>
              </a:ext>
            </a:extLst>
          </p:cNvPr>
          <p:cNvSpPr>
            <a:spLocks noGrp="1"/>
          </p:cNvSpPr>
          <p:nvPr>
            <p:ph type="title"/>
          </p:nvPr>
        </p:nvSpPr>
        <p:spPr/>
        <p:txBody>
          <a:bodyPr/>
          <a:lstStyle/>
          <a:p>
            <a:r>
              <a:rPr lang="fr-FR" dirty="0"/>
              <a:t>Imaginez comment vous allez assembler votre magazine</a:t>
            </a:r>
          </a:p>
        </p:txBody>
      </p:sp>
      <p:sp>
        <p:nvSpPr>
          <p:cNvPr id="3" name="Espace réservé du contenu 2">
            <a:extLst>
              <a:ext uri="{FF2B5EF4-FFF2-40B4-BE49-F238E27FC236}">
                <a16:creationId xmlns:a16="http://schemas.microsoft.com/office/drawing/2014/main" id="{478341F8-13F1-C337-6EB6-A1CFFAF97AC8}"/>
              </a:ext>
            </a:extLst>
          </p:cNvPr>
          <p:cNvSpPr>
            <a:spLocks noGrp="1"/>
          </p:cNvSpPr>
          <p:nvPr>
            <p:ph idx="1"/>
          </p:nvPr>
        </p:nvSpPr>
        <p:spPr/>
        <p:txBody>
          <a:bodyPr/>
          <a:lstStyle/>
          <a:p>
            <a:r>
              <a:rPr lang="fr-FR" dirty="0"/>
              <a:t>La méthode que vous choisissez pour l'assemblage déterminera la manière dont vous rassemblerez et incorporerez le contenu. Voici quelques éléments à prendre en compte.</a:t>
            </a:r>
          </a:p>
          <a:p>
            <a:endParaRPr lang="fr-FR" dirty="0"/>
          </a:p>
          <a:p>
            <a:r>
              <a:rPr lang="fr-FR" dirty="0"/>
              <a:t>InDesign est le programme standard (bien qu'onéreux) pour créer un magazine sur ordinateur. Le texte est souvent écrit et édité dans InCopy qui est intégré à InDesign. Certains préfèrent utiliser le logiciel de Quark.</a:t>
            </a:r>
          </a:p>
          <a:p>
            <a:r>
              <a:rPr lang="fr-FR" dirty="0"/>
              <a:t>Si ces logiciels n'entrent pas dans votre budget, Office Publisher peut-être une solution de remplacement efficace.</a:t>
            </a:r>
          </a:p>
        </p:txBody>
      </p:sp>
    </p:spTree>
    <p:extLst>
      <p:ext uri="{BB962C8B-B14F-4D97-AF65-F5344CB8AC3E}">
        <p14:creationId xmlns:p14="http://schemas.microsoft.com/office/powerpoint/2010/main" val="1301762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9C45AF-A438-03EF-E22F-9F6F9CFF1AF2}"/>
              </a:ext>
            </a:extLst>
          </p:cNvPr>
          <p:cNvSpPr>
            <a:spLocks noGrp="1"/>
          </p:cNvSpPr>
          <p:nvPr>
            <p:ph type="title"/>
          </p:nvPr>
        </p:nvSpPr>
        <p:spPr/>
        <p:txBody>
          <a:bodyPr/>
          <a:lstStyle/>
          <a:p>
            <a:br>
              <a:rPr lang="fr-FR" dirty="0"/>
            </a:br>
            <a:r>
              <a:rPr lang="fr-FR" dirty="0"/>
              <a:t>Fixez-vous une échéance</a:t>
            </a:r>
          </a:p>
        </p:txBody>
      </p:sp>
      <p:sp>
        <p:nvSpPr>
          <p:cNvPr id="3" name="Espace réservé du contenu 2">
            <a:extLst>
              <a:ext uri="{FF2B5EF4-FFF2-40B4-BE49-F238E27FC236}">
                <a16:creationId xmlns:a16="http://schemas.microsoft.com/office/drawing/2014/main" id="{C232C2EA-F0B9-E07A-BB6E-DAB5F8240ED6}"/>
              </a:ext>
            </a:extLst>
          </p:cNvPr>
          <p:cNvSpPr>
            <a:spLocks noGrp="1"/>
          </p:cNvSpPr>
          <p:nvPr>
            <p:ph idx="1"/>
          </p:nvPr>
        </p:nvSpPr>
        <p:spPr/>
        <p:txBody>
          <a:bodyPr/>
          <a:lstStyle/>
          <a:p>
            <a:r>
              <a:rPr lang="fr-FR" dirty="0"/>
              <a:t> Quand est-ce que le magazine doit être fini ? Fixez-vous une échéance raisonnable : il faut vous laisser assez de temps pour offrir un magazine bien ficelé à vos lecteurs le jour J.</a:t>
            </a:r>
          </a:p>
        </p:txBody>
      </p:sp>
    </p:spTree>
    <p:extLst>
      <p:ext uri="{BB962C8B-B14F-4D97-AF65-F5344CB8AC3E}">
        <p14:creationId xmlns:p14="http://schemas.microsoft.com/office/powerpoint/2010/main" val="2789784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F0E6A1-D1F4-D672-20DA-23BFC5AE7A0A}"/>
              </a:ext>
            </a:extLst>
          </p:cNvPr>
          <p:cNvSpPr>
            <a:spLocks noGrp="1"/>
          </p:cNvSpPr>
          <p:nvPr>
            <p:ph type="title"/>
          </p:nvPr>
        </p:nvSpPr>
        <p:spPr>
          <a:xfrm>
            <a:off x="676564" y="2700866"/>
            <a:ext cx="10131425" cy="1456267"/>
          </a:xfrm>
        </p:spPr>
        <p:txBody>
          <a:bodyPr>
            <a:normAutofit fontScale="90000"/>
          </a:bodyPr>
          <a:lstStyle/>
          <a:p>
            <a:r>
              <a:rPr lang="fr-FR" dirty="0"/>
              <a:t>Créer son magazine </a:t>
            </a:r>
            <a:br>
              <a:rPr lang="fr-FR" dirty="0"/>
            </a:br>
            <a:br>
              <a:rPr lang="fr-FR" dirty="0"/>
            </a:br>
            <a:r>
              <a:rPr lang="fr-FR" dirty="0"/>
              <a:t>Partie 2 : Créer un contenu</a:t>
            </a:r>
          </a:p>
        </p:txBody>
      </p:sp>
    </p:spTree>
    <p:extLst>
      <p:ext uri="{BB962C8B-B14F-4D97-AF65-F5344CB8AC3E}">
        <p14:creationId xmlns:p14="http://schemas.microsoft.com/office/powerpoint/2010/main" val="181907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36E4E6-F508-4DE9-2530-82B4996A60D9}"/>
              </a:ext>
            </a:extLst>
          </p:cNvPr>
          <p:cNvSpPr>
            <a:spLocks noGrp="1"/>
          </p:cNvSpPr>
          <p:nvPr>
            <p:ph type="title"/>
          </p:nvPr>
        </p:nvSpPr>
        <p:spPr/>
        <p:txBody>
          <a:bodyPr>
            <a:normAutofit fontScale="90000"/>
          </a:bodyPr>
          <a:lstStyle/>
          <a:p>
            <a:br>
              <a:rPr lang="fr-FR" dirty="0"/>
            </a:br>
            <a:r>
              <a:rPr lang="fr-FR" dirty="0"/>
              <a:t>Écrire des articles, des rubriques et des histoires </a:t>
            </a:r>
          </a:p>
        </p:txBody>
      </p:sp>
      <p:sp>
        <p:nvSpPr>
          <p:cNvPr id="3" name="Espace réservé du contenu 2">
            <a:extLst>
              <a:ext uri="{FF2B5EF4-FFF2-40B4-BE49-F238E27FC236}">
                <a16:creationId xmlns:a16="http://schemas.microsoft.com/office/drawing/2014/main" id="{305AF00D-7AF5-17E7-D9D2-99D4942067E5}"/>
              </a:ext>
            </a:extLst>
          </p:cNvPr>
          <p:cNvSpPr>
            <a:spLocks noGrp="1"/>
          </p:cNvSpPr>
          <p:nvPr>
            <p:ph idx="1"/>
          </p:nvPr>
        </p:nvSpPr>
        <p:spPr/>
        <p:txBody>
          <a:bodyPr/>
          <a:lstStyle/>
          <a:p>
            <a:r>
              <a:rPr lang="fr-FR" dirty="0"/>
              <a:t>Écrivez des articles sur des sujets qui vous passionnent, vous et vos collaborateurs. Les sujets humanitaires sont-ils abordés ? Parlez-vous de l'actualité ? Y proposez-vous des conseils ou des entretiens avec des personnes intéressantes ?</a:t>
            </a:r>
          </a:p>
          <a:p>
            <a:r>
              <a:rPr lang="fr-FR" dirty="0"/>
              <a:t>Écrivez des histoires courtes pour donner un aspect plus personnel à votre magazine. Cela peut être ou non de la fiction, en fonction du lien avec votre sujet.</a:t>
            </a:r>
          </a:p>
          <a:p>
            <a:r>
              <a:rPr lang="fr-FR" dirty="0"/>
              <a:t>Recherchez d'anciens poèmes ou demandez à vos amis s'ils veulent voir leur travail publié dans votre magazine. Cela donnera un petit côté artistique.</a:t>
            </a:r>
          </a:p>
          <a:p>
            <a:r>
              <a:rPr lang="fr-FR" dirty="0"/>
              <a:t>Travailler avec des amis pour inclure différents points de vue est une excellente méthode.</a:t>
            </a:r>
          </a:p>
        </p:txBody>
      </p:sp>
    </p:spTree>
    <p:extLst>
      <p:ext uri="{BB962C8B-B14F-4D97-AF65-F5344CB8AC3E}">
        <p14:creationId xmlns:p14="http://schemas.microsoft.com/office/powerpoint/2010/main" val="2761795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CE5FA8-AFCE-FDBD-2611-2A2778578C27}"/>
              </a:ext>
            </a:extLst>
          </p:cNvPr>
          <p:cNvSpPr>
            <a:spLocks noGrp="1"/>
          </p:cNvSpPr>
          <p:nvPr>
            <p:ph type="title"/>
          </p:nvPr>
        </p:nvSpPr>
        <p:spPr/>
        <p:txBody>
          <a:bodyPr/>
          <a:lstStyle/>
          <a:p>
            <a:r>
              <a:rPr lang="fr-FR" dirty="0"/>
              <a:t>Rassemblez des images</a:t>
            </a:r>
          </a:p>
        </p:txBody>
      </p:sp>
      <p:sp>
        <p:nvSpPr>
          <p:cNvPr id="3" name="Espace réservé du contenu 2">
            <a:extLst>
              <a:ext uri="{FF2B5EF4-FFF2-40B4-BE49-F238E27FC236}">
                <a16:creationId xmlns:a16="http://schemas.microsoft.com/office/drawing/2014/main" id="{E877780A-A02C-40B9-64B8-C2E6904866EF}"/>
              </a:ext>
            </a:extLst>
          </p:cNvPr>
          <p:cNvSpPr>
            <a:spLocks noGrp="1"/>
          </p:cNvSpPr>
          <p:nvPr>
            <p:ph idx="1"/>
          </p:nvPr>
        </p:nvSpPr>
        <p:spPr/>
        <p:txBody>
          <a:bodyPr/>
          <a:lstStyle/>
          <a:p>
            <a:r>
              <a:rPr lang="fr-FR" dirty="0"/>
              <a:t>Même si vous préférez vous concentrer sur le contenu rédactionnel, les magazines restent un médium visuel. De belles images éveilleront la curiosité de vos lecteurs et ajouteront une certaine dimension à vos articles.</a:t>
            </a:r>
          </a:p>
          <a:p>
            <a:r>
              <a:rPr lang="fr-FR" dirty="0"/>
              <a:t>Prenez des photos en relation avec votre contenu. N'oubliez pas de prendre des photos d'endroits vides et neutres, vous pourrez les mettre en arrière-plan et y superposer du texte.</a:t>
            </a:r>
          </a:p>
          <a:p>
            <a:r>
              <a:rPr lang="fr-FR" dirty="0"/>
              <a:t>Faites un reportage photo. C'est-à-dire que vous devez explorer un sujet en profondeur et guider votre lecteur à l'aide de photos. C'est une très bonne solution pour ceux qui sont doués en photographie.</a:t>
            </a:r>
          </a:p>
        </p:txBody>
      </p:sp>
    </p:spTree>
    <p:extLst>
      <p:ext uri="{BB962C8B-B14F-4D97-AF65-F5344CB8AC3E}">
        <p14:creationId xmlns:p14="http://schemas.microsoft.com/office/powerpoint/2010/main" val="513150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53158A-72EB-3A41-3454-704CF3601D18}"/>
              </a:ext>
            </a:extLst>
          </p:cNvPr>
          <p:cNvSpPr>
            <a:spLocks noGrp="1"/>
          </p:cNvSpPr>
          <p:nvPr>
            <p:ph type="title"/>
          </p:nvPr>
        </p:nvSpPr>
        <p:spPr/>
        <p:txBody>
          <a:bodyPr/>
          <a:lstStyle/>
          <a:p>
            <a:r>
              <a:rPr lang="fr-FR" dirty="0"/>
              <a:t>Créez une couverture </a:t>
            </a:r>
          </a:p>
        </p:txBody>
      </p:sp>
      <p:sp>
        <p:nvSpPr>
          <p:cNvPr id="3" name="Espace réservé du contenu 2">
            <a:extLst>
              <a:ext uri="{FF2B5EF4-FFF2-40B4-BE49-F238E27FC236}">
                <a16:creationId xmlns:a16="http://schemas.microsoft.com/office/drawing/2014/main" id="{852020AF-8DFA-98E9-04D8-22E7980E5620}"/>
              </a:ext>
            </a:extLst>
          </p:cNvPr>
          <p:cNvSpPr>
            <a:spLocks noGrp="1"/>
          </p:cNvSpPr>
          <p:nvPr>
            <p:ph idx="1"/>
          </p:nvPr>
        </p:nvSpPr>
        <p:spPr/>
        <p:txBody>
          <a:bodyPr/>
          <a:lstStyle/>
          <a:p>
            <a:r>
              <a:rPr lang="fr-FR" dirty="0"/>
              <a:t>La couverture de votre magazine devrait piquer la curiosité des lecteurs en leur donnant envie de découvrir le contenu, sans trop en révéler. Voici quelques conseils en la matière.</a:t>
            </a:r>
          </a:p>
          <a:p>
            <a:r>
              <a:rPr lang="fr-FR" dirty="0"/>
              <a:t>Faites en sorte que le titre du magazine ressorte bien. Bien que beaucoup de magazines changent la couleur de leur titre de numéro en numéro, la police de caractères reste toujours la même. Choisissez-en une facile à lire, qui se démarque et qui a un style qui correspond à votre contenu.</a:t>
            </a:r>
          </a:p>
        </p:txBody>
      </p:sp>
    </p:spTree>
    <p:extLst>
      <p:ext uri="{BB962C8B-B14F-4D97-AF65-F5344CB8AC3E}">
        <p14:creationId xmlns:p14="http://schemas.microsoft.com/office/powerpoint/2010/main" val="2002672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F0E6A1-D1F4-D672-20DA-23BFC5AE7A0A}"/>
              </a:ext>
            </a:extLst>
          </p:cNvPr>
          <p:cNvSpPr>
            <a:spLocks noGrp="1"/>
          </p:cNvSpPr>
          <p:nvPr>
            <p:ph type="title"/>
          </p:nvPr>
        </p:nvSpPr>
        <p:spPr>
          <a:xfrm>
            <a:off x="676564" y="2700866"/>
            <a:ext cx="10131425" cy="1456267"/>
          </a:xfrm>
        </p:spPr>
        <p:txBody>
          <a:bodyPr>
            <a:normAutofit fontScale="90000"/>
          </a:bodyPr>
          <a:lstStyle/>
          <a:p>
            <a:r>
              <a:rPr lang="fr-FR" dirty="0"/>
              <a:t>Créer son magazine </a:t>
            </a:r>
            <a:br>
              <a:rPr lang="fr-FR" dirty="0"/>
            </a:br>
            <a:br>
              <a:rPr lang="fr-FR" dirty="0"/>
            </a:br>
            <a:r>
              <a:rPr lang="fr-FR" dirty="0"/>
              <a:t>Partie 3 : Assembler le contenu</a:t>
            </a:r>
          </a:p>
        </p:txBody>
      </p:sp>
    </p:spTree>
    <p:extLst>
      <p:ext uri="{BB962C8B-B14F-4D97-AF65-F5344CB8AC3E}">
        <p14:creationId xmlns:p14="http://schemas.microsoft.com/office/powerpoint/2010/main" val="292660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1307</TotalTime>
  <Words>942</Words>
  <Application>Microsoft Office PowerPoint</Application>
  <PresentationFormat>Grand écran</PresentationFormat>
  <Paragraphs>38</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Calibri Light</vt:lpstr>
      <vt:lpstr>Céleste</vt:lpstr>
      <vt:lpstr>Comment créer son magazine  Partie 1 : se préparer </vt:lpstr>
      <vt:lpstr>Imaginez un thème général ou un sujet plus précis</vt:lpstr>
      <vt:lpstr>Imaginez comment vous allez assembler votre magazine</vt:lpstr>
      <vt:lpstr> Fixez-vous une échéance</vt:lpstr>
      <vt:lpstr>Créer son magazine   Partie 2 : Créer un contenu</vt:lpstr>
      <vt:lpstr> Écrire des articles, des rubriques et des histoires </vt:lpstr>
      <vt:lpstr>Rassemblez des images</vt:lpstr>
      <vt:lpstr>Créez une couverture </vt:lpstr>
      <vt:lpstr>Créer son magazine   Partie 3 : Assembler le contenu</vt:lpstr>
      <vt:lpstr>Choisissez un style pour votre magazine</vt:lpstr>
      <vt:lpstr>Décidez de l'ordre de votre contenu</vt:lpstr>
      <vt:lpstr>Occupez-vous de la mise en page de votre magazine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CARRE</cp:lastModifiedBy>
  <cp:revision>48</cp:revision>
  <dcterms:created xsi:type="dcterms:W3CDTF">2020-01-28T13:17:23Z</dcterms:created>
  <dcterms:modified xsi:type="dcterms:W3CDTF">2023-11-29T08:58:02Z</dcterms:modified>
</cp:coreProperties>
</file>