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4" r:id="rId1"/>
  </p:sldMasterIdLst>
  <p:sldIdLst>
    <p:sldId id="268" r:id="rId2"/>
    <p:sldId id="269" r:id="rId3"/>
    <p:sldId id="270" r:id="rId4"/>
    <p:sldId id="271" r:id="rId5"/>
    <p:sldId id="272" r:id="rId6"/>
    <p:sldId id="273" r:id="rId7"/>
    <p:sldId id="275" r:id="rId8"/>
    <p:sldId id="274" r:id="rId9"/>
    <p:sldId id="276" r:id="rId10"/>
    <p:sldId id="277" r:id="rId11"/>
    <p:sldId id="278" r:id="rId12"/>
    <p:sldId id="279" r:id="rId13"/>
    <p:sldId id="280" r:id="rId14"/>
    <p:sldId id="282" r:id="rId15"/>
    <p:sldId id="281" r:id="rId16"/>
    <p:sldId id="283" r:id="rId17"/>
    <p:sldId id="284" r:id="rId18"/>
    <p:sldId id="285" r:id="rId19"/>
    <p:sldId id="286" r:id="rId20"/>
    <p:sldId id="287" r:id="rId21"/>
    <p:sldId id="288" r:id="rId22"/>
    <p:sldId id="289" r:id="rId23"/>
    <p:sldId id="290" r:id="rId24"/>
    <p:sldId id="291" r:id="rId25"/>
    <p:sldId id="292" r:id="rId26"/>
    <p:sldId id="293" r:id="rId27"/>
    <p:sldId id="294" r:id="rId28"/>
    <p:sldId id="295" r:id="rId29"/>
    <p:sldId id="296" r:id="rId30"/>
    <p:sldId id="297" r:id="rId31"/>
    <p:sldId id="298" r:id="rId32"/>
    <p:sldId id="299" r:id="rId33"/>
    <p:sldId id="300" r:id="rId34"/>
    <p:sldId id="301"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fr-FR"/>
              <a:t>Modifiez le style du titre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073ED0CC-082F-4160-86E5-0D6041F12778}" type="datetime1">
              <a:rPr lang="en-US" smtClean="0"/>
              <a:t>10/24/2024</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590270640"/>
      </p:ext>
    </p:extLst>
  </p:cSld>
  <p:clrMapOvr>
    <a:overrideClrMapping bg1="dk1" tx1="lt1" bg2="dk2" tx2="lt2" accent1="accent1" accent2="accent2" accent3="accent3" accent4="accent4" accent5="accent5" accent6="accent6" hlink="hlink" folHlink="folHlink"/>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73ED0CC-082F-4160-86E5-0D6041F12778}" type="datetime1">
              <a:rPr lang="en-US" smtClean="0"/>
              <a:t>10/24/2024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01137233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fr-FR"/>
              <a:t>Modifiez le style du titre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414092074"/>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525228453"/>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fr-FR"/>
              <a:t>Modifiez le style du titre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402825139"/>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fr-FR"/>
              <a:t>Cliquez pour modifier les styles du texte du masque</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442520698"/>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fr-FR"/>
              <a:t>Modifiez le style du titre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fr-FR"/>
              <a:t>Cliquez pour modifier les styles du texte du masque</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026819649"/>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8" name="Title 1"/>
          <p:cNvSpPr>
            <a:spLocks noGrp="1"/>
          </p:cNvSpPr>
          <p:nvPr>
            <p:ph type="title"/>
          </p:nvPr>
        </p:nvSpPr>
        <p:spPr>
          <a:xfrm>
            <a:off x="685801" y="609600"/>
            <a:ext cx="10131425" cy="1456267"/>
          </a:xfrm>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73ED0CC-082F-4160-86E5-0D6041F12778}" type="datetime1">
              <a:rPr lang="en-US" smtClean="0"/>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368963130"/>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73ED0CC-082F-4160-86E5-0D6041F12778}" type="datetime1">
              <a:rPr lang="en-US" smtClean="0"/>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884753864"/>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73ED0CC-082F-4160-86E5-0D6041F12778}" type="datetime1">
              <a:rPr lang="en-US" smtClean="0"/>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727393423"/>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fr-FR"/>
              <a:t>Modifiez le style du titre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426149639"/>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073ED0CC-082F-4160-86E5-0D6041F12778}" type="datetime1">
              <a:rPr lang="en-US" smtClean="0"/>
              <a:t>10/24/2024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494344849"/>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073ED0CC-082F-4160-86E5-0D6041F12778}" type="datetime1">
              <a:rPr lang="en-US" smtClean="0"/>
              <a:t>10/24/2024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548386722"/>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073ED0CC-082F-4160-86E5-0D6041F12778}" type="datetime1">
              <a:rPr lang="en-US" smtClean="0"/>
              <a:t>10/24/2024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731940556"/>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073ED0CC-082F-4160-86E5-0D6041F12778}" type="datetime1">
              <a:rPr lang="en-US" smtClean="0"/>
              <a:t>10/24/2024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328914797"/>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73ED0CC-082F-4160-86E5-0D6041F12778}" type="datetime1">
              <a:rPr lang="en-US" smtClean="0"/>
              <a:t>10/24/2024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722104690"/>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fr-FR"/>
              <a:t>Modifiez le style du titre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73ED0CC-082F-4160-86E5-0D6041F12778}" type="datetime1">
              <a:rPr lang="en-US" smtClean="0"/>
              <a:t>10/24/2024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643945394"/>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73ED0CC-082F-4160-86E5-0D6041F12778}" type="datetime1">
              <a:rPr lang="en-US" smtClean="0"/>
              <a:t>10/24/2024</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A98EE3D-8CD1-4C3F-BD1C-C98C9596463C}" type="slidenum">
              <a:rPr lang="en-US" smtClean="0"/>
              <a:t>‹N°›</a:t>
            </a:fld>
            <a:endParaRPr lang="en-US" dirty="0"/>
          </a:p>
        </p:txBody>
      </p:sp>
    </p:spTree>
    <p:extLst>
      <p:ext uri="{BB962C8B-B14F-4D97-AF65-F5344CB8AC3E}">
        <p14:creationId xmlns:p14="http://schemas.microsoft.com/office/powerpoint/2010/main" val="3619609520"/>
      </p:ext>
    </p:extLst>
  </p:cSld>
  <p:clrMap bg1="dk1" tx1="lt1" bg2="dk2" tx2="lt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 id="2147483746" r:id="rId12"/>
    <p:sldLayoutId id="2147483747" r:id="rId13"/>
    <p:sldLayoutId id="2147483748" r:id="rId14"/>
    <p:sldLayoutId id="2147483749" r:id="rId15"/>
    <p:sldLayoutId id="2147483750" r:id="rId16"/>
    <p:sldLayoutId id="2147483751" r:id="rId17"/>
  </p:sldLayoutIdLst>
  <p:hf sldNum="0" hdr="0" ftr="0" dt="0"/>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DE991F-E463-4273-9609-6C90D97B47CD}"/>
              </a:ext>
            </a:extLst>
          </p:cNvPr>
          <p:cNvSpPr>
            <a:spLocks noGrp="1"/>
          </p:cNvSpPr>
          <p:nvPr>
            <p:ph type="title"/>
          </p:nvPr>
        </p:nvSpPr>
        <p:spPr>
          <a:xfrm>
            <a:off x="676470" y="2550367"/>
            <a:ext cx="10131425" cy="1456267"/>
          </a:xfrm>
        </p:spPr>
        <p:txBody>
          <a:bodyPr>
            <a:normAutofit/>
          </a:bodyPr>
          <a:lstStyle/>
          <a:p>
            <a:r>
              <a:rPr lang="fr-FR" dirty="0"/>
              <a:t>E-réputation</a:t>
            </a:r>
          </a:p>
        </p:txBody>
      </p:sp>
    </p:spTree>
    <p:extLst>
      <p:ext uri="{BB962C8B-B14F-4D97-AF65-F5344CB8AC3E}">
        <p14:creationId xmlns:p14="http://schemas.microsoft.com/office/powerpoint/2010/main" val="29743385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Espace réservé du contenu 4" descr="Une image contenant texte, capture d’écran, Police, nombre&#10;&#10;Description générée automatiquement">
            <a:extLst>
              <a:ext uri="{FF2B5EF4-FFF2-40B4-BE49-F238E27FC236}">
                <a16:creationId xmlns:a16="http://schemas.microsoft.com/office/drawing/2014/main" id="{BECD14CB-60F5-37EB-EED3-342603F7161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85355" y="385588"/>
            <a:ext cx="7482579" cy="6086823"/>
          </a:xfrm>
        </p:spPr>
      </p:pic>
    </p:spTree>
    <p:extLst>
      <p:ext uri="{BB962C8B-B14F-4D97-AF65-F5344CB8AC3E}">
        <p14:creationId xmlns:p14="http://schemas.microsoft.com/office/powerpoint/2010/main" val="19423751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0A44CE-1003-0FF6-2C7B-B64FAA3B86A0}"/>
              </a:ext>
            </a:extLst>
          </p:cNvPr>
          <p:cNvSpPr>
            <a:spLocks noGrp="1"/>
          </p:cNvSpPr>
          <p:nvPr>
            <p:ph type="title"/>
          </p:nvPr>
        </p:nvSpPr>
        <p:spPr/>
        <p:txBody>
          <a:bodyPr/>
          <a:lstStyle/>
          <a:p>
            <a:r>
              <a:rPr lang="fr-FR" dirty="0"/>
              <a:t>conclusion</a:t>
            </a:r>
          </a:p>
        </p:txBody>
      </p:sp>
      <p:sp>
        <p:nvSpPr>
          <p:cNvPr id="3" name="Espace réservé du contenu 2">
            <a:extLst>
              <a:ext uri="{FF2B5EF4-FFF2-40B4-BE49-F238E27FC236}">
                <a16:creationId xmlns:a16="http://schemas.microsoft.com/office/drawing/2014/main" id="{B1906496-0A1C-D714-AC49-23B428B49EAD}"/>
              </a:ext>
            </a:extLst>
          </p:cNvPr>
          <p:cNvSpPr>
            <a:spLocks noGrp="1"/>
          </p:cNvSpPr>
          <p:nvPr>
            <p:ph idx="1"/>
          </p:nvPr>
        </p:nvSpPr>
        <p:spPr/>
        <p:txBody>
          <a:bodyPr/>
          <a:lstStyle/>
          <a:p>
            <a:r>
              <a:rPr lang="fr-FR" dirty="0"/>
              <a:t>Pour résumer, l’e-réputation est volatile et changeante avec une forte capacité de diffusion, grâce à une pluralité d’acteurs qui ont le pouvoir d’agir dessus. Autrement dit, si vous ne prenez pas la parole, quelqu’un s’en chargera pour vous ! Elle mérite donc une attention toute particulière.</a:t>
            </a:r>
          </a:p>
        </p:txBody>
      </p:sp>
    </p:spTree>
    <p:extLst>
      <p:ext uri="{BB962C8B-B14F-4D97-AF65-F5344CB8AC3E}">
        <p14:creationId xmlns:p14="http://schemas.microsoft.com/office/powerpoint/2010/main" val="2518805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EE7E1E8-31F4-BF69-8361-9D598AD97963}"/>
              </a:ext>
            </a:extLst>
          </p:cNvPr>
          <p:cNvSpPr>
            <a:spLocks noGrp="1"/>
          </p:cNvSpPr>
          <p:nvPr>
            <p:ph type="title"/>
          </p:nvPr>
        </p:nvSpPr>
        <p:spPr/>
        <p:txBody>
          <a:bodyPr/>
          <a:lstStyle/>
          <a:p>
            <a:r>
              <a:rPr lang="fr-FR" dirty="0"/>
              <a:t>Structurez votre audit</a:t>
            </a:r>
          </a:p>
        </p:txBody>
      </p:sp>
      <p:sp>
        <p:nvSpPr>
          <p:cNvPr id="3" name="Espace réservé du contenu 2">
            <a:extLst>
              <a:ext uri="{FF2B5EF4-FFF2-40B4-BE49-F238E27FC236}">
                <a16:creationId xmlns:a16="http://schemas.microsoft.com/office/drawing/2014/main" id="{6CF84D6A-5508-43C8-351A-F23D5A17B931}"/>
              </a:ext>
            </a:extLst>
          </p:cNvPr>
          <p:cNvSpPr>
            <a:spLocks noGrp="1"/>
          </p:cNvSpPr>
          <p:nvPr>
            <p:ph idx="1"/>
          </p:nvPr>
        </p:nvSpPr>
        <p:spPr/>
        <p:txBody>
          <a:bodyPr/>
          <a:lstStyle/>
          <a:p>
            <a:r>
              <a:rPr lang="fr-FR" dirty="0"/>
              <a:t>Les questions à se poser partie 1 : Quels sont les objectifs de ma communication en ligne ? Quels outils utilise ma marque ? Quel contenu est publié ? À quelle fréquence ? Pour quel(s) résultat(s) ? Quels sont les moyens et ressources (humaines et financières) attribués ? </a:t>
            </a:r>
          </a:p>
          <a:p>
            <a:r>
              <a:rPr lang="fr-FR" dirty="0"/>
              <a:t>Cette première partie est plutôt simple à réaliser car vous avez – normalement – toutes les données à disposition.</a:t>
            </a:r>
          </a:p>
        </p:txBody>
      </p:sp>
    </p:spTree>
    <p:extLst>
      <p:ext uri="{BB962C8B-B14F-4D97-AF65-F5344CB8AC3E}">
        <p14:creationId xmlns:p14="http://schemas.microsoft.com/office/powerpoint/2010/main" val="246062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EE7E1E8-31F4-BF69-8361-9D598AD97963}"/>
              </a:ext>
            </a:extLst>
          </p:cNvPr>
          <p:cNvSpPr>
            <a:spLocks noGrp="1"/>
          </p:cNvSpPr>
          <p:nvPr>
            <p:ph type="title"/>
          </p:nvPr>
        </p:nvSpPr>
        <p:spPr/>
        <p:txBody>
          <a:bodyPr/>
          <a:lstStyle/>
          <a:p>
            <a:r>
              <a:rPr lang="fr-FR" dirty="0"/>
              <a:t>Structurez votre audit</a:t>
            </a:r>
          </a:p>
        </p:txBody>
      </p:sp>
      <p:sp>
        <p:nvSpPr>
          <p:cNvPr id="3" name="Espace réservé du contenu 2">
            <a:extLst>
              <a:ext uri="{FF2B5EF4-FFF2-40B4-BE49-F238E27FC236}">
                <a16:creationId xmlns:a16="http://schemas.microsoft.com/office/drawing/2014/main" id="{6CF84D6A-5508-43C8-351A-F23D5A17B931}"/>
              </a:ext>
            </a:extLst>
          </p:cNvPr>
          <p:cNvSpPr>
            <a:spLocks noGrp="1"/>
          </p:cNvSpPr>
          <p:nvPr>
            <p:ph idx="1"/>
          </p:nvPr>
        </p:nvSpPr>
        <p:spPr/>
        <p:txBody>
          <a:bodyPr/>
          <a:lstStyle/>
          <a:p>
            <a:r>
              <a:rPr lang="fr-FR" dirty="0"/>
              <a:t>Sachez qu’en moyenne, une marque ne contrôle que 18 % des contenus partagés à son sujet (source : dossier e-réputation de </a:t>
            </a:r>
            <a:r>
              <a:rPr lang="fr-FR" dirty="0" err="1"/>
              <a:t>AmazingContent</a:t>
            </a:r>
            <a:r>
              <a:rPr lang="fr-FR" dirty="0"/>
              <a:t>). Il faut alors étendre votre recherche aux autres plateformes social media (même celles où vous n’êtes pas présent !), aux blogs, aux forums et autres espaces d’avis clients.</a:t>
            </a:r>
          </a:p>
        </p:txBody>
      </p:sp>
    </p:spTree>
    <p:extLst>
      <p:ext uri="{BB962C8B-B14F-4D97-AF65-F5344CB8AC3E}">
        <p14:creationId xmlns:p14="http://schemas.microsoft.com/office/powerpoint/2010/main" val="29812337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EE7E1E8-31F4-BF69-8361-9D598AD97963}"/>
              </a:ext>
            </a:extLst>
          </p:cNvPr>
          <p:cNvSpPr>
            <a:spLocks noGrp="1"/>
          </p:cNvSpPr>
          <p:nvPr>
            <p:ph type="title"/>
          </p:nvPr>
        </p:nvSpPr>
        <p:spPr/>
        <p:txBody>
          <a:bodyPr/>
          <a:lstStyle/>
          <a:p>
            <a:r>
              <a:rPr lang="fr-FR" dirty="0"/>
              <a:t>Structurez votre audit</a:t>
            </a:r>
          </a:p>
        </p:txBody>
      </p:sp>
      <p:sp>
        <p:nvSpPr>
          <p:cNvPr id="3" name="Espace réservé du contenu 2">
            <a:extLst>
              <a:ext uri="{FF2B5EF4-FFF2-40B4-BE49-F238E27FC236}">
                <a16:creationId xmlns:a16="http://schemas.microsoft.com/office/drawing/2014/main" id="{6CF84D6A-5508-43C8-351A-F23D5A17B931}"/>
              </a:ext>
            </a:extLst>
          </p:cNvPr>
          <p:cNvSpPr>
            <a:spLocks noGrp="1"/>
          </p:cNvSpPr>
          <p:nvPr>
            <p:ph idx="1"/>
          </p:nvPr>
        </p:nvSpPr>
        <p:spPr/>
        <p:txBody>
          <a:bodyPr/>
          <a:lstStyle/>
          <a:p>
            <a:r>
              <a:rPr lang="fr-FR" dirty="0"/>
              <a:t>Partie 2 : Les questions à se poser : Combien de fois ma marque est-elle citée ? Sur quelles plateformes ? Quelles sont les thématiques associées à ma marque ? Quel est le ton employé ? Qui sont les émetteurs de ces contenus ? Quel impact a leur discours ? Certains peuvent-ils devenir des ambassadeurs de ma marque ?  Mon positionnement de marque est-il en adéquation avec ma cible ? Comment réagit-elle à ma dernière campagne ? Etc.</a:t>
            </a:r>
          </a:p>
          <a:p>
            <a:endParaRPr lang="fr-FR" dirty="0"/>
          </a:p>
          <a:p>
            <a:pPr marL="0" indent="0">
              <a:buNone/>
            </a:pPr>
            <a:r>
              <a:rPr lang="fr-FR" dirty="0"/>
              <a:t>Cette deuxième partie est une véritable mine d’or. C’est l’occasion pour vous d’en apprendre plus sur ce que pensent réellement les clients de vos produits, et d’identifier de nouveaux leviers d’action (une nouvelle offre de produit ? Un influenceur prêt à collaborer ?).</a:t>
            </a:r>
          </a:p>
        </p:txBody>
      </p:sp>
    </p:spTree>
    <p:extLst>
      <p:ext uri="{BB962C8B-B14F-4D97-AF65-F5344CB8AC3E}">
        <p14:creationId xmlns:p14="http://schemas.microsoft.com/office/powerpoint/2010/main" val="12565869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EE7E1E8-31F4-BF69-8361-9D598AD97963}"/>
              </a:ext>
            </a:extLst>
          </p:cNvPr>
          <p:cNvSpPr>
            <a:spLocks noGrp="1"/>
          </p:cNvSpPr>
          <p:nvPr>
            <p:ph type="title"/>
          </p:nvPr>
        </p:nvSpPr>
        <p:spPr/>
        <p:txBody>
          <a:bodyPr/>
          <a:lstStyle/>
          <a:p>
            <a:r>
              <a:rPr lang="fr-FR" dirty="0"/>
              <a:t>Structurez votre audit</a:t>
            </a:r>
          </a:p>
        </p:txBody>
      </p:sp>
      <p:sp>
        <p:nvSpPr>
          <p:cNvPr id="3" name="Espace réservé du contenu 2">
            <a:extLst>
              <a:ext uri="{FF2B5EF4-FFF2-40B4-BE49-F238E27FC236}">
                <a16:creationId xmlns:a16="http://schemas.microsoft.com/office/drawing/2014/main" id="{6CF84D6A-5508-43C8-351A-F23D5A17B931}"/>
              </a:ext>
            </a:extLst>
          </p:cNvPr>
          <p:cNvSpPr>
            <a:spLocks noGrp="1"/>
          </p:cNvSpPr>
          <p:nvPr>
            <p:ph idx="1"/>
          </p:nvPr>
        </p:nvSpPr>
        <p:spPr/>
        <p:txBody>
          <a:bodyPr/>
          <a:lstStyle/>
          <a:p>
            <a:r>
              <a:rPr lang="fr-FR" dirty="0"/>
              <a:t>Partie 3 : Les questions à se poser : Qui sont mes principaux concurrents en ligne ? Sur quelles plateformes sont-ils présents ? Avec quel contenu ? À quelle fréquence ? Quelles sont les réactions de leur communauté ? Quels sont les principaux KOL (Key Opinion Leaders), leaders d’opinion, prescripteurs de mon domaine d’activité présents en ligne ? Comment puis-je les intégrer dans ma communication ? Quelles sont les nouvelles tendances de mon marché ?</a:t>
            </a:r>
          </a:p>
          <a:p>
            <a:r>
              <a:rPr lang="fr-FR" dirty="0"/>
              <a:t>Vous n’êtes pas le seul à avoir compris qu’il fallait investir le Web. Observez vos concurrents (directs ou indirects), et surtout leurs bonnes pratiques.</a:t>
            </a:r>
          </a:p>
          <a:p>
            <a:r>
              <a:rPr lang="fr-FR" dirty="0"/>
              <a:t>Côté marché, plus vous serez informé de ce qu’il se passe, plus tôt vous pourrez réagir et adapter votre offre. Sinon, quelqu’un le fera avant vous – tout simplement.</a:t>
            </a:r>
          </a:p>
        </p:txBody>
      </p:sp>
    </p:spTree>
    <p:extLst>
      <p:ext uri="{BB962C8B-B14F-4D97-AF65-F5344CB8AC3E}">
        <p14:creationId xmlns:p14="http://schemas.microsoft.com/office/powerpoint/2010/main" val="21820206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8C1D78-E0AD-A82B-5D73-37009A10EACF}"/>
              </a:ext>
            </a:extLst>
          </p:cNvPr>
          <p:cNvSpPr>
            <a:spLocks noGrp="1"/>
          </p:cNvSpPr>
          <p:nvPr>
            <p:ph type="title"/>
          </p:nvPr>
        </p:nvSpPr>
        <p:spPr/>
        <p:txBody>
          <a:bodyPr/>
          <a:lstStyle/>
          <a:p>
            <a:r>
              <a:rPr lang="fr-FR" dirty="0"/>
              <a:t>Quelles sont les personnes en mesure de mener l’audit ?</a:t>
            </a:r>
          </a:p>
        </p:txBody>
      </p:sp>
      <p:sp>
        <p:nvSpPr>
          <p:cNvPr id="3" name="Espace réservé du contenu 2">
            <a:extLst>
              <a:ext uri="{FF2B5EF4-FFF2-40B4-BE49-F238E27FC236}">
                <a16:creationId xmlns:a16="http://schemas.microsoft.com/office/drawing/2014/main" id="{1109BA1C-8E69-86F0-0034-017BAEA233F8}"/>
              </a:ext>
            </a:extLst>
          </p:cNvPr>
          <p:cNvSpPr>
            <a:spLocks noGrp="1"/>
          </p:cNvSpPr>
          <p:nvPr>
            <p:ph idx="1"/>
          </p:nvPr>
        </p:nvSpPr>
        <p:spPr/>
        <p:txBody>
          <a:bodyPr/>
          <a:lstStyle/>
          <a:p>
            <a:r>
              <a:rPr lang="fr-FR" dirty="0"/>
              <a:t>Je vous recommande toutefois de réaliser vous-même votre premier audit d’e-réputation. Ou du moins de piloter le projet si vous souhaitez vous faire accompagner.</a:t>
            </a:r>
          </a:p>
        </p:txBody>
      </p:sp>
    </p:spTree>
    <p:extLst>
      <p:ext uri="{BB962C8B-B14F-4D97-AF65-F5344CB8AC3E}">
        <p14:creationId xmlns:p14="http://schemas.microsoft.com/office/powerpoint/2010/main" val="9925220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734BEBD-B25C-2423-19E9-983E5C666AC9}"/>
              </a:ext>
            </a:extLst>
          </p:cNvPr>
          <p:cNvSpPr>
            <a:spLocks noGrp="1"/>
          </p:cNvSpPr>
          <p:nvPr>
            <p:ph type="title"/>
          </p:nvPr>
        </p:nvSpPr>
        <p:spPr/>
        <p:txBody>
          <a:bodyPr/>
          <a:lstStyle/>
          <a:p>
            <a:r>
              <a:rPr lang="fr-FR" dirty="0"/>
              <a:t>Quand réaliser l’audit et à quelle fréquence ?</a:t>
            </a:r>
          </a:p>
        </p:txBody>
      </p:sp>
      <p:pic>
        <p:nvPicPr>
          <p:cNvPr id="5" name="Espace réservé du contenu 4" descr="Une image contenant texte, capture d’écran, Police, nombre&#10;&#10;Description générée automatiquement">
            <a:extLst>
              <a:ext uri="{FF2B5EF4-FFF2-40B4-BE49-F238E27FC236}">
                <a16:creationId xmlns:a16="http://schemas.microsoft.com/office/drawing/2014/main" id="{1976A5B0-6C19-4C4B-C3AE-988ADD5BDD0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20052" y="2013927"/>
            <a:ext cx="6262922" cy="4234473"/>
          </a:xfrm>
        </p:spPr>
      </p:pic>
    </p:spTree>
    <p:extLst>
      <p:ext uri="{BB962C8B-B14F-4D97-AF65-F5344CB8AC3E}">
        <p14:creationId xmlns:p14="http://schemas.microsoft.com/office/powerpoint/2010/main" val="12775908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734BEBD-B25C-2423-19E9-983E5C666AC9}"/>
              </a:ext>
            </a:extLst>
          </p:cNvPr>
          <p:cNvSpPr>
            <a:spLocks noGrp="1"/>
          </p:cNvSpPr>
          <p:nvPr>
            <p:ph type="title"/>
          </p:nvPr>
        </p:nvSpPr>
        <p:spPr/>
        <p:txBody>
          <a:bodyPr/>
          <a:lstStyle/>
          <a:p>
            <a:r>
              <a:rPr lang="fr-FR" dirty="0"/>
              <a:t>Quand réaliser l’audit et à quelle fréquence ?</a:t>
            </a:r>
          </a:p>
        </p:txBody>
      </p:sp>
      <p:sp>
        <p:nvSpPr>
          <p:cNvPr id="4" name="Espace réservé du contenu 3">
            <a:extLst>
              <a:ext uri="{FF2B5EF4-FFF2-40B4-BE49-F238E27FC236}">
                <a16:creationId xmlns:a16="http://schemas.microsoft.com/office/drawing/2014/main" id="{F93E5F69-BB7A-F14D-B5EB-C3F51C4D4BB1}"/>
              </a:ext>
            </a:extLst>
          </p:cNvPr>
          <p:cNvSpPr>
            <a:spLocks noGrp="1"/>
          </p:cNvSpPr>
          <p:nvPr>
            <p:ph idx="1"/>
          </p:nvPr>
        </p:nvSpPr>
        <p:spPr/>
        <p:txBody>
          <a:bodyPr/>
          <a:lstStyle/>
          <a:p>
            <a:r>
              <a:rPr lang="fr-FR" dirty="0"/>
              <a:t>Pour ce qui est de la fréquence, il n’y a pas de “bonnes” réponses ; mais ce qui est certain, c’est qu’un audit a vocation à être mené de manière régulière.</a:t>
            </a:r>
          </a:p>
          <a:p>
            <a:endParaRPr lang="fr-FR" dirty="0"/>
          </a:p>
          <a:p>
            <a:r>
              <a:rPr lang="fr-FR" dirty="0"/>
              <a:t>À vous de définir en fonction de vos objectifs ce qui vous conviendra le mieux : un audit mensuel, semestriel ou annuel ?</a:t>
            </a:r>
          </a:p>
          <a:p>
            <a:endParaRPr lang="fr-FR" dirty="0"/>
          </a:p>
          <a:p>
            <a:r>
              <a:rPr lang="fr-FR" dirty="0"/>
              <a:t>Je vous conseille de réaliser un nouvel audit au minimum une fois par an en fin d’année (pour préparer la nouvelle année), ou pendant les congés d’été (pour profiter du calme ambiant !).</a:t>
            </a:r>
          </a:p>
        </p:txBody>
      </p:sp>
    </p:spTree>
    <p:extLst>
      <p:ext uri="{BB962C8B-B14F-4D97-AF65-F5344CB8AC3E}">
        <p14:creationId xmlns:p14="http://schemas.microsoft.com/office/powerpoint/2010/main" val="35052156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734BEBD-B25C-2423-19E9-983E5C666AC9}"/>
              </a:ext>
            </a:extLst>
          </p:cNvPr>
          <p:cNvSpPr>
            <a:spLocks noGrp="1"/>
          </p:cNvSpPr>
          <p:nvPr>
            <p:ph type="title"/>
          </p:nvPr>
        </p:nvSpPr>
        <p:spPr/>
        <p:txBody>
          <a:bodyPr/>
          <a:lstStyle/>
          <a:p>
            <a:r>
              <a:rPr lang="fr-FR" dirty="0"/>
              <a:t>Concrètement, comment allez-vous vous y prendre ?</a:t>
            </a:r>
          </a:p>
        </p:txBody>
      </p:sp>
      <p:sp>
        <p:nvSpPr>
          <p:cNvPr id="4" name="Espace réservé du contenu 3">
            <a:extLst>
              <a:ext uri="{FF2B5EF4-FFF2-40B4-BE49-F238E27FC236}">
                <a16:creationId xmlns:a16="http://schemas.microsoft.com/office/drawing/2014/main" id="{F93E5F69-BB7A-F14D-B5EB-C3F51C4D4BB1}"/>
              </a:ext>
            </a:extLst>
          </p:cNvPr>
          <p:cNvSpPr>
            <a:spLocks noGrp="1"/>
          </p:cNvSpPr>
          <p:nvPr>
            <p:ph idx="1"/>
          </p:nvPr>
        </p:nvSpPr>
        <p:spPr/>
        <p:txBody>
          <a:bodyPr/>
          <a:lstStyle/>
          <a:p>
            <a:r>
              <a:rPr lang="fr-FR" dirty="0"/>
              <a:t>Définissez le périmètre d’action et les objectifs de votre audit</a:t>
            </a:r>
          </a:p>
          <a:p>
            <a:r>
              <a:rPr lang="fr-FR" dirty="0"/>
              <a:t>La première étape est de poser un cadre précis pour votre audit d’e-réputation. Dans quel contexte s’inscrit votre audit ? Que cherchez-vous à déterminer ?</a:t>
            </a:r>
          </a:p>
          <a:p>
            <a:endParaRPr lang="fr-FR" dirty="0"/>
          </a:p>
          <a:p>
            <a:r>
              <a:rPr lang="fr-FR" dirty="0"/>
              <a:t>Quel est votre objectif principal ?</a:t>
            </a:r>
          </a:p>
        </p:txBody>
      </p:sp>
    </p:spTree>
    <p:extLst>
      <p:ext uri="{BB962C8B-B14F-4D97-AF65-F5344CB8AC3E}">
        <p14:creationId xmlns:p14="http://schemas.microsoft.com/office/powerpoint/2010/main" val="3012480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1B7326-16D1-D051-0A28-F132524E6AA1}"/>
              </a:ext>
            </a:extLst>
          </p:cNvPr>
          <p:cNvSpPr>
            <a:spLocks noGrp="1"/>
          </p:cNvSpPr>
          <p:nvPr>
            <p:ph type="title"/>
          </p:nvPr>
        </p:nvSpPr>
        <p:spPr/>
        <p:txBody>
          <a:bodyPr/>
          <a:lstStyle/>
          <a:p>
            <a:r>
              <a:rPr lang="fr-FR" dirty="0"/>
              <a:t>Découvrez ce qu’est l’e-réputation</a:t>
            </a:r>
          </a:p>
        </p:txBody>
      </p:sp>
      <p:sp>
        <p:nvSpPr>
          <p:cNvPr id="3" name="Espace réservé du contenu 2">
            <a:extLst>
              <a:ext uri="{FF2B5EF4-FFF2-40B4-BE49-F238E27FC236}">
                <a16:creationId xmlns:a16="http://schemas.microsoft.com/office/drawing/2014/main" id="{887C9579-4B89-4B00-5EB6-02570D2B2BB7}"/>
              </a:ext>
            </a:extLst>
          </p:cNvPr>
          <p:cNvSpPr>
            <a:spLocks noGrp="1"/>
          </p:cNvSpPr>
          <p:nvPr>
            <p:ph idx="1"/>
          </p:nvPr>
        </p:nvSpPr>
        <p:spPr>
          <a:xfrm>
            <a:off x="685801" y="2142067"/>
            <a:ext cx="10865497" cy="3649133"/>
          </a:xfrm>
        </p:spPr>
        <p:txBody>
          <a:bodyPr>
            <a:normAutofit fontScale="85000" lnSpcReduction="20000"/>
          </a:bodyPr>
          <a:lstStyle/>
          <a:p>
            <a:pPr marL="0" indent="0">
              <a:buNone/>
            </a:pPr>
            <a:r>
              <a:rPr lang="fr-FR" dirty="0"/>
              <a:t>Si je vous demande de me citer une marque de téléphone portable, laquelle pouvez-vous me donner sans réfléchir ? Apple ou Samsung, sûrement ! Il s’agit en effet de marques avec une forte notoriété spontanée.</a:t>
            </a:r>
          </a:p>
          <a:p>
            <a:pPr marL="0" indent="0">
              <a:buNone/>
            </a:pPr>
            <a:r>
              <a:rPr lang="fr-FR" dirty="0"/>
              <a:t>Maintenant, si je vous liste les marques LG, Huawei, Wiko, </a:t>
            </a:r>
            <a:r>
              <a:rPr lang="fr-FR" dirty="0" err="1"/>
              <a:t>Alcaltel</a:t>
            </a:r>
            <a:r>
              <a:rPr lang="fr-FR" dirty="0"/>
              <a:t>, Sony… Vous en reconnaissez certaines, n’est-ce pas ? Il s’agit ici de notoriété assistée. Vous êtes capable de reconnaître ces marques dans une liste, mais pas forcément de les citer spontanément.</a:t>
            </a:r>
          </a:p>
          <a:p>
            <a:pPr marL="0" indent="0">
              <a:buNone/>
            </a:pPr>
            <a:r>
              <a:rPr lang="fr-FR" dirty="0"/>
              <a:t>Enfin, si je vous évoque Archos ou </a:t>
            </a:r>
            <a:r>
              <a:rPr lang="fr-FR" dirty="0" err="1"/>
              <a:t>Crosscall</a:t>
            </a:r>
            <a:r>
              <a:rPr lang="fr-FR" dirty="0"/>
              <a:t>, je parie que cela ne vous parlera pas (pour votre information, il s’agit de marques de téléphone made in France 🇫🇷).</a:t>
            </a:r>
          </a:p>
          <a:p>
            <a:endParaRPr lang="fr-FR" dirty="0"/>
          </a:p>
          <a:p>
            <a:pPr marL="0" indent="0">
              <a:buNone/>
            </a:pPr>
            <a:r>
              <a:rPr lang="fr-FR" dirty="0"/>
              <a:t>En ligne, votre notoriété correspond à votre niveau de visibilité, que cela soit dans des communautés spécifiques (réseaux sociaux, forums spécialisés…), sur les moteurs de recherche ou encore sur des sites et blogs liés à votre domaine d’expertise.</a:t>
            </a:r>
          </a:p>
          <a:p>
            <a:pPr marL="0" indent="0">
              <a:buNone/>
            </a:pPr>
            <a:r>
              <a:rPr lang="fr-FR" dirty="0"/>
              <a:t>Alors comment passer d’une notoriété nulle ou quasi inexistante à une notoriété plus importante ? Eh bien, en adressant des messages publicitaires et en communiquant, tout simplement ! Enfin, pas n’importe comment non plus…</a:t>
            </a:r>
          </a:p>
          <a:p>
            <a:endParaRPr lang="fr-FR" dirty="0"/>
          </a:p>
          <a:p>
            <a:r>
              <a:rPr lang="fr-FR" dirty="0"/>
              <a:t>Car c’est là qu’entre en jeu l’image de marque. </a:t>
            </a:r>
          </a:p>
        </p:txBody>
      </p:sp>
    </p:spTree>
    <p:extLst>
      <p:ext uri="{BB962C8B-B14F-4D97-AF65-F5344CB8AC3E}">
        <p14:creationId xmlns:p14="http://schemas.microsoft.com/office/powerpoint/2010/main" val="2499261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734BEBD-B25C-2423-19E9-983E5C666AC9}"/>
              </a:ext>
            </a:extLst>
          </p:cNvPr>
          <p:cNvSpPr>
            <a:spLocks noGrp="1"/>
          </p:cNvSpPr>
          <p:nvPr>
            <p:ph type="title"/>
          </p:nvPr>
        </p:nvSpPr>
        <p:spPr/>
        <p:txBody>
          <a:bodyPr/>
          <a:lstStyle/>
          <a:p>
            <a:r>
              <a:rPr lang="fr-FR" dirty="0"/>
              <a:t>Concrètement, comment allez-vous vous y prendre ?</a:t>
            </a:r>
          </a:p>
        </p:txBody>
      </p:sp>
      <p:sp>
        <p:nvSpPr>
          <p:cNvPr id="4" name="Espace réservé du contenu 3">
            <a:extLst>
              <a:ext uri="{FF2B5EF4-FFF2-40B4-BE49-F238E27FC236}">
                <a16:creationId xmlns:a16="http://schemas.microsoft.com/office/drawing/2014/main" id="{F93E5F69-BB7A-F14D-B5EB-C3F51C4D4BB1}"/>
              </a:ext>
            </a:extLst>
          </p:cNvPr>
          <p:cNvSpPr>
            <a:spLocks noGrp="1"/>
          </p:cNvSpPr>
          <p:nvPr>
            <p:ph idx="1"/>
          </p:nvPr>
        </p:nvSpPr>
        <p:spPr/>
        <p:txBody>
          <a:bodyPr>
            <a:normAutofit/>
          </a:bodyPr>
          <a:lstStyle/>
          <a:p>
            <a:r>
              <a:rPr lang="fr-FR" dirty="0"/>
              <a:t>Définissez les plateformes les plus importantes pour vous</a:t>
            </a:r>
          </a:p>
          <a:p>
            <a:r>
              <a:rPr lang="fr-FR" dirty="0"/>
              <a:t>Voici une liste non exhaustive des plateformes que vous pourriez intégrer dans votre audit : </a:t>
            </a:r>
          </a:p>
          <a:p>
            <a:pPr marL="0" indent="0">
              <a:buNone/>
            </a:pPr>
            <a:r>
              <a:rPr lang="fr-FR" dirty="0"/>
              <a:t>Les moteurs de recherche les plus connus (Google, Bing, Yahoo…) ;</a:t>
            </a:r>
          </a:p>
          <a:p>
            <a:pPr marL="0" indent="0">
              <a:buNone/>
            </a:pPr>
            <a:r>
              <a:rPr lang="fr-FR" dirty="0"/>
              <a:t>Votre site Internet ;</a:t>
            </a:r>
          </a:p>
          <a:p>
            <a:pPr marL="0" indent="0">
              <a:buNone/>
            </a:pPr>
            <a:r>
              <a:rPr lang="fr-FR" dirty="0"/>
              <a:t>Votre blog ;</a:t>
            </a:r>
          </a:p>
          <a:p>
            <a:pPr marL="0" indent="0">
              <a:buNone/>
            </a:pPr>
            <a:r>
              <a:rPr lang="fr-FR" dirty="0"/>
              <a:t>Les réseaux sociaux (Facebook, Instagram, Twitter, YouTube, LinkedIn, Snapchat, Pinterest, Twitch…) ;</a:t>
            </a:r>
          </a:p>
          <a:p>
            <a:pPr marL="0" indent="0">
              <a:buNone/>
            </a:pPr>
            <a:r>
              <a:rPr lang="fr-FR" dirty="0"/>
              <a:t>Les forums ;</a:t>
            </a:r>
          </a:p>
          <a:p>
            <a:pPr marL="0" indent="0">
              <a:buNone/>
            </a:pPr>
            <a:r>
              <a:rPr lang="fr-FR" dirty="0"/>
              <a:t>Les sites d’avis (</a:t>
            </a:r>
            <a:r>
              <a:rPr lang="fr-FR" dirty="0" err="1"/>
              <a:t>Tripadvisor</a:t>
            </a:r>
            <a:r>
              <a:rPr lang="fr-FR" dirty="0"/>
              <a:t>, </a:t>
            </a:r>
            <a:r>
              <a:rPr lang="fr-FR" dirty="0" err="1"/>
              <a:t>Trustpilot</a:t>
            </a:r>
            <a:r>
              <a:rPr lang="fr-FR" dirty="0"/>
              <a:t>, Yelp, Google...) ;</a:t>
            </a:r>
          </a:p>
          <a:p>
            <a:pPr marL="0" indent="0">
              <a:buNone/>
            </a:pPr>
            <a:r>
              <a:rPr lang="fr-FR" dirty="0"/>
              <a:t>Les sites de médias (presse magazine, presse régionale, presse nationale, presse gratuite…).</a:t>
            </a:r>
          </a:p>
        </p:txBody>
      </p:sp>
    </p:spTree>
    <p:extLst>
      <p:ext uri="{BB962C8B-B14F-4D97-AF65-F5344CB8AC3E}">
        <p14:creationId xmlns:p14="http://schemas.microsoft.com/office/powerpoint/2010/main" val="17168839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734BEBD-B25C-2423-19E9-983E5C666AC9}"/>
              </a:ext>
            </a:extLst>
          </p:cNvPr>
          <p:cNvSpPr>
            <a:spLocks noGrp="1"/>
          </p:cNvSpPr>
          <p:nvPr>
            <p:ph type="title"/>
          </p:nvPr>
        </p:nvSpPr>
        <p:spPr/>
        <p:txBody>
          <a:bodyPr/>
          <a:lstStyle/>
          <a:p>
            <a:r>
              <a:rPr lang="fr-FR" dirty="0"/>
              <a:t>Concrètement, comment allez-vous vous y prendre ?</a:t>
            </a:r>
          </a:p>
        </p:txBody>
      </p:sp>
      <p:sp>
        <p:nvSpPr>
          <p:cNvPr id="4" name="Espace réservé du contenu 3">
            <a:extLst>
              <a:ext uri="{FF2B5EF4-FFF2-40B4-BE49-F238E27FC236}">
                <a16:creationId xmlns:a16="http://schemas.microsoft.com/office/drawing/2014/main" id="{F93E5F69-BB7A-F14D-B5EB-C3F51C4D4BB1}"/>
              </a:ext>
            </a:extLst>
          </p:cNvPr>
          <p:cNvSpPr>
            <a:spLocks noGrp="1"/>
          </p:cNvSpPr>
          <p:nvPr>
            <p:ph idx="1"/>
          </p:nvPr>
        </p:nvSpPr>
        <p:spPr/>
        <p:txBody>
          <a:bodyPr>
            <a:normAutofit lnSpcReduction="10000"/>
          </a:bodyPr>
          <a:lstStyle/>
          <a:p>
            <a:r>
              <a:rPr lang="fr-FR" dirty="0"/>
              <a:t>Définissez vos objectifs et KPI à suivre</a:t>
            </a:r>
          </a:p>
          <a:p>
            <a:r>
              <a:rPr lang="fr-FR" dirty="0"/>
              <a:t>Rentrons maintenant un peu plus dans le détail.</a:t>
            </a:r>
          </a:p>
          <a:p>
            <a:endParaRPr lang="fr-FR" dirty="0"/>
          </a:p>
          <a:p>
            <a:r>
              <a:rPr lang="fr-FR" dirty="0"/>
              <a:t>Pour chaque plateforme, vous allez maintenant lister les objectifs qui s’y rapportent, et leurs indicateurs de performance.</a:t>
            </a:r>
          </a:p>
          <a:p>
            <a:endParaRPr lang="fr-FR" dirty="0"/>
          </a:p>
          <a:p>
            <a:r>
              <a:rPr lang="fr-FR" dirty="0"/>
              <a:t>Car vous verrez, des indicateurs, il y en a à la pelle !</a:t>
            </a:r>
          </a:p>
          <a:p>
            <a:endParaRPr lang="fr-FR" dirty="0"/>
          </a:p>
          <a:p>
            <a:r>
              <a:rPr lang="fr-FR" dirty="0"/>
              <a:t>Pour ne pas tomber dans le piège du simple relevé de données statistiques, il faut définir encore une fois ce que vous cherchez précisément. Vous allez devoir déterminer des objectifs SMART.</a:t>
            </a:r>
          </a:p>
        </p:txBody>
      </p:sp>
    </p:spTree>
    <p:extLst>
      <p:ext uri="{BB962C8B-B14F-4D97-AF65-F5344CB8AC3E}">
        <p14:creationId xmlns:p14="http://schemas.microsoft.com/office/powerpoint/2010/main" val="4465633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734BEBD-B25C-2423-19E9-983E5C666AC9}"/>
              </a:ext>
            </a:extLst>
          </p:cNvPr>
          <p:cNvSpPr>
            <a:spLocks noGrp="1"/>
          </p:cNvSpPr>
          <p:nvPr>
            <p:ph type="title"/>
          </p:nvPr>
        </p:nvSpPr>
        <p:spPr>
          <a:xfrm>
            <a:off x="564503" y="367004"/>
            <a:ext cx="10131425" cy="1456267"/>
          </a:xfrm>
        </p:spPr>
        <p:txBody>
          <a:bodyPr/>
          <a:lstStyle/>
          <a:p>
            <a:r>
              <a:rPr lang="fr-FR" dirty="0"/>
              <a:t>Concrètement, comment allez-vous vous y prendre ?</a:t>
            </a:r>
          </a:p>
        </p:txBody>
      </p:sp>
      <p:pic>
        <p:nvPicPr>
          <p:cNvPr id="5" name="Image 4" descr="Une image contenant texte, capture d’écran, Police, document&#10;&#10;Description générée automatiquement">
            <a:extLst>
              <a:ext uri="{FF2B5EF4-FFF2-40B4-BE49-F238E27FC236}">
                <a16:creationId xmlns:a16="http://schemas.microsoft.com/office/drawing/2014/main" id="{E8A29FDB-C561-DD76-09F0-09FC7AB3F74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54656" y="1407756"/>
            <a:ext cx="4796232" cy="5233327"/>
          </a:xfrm>
          <a:prstGeom prst="rect">
            <a:avLst/>
          </a:prstGeom>
        </p:spPr>
      </p:pic>
    </p:spTree>
    <p:extLst>
      <p:ext uri="{BB962C8B-B14F-4D97-AF65-F5344CB8AC3E}">
        <p14:creationId xmlns:p14="http://schemas.microsoft.com/office/powerpoint/2010/main" val="8373472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734BEBD-B25C-2423-19E9-983E5C666AC9}"/>
              </a:ext>
            </a:extLst>
          </p:cNvPr>
          <p:cNvSpPr>
            <a:spLocks noGrp="1"/>
          </p:cNvSpPr>
          <p:nvPr>
            <p:ph type="title"/>
          </p:nvPr>
        </p:nvSpPr>
        <p:spPr>
          <a:xfrm>
            <a:off x="564503" y="367004"/>
            <a:ext cx="10131425" cy="1456267"/>
          </a:xfrm>
        </p:spPr>
        <p:txBody>
          <a:bodyPr/>
          <a:lstStyle/>
          <a:p>
            <a:r>
              <a:rPr lang="fr-FR" dirty="0"/>
              <a:t>Concrètement, comment allez-vous vous y prendre ?</a:t>
            </a:r>
          </a:p>
        </p:txBody>
      </p:sp>
      <p:pic>
        <p:nvPicPr>
          <p:cNvPr id="4" name="Image 3" descr="Une image contenant texte, capture d’écran, Police, nombre&#10;&#10;Description générée automatiquement">
            <a:extLst>
              <a:ext uri="{FF2B5EF4-FFF2-40B4-BE49-F238E27FC236}">
                <a16:creationId xmlns:a16="http://schemas.microsoft.com/office/drawing/2014/main" id="{CA800673-E87C-2639-14AE-907C2E45264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49012" y="1922950"/>
            <a:ext cx="6950973" cy="4337890"/>
          </a:xfrm>
          <a:prstGeom prst="rect">
            <a:avLst/>
          </a:prstGeom>
        </p:spPr>
      </p:pic>
    </p:spTree>
    <p:extLst>
      <p:ext uri="{BB962C8B-B14F-4D97-AF65-F5344CB8AC3E}">
        <p14:creationId xmlns:p14="http://schemas.microsoft.com/office/powerpoint/2010/main" val="20621431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78EF43-2109-D3AD-E2A1-37D06DFAB7F7}"/>
              </a:ext>
            </a:extLst>
          </p:cNvPr>
          <p:cNvSpPr>
            <a:spLocks noGrp="1"/>
          </p:cNvSpPr>
          <p:nvPr>
            <p:ph type="title"/>
          </p:nvPr>
        </p:nvSpPr>
        <p:spPr/>
        <p:txBody>
          <a:bodyPr/>
          <a:lstStyle/>
          <a:p>
            <a:r>
              <a:rPr lang="fr-FR" dirty="0"/>
              <a:t>Identifiez les supports de prise de parole sur vos contenus payés et acquis</a:t>
            </a:r>
          </a:p>
        </p:txBody>
      </p:sp>
      <p:pic>
        <p:nvPicPr>
          <p:cNvPr id="2050" name="Picture 2" descr="4 cercles qui se chevauchent. A gauche il est écrit dans le cercle médias payants, en haut, médias gagnés, à droite média partagés, en bas, média détenus">
            <a:extLst>
              <a:ext uri="{FF2B5EF4-FFF2-40B4-BE49-F238E27FC236}">
                <a16:creationId xmlns:a16="http://schemas.microsoft.com/office/drawing/2014/main" id="{8F6FC2F7-A23A-5718-255E-7CC2C35B318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516123" y="2151062"/>
            <a:ext cx="4303901" cy="43469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79045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78EF43-2109-D3AD-E2A1-37D06DFAB7F7}"/>
              </a:ext>
            </a:extLst>
          </p:cNvPr>
          <p:cNvSpPr>
            <a:spLocks noGrp="1"/>
          </p:cNvSpPr>
          <p:nvPr>
            <p:ph type="title"/>
          </p:nvPr>
        </p:nvSpPr>
        <p:spPr/>
        <p:txBody>
          <a:bodyPr/>
          <a:lstStyle/>
          <a:p>
            <a:r>
              <a:rPr lang="fr-FR" dirty="0"/>
              <a:t>Identifiez les supports de prise de parole sur vos contenus payés et acquis</a:t>
            </a:r>
          </a:p>
        </p:txBody>
      </p:sp>
      <p:sp>
        <p:nvSpPr>
          <p:cNvPr id="3" name="Espace réservé du contenu 2">
            <a:extLst>
              <a:ext uri="{FF2B5EF4-FFF2-40B4-BE49-F238E27FC236}">
                <a16:creationId xmlns:a16="http://schemas.microsoft.com/office/drawing/2014/main" id="{F8482B52-7164-884A-9900-D6C28B8B89C3}"/>
              </a:ext>
            </a:extLst>
          </p:cNvPr>
          <p:cNvSpPr>
            <a:spLocks noGrp="1"/>
          </p:cNvSpPr>
          <p:nvPr>
            <p:ph idx="1"/>
          </p:nvPr>
        </p:nvSpPr>
        <p:spPr/>
        <p:txBody>
          <a:bodyPr>
            <a:normAutofit fontScale="85000" lnSpcReduction="10000"/>
          </a:bodyPr>
          <a:lstStyle/>
          <a:p>
            <a:r>
              <a:rPr lang="fr-FR" dirty="0"/>
              <a:t>Créé en 2009  par l’institut de recherche américain Forrester, l’acronyme PESO représente les différentes manières d’exploiter du contenu dans les médias pour une marque : </a:t>
            </a:r>
          </a:p>
          <a:p>
            <a:endParaRPr lang="fr-FR" dirty="0"/>
          </a:p>
          <a:p>
            <a:pPr marL="0" indent="0">
              <a:buNone/>
            </a:pPr>
            <a:r>
              <a:rPr lang="fr-FR" dirty="0"/>
              <a:t>Du contenu payé (</a:t>
            </a:r>
            <a:r>
              <a:rPr lang="fr-FR" dirty="0" err="1"/>
              <a:t>Paid</a:t>
            </a:r>
            <a:r>
              <a:rPr lang="fr-FR" dirty="0"/>
              <a:t> Media). Il s’agit de la visibilité achetée par l’entreprise via la publicité sur des médias traditionnels (TV, presse, radio) ou digitaux (articles sponsorisés, campagnes </a:t>
            </a:r>
            <a:r>
              <a:rPr lang="fr-FR" dirty="0" err="1"/>
              <a:t>Ads</a:t>
            </a:r>
            <a:r>
              <a:rPr lang="fr-FR" dirty="0"/>
              <a:t> sur les réseaux sociaux, référencement payant, etc.) ;</a:t>
            </a:r>
          </a:p>
          <a:p>
            <a:pPr marL="0" indent="0">
              <a:buNone/>
            </a:pPr>
            <a:r>
              <a:rPr lang="fr-FR" dirty="0"/>
              <a:t>Du contenu acquis (</a:t>
            </a:r>
            <a:r>
              <a:rPr lang="fr-FR" dirty="0" err="1"/>
              <a:t>Earned</a:t>
            </a:r>
            <a:r>
              <a:rPr lang="fr-FR" dirty="0"/>
              <a:t> Media). Il s’agit de la visibilité gratuite acquise dans les médias par l’entreprise grâce à son influence. Les retombées dans la presse, les mentions sur les réseaux sociaux, ou encore les avis, en font partie ;</a:t>
            </a:r>
          </a:p>
          <a:p>
            <a:pPr marL="0" indent="0">
              <a:buNone/>
            </a:pPr>
            <a:r>
              <a:rPr lang="fr-FR" dirty="0"/>
              <a:t>Du contenu partagé (</a:t>
            </a:r>
            <a:r>
              <a:rPr lang="fr-FR" dirty="0" err="1"/>
              <a:t>Shared</a:t>
            </a:r>
            <a:r>
              <a:rPr lang="fr-FR" dirty="0"/>
              <a:t> media). Il regroupe les partages obtenus sur les médias sociaux comme les réseaux sociaux, les plateformes d’avis, les groupes de discussion.</a:t>
            </a:r>
          </a:p>
          <a:p>
            <a:pPr marL="0" indent="0">
              <a:buNone/>
            </a:pPr>
            <a:r>
              <a:rPr lang="fr-FR" dirty="0"/>
              <a:t>Son propre contenu (</a:t>
            </a:r>
            <a:r>
              <a:rPr lang="fr-FR" dirty="0" err="1"/>
              <a:t>Owned</a:t>
            </a:r>
            <a:r>
              <a:rPr lang="fr-FR" dirty="0"/>
              <a:t> Media). Il s’agit de la visibilité détenue par l’entreprise à travers ses propres supports de communication (son site web, son blog, sa newsletter, ses pages et comptes sur les médias sociaux, etc.).</a:t>
            </a:r>
          </a:p>
          <a:p>
            <a:pPr marL="0" indent="0">
              <a:buNone/>
            </a:pPr>
            <a:r>
              <a:rPr lang="fr-FR" dirty="0"/>
              <a:t>Idéalement, une entreprise devrait équilibrer son utilisation de ces différents médias pour une stratégie marketing efficace.</a:t>
            </a:r>
          </a:p>
        </p:txBody>
      </p:sp>
    </p:spTree>
    <p:extLst>
      <p:ext uri="{BB962C8B-B14F-4D97-AF65-F5344CB8AC3E}">
        <p14:creationId xmlns:p14="http://schemas.microsoft.com/office/powerpoint/2010/main" val="14153434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C8E6DBB-4C7F-0376-0358-9840CAEE8BD5}"/>
              </a:ext>
            </a:extLst>
          </p:cNvPr>
          <p:cNvSpPr>
            <a:spLocks noGrp="1"/>
          </p:cNvSpPr>
          <p:nvPr>
            <p:ph type="title"/>
          </p:nvPr>
        </p:nvSpPr>
        <p:spPr/>
        <p:txBody>
          <a:bodyPr/>
          <a:lstStyle/>
          <a:p>
            <a:r>
              <a:rPr lang="fr-FR" dirty="0" err="1"/>
              <a:t>Paid</a:t>
            </a:r>
            <a:r>
              <a:rPr lang="fr-FR" dirty="0"/>
              <a:t> Media</a:t>
            </a:r>
          </a:p>
        </p:txBody>
      </p:sp>
      <p:sp>
        <p:nvSpPr>
          <p:cNvPr id="3" name="Espace réservé du contenu 2">
            <a:extLst>
              <a:ext uri="{FF2B5EF4-FFF2-40B4-BE49-F238E27FC236}">
                <a16:creationId xmlns:a16="http://schemas.microsoft.com/office/drawing/2014/main" id="{D170DF14-0789-22F4-92B1-50154F5DBCDE}"/>
              </a:ext>
            </a:extLst>
          </p:cNvPr>
          <p:cNvSpPr>
            <a:spLocks noGrp="1"/>
          </p:cNvSpPr>
          <p:nvPr>
            <p:ph idx="1"/>
          </p:nvPr>
        </p:nvSpPr>
        <p:spPr/>
        <p:txBody>
          <a:bodyPr>
            <a:normAutofit fontScale="92500" lnSpcReduction="20000"/>
          </a:bodyPr>
          <a:lstStyle/>
          <a:p>
            <a:r>
              <a:rPr lang="fr-FR" dirty="0"/>
              <a:t>Le </a:t>
            </a:r>
            <a:r>
              <a:rPr lang="fr-FR" dirty="0" err="1"/>
              <a:t>Paid</a:t>
            </a:r>
            <a:r>
              <a:rPr lang="fr-FR" dirty="0"/>
              <a:t> Media correspond aux médias sur lesquels vous êtes en campagne de communication marketing.</a:t>
            </a:r>
          </a:p>
          <a:p>
            <a:endParaRPr lang="fr-FR" dirty="0"/>
          </a:p>
          <a:p>
            <a:r>
              <a:rPr lang="fr-FR" dirty="0"/>
              <a:t>Pour récupérer les données liées à vos campagnes, il est possible que vous ayez à passer par la personne chargée de les suivre.</a:t>
            </a:r>
          </a:p>
          <a:p>
            <a:endParaRPr lang="fr-FR" dirty="0"/>
          </a:p>
          <a:p>
            <a:r>
              <a:rPr lang="fr-FR" dirty="0"/>
              <a:t>Vous avez des campagnes Google </a:t>
            </a:r>
            <a:r>
              <a:rPr lang="fr-FR" dirty="0" err="1"/>
              <a:t>Ads</a:t>
            </a:r>
            <a:r>
              <a:rPr lang="fr-FR" dirty="0"/>
              <a:t> en cours ? Demandez à votre agence SEO de vous indiquer le nombre d’impressions de vos annonces, le nombre de clics, le taux de clic, le score de qualité, le coût par clic, le taux de conversion, etc. </a:t>
            </a:r>
          </a:p>
          <a:p>
            <a:endParaRPr lang="fr-FR" dirty="0"/>
          </a:p>
          <a:p>
            <a:r>
              <a:rPr lang="fr-FR" dirty="0"/>
              <a:t>Vous avez des campagnes Facebook </a:t>
            </a:r>
            <a:r>
              <a:rPr lang="fr-FR" dirty="0" err="1"/>
              <a:t>Ads</a:t>
            </a:r>
            <a:r>
              <a:rPr lang="fr-FR" dirty="0"/>
              <a:t>, Instagram </a:t>
            </a:r>
            <a:r>
              <a:rPr lang="fr-FR" dirty="0" err="1"/>
              <a:t>Ads</a:t>
            </a:r>
            <a:r>
              <a:rPr lang="fr-FR" dirty="0"/>
              <a:t>, Twitter </a:t>
            </a:r>
            <a:r>
              <a:rPr lang="fr-FR" dirty="0" err="1"/>
              <a:t>Ads</a:t>
            </a:r>
            <a:r>
              <a:rPr lang="fr-FR" dirty="0"/>
              <a:t>, YouTube </a:t>
            </a:r>
            <a:r>
              <a:rPr lang="fr-FR" dirty="0" err="1"/>
              <a:t>Ads</a:t>
            </a:r>
            <a:r>
              <a:rPr lang="fr-FR" dirty="0"/>
              <a:t>, LinkedIn </a:t>
            </a:r>
            <a:r>
              <a:rPr lang="fr-FR" dirty="0" err="1"/>
              <a:t>Ads</a:t>
            </a:r>
            <a:r>
              <a:rPr lang="fr-FR" dirty="0"/>
              <a:t>, et j’en passe… ? Vous devriez pouvoir accéder aux statistiques, mais n’hésitez pas à demander de l’aide au </a:t>
            </a:r>
            <a:r>
              <a:rPr lang="fr-FR" dirty="0" err="1"/>
              <a:t>traffic</a:t>
            </a:r>
            <a:r>
              <a:rPr lang="fr-FR" dirty="0"/>
              <a:t> manager de votre agence SEO, pour obtenir le volume de conversion et le coût de conversion.</a:t>
            </a:r>
          </a:p>
        </p:txBody>
      </p:sp>
    </p:spTree>
    <p:extLst>
      <p:ext uri="{BB962C8B-B14F-4D97-AF65-F5344CB8AC3E}">
        <p14:creationId xmlns:p14="http://schemas.microsoft.com/office/powerpoint/2010/main" val="18573208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C8E6DBB-4C7F-0376-0358-9840CAEE8BD5}"/>
              </a:ext>
            </a:extLst>
          </p:cNvPr>
          <p:cNvSpPr>
            <a:spLocks noGrp="1"/>
          </p:cNvSpPr>
          <p:nvPr>
            <p:ph type="title"/>
          </p:nvPr>
        </p:nvSpPr>
        <p:spPr/>
        <p:txBody>
          <a:bodyPr/>
          <a:lstStyle/>
          <a:p>
            <a:r>
              <a:rPr lang="fr-FR" dirty="0" err="1"/>
              <a:t>Earned</a:t>
            </a:r>
            <a:r>
              <a:rPr lang="fr-FR" dirty="0"/>
              <a:t> Media</a:t>
            </a:r>
          </a:p>
        </p:txBody>
      </p:sp>
      <p:sp>
        <p:nvSpPr>
          <p:cNvPr id="3" name="Espace réservé du contenu 2">
            <a:extLst>
              <a:ext uri="{FF2B5EF4-FFF2-40B4-BE49-F238E27FC236}">
                <a16:creationId xmlns:a16="http://schemas.microsoft.com/office/drawing/2014/main" id="{D170DF14-0789-22F4-92B1-50154F5DBCDE}"/>
              </a:ext>
            </a:extLst>
          </p:cNvPr>
          <p:cNvSpPr>
            <a:spLocks noGrp="1"/>
          </p:cNvSpPr>
          <p:nvPr>
            <p:ph idx="1"/>
          </p:nvPr>
        </p:nvSpPr>
        <p:spPr/>
        <p:txBody>
          <a:bodyPr>
            <a:normAutofit/>
          </a:bodyPr>
          <a:lstStyle/>
          <a:p>
            <a:pPr algn="l"/>
            <a:r>
              <a:rPr lang="fr-FR" b="0" i="0" dirty="0">
                <a:effectLst/>
                <a:latin typeface="Inter"/>
              </a:rPr>
              <a:t>Passons à la partie la plus palpitante – celle que vous maîtrisez le moins mais qui a pourtant tellement de valeur aux yeux des internautes : le </a:t>
            </a:r>
            <a:r>
              <a:rPr lang="fr-FR" b="0" i="0" dirty="0" err="1">
                <a:effectLst/>
                <a:latin typeface="Inter"/>
              </a:rPr>
              <a:t>earned</a:t>
            </a:r>
            <a:r>
              <a:rPr lang="fr-FR" b="0" i="0" dirty="0">
                <a:effectLst/>
                <a:latin typeface="Inter"/>
              </a:rPr>
              <a:t> media. Il s’agit de toutes les sources externes parlant de vous.</a:t>
            </a:r>
          </a:p>
          <a:p>
            <a:pPr algn="l"/>
            <a:endParaRPr lang="fr-FR" b="0" i="0" dirty="0">
              <a:effectLst/>
              <a:latin typeface="Inter"/>
            </a:endParaRPr>
          </a:p>
          <a:p>
            <a:pPr algn="l"/>
            <a:r>
              <a:rPr lang="fr-FR" b="0" i="0" dirty="0">
                <a:effectLst/>
                <a:latin typeface="Inter"/>
              </a:rPr>
              <a:t>Sachez que 83 % des acheteurs ne font plus confiance à la publicité, tandis que 90 % des consommateurs se fient aux recommandations des utilisateurs en ligne. Il est donc important de s’intéresser au </a:t>
            </a:r>
            <a:r>
              <a:rPr lang="fr-FR" b="0" i="0" dirty="0" err="1">
                <a:effectLst/>
                <a:latin typeface="Inter"/>
              </a:rPr>
              <a:t>earned</a:t>
            </a:r>
            <a:r>
              <a:rPr lang="fr-FR" b="0" i="0" dirty="0">
                <a:effectLst/>
                <a:latin typeface="Inter"/>
              </a:rPr>
              <a:t> media. 😊</a:t>
            </a:r>
          </a:p>
        </p:txBody>
      </p:sp>
    </p:spTree>
    <p:extLst>
      <p:ext uri="{BB962C8B-B14F-4D97-AF65-F5344CB8AC3E}">
        <p14:creationId xmlns:p14="http://schemas.microsoft.com/office/powerpoint/2010/main" val="348098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C8E6DBB-4C7F-0376-0358-9840CAEE8BD5}"/>
              </a:ext>
            </a:extLst>
          </p:cNvPr>
          <p:cNvSpPr>
            <a:spLocks noGrp="1"/>
          </p:cNvSpPr>
          <p:nvPr>
            <p:ph type="title"/>
          </p:nvPr>
        </p:nvSpPr>
        <p:spPr/>
        <p:txBody>
          <a:bodyPr/>
          <a:lstStyle/>
          <a:p>
            <a:r>
              <a:rPr lang="fr-FR" dirty="0" err="1"/>
              <a:t>Earned</a:t>
            </a:r>
            <a:r>
              <a:rPr lang="fr-FR" dirty="0"/>
              <a:t> Media</a:t>
            </a:r>
          </a:p>
        </p:txBody>
      </p:sp>
      <p:sp>
        <p:nvSpPr>
          <p:cNvPr id="3" name="Espace réservé du contenu 2">
            <a:extLst>
              <a:ext uri="{FF2B5EF4-FFF2-40B4-BE49-F238E27FC236}">
                <a16:creationId xmlns:a16="http://schemas.microsoft.com/office/drawing/2014/main" id="{D170DF14-0789-22F4-92B1-50154F5DBCDE}"/>
              </a:ext>
            </a:extLst>
          </p:cNvPr>
          <p:cNvSpPr>
            <a:spLocks noGrp="1"/>
          </p:cNvSpPr>
          <p:nvPr>
            <p:ph idx="1"/>
          </p:nvPr>
        </p:nvSpPr>
        <p:spPr/>
        <p:txBody>
          <a:bodyPr>
            <a:normAutofit fontScale="77500" lnSpcReduction="20000"/>
          </a:bodyPr>
          <a:lstStyle/>
          <a:p>
            <a:pPr algn="l"/>
            <a:r>
              <a:rPr lang="fr-FR" b="0" i="0" dirty="0">
                <a:effectLst/>
                <a:latin typeface="Inter"/>
              </a:rPr>
              <a:t>Forums et blogs</a:t>
            </a:r>
          </a:p>
          <a:p>
            <a:pPr marL="0" indent="0" algn="l">
              <a:buNone/>
            </a:pPr>
            <a:r>
              <a:rPr lang="fr-FR" b="0" i="0" dirty="0">
                <a:effectLst/>
                <a:latin typeface="Inter"/>
              </a:rPr>
              <a:t>Les forums les plus connus, comme Doctissimo ou jeuxvidéo.com (15 millions d’utilisateurs pour l’un et 4 millions de visiteurs pour l’autre) génèrent chaque jour des milliers de messages. D’autres, comme Airbnb, </a:t>
            </a:r>
            <a:r>
              <a:rPr lang="fr-FR" b="0" i="0" dirty="0" err="1">
                <a:effectLst/>
                <a:latin typeface="Inter"/>
              </a:rPr>
              <a:t>SoFoot</a:t>
            </a:r>
            <a:r>
              <a:rPr lang="fr-FR" b="0" i="0" dirty="0">
                <a:effectLst/>
                <a:latin typeface="Inter"/>
              </a:rPr>
              <a:t>, Marmiton, animent eux-mêmes leur propre espace d’échange au sein de leur site.</a:t>
            </a:r>
          </a:p>
          <a:p>
            <a:pPr marL="0" indent="0" algn="l">
              <a:buNone/>
            </a:pPr>
            <a:r>
              <a:rPr lang="fr-FR" b="0" i="0" dirty="0">
                <a:effectLst/>
                <a:latin typeface="Inter"/>
              </a:rPr>
              <a:t>L’avantage de ces plateformes est qu’elles sont spécialisées sur des thématiques bien précises. Idéal pour aller toucher une communauté de passionnés !</a:t>
            </a:r>
          </a:p>
          <a:p>
            <a:pPr marL="0" indent="0" algn="l">
              <a:buNone/>
            </a:pPr>
            <a:r>
              <a:rPr lang="fr-FR" b="0" i="0" dirty="0">
                <a:effectLst/>
                <a:latin typeface="Inter"/>
              </a:rPr>
              <a:t>Côté blog, outre l’article en lui-même, il s’agit de l’espace ouvert aux commentaires qui peut voir se dérouler les discussions à propos de votre marque.</a:t>
            </a:r>
          </a:p>
          <a:p>
            <a:pPr algn="l"/>
            <a:endParaRPr lang="fr-FR" b="0" i="0" dirty="0">
              <a:effectLst/>
              <a:latin typeface="Inter"/>
            </a:endParaRPr>
          </a:p>
          <a:p>
            <a:pPr algn="l"/>
            <a:r>
              <a:rPr lang="fr-FR" b="0" i="0" dirty="0">
                <a:effectLst/>
                <a:latin typeface="Inter"/>
              </a:rPr>
              <a:t>Toutefois, avant de tenter d’intervenir au sein d’une discussion, </a:t>
            </a:r>
            <a:r>
              <a:rPr lang="fr-FR" b="0" i="0" dirty="0" err="1">
                <a:effectLst/>
                <a:latin typeface="Inter"/>
              </a:rPr>
              <a:t>posez-vous</a:t>
            </a:r>
            <a:r>
              <a:rPr lang="fr-FR" b="0" i="0" dirty="0">
                <a:effectLst/>
                <a:latin typeface="Inter"/>
              </a:rPr>
              <a:t> les bonnes questions :</a:t>
            </a:r>
          </a:p>
          <a:p>
            <a:pPr marL="0" indent="0" algn="l">
              <a:buNone/>
            </a:pPr>
            <a:r>
              <a:rPr lang="fr-FR" b="0" i="0" dirty="0">
                <a:effectLst/>
                <a:latin typeface="Inter"/>
              </a:rPr>
              <a:t>Où sont les conversations autour de ma marque ? Combien de mentions cela représente-t-il ? </a:t>
            </a:r>
          </a:p>
          <a:p>
            <a:pPr marL="0" indent="0" algn="l">
              <a:buNone/>
            </a:pPr>
            <a:r>
              <a:rPr lang="fr-FR" b="0" i="0" dirty="0">
                <a:effectLst/>
                <a:latin typeface="Inter"/>
              </a:rPr>
              <a:t>Qu’est-ce qu’il se dit ? Quelles sont les grandes thématiques ou questions qui reviennent le plus souvent ? La tonalité des échanges est-elle plutôt positive / négative / neutre ? Analysez les mots-clés et expressions utilisés. </a:t>
            </a:r>
          </a:p>
          <a:p>
            <a:pPr marL="0" indent="0" algn="l">
              <a:buNone/>
            </a:pPr>
            <a:r>
              <a:rPr lang="fr-FR" b="0" i="0" dirty="0">
                <a:effectLst/>
                <a:latin typeface="Inter"/>
              </a:rPr>
              <a:t>Avez-vous les réponses aux questions posées ? Si oui, sont-elles disponibles en ligne ? Dans une FAQ de votre site, par exemple. </a:t>
            </a:r>
          </a:p>
        </p:txBody>
      </p:sp>
    </p:spTree>
    <p:extLst>
      <p:ext uri="{BB962C8B-B14F-4D97-AF65-F5344CB8AC3E}">
        <p14:creationId xmlns:p14="http://schemas.microsoft.com/office/powerpoint/2010/main" val="18921054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C8E6DBB-4C7F-0376-0358-9840CAEE8BD5}"/>
              </a:ext>
            </a:extLst>
          </p:cNvPr>
          <p:cNvSpPr>
            <a:spLocks noGrp="1"/>
          </p:cNvSpPr>
          <p:nvPr>
            <p:ph type="title"/>
          </p:nvPr>
        </p:nvSpPr>
        <p:spPr/>
        <p:txBody>
          <a:bodyPr/>
          <a:lstStyle/>
          <a:p>
            <a:r>
              <a:rPr lang="fr-FR" dirty="0" err="1"/>
              <a:t>Earned</a:t>
            </a:r>
            <a:r>
              <a:rPr lang="fr-FR" dirty="0"/>
              <a:t> Media</a:t>
            </a:r>
          </a:p>
        </p:txBody>
      </p:sp>
      <p:sp>
        <p:nvSpPr>
          <p:cNvPr id="3" name="Espace réservé du contenu 2">
            <a:extLst>
              <a:ext uri="{FF2B5EF4-FFF2-40B4-BE49-F238E27FC236}">
                <a16:creationId xmlns:a16="http://schemas.microsoft.com/office/drawing/2014/main" id="{D170DF14-0789-22F4-92B1-50154F5DBCDE}"/>
              </a:ext>
            </a:extLst>
          </p:cNvPr>
          <p:cNvSpPr>
            <a:spLocks noGrp="1"/>
          </p:cNvSpPr>
          <p:nvPr>
            <p:ph idx="1"/>
          </p:nvPr>
        </p:nvSpPr>
        <p:spPr/>
        <p:txBody>
          <a:bodyPr>
            <a:normAutofit fontScale="70000" lnSpcReduction="20000"/>
          </a:bodyPr>
          <a:lstStyle/>
          <a:p>
            <a:pPr algn="l"/>
            <a:r>
              <a:rPr lang="fr-FR" b="0" i="0" dirty="0">
                <a:effectLst/>
                <a:latin typeface="Inter"/>
              </a:rPr>
              <a:t>Sites d’avis (</a:t>
            </a:r>
            <a:r>
              <a:rPr lang="fr-FR" b="0" i="0" dirty="0" err="1">
                <a:effectLst/>
                <a:latin typeface="Inter"/>
              </a:rPr>
              <a:t>Trustpilot</a:t>
            </a:r>
            <a:r>
              <a:rPr lang="fr-FR" b="0" i="0" dirty="0">
                <a:effectLst/>
                <a:latin typeface="Inter"/>
              </a:rPr>
              <a:t>, Avis Vérifiés…)</a:t>
            </a:r>
          </a:p>
          <a:p>
            <a:pPr algn="l"/>
            <a:r>
              <a:rPr lang="fr-FR" b="0" i="0" dirty="0">
                <a:effectLst/>
                <a:latin typeface="Inter"/>
              </a:rPr>
              <a:t>Les sites d’avis sont “THE place to </a:t>
            </a:r>
            <a:r>
              <a:rPr lang="fr-FR" b="0" i="0" dirty="0" err="1">
                <a:effectLst/>
                <a:latin typeface="Inter"/>
              </a:rPr>
              <a:t>be</a:t>
            </a:r>
            <a:r>
              <a:rPr lang="fr-FR" b="0" i="0" dirty="0">
                <a:effectLst/>
                <a:latin typeface="Inter"/>
              </a:rPr>
              <a:t>” pour vérifier ce que les internautes pensent de vous. </a:t>
            </a:r>
          </a:p>
          <a:p>
            <a:pPr algn="l"/>
            <a:endParaRPr lang="fr-FR" b="0" i="0" dirty="0">
              <a:effectLst/>
              <a:latin typeface="Inter"/>
            </a:endParaRPr>
          </a:p>
          <a:p>
            <a:pPr algn="l"/>
            <a:r>
              <a:rPr lang="fr-FR" b="0" i="0" dirty="0">
                <a:effectLst/>
                <a:latin typeface="Inter"/>
              </a:rPr>
              <a:t>Parmi les plus connus, allez faire un tour sur TripAdvisor, Yelp, Google, </a:t>
            </a:r>
            <a:r>
              <a:rPr lang="fr-FR" b="0" i="0" dirty="0" err="1">
                <a:effectLst/>
                <a:latin typeface="Inter"/>
              </a:rPr>
              <a:t>Foursquare</a:t>
            </a:r>
            <a:r>
              <a:rPr lang="fr-FR" b="0" i="0" dirty="0">
                <a:effectLst/>
                <a:latin typeface="Inter"/>
              </a:rPr>
              <a:t>, </a:t>
            </a:r>
            <a:r>
              <a:rPr lang="fr-FR" b="0" i="0" dirty="0" err="1">
                <a:effectLst/>
                <a:latin typeface="Inter"/>
              </a:rPr>
              <a:t>Trustpilot</a:t>
            </a:r>
            <a:r>
              <a:rPr lang="fr-FR" b="0" i="0" dirty="0">
                <a:effectLst/>
                <a:latin typeface="Inter"/>
              </a:rPr>
              <a:t> ou encore </a:t>
            </a:r>
            <a:r>
              <a:rPr lang="fr-FR" b="0" i="0" dirty="0" err="1">
                <a:effectLst/>
                <a:latin typeface="Inter"/>
              </a:rPr>
              <a:t>alaTest</a:t>
            </a:r>
            <a:r>
              <a:rPr lang="fr-FR" b="0" i="0" dirty="0">
                <a:effectLst/>
                <a:latin typeface="Inter"/>
              </a:rPr>
              <a:t>.</a:t>
            </a:r>
          </a:p>
          <a:p>
            <a:pPr algn="l"/>
            <a:endParaRPr lang="fr-FR" b="0" i="0" dirty="0">
              <a:effectLst/>
              <a:latin typeface="Inter"/>
            </a:endParaRPr>
          </a:p>
          <a:p>
            <a:pPr algn="l"/>
            <a:r>
              <a:rPr lang="fr-FR" b="0" i="0" dirty="0">
                <a:effectLst/>
                <a:latin typeface="Inter"/>
              </a:rPr>
              <a:t>Listez les plateformes d’avis où votre marque est citée.</a:t>
            </a:r>
          </a:p>
          <a:p>
            <a:pPr algn="l"/>
            <a:endParaRPr lang="fr-FR" b="0" i="0" dirty="0">
              <a:effectLst/>
              <a:latin typeface="Inter"/>
            </a:endParaRPr>
          </a:p>
          <a:p>
            <a:pPr algn="l"/>
            <a:r>
              <a:rPr lang="fr-FR" b="0" i="0" dirty="0">
                <a:effectLst/>
                <a:latin typeface="Inter"/>
              </a:rPr>
              <a:t>Comptabilisez le nombre de personnes ayant pris le temps de laisser un avis, puis le ratio entre les avis positifs et négatifs. </a:t>
            </a:r>
          </a:p>
          <a:p>
            <a:pPr algn="l"/>
            <a:endParaRPr lang="fr-FR" b="0" i="0" dirty="0">
              <a:effectLst/>
              <a:latin typeface="Inter"/>
            </a:endParaRPr>
          </a:p>
          <a:p>
            <a:pPr algn="l"/>
            <a:r>
              <a:rPr lang="fr-FR" b="0" i="0" dirty="0">
                <a:effectLst/>
                <a:latin typeface="Inter"/>
              </a:rPr>
              <a:t>Évaluez la qualité des mentions. L’avis rédigé est-il agréable à lire ? Bien argumenté ? Ou au contraire, assez brouillon et peu crédible ? </a:t>
            </a:r>
          </a:p>
          <a:p>
            <a:pPr algn="l"/>
            <a:endParaRPr lang="fr-FR" b="0" i="0" dirty="0">
              <a:effectLst/>
              <a:latin typeface="Inter"/>
            </a:endParaRPr>
          </a:p>
          <a:p>
            <a:pPr algn="l"/>
            <a:r>
              <a:rPr lang="fr-FR" b="0" i="0" dirty="0">
                <a:effectLst/>
                <a:latin typeface="Inter"/>
              </a:rPr>
              <a:t>Analysez les mots-clés et expressions utilisés.</a:t>
            </a:r>
          </a:p>
        </p:txBody>
      </p:sp>
    </p:spTree>
    <p:extLst>
      <p:ext uri="{BB962C8B-B14F-4D97-AF65-F5344CB8AC3E}">
        <p14:creationId xmlns:p14="http://schemas.microsoft.com/office/powerpoint/2010/main" val="2670492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1B7326-16D1-D051-0A28-F132524E6AA1}"/>
              </a:ext>
            </a:extLst>
          </p:cNvPr>
          <p:cNvSpPr>
            <a:spLocks noGrp="1"/>
          </p:cNvSpPr>
          <p:nvPr>
            <p:ph type="title"/>
          </p:nvPr>
        </p:nvSpPr>
        <p:spPr/>
        <p:txBody>
          <a:bodyPr/>
          <a:lstStyle/>
          <a:p>
            <a:r>
              <a:rPr lang="fr-FR" dirty="0"/>
              <a:t>Découvrez ce qu’est l’e-réputation</a:t>
            </a:r>
          </a:p>
        </p:txBody>
      </p:sp>
      <p:sp>
        <p:nvSpPr>
          <p:cNvPr id="3" name="Espace réservé du contenu 2">
            <a:extLst>
              <a:ext uri="{FF2B5EF4-FFF2-40B4-BE49-F238E27FC236}">
                <a16:creationId xmlns:a16="http://schemas.microsoft.com/office/drawing/2014/main" id="{887C9579-4B89-4B00-5EB6-02570D2B2BB7}"/>
              </a:ext>
            </a:extLst>
          </p:cNvPr>
          <p:cNvSpPr>
            <a:spLocks noGrp="1"/>
          </p:cNvSpPr>
          <p:nvPr>
            <p:ph idx="1"/>
          </p:nvPr>
        </p:nvSpPr>
        <p:spPr>
          <a:xfrm>
            <a:off x="685801" y="2142067"/>
            <a:ext cx="10865497" cy="3649133"/>
          </a:xfrm>
        </p:spPr>
        <p:txBody>
          <a:bodyPr>
            <a:normAutofit/>
          </a:bodyPr>
          <a:lstStyle/>
          <a:p>
            <a:pPr marL="0" indent="0">
              <a:buNone/>
            </a:pPr>
            <a:r>
              <a:rPr lang="fr-FR" dirty="0"/>
              <a:t>L’image</a:t>
            </a:r>
          </a:p>
          <a:p>
            <a:pPr marL="0" indent="0">
              <a:buNone/>
            </a:pPr>
            <a:r>
              <a:rPr lang="fr-FR" dirty="0"/>
              <a:t>L'image d'un produit, d'une marque ou d'une société correspond à la façon dont il ou elle est perçu(e) par les consommateurs. Cette perception peut se faire sur :</a:t>
            </a:r>
          </a:p>
          <a:p>
            <a:pPr marL="0" indent="0">
              <a:buNone/>
            </a:pPr>
            <a:r>
              <a:rPr lang="fr-FR" dirty="0"/>
              <a:t>Des critères objectifs : par exemple, un produit haut de gamme doit avoir un prix élevé pour répondre à l’image classique que l’on se fait d’un produit de luxe ;</a:t>
            </a:r>
          </a:p>
          <a:p>
            <a:pPr marL="0" indent="0">
              <a:buNone/>
            </a:pPr>
            <a:r>
              <a:rPr lang="fr-FR" dirty="0"/>
              <a:t>Des critères subjectifs : un produit peut être perçu comme démodé ou dépassé sans critères clairement définis, simplement parce qu’il ne correspond pas aux codes de notre génération, par exemple.</a:t>
            </a:r>
          </a:p>
        </p:txBody>
      </p:sp>
    </p:spTree>
    <p:extLst>
      <p:ext uri="{BB962C8B-B14F-4D97-AF65-F5344CB8AC3E}">
        <p14:creationId xmlns:p14="http://schemas.microsoft.com/office/powerpoint/2010/main" val="10473913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C8E6DBB-4C7F-0376-0358-9840CAEE8BD5}"/>
              </a:ext>
            </a:extLst>
          </p:cNvPr>
          <p:cNvSpPr>
            <a:spLocks noGrp="1"/>
          </p:cNvSpPr>
          <p:nvPr>
            <p:ph type="title"/>
          </p:nvPr>
        </p:nvSpPr>
        <p:spPr/>
        <p:txBody>
          <a:bodyPr/>
          <a:lstStyle/>
          <a:p>
            <a:r>
              <a:rPr lang="fr-FR" dirty="0" err="1"/>
              <a:t>Earned</a:t>
            </a:r>
            <a:r>
              <a:rPr lang="fr-FR" dirty="0"/>
              <a:t> Media</a:t>
            </a:r>
          </a:p>
        </p:txBody>
      </p:sp>
      <p:sp>
        <p:nvSpPr>
          <p:cNvPr id="3" name="Espace réservé du contenu 2">
            <a:extLst>
              <a:ext uri="{FF2B5EF4-FFF2-40B4-BE49-F238E27FC236}">
                <a16:creationId xmlns:a16="http://schemas.microsoft.com/office/drawing/2014/main" id="{D170DF14-0789-22F4-92B1-50154F5DBCDE}"/>
              </a:ext>
            </a:extLst>
          </p:cNvPr>
          <p:cNvSpPr>
            <a:spLocks noGrp="1"/>
          </p:cNvSpPr>
          <p:nvPr>
            <p:ph idx="1"/>
          </p:nvPr>
        </p:nvSpPr>
        <p:spPr/>
        <p:txBody>
          <a:bodyPr>
            <a:normAutofit/>
          </a:bodyPr>
          <a:lstStyle/>
          <a:p>
            <a:pPr algn="l"/>
            <a:r>
              <a:rPr lang="fr-FR" b="0" i="0" dirty="0">
                <a:effectLst/>
                <a:latin typeface="Inter"/>
              </a:rPr>
              <a:t>Presse en ligne, influenceurs &amp; Key Opinion Leader</a:t>
            </a:r>
          </a:p>
          <a:p>
            <a:pPr algn="l"/>
            <a:r>
              <a:rPr lang="fr-FR" b="0" i="0" dirty="0">
                <a:effectLst/>
                <a:latin typeface="Inter"/>
              </a:rPr>
              <a:t>Quel est le point commun entre un article de presse publié sur le site du Monde, une story postée par le youtubeur “Norman fait des vidéos”, et la tribune d’un expert parue sur LinkedIn ?</a:t>
            </a:r>
          </a:p>
          <a:p>
            <a:pPr algn="l"/>
            <a:endParaRPr lang="fr-FR" b="0" i="0" dirty="0">
              <a:effectLst/>
              <a:latin typeface="Inter"/>
            </a:endParaRPr>
          </a:p>
          <a:p>
            <a:pPr algn="l"/>
            <a:r>
              <a:rPr lang="fr-FR" b="0" i="0" dirty="0">
                <a:effectLst/>
                <a:latin typeface="Inter"/>
              </a:rPr>
              <a:t>Ces trois formats auront un fort impact sur le public cible qui les suit. Mais pas seulement ! Au vu de la notoriété de chacun d’entre eux et du potentiel important de partages, ils risquent de toucher une cible très large. Ils constituent une figure d’autorité à ne pas négliger pour votre e-réputation.</a:t>
            </a:r>
          </a:p>
        </p:txBody>
      </p:sp>
    </p:spTree>
    <p:extLst>
      <p:ext uri="{BB962C8B-B14F-4D97-AF65-F5344CB8AC3E}">
        <p14:creationId xmlns:p14="http://schemas.microsoft.com/office/powerpoint/2010/main" val="21383822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48F51CD-6D55-99D7-4455-C7E68A20B60C}"/>
              </a:ext>
            </a:extLst>
          </p:cNvPr>
          <p:cNvSpPr>
            <a:spLocks noGrp="1"/>
          </p:cNvSpPr>
          <p:nvPr>
            <p:ph type="title"/>
          </p:nvPr>
        </p:nvSpPr>
        <p:spPr/>
        <p:txBody>
          <a:bodyPr/>
          <a:lstStyle/>
          <a:p>
            <a:r>
              <a:rPr lang="fr-FR" dirty="0"/>
              <a:t>En résumé</a:t>
            </a:r>
          </a:p>
        </p:txBody>
      </p:sp>
      <p:sp>
        <p:nvSpPr>
          <p:cNvPr id="3" name="Espace réservé du contenu 2">
            <a:extLst>
              <a:ext uri="{FF2B5EF4-FFF2-40B4-BE49-F238E27FC236}">
                <a16:creationId xmlns:a16="http://schemas.microsoft.com/office/drawing/2014/main" id="{78C5CC74-CC72-0C1A-F34C-5B5057F3F267}"/>
              </a:ext>
            </a:extLst>
          </p:cNvPr>
          <p:cNvSpPr>
            <a:spLocks noGrp="1"/>
          </p:cNvSpPr>
          <p:nvPr>
            <p:ph idx="1"/>
          </p:nvPr>
        </p:nvSpPr>
        <p:spPr/>
        <p:txBody>
          <a:bodyPr/>
          <a:lstStyle/>
          <a:p>
            <a:r>
              <a:rPr lang="fr-FR" dirty="0"/>
              <a:t>À l’aide du modèle PESO, déterminez les plateformes à auditer par catégorie de média (</a:t>
            </a:r>
            <a:r>
              <a:rPr lang="fr-FR" dirty="0" err="1"/>
              <a:t>Paid</a:t>
            </a:r>
            <a:r>
              <a:rPr lang="fr-FR" dirty="0"/>
              <a:t> / </a:t>
            </a:r>
            <a:r>
              <a:rPr lang="fr-FR" dirty="0" err="1"/>
              <a:t>Earned</a:t>
            </a:r>
            <a:r>
              <a:rPr lang="fr-FR" dirty="0"/>
              <a:t> / </a:t>
            </a:r>
            <a:r>
              <a:rPr lang="fr-FR" dirty="0" err="1"/>
              <a:t>Shared</a:t>
            </a:r>
            <a:r>
              <a:rPr lang="fr-FR" dirty="0"/>
              <a:t> / </a:t>
            </a:r>
            <a:r>
              <a:rPr lang="fr-FR" dirty="0" err="1"/>
              <a:t>Owned</a:t>
            </a:r>
            <a:r>
              <a:rPr lang="fr-FR" dirty="0"/>
              <a:t>).  </a:t>
            </a:r>
          </a:p>
          <a:p>
            <a:endParaRPr lang="fr-FR" dirty="0"/>
          </a:p>
          <a:p>
            <a:r>
              <a:rPr lang="fr-FR" dirty="0"/>
              <a:t>Intégrez dans votre audit les performances de vos campagnes publicitaires en cours (Google </a:t>
            </a:r>
            <a:r>
              <a:rPr lang="fr-FR" dirty="0" err="1"/>
              <a:t>Ads</a:t>
            </a:r>
            <a:r>
              <a:rPr lang="fr-FR" dirty="0"/>
              <a:t>, social media </a:t>
            </a:r>
            <a:r>
              <a:rPr lang="fr-FR" dirty="0" err="1"/>
              <a:t>Ads</a:t>
            </a:r>
            <a:r>
              <a:rPr lang="fr-FR" dirty="0"/>
              <a:t>, etc.) : le </a:t>
            </a:r>
            <a:r>
              <a:rPr lang="fr-FR" dirty="0" err="1"/>
              <a:t>Paid</a:t>
            </a:r>
            <a:r>
              <a:rPr lang="fr-FR" dirty="0"/>
              <a:t> Media.</a:t>
            </a:r>
          </a:p>
          <a:p>
            <a:endParaRPr lang="fr-FR" dirty="0"/>
          </a:p>
          <a:p>
            <a:r>
              <a:rPr lang="fr-FR" dirty="0"/>
              <a:t>Listez dans votre audit toutes les ressources externes vous mentionnant (forums, blogs, sites d’avis spécialisés, presse en ligne, influenceurs, Key Opinion Leaders…) : le </a:t>
            </a:r>
            <a:r>
              <a:rPr lang="fr-FR" dirty="0" err="1"/>
              <a:t>Earned</a:t>
            </a:r>
            <a:r>
              <a:rPr lang="fr-FR" dirty="0"/>
              <a:t> Media.</a:t>
            </a:r>
          </a:p>
        </p:txBody>
      </p:sp>
    </p:spTree>
    <p:extLst>
      <p:ext uri="{BB962C8B-B14F-4D97-AF65-F5344CB8AC3E}">
        <p14:creationId xmlns:p14="http://schemas.microsoft.com/office/powerpoint/2010/main" val="21246440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E60A3B5-ABDE-F3D0-74C6-DF372F3F65E1}"/>
              </a:ext>
            </a:extLst>
          </p:cNvPr>
          <p:cNvSpPr>
            <a:spLocks noGrp="1"/>
          </p:cNvSpPr>
          <p:nvPr>
            <p:ph type="title"/>
          </p:nvPr>
        </p:nvSpPr>
        <p:spPr/>
        <p:txBody>
          <a:bodyPr/>
          <a:lstStyle/>
          <a:p>
            <a:r>
              <a:rPr lang="fr-FR" dirty="0" err="1"/>
              <a:t>Shared</a:t>
            </a:r>
            <a:r>
              <a:rPr lang="fr-FR" dirty="0"/>
              <a:t> media</a:t>
            </a:r>
          </a:p>
        </p:txBody>
      </p:sp>
      <p:sp>
        <p:nvSpPr>
          <p:cNvPr id="3" name="Espace réservé du contenu 2">
            <a:extLst>
              <a:ext uri="{FF2B5EF4-FFF2-40B4-BE49-F238E27FC236}">
                <a16:creationId xmlns:a16="http://schemas.microsoft.com/office/drawing/2014/main" id="{93418D94-6237-3EBC-C387-BA3FB50FE5AC}"/>
              </a:ext>
            </a:extLst>
          </p:cNvPr>
          <p:cNvSpPr>
            <a:spLocks noGrp="1"/>
          </p:cNvSpPr>
          <p:nvPr>
            <p:ph idx="1"/>
          </p:nvPr>
        </p:nvSpPr>
        <p:spPr/>
        <p:txBody>
          <a:bodyPr/>
          <a:lstStyle/>
          <a:p>
            <a:r>
              <a:rPr lang="fr-FR" dirty="0"/>
              <a:t>Qu’il s’agisse d’une story Instagram, d’une vidéo YouTube, d’un avis Facebook ou encore d’un simple tweet, l’UGC correspond à l'ensemble des contenus créés par vos utilisateurs, qui mentionnent votre marque ou un de vos produits/services. Et ce, sans qu’il y ait eu rémunération ou partenariat.</a:t>
            </a:r>
          </a:p>
          <a:p>
            <a:endParaRPr lang="fr-FR" dirty="0"/>
          </a:p>
          <a:p>
            <a:r>
              <a:rPr lang="fr-FR" dirty="0"/>
              <a:t>Au-delà de la visibilité et de l’image qu’il peut vous rapporter, un UGC est considéré comme 2,4 fois plus authentique qu'un contenu créé par les marques (étude </a:t>
            </a:r>
            <a:r>
              <a:rPr lang="fr-FR" dirty="0" err="1"/>
              <a:t>Stackla</a:t>
            </a:r>
            <a:r>
              <a:rPr lang="fr-FR" dirty="0"/>
              <a:t> - en anglais). Il inspire et donne confiance, quoi de mieux pour votre marque ?</a:t>
            </a:r>
          </a:p>
          <a:p>
            <a:endParaRPr lang="fr-FR" dirty="0"/>
          </a:p>
          <a:p>
            <a:r>
              <a:rPr lang="fr-FR" dirty="0"/>
              <a:t>Par la suite, vous pouvez également réutiliser ce contenu à votre tour pour l’intégrer dans votre planning éditorial ou dans vos campagnes marketing.</a:t>
            </a:r>
          </a:p>
        </p:txBody>
      </p:sp>
    </p:spTree>
    <p:extLst>
      <p:ext uri="{BB962C8B-B14F-4D97-AF65-F5344CB8AC3E}">
        <p14:creationId xmlns:p14="http://schemas.microsoft.com/office/powerpoint/2010/main" val="14983225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51EBA92-D8E1-DDC4-8C33-8E9353257FF0}"/>
              </a:ext>
            </a:extLst>
          </p:cNvPr>
          <p:cNvSpPr>
            <a:spLocks noGrp="1"/>
          </p:cNvSpPr>
          <p:nvPr>
            <p:ph type="title"/>
          </p:nvPr>
        </p:nvSpPr>
        <p:spPr/>
        <p:txBody>
          <a:bodyPr/>
          <a:lstStyle/>
          <a:p>
            <a:r>
              <a:rPr lang="fr-FR" dirty="0" err="1"/>
              <a:t>Owned</a:t>
            </a:r>
            <a:r>
              <a:rPr lang="fr-FR" dirty="0"/>
              <a:t> Media</a:t>
            </a:r>
          </a:p>
        </p:txBody>
      </p:sp>
      <p:sp>
        <p:nvSpPr>
          <p:cNvPr id="3" name="Espace réservé du contenu 2">
            <a:extLst>
              <a:ext uri="{FF2B5EF4-FFF2-40B4-BE49-F238E27FC236}">
                <a16:creationId xmlns:a16="http://schemas.microsoft.com/office/drawing/2014/main" id="{F35FB771-9429-1182-DC82-3664DD666926}"/>
              </a:ext>
            </a:extLst>
          </p:cNvPr>
          <p:cNvSpPr>
            <a:spLocks noGrp="1"/>
          </p:cNvSpPr>
          <p:nvPr>
            <p:ph idx="1"/>
          </p:nvPr>
        </p:nvSpPr>
        <p:spPr/>
        <p:txBody>
          <a:bodyPr/>
          <a:lstStyle/>
          <a:p>
            <a:r>
              <a:rPr lang="fr-FR" dirty="0"/>
              <a:t>Le </a:t>
            </a:r>
            <a:r>
              <a:rPr lang="fr-FR" dirty="0" err="1"/>
              <a:t>Owned</a:t>
            </a:r>
            <a:r>
              <a:rPr lang="fr-FR" dirty="0"/>
              <a:t> Media rassemble les plateformes dont vous êtes propriétaire, et dont vous gérez le contenu.</a:t>
            </a:r>
          </a:p>
          <a:p>
            <a:endParaRPr lang="fr-FR" dirty="0"/>
          </a:p>
          <a:p>
            <a:r>
              <a:rPr lang="fr-FR" dirty="0"/>
              <a:t>Un bon point de départ : votre site Internet. Il est l’élément central de votre présence en ligne.</a:t>
            </a:r>
          </a:p>
          <a:p>
            <a:endParaRPr lang="fr-FR" dirty="0"/>
          </a:p>
          <a:p>
            <a:r>
              <a:rPr lang="fr-FR" dirty="0"/>
              <a:t>Vous êtes donc libre de développer une stratégie de marketing de contenu qui va venir nourrir les internautes en recherche d’information. Et qui dit contenu de bonne qualité, dit référencement naturel !</a:t>
            </a:r>
          </a:p>
        </p:txBody>
      </p:sp>
    </p:spTree>
    <p:extLst>
      <p:ext uri="{BB962C8B-B14F-4D97-AF65-F5344CB8AC3E}">
        <p14:creationId xmlns:p14="http://schemas.microsoft.com/office/powerpoint/2010/main" val="37420360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F8DE82A-5ADA-F009-6AA1-C6387443C0C4}"/>
              </a:ext>
            </a:extLst>
          </p:cNvPr>
          <p:cNvSpPr>
            <a:spLocks noGrp="1"/>
          </p:cNvSpPr>
          <p:nvPr>
            <p:ph type="title"/>
          </p:nvPr>
        </p:nvSpPr>
        <p:spPr/>
        <p:txBody>
          <a:bodyPr/>
          <a:lstStyle/>
          <a:p>
            <a:r>
              <a:rPr lang="fr-FR" dirty="0"/>
              <a:t>En résumé</a:t>
            </a:r>
          </a:p>
        </p:txBody>
      </p:sp>
      <p:sp>
        <p:nvSpPr>
          <p:cNvPr id="3" name="Espace réservé du contenu 2">
            <a:extLst>
              <a:ext uri="{FF2B5EF4-FFF2-40B4-BE49-F238E27FC236}">
                <a16:creationId xmlns:a16="http://schemas.microsoft.com/office/drawing/2014/main" id="{3C151D3E-E4D5-0075-9D0C-9CDF1AFCF772}"/>
              </a:ext>
            </a:extLst>
          </p:cNvPr>
          <p:cNvSpPr>
            <a:spLocks noGrp="1"/>
          </p:cNvSpPr>
          <p:nvPr>
            <p:ph idx="1"/>
          </p:nvPr>
        </p:nvSpPr>
        <p:spPr/>
        <p:txBody>
          <a:bodyPr/>
          <a:lstStyle/>
          <a:p>
            <a:r>
              <a:rPr lang="fr-FR" dirty="0"/>
              <a:t>Pour votre audit, gardez un œil attentif sur les contenus créés par les utilisateurs (UGC) sur les réseaux sociaux : le </a:t>
            </a:r>
            <a:r>
              <a:rPr lang="fr-FR" dirty="0" err="1"/>
              <a:t>Shared</a:t>
            </a:r>
            <a:r>
              <a:rPr lang="fr-FR" dirty="0"/>
              <a:t> Media.</a:t>
            </a:r>
          </a:p>
          <a:p>
            <a:endParaRPr lang="fr-FR" dirty="0"/>
          </a:p>
          <a:p>
            <a:r>
              <a:rPr lang="fr-FR" dirty="0"/>
              <a:t>Faites le tour de vos plateformes propriétaires (site Internet, pages, comptes des réseaux sociaux, etc.) : le </a:t>
            </a:r>
            <a:r>
              <a:rPr lang="fr-FR" dirty="0" err="1"/>
              <a:t>Owned</a:t>
            </a:r>
            <a:r>
              <a:rPr lang="fr-FR" dirty="0"/>
              <a:t> Media. </a:t>
            </a:r>
          </a:p>
        </p:txBody>
      </p:sp>
    </p:spTree>
    <p:extLst>
      <p:ext uri="{BB962C8B-B14F-4D97-AF65-F5344CB8AC3E}">
        <p14:creationId xmlns:p14="http://schemas.microsoft.com/office/powerpoint/2010/main" val="31298659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1B7326-16D1-D051-0A28-F132524E6AA1}"/>
              </a:ext>
            </a:extLst>
          </p:cNvPr>
          <p:cNvSpPr>
            <a:spLocks noGrp="1"/>
          </p:cNvSpPr>
          <p:nvPr>
            <p:ph type="title"/>
          </p:nvPr>
        </p:nvSpPr>
        <p:spPr/>
        <p:txBody>
          <a:bodyPr/>
          <a:lstStyle/>
          <a:p>
            <a:r>
              <a:rPr lang="fr-FR" dirty="0"/>
              <a:t>Découvrez ce qu’est l’e-réputation</a:t>
            </a:r>
          </a:p>
        </p:txBody>
      </p:sp>
      <p:sp>
        <p:nvSpPr>
          <p:cNvPr id="3" name="Espace réservé du contenu 2">
            <a:extLst>
              <a:ext uri="{FF2B5EF4-FFF2-40B4-BE49-F238E27FC236}">
                <a16:creationId xmlns:a16="http://schemas.microsoft.com/office/drawing/2014/main" id="{887C9579-4B89-4B00-5EB6-02570D2B2BB7}"/>
              </a:ext>
            </a:extLst>
          </p:cNvPr>
          <p:cNvSpPr>
            <a:spLocks noGrp="1"/>
          </p:cNvSpPr>
          <p:nvPr>
            <p:ph idx="1"/>
          </p:nvPr>
        </p:nvSpPr>
        <p:spPr>
          <a:xfrm>
            <a:off x="685801" y="2142067"/>
            <a:ext cx="10865497" cy="3649133"/>
          </a:xfrm>
        </p:spPr>
        <p:txBody>
          <a:bodyPr>
            <a:normAutofit fontScale="92500" lnSpcReduction="10000"/>
          </a:bodyPr>
          <a:lstStyle/>
          <a:p>
            <a:pPr marL="0" indent="0">
              <a:buNone/>
            </a:pPr>
            <a:r>
              <a:rPr lang="fr-FR" dirty="0"/>
              <a:t>1. L'image réelle</a:t>
            </a:r>
          </a:p>
          <a:p>
            <a:pPr marL="0" indent="0">
              <a:buNone/>
            </a:pPr>
            <a:r>
              <a:rPr lang="fr-FR" dirty="0"/>
              <a:t>L’image réelle est le reflet de l’identité de votre marque. C’est la représentation réelle de vos valeurs, de vos principes, de votre culture d’entreprise, mais aussi de vos faiblesses telles que vous les connaissez !</a:t>
            </a:r>
          </a:p>
          <a:p>
            <a:pPr marL="0" indent="0">
              <a:buNone/>
            </a:pPr>
            <a:endParaRPr lang="fr-FR" dirty="0"/>
          </a:p>
          <a:p>
            <a:pPr marL="0" indent="0">
              <a:buNone/>
            </a:pPr>
            <a:r>
              <a:rPr lang="fr-FR" dirty="0"/>
              <a:t>2. L'image voulue</a:t>
            </a:r>
          </a:p>
          <a:p>
            <a:pPr marL="0" indent="0">
              <a:buNone/>
            </a:pPr>
            <a:r>
              <a:rPr lang="fr-FR" dirty="0"/>
              <a:t>À partir de cette image réelle, vous allez construire une image voulue. C’est l’image idéale que vous aimeriez renvoyer à vos clients. Vous allez donc travailler votre identité de marque pour qu’elle corresponde à ce que vous voulez transmettre.</a:t>
            </a:r>
          </a:p>
          <a:p>
            <a:pPr marL="0" indent="0">
              <a:buNone/>
            </a:pPr>
            <a:endParaRPr lang="fr-FR" dirty="0"/>
          </a:p>
          <a:p>
            <a:pPr marL="0" indent="0">
              <a:buNone/>
            </a:pPr>
            <a:r>
              <a:rPr lang="fr-FR" dirty="0"/>
              <a:t>3. L'image perçue</a:t>
            </a:r>
          </a:p>
          <a:p>
            <a:pPr marL="0" indent="0">
              <a:buNone/>
            </a:pPr>
            <a:r>
              <a:rPr lang="fr-FR" dirty="0"/>
              <a:t>L’image perçue est finalement la manière dont vous êtes vu par vos clients. Elle se base sur les différentes caractéristiques visibles de votre marque, comme : le nom, votre identité visuelle etc..</a:t>
            </a:r>
          </a:p>
        </p:txBody>
      </p:sp>
    </p:spTree>
    <p:extLst>
      <p:ext uri="{BB962C8B-B14F-4D97-AF65-F5344CB8AC3E}">
        <p14:creationId xmlns:p14="http://schemas.microsoft.com/office/powerpoint/2010/main" val="19050665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1B7326-16D1-D051-0A28-F132524E6AA1}"/>
              </a:ext>
            </a:extLst>
          </p:cNvPr>
          <p:cNvSpPr>
            <a:spLocks noGrp="1"/>
          </p:cNvSpPr>
          <p:nvPr>
            <p:ph type="title"/>
          </p:nvPr>
        </p:nvSpPr>
        <p:spPr/>
        <p:txBody>
          <a:bodyPr/>
          <a:lstStyle/>
          <a:p>
            <a:r>
              <a:rPr lang="fr-FR" dirty="0"/>
              <a:t>Découvrez ce qu’est l’e-réputation</a:t>
            </a:r>
          </a:p>
        </p:txBody>
      </p:sp>
      <p:sp>
        <p:nvSpPr>
          <p:cNvPr id="3" name="Espace réservé du contenu 2">
            <a:extLst>
              <a:ext uri="{FF2B5EF4-FFF2-40B4-BE49-F238E27FC236}">
                <a16:creationId xmlns:a16="http://schemas.microsoft.com/office/drawing/2014/main" id="{887C9579-4B89-4B00-5EB6-02570D2B2BB7}"/>
              </a:ext>
            </a:extLst>
          </p:cNvPr>
          <p:cNvSpPr>
            <a:spLocks noGrp="1"/>
          </p:cNvSpPr>
          <p:nvPr>
            <p:ph idx="1"/>
          </p:nvPr>
        </p:nvSpPr>
        <p:spPr>
          <a:xfrm>
            <a:off x="685801" y="2142067"/>
            <a:ext cx="10865497" cy="3649133"/>
          </a:xfrm>
        </p:spPr>
        <p:txBody>
          <a:bodyPr>
            <a:normAutofit fontScale="92500" lnSpcReduction="10000"/>
          </a:bodyPr>
          <a:lstStyle/>
          <a:p>
            <a:pPr marL="0" indent="0">
              <a:buNone/>
            </a:pPr>
            <a:r>
              <a:rPr lang="fr-FR" dirty="0"/>
              <a:t>La réputation est le résultat de l’image collective des individus sur une marque, elle se construit au fil du temps. Il s’agit d’une opinion qui peut être favorable ou défavorable à votre marque.</a:t>
            </a:r>
          </a:p>
          <a:p>
            <a:pPr marL="0" indent="0">
              <a:buNone/>
            </a:pPr>
            <a:r>
              <a:rPr lang="fr-FR" dirty="0"/>
              <a:t>L’étymologie du mot réputation est d’ailleurs “</a:t>
            </a:r>
            <a:r>
              <a:rPr lang="fr-FR" dirty="0" err="1"/>
              <a:t>reputatio</a:t>
            </a:r>
            <a:r>
              <a:rPr lang="fr-FR" dirty="0"/>
              <a:t>” qui signifie “évaluation”.</a:t>
            </a:r>
          </a:p>
          <a:p>
            <a:pPr marL="0" indent="0">
              <a:buNone/>
            </a:pPr>
            <a:endParaRPr lang="fr-FR" dirty="0"/>
          </a:p>
          <a:p>
            <a:pPr marL="0" indent="0">
              <a:buNone/>
            </a:pPr>
            <a:r>
              <a:rPr lang="fr-FR" dirty="0"/>
              <a:t>Une réputation se construit à la fois sur des critères objectifs (les actions de la marque) et des critères subjectifs (la perception des consommateurs).</a:t>
            </a:r>
          </a:p>
          <a:p>
            <a:pPr marL="0" indent="0">
              <a:buNone/>
            </a:pPr>
            <a:r>
              <a:rPr lang="fr-FR" dirty="0"/>
              <a:t>Aussi, l'opinion qu'on se fait d'une marque est multipliée par sa notoriété : plus une entreprise est connue, plus le risque d’impacter négativement son image augmente.</a:t>
            </a:r>
          </a:p>
          <a:p>
            <a:pPr marL="0" indent="0">
              <a:buNone/>
            </a:pPr>
            <a:endParaRPr lang="fr-FR" dirty="0"/>
          </a:p>
          <a:p>
            <a:pPr marL="0" indent="0">
              <a:buNone/>
            </a:pPr>
            <a:r>
              <a:rPr lang="fr-FR" dirty="0"/>
              <a:t>Image de marque et réputation ne sont pas pour autant synonymes. Une entreprise peut avoir une image de marque forte avec des produits attrayants, tout en bénéficiant d’une mauvaise réputation.</a:t>
            </a:r>
          </a:p>
        </p:txBody>
      </p:sp>
    </p:spTree>
    <p:extLst>
      <p:ext uri="{BB962C8B-B14F-4D97-AF65-F5344CB8AC3E}">
        <p14:creationId xmlns:p14="http://schemas.microsoft.com/office/powerpoint/2010/main" val="3436291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Visuel avec au centre le mot notoriété avec une flèche nommée réputation qui va vers la gauche, pour pointer une entreprise. Et une flèche qui va vers la droite, nommée image de marque, pour pointer des clients.">
            <a:extLst>
              <a:ext uri="{FF2B5EF4-FFF2-40B4-BE49-F238E27FC236}">
                <a16:creationId xmlns:a16="http://schemas.microsoft.com/office/drawing/2014/main" id="{AEC2844C-EAF5-A989-27FC-2F24D718DED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37257" y="2467427"/>
            <a:ext cx="8828511" cy="29978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68436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1B7326-16D1-D051-0A28-F132524E6AA1}"/>
              </a:ext>
            </a:extLst>
          </p:cNvPr>
          <p:cNvSpPr>
            <a:spLocks noGrp="1"/>
          </p:cNvSpPr>
          <p:nvPr>
            <p:ph type="title"/>
          </p:nvPr>
        </p:nvSpPr>
        <p:spPr/>
        <p:txBody>
          <a:bodyPr/>
          <a:lstStyle/>
          <a:p>
            <a:r>
              <a:rPr lang="fr-FR" dirty="0"/>
              <a:t>Découvrez ce qu’est l’e-réputation</a:t>
            </a:r>
          </a:p>
        </p:txBody>
      </p:sp>
      <p:sp>
        <p:nvSpPr>
          <p:cNvPr id="3" name="Espace réservé du contenu 2">
            <a:extLst>
              <a:ext uri="{FF2B5EF4-FFF2-40B4-BE49-F238E27FC236}">
                <a16:creationId xmlns:a16="http://schemas.microsoft.com/office/drawing/2014/main" id="{887C9579-4B89-4B00-5EB6-02570D2B2BB7}"/>
              </a:ext>
            </a:extLst>
          </p:cNvPr>
          <p:cNvSpPr>
            <a:spLocks noGrp="1"/>
          </p:cNvSpPr>
          <p:nvPr>
            <p:ph idx="1"/>
          </p:nvPr>
        </p:nvSpPr>
        <p:spPr>
          <a:xfrm>
            <a:off x="685801" y="2142067"/>
            <a:ext cx="10865497" cy="3649133"/>
          </a:xfrm>
        </p:spPr>
        <p:txBody>
          <a:bodyPr>
            <a:normAutofit fontScale="92500" lnSpcReduction="20000"/>
          </a:bodyPr>
          <a:lstStyle/>
          <a:p>
            <a:pPr marL="0" indent="0">
              <a:buNone/>
            </a:pPr>
            <a:r>
              <a:rPr lang="fr-FR" dirty="0"/>
              <a:t>L’entreprise définit son image de marque, et active différents leviers grâce à son marketing et sa communication pour s’adresser à son public cible.</a:t>
            </a:r>
          </a:p>
          <a:p>
            <a:pPr marL="0" indent="0">
              <a:buNone/>
            </a:pPr>
            <a:endParaRPr lang="fr-FR" dirty="0"/>
          </a:p>
          <a:p>
            <a:pPr marL="0" indent="0">
              <a:buNone/>
            </a:pPr>
            <a:r>
              <a:rPr lang="fr-FR" dirty="0"/>
              <a:t>Les consommateurs reçoivent l’information et en conçoivent une opinion. Opinion qu’ils partagent et diffusent à leur tour : une réputation est créée !</a:t>
            </a:r>
          </a:p>
          <a:p>
            <a:pPr marL="0" indent="0">
              <a:buNone/>
            </a:pPr>
            <a:endParaRPr lang="fr-FR" dirty="0"/>
          </a:p>
          <a:p>
            <a:pPr marL="0" indent="0">
              <a:buNone/>
            </a:pPr>
            <a:r>
              <a:rPr lang="fr-FR" dirty="0"/>
              <a:t>Selon l’empreinte laissée, la notoriété se développe plus ou moins.</a:t>
            </a:r>
          </a:p>
          <a:p>
            <a:pPr marL="0" indent="0">
              <a:buNone/>
            </a:pPr>
            <a:endParaRPr lang="fr-FR" dirty="0"/>
          </a:p>
          <a:p>
            <a:pPr marL="0" indent="0">
              <a:buNone/>
            </a:pPr>
            <a:r>
              <a:rPr lang="fr-FR" dirty="0"/>
              <a:t>Après avoir mesuré sa notoriété et évalué sa réputation, l’entreprise peut retravailler son image de marque pour coller avec son image voulue. </a:t>
            </a:r>
          </a:p>
          <a:p>
            <a:pPr marL="0" indent="0">
              <a:buNone/>
            </a:pPr>
            <a:endParaRPr lang="fr-FR" dirty="0"/>
          </a:p>
          <a:p>
            <a:pPr marL="0" indent="0">
              <a:buNone/>
            </a:pPr>
            <a:r>
              <a:rPr lang="fr-FR" dirty="0"/>
              <a:t>La boucle est bouclée !</a:t>
            </a:r>
          </a:p>
        </p:txBody>
      </p:sp>
    </p:spTree>
    <p:extLst>
      <p:ext uri="{BB962C8B-B14F-4D97-AF65-F5344CB8AC3E}">
        <p14:creationId xmlns:p14="http://schemas.microsoft.com/office/powerpoint/2010/main" val="2751185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96EDF7-2BA0-62AA-F28D-B8695A09FA1D}"/>
              </a:ext>
            </a:extLst>
          </p:cNvPr>
          <p:cNvSpPr>
            <a:spLocks noGrp="1"/>
          </p:cNvSpPr>
          <p:nvPr>
            <p:ph type="title"/>
          </p:nvPr>
        </p:nvSpPr>
        <p:spPr/>
        <p:txBody>
          <a:bodyPr/>
          <a:lstStyle/>
          <a:p>
            <a:r>
              <a:rPr lang="fr-FR" dirty="0"/>
              <a:t>Les différences entre réputation et e-réputation</a:t>
            </a:r>
          </a:p>
        </p:txBody>
      </p:sp>
      <p:sp>
        <p:nvSpPr>
          <p:cNvPr id="3" name="Espace réservé du contenu 2">
            <a:extLst>
              <a:ext uri="{FF2B5EF4-FFF2-40B4-BE49-F238E27FC236}">
                <a16:creationId xmlns:a16="http://schemas.microsoft.com/office/drawing/2014/main" id="{B2E8DB74-D0DF-5896-721D-6E60685A799D}"/>
              </a:ext>
            </a:extLst>
          </p:cNvPr>
          <p:cNvSpPr>
            <a:spLocks noGrp="1"/>
          </p:cNvSpPr>
          <p:nvPr>
            <p:ph idx="1"/>
          </p:nvPr>
        </p:nvSpPr>
        <p:spPr/>
        <p:txBody>
          <a:bodyPr/>
          <a:lstStyle/>
          <a:p>
            <a:r>
              <a:rPr lang="fr-FR" dirty="0"/>
              <a:t>Surveiller sa réputation est donc un enjeu de taille pour une entreprise. Cela lui permet de veiller à l’adéquation entre l’image voulue et celle perçue par ses clients, tout en s’assurant de l’accroissement de sa notoriété.</a:t>
            </a:r>
          </a:p>
          <a:p>
            <a:endParaRPr lang="fr-FR" dirty="0"/>
          </a:p>
          <a:p>
            <a:r>
              <a:rPr lang="fr-FR" dirty="0"/>
              <a:t>Plus facile à dire qu’à faire. Surtout qu’avec l’avènement d’Internet, un tout nouveau terrain de jeu s’offre à nous. L’entreprise doit maintenant veiller également à son e-réputation.</a:t>
            </a:r>
          </a:p>
        </p:txBody>
      </p:sp>
    </p:spTree>
    <p:extLst>
      <p:ext uri="{BB962C8B-B14F-4D97-AF65-F5344CB8AC3E}">
        <p14:creationId xmlns:p14="http://schemas.microsoft.com/office/powerpoint/2010/main" val="28093328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96EDF7-2BA0-62AA-F28D-B8695A09FA1D}"/>
              </a:ext>
            </a:extLst>
          </p:cNvPr>
          <p:cNvSpPr>
            <a:spLocks noGrp="1"/>
          </p:cNvSpPr>
          <p:nvPr>
            <p:ph type="title"/>
          </p:nvPr>
        </p:nvSpPr>
        <p:spPr/>
        <p:txBody>
          <a:bodyPr/>
          <a:lstStyle/>
          <a:p>
            <a:r>
              <a:rPr lang="fr-FR" dirty="0"/>
              <a:t>Les différences entre réputation et e-réputation</a:t>
            </a:r>
          </a:p>
        </p:txBody>
      </p:sp>
      <p:sp>
        <p:nvSpPr>
          <p:cNvPr id="3" name="Espace réservé du contenu 2">
            <a:extLst>
              <a:ext uri="{FF2B5EF4-FFF2-40B4-BE49-F238E27FC236}">
                <a16:creationId xmlns:a16="http://schemas.microsoft.com/office/drawing/2014/main" id="{B2E8DB74-D0DF-5896-721D-6E60685A799D}"/>
              </a:ext>
            </a:extLst>
          </p:cNvPr>
          <p:cNvSpPr>
            <a:spLocks noGrp="1"/>
          </p:cNvSpPr>
          <p:nvPr>
            <p:ph idx="1"/>
          </p:nvPr>
        </p:nvSpPr>
        <p:spPr/>
        <p:txBody>
          <a:bodyPr/>
          <a:lstStyle/>
          <a:p>
            <a:r>
              <a:rPr lang="fr-FR" dirty="0"/>
              <a:t>L'e-réputation est l’évaluation sociale d’un individu, d’une marque ou d’une organisation par les internautes à partir de toutes les informations diffusées à son sujet sur le Web, des messages laissés par les parties prenantes (clients, salariés), ou encore de traces laissées involontairement.</a:t>
            </a:r>
          </a:p>
          <a:p>
            <a:endParaRPr lang="fr-FR" dirty="0"/>
          </a:p>
          <a:p>
            <a:r>
              <a:rPr lang="fr-FR" dirty="0"/>
              <a:t>La notion de réputation englobe celle de l’e-réputation. Mais l’e-réputation possède un certain nombre de caractéristiques bien spécifiques, que vous pouvez découvrir dans ce tableau</a:t>
            </a:r>
          </a:p>
        </p:txBody>
      </p:sp>
    </p:spTree>
    <p:extLst>
      <p:ext uri="{BB962C8B-B14F-4D97-AF65-F5344CB8AC3E}">
        <p14:creationId xmlns:p14="http://schemas.microsoft.com/office/powerpoint/2010/main" val="38389549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éleste">
  <a:themeElements>
    <a:clrScheme name="Céleste">
      <a:dk1>
        <a:sysClr val="windowText" lastClr="000000"/>
      </a:dk1>
      <a:lt1>
        <a:sysClr val="window" lastClr="FFFFFF"/>
      </a:lt1>
      <a:dk2>
        <a:srgbClr val="104C7E"/>
      </a:dk2>
      <a:lt2>
        <a:srgbClr val="EBEBEB"/>
      </a:lt2>
      <a:accent1>
        <a:srgbClr val="94CE67"/>
      </a:accent1>
      <a:accent2>
        <a:srgbClr val="49D1CD"/>
      </a:accent2>
      <a:accent3>
        <a:srgbClr val="61A5D6"/>
      </a:accent3>
      <a:accent4>
        <a:srgbClr val="9D8CD3"/>
      </a:accent4>
      <a:accent5>
        <a:srgbClr val="E45C8A"/>
      </a:accent5>
      <a:accent6>
        <a:srgbClr val="F98C61"/>
      </a:accent6>
      <a:hlink>
        <a:srgbClr val="AAF172"/>
      </a:hlink>
      <a:folHlink>
        <a:srgbClr val="E7F19A"/>
      </a:folHlink>
    </a:clrScheme>
    <a:fontScheme name="Célest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éleste">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E44E6A2F-09CD-4BE0-B42D-107FF03CEED6}"/>
    </a:ext>
  </a:extLst>
</a:theme>
</file>

<file path=docProps/app.xml><?xml version="1.0" encoding="utf-8"?>
<Properties xmlns="http://schemas.openxmlformats.org/officeDocument/2006/extended-properties" xmlns:vt="http://schemas.openxmlformats.org/officeDocument/2006/docPropsVTypes">
  <TotalTime>1086</TotalTime>
  <Words>2974</Words>
  <Application>Microsoft Office PowerPoint</Application>
  <PresentationFormat>Grand écran</PresentationFormat>
  <Paragraphs>171</Paragraphs>
  <Slides>34</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34</vt:i4>
      </vt:variant>
    </vt:vector>
  </HeadingPairs>
  <TitlesOfParts>
    <vt:vector size="39" baseType="lpstr">
      <vt:lpstr>Arial</vt:lpstr>
      <vt:lpstr>Calibri</vt:lpstr>
      <vt:lpstr>Calibri Light</vt:lpstr>
      <vt:lpstr>Inter</vt:lpstr>
      <vt:lpstr>Céleste</vt:lpstr>
      <vt:lpstr>E-réputation</vt:lpstr>
      <vt:lpstr>Découvrez ce qu’est l’e-réputation</vt:lpstr>
      <vt:lpstr>Découvrez ce qu’est l’e-réputation</vt:lpstr>
      <vt:lpstr>Découvrez ce qu’est l’e-réputation</vt:lpstr>
      <vt:lpstr>Découvrez ce qu’est l’e-réputation</vt:lpstr>
      <vt:lpstr>Présentation PowerPoint</vt:lpstr>
      <vt:lpstr>Découvrez ce qu’est l’e-réputation</vt:lpstr>
      <vt:lpstr>Les différences entre réputation et e-réputation</vt:lpstr>
      <vt:lpstr>Les différences entre réputation et e-réputation</vt:lpstr>
      <vt:lpstr>Présentation PowerPoint</vt:lpstr>
      <vt:lpstr>conclusion</vt:lpstr>
      <vt:lpstr>Structurez votre audit</vt:lpstr>
      <vt:lpstr>Structurez votre audit</vt:lpstr>
      <vt:lpstr>Structurez votre audit</vt:lpstr>
      <vt:lpstr>Structurez votre audit</vt:lpstr>
      <vt:lpstr>Quelles sont les personnes en mesure de mener l’audit ?</vt:lpstr>
      <vt:lpstr>Quand réaliser l’audit et à quelle fréquence ?</vt:lpstr>
      <vt:lpstr>Quand réaliser l’audit et à quelle fréquence ?</vt:lpstr>
      <vt:lpstr>Concrètement, comment allez-vous vous y prendre ?</vt:lpstr>
      <vt:lpstr>Concrètement, comment allez-vous vous y prendre ?</vt:lpstr>
      <vt:lpstr>Concrètement, comment allez-vous vous y prendre ?</vt:lpstr>
      <vt:lpstr>Concrètement, comment allez-vous vous y prendre ?</vt:lpstr>
      <vt:lpstr>Concrètement, comment allez-vous vous y prendre ?</vt:lpstr>
      <vt:lpstr>Identifiez les supports de prise de parole sur vos contenus payés et acquis</vt:lpstr>
      <vt:lpstr>Identifiez les supports de prise de parole sur vos contenus payés et acquis</vt:lpstr>
      <vt:lpstr>Paid Media</vt:lpstr>
      <vt:lpstr>Earned Media</vt:lpstr>
      <vt:lpstr>Earned Media</vt:lpstr>
      <vt:lpstr>Earned Media</vt:lpstr>
      <vt:lpstr>Earned Media</vt:lpstr>
      <vt:lpstr>En résumé</vt:lpstr>
      <vt:lpstr>Shared media</vt:lpstr>
      <vt:lpstr>Owned Media</vt:lpstr>
      <vt:lpstr>En résumé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SWOT</dc:title>
  <dc:creator>communication@orchies-futsal.fr</dc:creator>
  <cp:lastModifiedBy>Nicolas Carré</cp:lastModifiedBy>
  <cp:revision>39</cp:revision>
  <dcterms:created xsi:type="dcterms:W3CDTF">2020-01-28T13:17:23Z</dcterms:created>
  <dcterms:modified xsi:type="dcterms:W3CDTF">2024-10-24T10:06:13Z</dcterms:modified>
</cp:coreProperties>
</file>