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sldIdLst>
    <p:sldId id="268" r:id="rId2"/>
    <p:sldId id="269"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 id="285" r:id="rId17"/>
    <p:sldId id="287" r:id="rId18"/>
    <p:sldId id="288" r:id="rId19"/>
    <p:sldId id="289" r:id="rId20"/>
    <p:sldId id="286" r:id="rId21"/>
    <p:sldId id="290" r:id="rId22"/>
    <p:sldId id="291" r:id="rId23"/>
    <p:sldId id="292" r:id="rId24"/>
    <p:sldId id="293" r:id="rId25"/>
    <p:sldId id="294" r:id="rId26"/>
    <p:sldId id="295" r:id="rId27"/>
    <p:sldId id="296" r:id="rId28"/>
    <p:sldId id="297" r:id="rId29"/>
    <p:sldId id="298" r:id="rId30"/>
    <p:sldId id="283" r:id="rId31"/>
    <p:sldId id="339" r:id="rId32"/>
    <p:sldId id="340" r:id="rId33"/>
    <p:sldId id="284" r:id="rId34"/>
    <p:sldId id="341" r:id="rId35"/>
    <p:sldId id="342" r:id="rId36"/>
    <p:sldId id="343" r:id="rId37"/>
    <p:sldId id="344" r:id="rId38"/>
    <p:sldId id="349" r:id="rId39"/>
    <p:sldId id="346" r:id="rId40"/>
    <p:sldId id="347" r:id="rId41"/>
    <p:sldId id="348" r:id="rId42"/>
    <p:sldId id="351" r:id="rId43"/>
    <p:sldId id="345" r:id="rId44"/>
    <p:sldId id="350" r:id="rId45"/>
    <p:sldId id="352" r:id="rId46"/>
    <p:sldId id="353" r:id="rId47"/>
    <p:sldId id="313" r:id="rId48"/>
    <p:sldId id="314" r:id="rId49"/>
    <p:sldId id="315" r:id="rId50"/>
    <p:sldId id="316" r:id="rId51"/>
    <p:sldId id="317" r:id="rId52"/>
    <p:sldId id="318" r:id="rId53"/>
    <p:sldId id="319" r:id="rId54"/>
    <p:sldId id="321" r:id="rId55"/>
    <p:sldId id="320" r:id="rId56"/>
    <p:sldId id="322" r:id="rId57"/>
    <p:sldId id="323" r:id="rId58"/>
    <p:sldId id="324" r:id="rId59"/>
    <p:sldId id="325" r:id="rId60"/>
    <p:sldId id="326" r:id="rId61"/>
    <p:sldId id="327" r:id="rId62"/>
    <p:sldId id="354" r:id="rId63"/>
    <p:sldId id="355" r:id="rId64"/>
    <p:sldId id="356" r:id="rId65"/>
    <p:sldId id="357" r:id="rId66"/>
    <p:sldId id="299" r:id="rId67"/>
    <p:sldId id="300" r:id="rId68"/>
    <p:sldId id="301" r:id="rId69"/>
    <p:sldId id="302" r:id="rId70"/>
    <p:sldId id="303" r:id="rId71"/>
    <p:sldId id="304" r:id="rId72"/>
    <p:sldId id="305" r:id="rId73"/>
    <p:sldId id="306" r:id="rId74"/>
    <p:sldId id="307" r:id="rId75"/>
    <p:sldId id="308" r:id="rId76"/>
    <p:sldId id="309" r:id="rId77"/>
    <p:sldId id="311" r:id="rId78"/>
    <p:sldId id="312" r:id="rId79"/>
    <p:sldId id="328" r:id="rId80"/>
    <p:sldId id="361" r:id="rId81"/>
    <p:sldId id="329" r:id="rId82"/>
    <p:sldId id="358" r:id="rId83"/>
    <p:sldId id="359" r:id="rId84"/>
    <p:sldId id="360" r:id="rId85"/>
    <p:sldId id="362" r:id="rId86"/>
    <p:sldId id="363" r:id="rId87"/>
    <p:sldId id="364" r:id="rId88"/>
    <p:sldId id="365" r:id="rId89"/>
    <p:sldId id="366" r:id="rId90"/>
    <p:sldId id="367" r:id="rId91"/>
    <p:sldId id="368" r:id="rId92"/>
    <p:sldId id="369" r:id="rId93"/>
    <p:sldId id="370" r:id="rId94"/>
    <p:sldId id="371" r:id="rId95"/>
    <p:sldId id="372" r:id="rId96"/>
    <p:sldId id="373" r:id="rId97"/>
    <p:sldId id="374" r:id="rId98"/>
    <p:sldId id="375" r:id="rId99"/>
    <p:sldId id="376" r:id="rId100"/>
    <p:sldId id="377" r:id="rId101"/>
    <p:sldId id="378" r:id="rId102"/>
    <p:sldId id="379" r:id="rId103"/>
    <p:sldId id="380" r:id="rId104"/>
    <p:sldId id="381" r:id="rId105"/>
    <p:sldId id="382" r:id="rId106"/>
    <p:sldId id="383" r:id="rId10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86" autoAdjust="0"/>
    <p:restoredTop sz="94660"/>
  </p:normalViewPr>
  <p:slideViewPr>
    <p:cSldViewPr snapToGrid="0">
      <p:cViewPr varScale="1">
        <p:scale>
          <a:sx n="82" d="100"/>
          <a:sy n="82" d="100"/>
        </p:scale>
        <p:origin x="730"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073ED0CC-082F-4160-86E5-0D6041F12778}" type="datetime1">
              <a:rPr lang="en-US" smtClean="0"/>
              <a:t>10/11/2024</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590270640"/>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73ED0CC-082F-4160-86E5-0D6041F12778}" type="datetime1">
              <a:rPr lang="en-US" smtClean="0"/>
              <a:t>10/11/2024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01137233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73ED0CC-082F-4160-86E5-0D6041F12778}" type="datetime1">
              <a:rPr lang="en-US" smtClean="0"/>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41409207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73ED0CC-082F-4160-86E5-0D6041F12778}" type="datetime1">
              <a:rPr lang="en-US" smtClean="0"/>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52522845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73ED0CC-082F-4160-86E5-0D6041F12778}" type="datetime1">
              <a:rPr lang="en-US" smtClean="0"/>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40282513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73ED0CC-082F-4160-86E5-0D6041F12778}" type="datetime1">
              <a:rPr lang="en-US" smtClean="0"/>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44252069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73ED0CC-082F-4160-86E5-0D6041F12778}" type="datetime1">
              <a:rPr lang="en-US" smtClean="0"/>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02681964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36896313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88475386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72739342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fr-FR"/>
              <a:t>Modifiez le style du titre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73ED0CC-082F-4160-86E5-0D6041F12778}" type="datetime1">
              <a:rPr lang="en-US" smtClean="0"/>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42614963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73ED0CC-082F-4160-86E5-0D6041F12778}" type="datetime1">
              <a:rPr lang="en-US" smtClean="0"/>
              <a:t>10/11/2024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49434484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73ED0CC-082F-4160-86E5-0D6041F12778}" type="datetime1">
              <a:rPr lang="en-US" smtClean="0"/>
              <a:t>10/11/2024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54838672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73ED0CC-082F-4160-86E5-0D6041F12778}" type="datetime1">
              <a:rPr lang="en-US" smtClean="0"/>
              <a:t>10/11/2024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73194055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073ED0CC-082F-4160-86E5-0D6041F12778}" type="datetime1">
              <a:rPr lang="en-US" smtClean="0"/>
              <a:t>10/11/2024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32891479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73ED0CC-082F-4160-86E5-0D6041F12778}" type="datetime1">
              <a:rPr lang="en-US" smtClean="0"/>
              <a:t>10/11/2024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72210469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73ED0CC-082F-4160-86E5-0D6041F12778}" type="datetime1">
              <a:rPr lang="en-US" smtClean="0"/>
              <a:t>10/11/2024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64394539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73ED0CC-082F-4160-86E5-0D6041F12778}" type="datetime1">
              <a:rPr lang="en-US" smtClean="0"/>
              <a:t>10/11/2024</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A98EE3D-8CD1-4C3F-BD1C-C98C9596463C}" type="slidenum">
              <a:rPr lang="en-US" smtClean="0"/>
              <a:t>‹N°›</a:t>
            </a:fld>
            <a:endParaRPr lang="en-US" dirty="0"/>
          </a:p>
        </p:txBody>
      </p:sp>
    </p:spTree>
    <p:extLst>
      <p:ext uri="{BB962C8B-B14F-4D97-AF65-F5344CB8AC3E}">
        <p14:creationId xmlns:p14="http://schemas.microsoft.com/office/powerpoint/2010/main" val="3619609520"/>
      </p:ext>
    </p:extLst>
  </p:cSld>
  <p:clrMap bg1="dk1" tx1="lt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DE991F-E463-4273-9609-6C90D97B47CD}"/>
              </a:ext>
            </a:extLst>
          </p:cNvPr>
          <p:cNvSpPr>
            <a:spLocks noGrp="1"/>
          </p:cNvSpPr>
          <p:nvPr>
            <p:ph type="title"/>
          </p:nvPr>
        </p:nvSpPr>
        <p:spPr/>
        <p:txBody>
          <a:bodyPr>
            <a:normAutofit/>
          </a:bodyPr>
          <a:lstStyle/>
          <a:p>
            <a:r>
              <a:rPr lang="fr-FR" dirty="0"/>
              <a:t>Stratégie des médias  </a:t>
            </a:r>
            <a:br>
              <a:rPr lang="fr-FR" dirty="0"/>
            </a:br>
            <a:endParaRPr lang="fr-FR" dirty="0"/>
          </a:p>
        </p:txBody>
      </p:sp>
      <p:sp>
        <p:nvSpPr>
          <p:cNvPr id="3" name="Espace réservé du contenu 2">
            <a:extLst>
              <a:ext uri="{FF2B5EF4-FFF2-40B4-BE49-F238E27FC236}">
                <a16:creationId xmlns:a16="http://schemas.microsoft.com/office/drawing/2014/main" id="{C4813145-2B87-4E88-8228-752CFFF24D3A}"/>
              </a:ext>
            </a:extLst>
          </p:cNvPr>
          <p:cNvSpPr>
            <a:spLocks noGrp="1"/>
          </p:cNvSpPr>
          <p:nvPr>
            <p:ph idx="1"/>
          </p:nvPr>
        </p:nvSpPr>
        <p:spPr>
          <a:xfrm>
            <a:off x="337351" y="2142067"/>
            <a:ext cx="10999433" cy="3649133"/>
          </a:xfrm>
        </p:spPr>
        <p:txBody>
          <a:bodyPr>
            <a:normAutofit/>
          </a:bodyPr>
          <a:lstStyle/>
          <a:p>
            <a:pPr marL="171450" indent="0" algn="ctr">
              <a:lnSpc>
                <a:spcPct val="107000"/>
              </a:lnSpc>
              <a:buNone/>
            </a:pPr>
            <a:r>
              <a:rPr lang="pt-BR" sz="3200" dirty="0">
                <a:ea typeface="Calibri" panose="020F0502020204030204" pitchFamily="34" charset="0"/>
                <a:cs typeface="Times New Roman" panose="02020603050405020304" pitchFamily="18" charset="0"/>
              </a:rPr>
              <a:t>“Le hors médias est aux médias ce que le hors jeu est au jeu. Une très belle tactique pour pousser le concurrent à la faute, de très belles opportunités pour scorer”</a:t>
            </a:r>
            <a:endParaRPr lang="fr-FR" sz="3200" dirty="0">
              <a:effectLst/>
              <a:ea typeface="Calibri" panose="020F0502020204030204" pitchFamily="34" charset="0"/>
              <a:cs typeface="Times New Roman" panose="02020603050405020304" pitchFamily="18" charset="0"/>
            </a:endParaRPr>
          </a:p>
          <a:p>
            <a:pPr marL="0" indent="0">
              <a:buNone/>
            </a:pPr>
            <a:endParaRPr lang="fr-FR" sz="2800" dirty="0"/>
          </a:p>
        </p:txBody>
      </p:sp>
    </p:spTree>
    <p:extLst>
      <p:ext uri="{BB962C8B-B14F-4D97-AF65-F5344CB8AC3E}">
        <p14:creationId xmlns:p14="http://schemas.microsoft.com/office/powerpoint/2010/main" val="2974338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ypologie des différentes formes de communication | jusdecomm">
            <a:extLst>
              <a:ext uri="{FF2B5EF4-FFF2-40B4-BE49-F238E27FC236}">
                <a16:creationId xmlns:a16="http://schemas.microsoft.com/office/drawing/2014/main" id="{CEA07453-EE3A-6A21-ACFA-8AE04823A96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15953" y="865628"/>
            <a:ext cx="6845801" cy="5126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54463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4B8638-C268-A10B-B8BF-B8226AC59EB5}"/>
              </a:ext>
            </a:extLst>
          </p:cNvPr>
          <p:cNvSpPr>
            <a:spLocks noGrp="1"/>
          </p:cNvSpPr>
          <p:nvPr>
            <p:ph type="title"/>
          </p:nvPr>
        </p:nvSpPr>
        <p:spPr/>
        <p:txBody>
          <a:bodyPr/>
          <a:lstStyle/>
          <a:p>
            <a:r>
              <a:rPr lang="fr-FR" dirty="0"/>
              <a:t>ÉTAPE 1</a:t>
            </a:r>
          </a:p>
        </p:txBody>
      </p:sp>
      <p:sp>
        <p:nvSpPr>
          <p:cNvPr id="3" name="Espace réservé du contenu 2">
            <a:extLst>
              <a:ext uri="{FF2B5EF4-FFF2-40B4-BE49-F238E27FC236}">
                <a16:creationId xmlns:a16="http://schemas.microsoft.com/office/drawing/2014/main" id="{564B1D6D-9821-C4AB-5B05-7DF432AB830A}"/>
              </a:ext>
            </a:extLst>
          </p:cNvPr>
          <p:cNvSpPr>
            <a:spLocks noGrp="1"/>
          </p:cNvSpPr>
          <p:nvPr>
            <p:ph idx="1"/>
          </p:nvPr>
        </p:nvSpPr>
        <p:spPr/>
        <p:txBody>
          <a:bodyPr/>
          <a:lstStyle/>
          <a:p>
            <a:pPr marL="0" indent="0">
              <a:buNone/>
            </a:pPr>
            <a:r>
              <a:rPr lang="fr-FR" dirty="0"/>
              <a:t>Principaux points à retenir </a:t>
            </a:r>
          </a:p>
          <a:p>
            <a:pPr marL="0" indent="0">
              <a:buNone/>
            </a:pPr>
            <a:r>
              <a:rPr lang="fr-FR" dirty="0"/>
              <a:t>Les résultats de la séance de réflexion initiale sur le champ d’application de la stratégie (Pourquoi une telle stratégie ? Pourquoi maintenant ? Pour qui ? Pour quoi faire ? Quelles sont les difficultés et les possibilités y afférentes ?) doivent alimenter les discussions ultérieures sur les objectifs de la stratégie ainsi que l’analyse de situation (qui comprend une discussion sur la stratégie nationale de développement des statistiques et les communications). </a:t>
            </a:r>
          </a:p>
          <a:p>
            <a:pPr marL="0" indent="0">
              <a:buNone/>
            </a:pPr>
            <a:r>
              <a:rPr lang="fr-FR" dirty="0"/>
              <a:t>Les questions soulevées par les groupes de discussion internes doivent être enregistrées, reliées aux conclusions des audits des parties prenantes externes et prises en compte dans le choix des activités au cours de l’étape de planification. </a:t>
            </a:r>
          </a:p>
          <a:p>
            <a:pPr marL="0" indent="0">
              <a:buNone/>
            </a:pPr>
            <a:r>
              <a:rPr lang="fr-FR" dirty="0"/>
              <a:t>Lorsque vous préparez votre feuille de route, commencez par la date de lancement prévue et travaillez à rebours.</a:t>
            </a:r>
          </a:p>
        </p:txBody>
      </p:sp>
    </p:spTree>
    <p:extLst>
      <p:ext uri="{BB962C8B-B14F-4D97-AF65-F5344CB8AC3E}">
        <p14:creationId xmlns:p14="http://schemas.microsoft.com/office/powerpoint/2010/main" val="355198903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517B60-A007-082F-17CB-568048F0AD0D}"/>
              </a:ext>
            </a:extLst>
          </p:cNvPr>
          <p:cNvSpPr>
            <a:spLocks noGrp="1"/>
          </p:cNvSpPr>
          <p:nvPr>
            <p:ph type="title"/>
          </p:nvPr>
        </p:nvSpPr>
        <p:spPr/>
        <p:txBody>
          <a:bodyPr/>
          <a:lstStyle/>
          <a:p>
            <a:r>
              <a:rPr lang="fr-FR" dirty="0"/>
              <a:t>ÉTAPE 2</a:t>
            </a:r>
          </a:p>
        </p:txBody>
      </p:sp>
      <p:sp>
        <p:nvSpPr>
          <p:cNvPr id="3" name="Espace réservé du contenu 2">
            <a:extLst>
              <a:ext uri="{FF2B5EF4-FFF2-40B4-BE49-F238E27FC236}">
                <a16:creationId xmlns:a16="http://schemas.microsoft.com/office/drawing/2014/main" id="{FFDFE219-132E-5D07-B961-9BC465BD20AC}"/>
              </a:ext>
            </a:extLst>
          </p:cNvPr>
          <p:cNvSpPr>
            <a:spLocks noGrp="1"/>
          </p:cNvSpPr>
          <p:nvPr>
            <p:ph idx="1"/>
          </p:nvPr>
        </p:nvSpPr>
        <p:spPr/>
        <p:txBody>
          <a:bodyPr/>
          <a:lstStyle/>
          <a:p>
            <a:r>
              <a:rPr lang="fr-FR" dirty="0"/>
              <a:t>L’étape 2 consiste à mener une série d’audits, de recherches et de consultations auprès des parties prenantes externes. Ces processus contribueront à approfondir les impressions tirées des premières séances de réflexion, en produisant des données concrètes qui viendront les étayer, les nuancer ou les réfuter. Ils permettront à l’équipe de faire à l’étape 3 des choix stratégiques et tactiques quant aux groupes de parties prenantes à cibler, à la hiérarchisation des efforts, et à la chronologie des différentes activités et des messages. </a:t>
            </a:r>
          </a:p>
          <a:p>
            <a:r>
              <a:rPr lang="fr-FR" dirty="0"/>
              <a:t>Vous pourrez ainsi justifier ce qui doit être inclus ou non dans la stratégie, ainsi que réduire une longue liste de possibilités pour ne garder que celles qui contribuent directement aux objectifs que vous aurez définis. En cas de doute sur l’approche à suivre sur une question particulière, votre équipe doit revenir aux résultats de ces exercices.</a:t>
            </a:r>
          </a:p>
        </p:txBody>
      </p:sp>
    </p:spTree>
    <p:extLst>
      <p:ext uri="{BB962C8B-B14F-4D97-AF65-F5344CB8AC3E}">
        <p14:creationId xmlns:p14="http://schemas.microsoft.com/office/powerpoint/2010/main" val="333218648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517B60-A007-082F-17CB-568048F0AD0D}"/>
              </a:ext>
            </a:extLst>
          </p:cNvPr>
          <p:cNvSpPr>
            <a:spLocks noGrp="1"/>
          </p:cNvSpPr>
          <p:nvPr>
            <p:ph type="title"/>
          </p:nvPr>
        </p:nvSpPr>
        <p:spPr/>
        <p:txBody>
          <a:bodyPr/>
          <a:lstStyle/>
          <a:p>
            <a:r>
              <a:rPr lang="fr-FR" dirty="0"/>
              <a:t>ÉTAPE 2</a:t>
            </a:r>
          </a:p>
        </p:txBody>
      </p:sp>
      <p:sp>
        <p:nvSpPr>
          <p:cNvPr id="3" name="Espace réservé du contenu 2">
            <a:extLst>
              <a:ext uri="{FF2B5EF4-FFF2-40B4-BE49-F238E27FC236}">
                <a16:creationId xmlns:a16="http://schemas.microsoft.com/office/drawing/2014/main" id="{FFDFE219-132E-5D07-B961-9BC465BD20AC}"/>
              </a:ext>
            </a:extLst>
          </p:cNvPr>
          <p:cNvSpPr>
            <a:spLocks noGrp="1"/>
          </p:cNvSpPr>
          <p:nvPr>
            <p:ph idx="1"/>
          </p:nvPr>
        </p:nvSpPr>
        <p:spPr/>
        <p:txBody>
          <a:bodyPr/>
          <a:lstStyle/>
          <a:p>
            <a:r>
              <a:rPr lang="fr-FR" dirty="0"/>
              <a:t>Mener une étude de marché - Matrice sur les concurrents et les pairs - Matrice sur l’analyse du public </a:t>
            </a:r>
          </a:p>
          <a:p>
            <a:r>
              <a:rPr lang="fr-FR" dirty="0"/>
              <a:t>Mener des audits - Fiche sur l’audit des médias - Fiche sur l’audit des médias sociaux - Fiche sur les capacités et les compétences humaines</a:t>
            </a:r>
          </a:p>
        </p:txBody>
      </p:sp>
    </p:spTree>
    <p:extLst>
      <p:ext uri="{BB962C8B-B14F-4D97-AF65-F5344CB8AC3E}">
        <p14:creationId xmlns:p14="http://schemas.microsoft.com/office/powerpoint/2010/main" val="404726062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517B60-A007-082F-17CB-568048F0AD0D}"/>
              </a:ext>
            </a:extLst>
          </p:cNvPr>
          <p:cNvSpPr>
            <a:spLocks noGrp="1"/>
          </p:cNvSpPr>
          <p:nvPr>
            <p:ph type="title"/>
          </p:nvPr>
        </p:nvSpPr>
        <p:spPr/>
        <p:txBody>
          <a:bodyPr/>
          <a:lstStyle/>
          <a:p>
            <a:r>
              <a:rPr lang="fr-FR" dirty="0"/>
              <a:t>ÉTAPE 2</a:t>
            </a:r>
          </a:p>
        </p:txBody>
      </p:sp>
      <p:sp>
        <p:nvSpPr>
          <p:cNvPr id="3" name="Espace réservé du contenu 2">
            <a:extLst>
              <a:ext uri="{FF2B5EF4-FFF2-40B4-BE49-F238E27FC236}">
                <a16:creationId xmlns:a16="http://schemas.microsoft.com/office/drawing/2014/main" id="{FFDFE219-132E-5D07-B961-9BC465BD20AC}"/>
              </a:ext>
            </a:extLst>
          </p:cNvPr>
          <p:cNvSpPr>
            <a:spLocks noGrp="1"/>
          </p:cNvSpPr>
          <p:nvPr>
            <p:ph idx="1"/>
          </p:nvPr>
        </p:nvSpPr>
        <p:spPr/>
        <p:txBody>
          <a:bodyPr>
            <a:normAutofit lnSpcReduction="10000"/>
          </a:bodyPr>
          <a:lstStyle/>
          <a:p>
            <a:r>
              <a:rPr lang="fr-FR" dirty="0"/>
              <a:t>Les supports ont-ils une apparence et un style cohérents ? </a:t>
            </a:r>
          </a:p>
          <a:p>
            <a:r>
              <a:rPr lang="fr-FR" dirty="0"/>
              <a:t>Le bon logo est-il utilisé de la bonne manière (sans être étiré ou flou, par exemple) ? </a:t>
            </a:r>
          </a:p>
          <a:p>
            <a:r>
              <a:rPr lang="fr-FR" dirty="0"/>
              <a:t>Les coordonnées de l’organisation sont-elles à jour (URL, adresses des médias sociaux, etc.) ? La même palette de couleurs et le même jeu de polices sont-ils toujours utilisés ? </a:t>
            </a:r>
          </a:p>
          <a:p>
            <a:r>
              <a:rPr lang="fr-FR" dirty="0"/>
              <a:t>Les membres du personnel agissent-ils de leur propre chef en matière d’image de marque (création de leurs propres modèles, modification des polices et des couleurs, etc.) ? </a:t>
            </a:r>
          </a:p>
          <a:p>
            <a:r>
              <a:rPr lang="fr-FR" dirty="0"/>
              <a:t>Quel « élément » rend chaque produit de communication cohérent avec votre marque ? </a:t>
            </a:r>
          </a:p>
          <a:p>
            <a:r>
              <a:rPr lang="fr-FR" dirty="0"/>
              <a:t>Vos supports de marque (logos dans différents formats, modèles, etc.) et, le cas échéant, vos directives (polices, couleurs et autres spécifications) sont-ils facilement accessibles au personnel ? </a:t>
            </a:r>
          </a:p>
          <a:p>
            <a:r>
              <a:rPr lang="fr-FR" dirty="0"/>
              <a:t>Le traitement des coordonnées est-il uniforme, autrement dit, est-ce que les informations apparaissent dans le même ordre, dans le même format et au même endroit ?</a:t>
            </a:r>
          </a:p>
        </p:txBody>
      </p:sp>
    </p:spTree>
    <p:extLst>
      <p:ext uri="{BB962C8B-B14F-4D97-AF65-F5344CB8AC3E}">
        <p14:creationId xmlns:p14="http://schemas.microsoft.com/office/powerpoint/2010/main" val="143487528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5781CF-AE9E-AD8D-5C59-3677E06E1787}"/>
              </a:ext>
            </a:extLst>
          </p:cNvPr>
          <p:cNvSpPr>
            <a:spLocks noGrp="1"/>
          </p:cNvSpPr>
          <p:nvPr>
            <p:ph type="title"/>
          </p:nvPr>
        </p:nvSpPr>
        <p:spPr/>
        <p:txBody>
          <a:bodyPr/>
          <a:lstStyle/>
          <a:p>
            <a:r>
              <a:rPr lang="fr-FR" dirty="0"/>
              <a:t>Etape 3</a:t>
            </a:r>
          </a:p>
        </p:txBody>
      </p:sp>
      <p:sp>
        <p:nvSpPr>
          <p:cNvPr id="3" name="Espace réservé du contenu 2">
            <a:extLst>
              <a:ext uri="{FF2B5EF4-FFF2-40B4-BE49-F238E27FC236}">
                <a16:creationId xmlns:a16="http://schemas.microsoft.com/office/drawing/2014/main" id="{EBED44A9-753E-01DE-2E03-7588AEF9DF8F}"/>
              </a:ext>
            </a:extLst>
          </p:cNvPr>
          <p:cNvSpPr>
            <a:spLocks noGrp="1"/>
          </p:cNvSpPr>
          <p:nvPr>
            <p:ph idx="1"/>
          </p:nvPr>
        </p:nvSpPr>
        <p:spPr/>
        <p:txBody>
          <a:bodyPr/>
          <a:lstStyle/>
          <a:p>
            <a:r>
              <a:rPr lang="fr-FR" dirty="0"/>
              <a:t>À partir des résultats de l’étude préliminaire, des recherches, des audits, des entretiens et des groupes de discussion, le groupe synthétisera les significations de ces résultats et commencera à prendre les premières décisions stratégiques, notamment en définissant plus précisément les objectifs de la stratégie et l’analyse de situation, les deux facteurs fondamentaux du document final. Chaque activité produira un ou plusieurs points de données qui devront être reflétés directement dans la stratégie, comme indiqué ci-dessous</a:t>
            </a:r>
          </a:p>
          <a:p>
            <a:r>
              <a:rPr lang="fr-FR" dirty="0"/>
              <a:t>Il est fortement conseillé que cette étape se déroule dans le cadre d’un atelier d’une journée entière.</a:t>
            </a:r>
          </a:p>
        </p:txBody>
      </p:sp>
    </p:spTree>
    <p:extLst>
      <p:ext uri="{BB962C8B-B14F-4D97-AF65-F5344CB8AC3E}">
        <p14:creationId xmlns:p14="http://schemas.microsoft.com/office/powerpoint/2010/main" val="229919701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5781CF-AE9E-AD8D-5C59-3677E06E1787}"/>
              </a:ext>
            </a:extLst>
          </p:cNvPr>
          <p:cNvSpPr>
            <a:spLocks noGrp="1"/>
          </p:cNvSpPr>
          <p:nvPr>
            <p:ph type="title"/>
          </p:nvPr>
        </p:nvSpPr>
        <p:spPr/>
        <p:txBody>
          <a:bodyPr/>
          <a:lstStyle/>
          <a:p>
            <a:r>
              <a:rPr lang="fr-FR" dirty="0"/>
              <a:t>Etape 3</a:t>
            </a:r>
          </a:p>
        </p:txBody>
      </p:sp>
      <p:sp>
        <p:nvSpPr>
          <p:cNvPr id="3" name="Espace réservé du contenu 2">
            <a:extLst>
              <a:ext uri="{FF2B5EF4-FFF2-40B4-BE49-F238E27FC236}">
                <a16:creationId xmlns:a16="http://schemas.microsoft.com/office/drawing/2014/main" id="{EBED44A9-753E-01DE-2E03-7588AEF9DF8F}"/>
              </a:ext>
            </a:extLst>
          </p:cNvPr>
          <p:cNvSpPr>
            <a:spLocks noGrp="1"/>
          </p:cNvSpPr>
          <p:nvPr>
            <p:ph idx="1"/>
          </p:nvPr>
        </p:nvSpPr>
        <p:spPr/>
        <p:txBody>
          <a:bodyPr/>
          <a:lstStyle/>
          <a:p>
            <a:r>
              <a:rPr lang="fr-FR" dirty="0"/>
              <a:t>Passer en revue les supports existants </a:t>
            </a:r>
          </a:p>
          <a:p>
            <a:r>
              <a:rPr lang="fr-FR" dirty="0"/>
              <a:t>Évaluer les risques </a:t>
            </a:r>
          </a:p>
          <a:p>
            <a:r>
              <a:rPr lang="fr-FR" dirty="0"/>
              <a:t>Mener une analyse SWOT </a:t>
            </a:r>
          </a:p>
          <a:p>
            <a:r>
              <a:rPr lang="fr-FR" dirty="0"/>
              <a:t>Identifier les canaux et les messages </a:t>
            </a:r>
          </a:p>
          <a:p>
            <a:r>
              <a:rPr lang="fr-FR" dirty="0"/>
              <a:t>Réfléchir aux objectifs de la stratégie </a:t>
            </a:r>
          </a:p>
          <a:p>
            <a:r>
              <a:rPr lang="fr-FR" dirty="0"/>
              <a:t>Consolider l’analyse de situation</a:t>
            </a:r>
          </a:p>
        </p:txBody>
      </p:sp>
    </p:spTree>
    <p:extLst>
      <p:ext uri="{BB962C8B-B14F-4D97-AF65-F5344CB8AC3E}">
        <p14:creationId xmlns:p14="http://schemas.microsoft.com/office/powerpoint/2010/main" val="38857376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5781CF-AE9E-AD8D-5C59-3677E06E1787}"/>
              </a:ext>
            </a:extLst>
          </p:cNvPr>
          <p:cNvSpPr>
            <a:spLocks noGrp="1"/>
          </p:cNvSpPr>
          <p:nvPr>
            <p:ph type="title"/>
          </p:nvPr>
        </p:nvSpPr>
        <p:spPr/>
        <p:txBody>
          <a:bodyPr/>
          <a:lstStyle/>
          <a:p>
            <a:r>
              <a:rPr lang="fr-FR" dirty="0"/>
              <a:t>Etape 3</a:t>
            </a:r>
          </a:p>
        </p:txBody>
      </p:sp>
      <p:sp>
        <p:nvSpPr>
          <p:cNvPr id="3" name="Espace réservé du contenu 2">
            <a:extLst>
              <a:ext uri="{FF2B5EF4-FFF2-40B4-BE49-F238E27FC236}">
                <a16:creationId xmlns:a16="http://schemas.microsoft.com/office/drawing/2014/main" id="{EBED44A9-753E-01DE-2E03-7588AEF9DF8F}"/>
              </a:ext>
            </a:extLst>
          </p:cNvPr>
          <p:cNvSpPr>
            <a:spLocks noGrp="1"/>
          </p:cNvSpPr>
          <p:nvPr>
            <p:ph idx="1"/>
          </p:nvPr>
        </p:nvSpPr>
        <p:spPr/>
        <p:txBody>
          <a:bodyPr/>
          <a:lstStyle/>
          <a:p>
            <a:r>
              <a:rPr lang="fr-FR" dirty="0"/>
              <a:t>Conseil </a:t>
            </a:r>
          </a:p>
          <a:p>
            <a:r>
              <a:rPr lang="fr-FR" dirty="0"/>
              <a:t>les objectifs de la stratégie de communication doivent s’inscrire dans le même calendrier que les plans institutionnels et les objectifs opérationnels de la stratégie. Le résultat de cette étape doit être utilisé dans les sections relatives aux objectifs de la stratégie de communication.</a:t>
            </a:r>
          </a:p>
          <a:p>
            <a:r>
              <a:rPr lang="fr-FR" dirty="0"/>
              <a:t>il est important de prendre le temps de réfléchir au nombre d’objectifs qui sont réalisables. Si vous en fixez trop peu, vous n’allez probablement pas faire de trop gros efforts, et si vous en fixez trop, vous aurez peu de chances de les atteindre. En règle générale – cela peut varier lorsque les objectifs stratégiques sont liés à des plans institutionnels plus généraux – vous devriez avoir un maximum de cinq objectifs stratégiques.</a:t>
            </a:r>
          </a:p>
        </p:txBody>
      </p:sp>
    </p:spTree>
    <p:extLst>
      <p:ext uri="{BB962C8B-B14F-4D97-AF65-F5344CB8AC3E}">
        <p14:creationId xmlns:p14="http://schemas.microsoft.com/office/powerpoint/2010/main" val="3492373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D029FB-FEC9-F5E2-FFBA-0C618D5868BD}"/>
              </a:ext>
            </a:extLst>
          </p:cNvPr>
          <p:cNvSpPr>
            <a:spLocks noGrp="1"/>
          </p:cNvSpPr>
          <p:nvPr>
            <p:ph type="title"/>
          </p:nvPr>
        </p:nvSpPr>
        <p:spPr/>
        <p:txBody>
          <a:bodyPr/>
          <a:lstStyle/>
          <a:p>
            <a:r>
              <a:rPr lang="fr-FR" dirty="0"/>
              <a:t>Les objectifs</a:t>
            </a:r>
          </a:p>
        </p:txBody>
      </p:sp>
      <p:sp>
        <p:nvSpPr>
          <p:cNvPr id="7" name="Espace réservé du contenu 6">
            <a:extLst>
              <a:ext uri="{FF2B5EF4-FFF2-40B4-BE49-F238E27FC236}">
                <a16:creationId xmlns:a16="http://schemas.microsoft.com/office/drawing/2014/main" id="{519EA901-7EDF-BE95-D8DF-ABDE9214564A}"/>
              </a:ext>
            </a:extLst>
          </p:cNvPr>
          <p:cNvSpPr>
            <a:spLocks noGrp="1"/>
          </p:cNvSpPr>
          <p:nvPr>
            <p:ph idx="1"/>
          </p:nvPr>
        </p:nvSpPr>
        <p:spPr/>
        <p:txBody>
          <a:bodyPr/>
          <a:lstStyle/>
          <a:p>
            <a:r>
              <a:rPr lang="fr-FR" dirty="0"/>
              <a:t>- Faire connaitre - Notoriété</a:t>
            </a:r>
          </a:p>
          <a:p>
            <a:r>
              <a:rPr lang="fr-FR" dirty="0"/>
              <a:t>- Faire aimer - Image</a:t>
            </a:r>
          </a:p>
          <a:p>
            <a:r>
              <a:rPr lang="fr-FR" dirty="0"/>
              <a:t>- Faire agir – Achat </a:t>
            </a:r>
          </a:p>
        </p:txBody>
      </p:sp>
    </p:spTree>
    <p:extLst>
      <p:ext uri="{BB962C8B-B14F-4D97-AF65-F5344CB8AC3E}">
        <p14:creationId xmlns:p14="http://schemas.microsoft.com/office/powerpoint/2010/main" val="3681884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3677A8C9-704B-064F-B1C0-ACFC378F97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9949" y="679881"/>
            <a:ext cx="9111126" cy="5498237"/>
          </a:xfrm>
        </p:spPr>
      </p:pic>
    </p:spTree>
    <p:extLst>
      <p:ext uri="{BB962C8B-B14F-4D97-AF65-F5344CB8AC3E}">
        <p14:creationId xmlns:p14="http://schemas.microsoft.com/office/powerpoint/2010/main" val="4062082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46CBC8F4-5AED-2F46-39C7-085673EA77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8898" y="892945"/>
            <a:ext cx="9194203" cy="5072109"/>
          </a:xfrm>
        </p:spPr>
      </p:pic>
    </p:spTree>
    <p:extLst>
      <p:ext uri="{BB962C8B-B14F-4D97-AF65-F5344CB8AC3E}">
        <p14:creationId xmlns:p14="http://schemas.microsoft.com/office/powerpoint/2010/main" val="173190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6ED8B739-E3D4-6BBA-AF20-9493359E75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4410" y="1171852"/>
            <a:ext cx="8523180" cy="4850167"/>
          </a:xfrm>
        </p:spPr>
      </p:pic>
    </p:spTree>
    <p:extLst>
      <p:ext uri="{BB962C8B-B14F-4D97-AF65-F5344CB8AC3E}">
        <p14:creationId xmlns:p14="http://schemas.microsoft.com/office/powerpoint/2010/main" val="2173011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CD1B06FD-9776-F622-45B5-8D9E6CF727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1082" y="435006"/>
            <a:ext cx="9245891" cy="5462726"/>
          </a:xfrm>
        </p:spPr>
      </p:pic>
    </p:spTree>
    <p:extLst>
      <p:ext uri="{BB962C8B-B14F-4D97-AF65-F5344CB8AC3E}">
        <p14:creationId xmlns:p14="http://schemas.microsoft.com/office/powerpoint/2010/main" val="3576798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52975E-83C1-1A3B-75BB-F64045D5BE16}"/>
              </a:ext>
            </a:extLst>
          </p:cNvPr>
          <p:cNvSpPr>
            <a:spLocks noGrp="1"/>
          </p:cNvSpPr>
          <p:nvPr>
            <p:ph type="title"/>
          </p:nvPr>
        </p:nvSpPr>
        <p:spPr>
          <a:xfrm>
            <a:off x="605902" y="378780"/>
            <a:ext cx="10131425" cy="1456267"/>
          </a:xfrm>
        </p:spPr>
        <p:txBody>
          <a:bodyPr/>
          <a:lstStyle/>
          <a:p>
            <a:r>
              <a:rPr lang="fr-FR" dirty="0"/>
              <a:t>La communication hors médias</a:t>
            </a:r>
          </a:p>
        </p:txBody>
      </p:sp>
      <p:pic>
        <p:nvPicPr>
          <p:cNvPr id="5" name="Espace réservé du contenu 4">
            <a:extLst>
              <a:ext uri="{FF2B5EF4-FFF2-40B4-BE49-F238E27FC236}">
                <a16:creationId xmlns:a16="http://schemas.microsoft.com/office/drawing/2014/main" id="{51CD2107-2D82-A815-1B1A-D00C18A9324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3713" y="1759798"/>
            <a:ext cx="8452342" cy="4826753"/>
          </a:xfrm>
        </p:spPr>
      </p:pic>
    </p:spTree>
    <p:extLst>
      <p:ext uri="{BB962C8B-B14F-4D97-AF65-F5344CB8AC3E}">
        <p14:creationId xmlns:p14="http://schemas.microsoft.com/office/powerpoint/2010/main" val="2813211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600ECD-BC20-9687-7B09-C1B506B951FA}"/>
              </a:ext>
            </a:extLst>
          </p:cNvPr>
          <p:cNvSpPr>
            <a:spLocks noGrp="1"/>
          </p:cNvSpPr>
          <p:nvPr>
            <p:ph type="title"/>
          </p:nvPr>
        </p:nvSpPr>
        <p:spPr/>
        <p:txBody>
          <a:bodyPr/>
          <a:lstStyle/>
          <a:p>
            <a:r>
              <a:rPr lang="fr-FR" dirty="0"/>
              <a:t>Répartition des dépenses </a:t>
            </a:r>
          </a:p>
        </p:txBody>
      </p:sp>
      <p:sp>
        <p:nvSpPr>
          <p:cNvPr id="3" name="Espace réservé du contenu 2">
            <a:extLst>
              <a:ext uri="{FF2B5EF4-FFF2-40B4-BE49-F238E27FC236}">
                <a16:creationId xmlns:a16="http://schemas.microsoft.com/office/drawing/2014/main" id="{485F6C7B-E8B7-496B-FA9E-610869EA2717}"/>
              </a:ext>
            </a:extLst>
          </p:cNvPr>
          <p:cNvSpPr>
            <a:spLocks noGrp="1"/>
          </p:cNvSpPr>
          <p:nvPr>
            <p:ph idx="1"/>
          </p:nvPr>
        </p:nvSpPr>
        <p:spPr/>
        <p:txBody>
          <a:bodyPr/>
          <a:lstStyle/>
          <a:p>
            <a:r>
              <a:rPr lang="fr-FR" dirty="0"/>
              <a:t>Médias : 36%</a:t>
            </a:r>
          </a:p>
          <a:p>
            <a:r>
              <a:rPr lang="fr-FR" dirty="0"/>
              <a:t>Hors médias : 64%</a:t>
            </a:r>
          </a:p>
        </p:txBody>
      </p:sp>
    </p:spTree>
    <p:extLst>
      <p:ext uri="{BB962C8B-B14F-4D97-AF65-F5344CB8AC3E}">
        <p14:creationId xmlns:p14="http://schemas.microsoft.com/office/powerpoint/2010/main" val="3777149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BF048B-2CB5-2AA5-B262-ECB6801AAD8D}"/>
              </a:ext>
            </a:extLst>
          </p:cNvPr>
          <p:cNvSpPr>
            <a:spLocks noGrp="1"/>
          </p:cNvSpPr>
          <p:nvPr>
            <p:ph type="title"/>
          </p:nvPr>
        </p:nvSpPr>
        <p:spPr/>
        <p:txBody>
          <a:bodyPr/>
          <a:lstStyle/>
          <a:p>
            <a:r>
              <a:rPr lang="fr-FR" dirty="0"/>
              <a:t>Promotion des ventes</a:t>
            </a:r>
          </a:p>
        </p:txBody>
      </p:sp>
      <p:sp>
        <p:nvSpPr>
          <p:cNvPr id="3" name="Espace réservé du contenu 2">
            <a:extLst>
              <a:ext uri="{FF2B5EF4-FFF2-40B4-BE49-F238E27FC236}">
                <a16:creationId xmlns:a16="http://schemas.microsoft.com/office/drawing/2014/main" id="{C5FE89EC-8B56-8DAE-86A1-C84A6FE049CB}"/>
              </a:ext>
            </a:extLst>
          </p:cNvPr>
          <p:cNvSpPr>
            <a:spLocks noGrp="1"/>
          </p:cNvSpPr>
          <p:nvPr>
            <p:ph idx="1"/>
          </p:nvPr>
        </p:nvSpPr>
        <p:spPr/>
        <p:txBody>
          <a:bodyPr/>
          <a:lstStyle/>
          <a:p>
            <a:r>
              <a:rPr lang="fr-FR" dirty="0"/>
              <a:t>La promotion des ventes est une démarche associant un ensemble de technique et de moyen de communication mis en œuvre sur une durée limitée, afin de susciter auprès des cibles visées, le changement d’un comportement d’achat ou de consommation à cour et moyen terme, </a:t>
            </a:r>
          </a:p>
        </p:txBody>
      </p:sp>
    </p:spTree>
    <p:extLst>
      <p:ext uri="{BB962C8B-B14F-4D97-AF65-F5344CB8AC3E}">
        <p14:creationId xmlns:p14="http://schemas.microsoft.com/office/powerpoint/2010/main" val="1021255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B2264302-D050-8FB7-480A-474A151269A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9468" y="1057182"/>
            <a:ext cx="8513063" cy="4743635"/>
          </a:xfrm>
        </p:spPr>
      </p:pic>
    </p:spTree>
    <p:extLst>
      <p:ext uri="{BB962C8B-B14F-4D97-AF65-F5344CB8AC3E}">
        <p14:creationId xmlns:p14="http://schemas.microsoft.com/office/powerpoint/2010/main" val="3626372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41B6E6-C1A4-BC59-966D-81BDB1C431FC}"/>
              </a:ext>
            </a:extLst>
          </p:cNvPr>
          <p:cNvSpPr>
            <a:spLocks noGrp="1"/>
          </p:cNvSpPr>
          <p:nvPr>
            <p:ph type="title"/>
          </p:nvPr>
        </p:nvSpPr>
        <p:spPr/>
        <p:txBody>
          <a:bodyPr>
            <a:normAutofit fontScale="90000"/>
          </a:bodyPr>
          <a:lstStyle/>
          <a:p>
            <a:r>
              <a:rPr lang="fr-FR" sz="3600" dirty="0">
                <a:effectLst/>
                <a:latin typeface="Century Gothic" panose="020B0502020202020204" pitchFamily="34" charset="0"/>
                <a:ea typeface="Calibri" panose="020F0502020204030204" pitchFamily="34" charset="0"/>
                <a:cs typeface="Times New Roman" panose="02020603050405020304" pitchFamily="18" charset="0"/>
              </a:rPr>
              <a:t>I Média / Hors média – qui est dedans – qui est dehors</a:t>
            </a:r>
            <a:br>
              <a:rPr lang="fr-FR" sz="3600" dirty="0">
                <a:effectLst/>
                <a:latin typeface="Century Gothic" panose="020B0502020202020204" pitchFamily="34" charset="0"/>
                <a:ea typeface="Calibri" panose="020F0502020204030204" pitchFamily="34"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F9209699-F98D-C57E-0CD4-4E0950AD0651}"/>
              </a:ext>
            </a:extLst>
          </p:cNvPr>
          <p:cNvSpPr>
            <a:spLocks noGrp="1"/>
          </p:cNvSpPr>
          <p:nvPr>
            <p:ph idx="1"/>
          </p:nvPr>
        </p:nvSpPr>
        <p:spPr/>
        <p:txBody>
          <a:bodyPr/>
          <a:lstStyle/>
          <a:p>
            <a:pPr algn="l"/>
            <a:r>
              <a:rPr lang="fr-FR" sz="1800" b="0" i="0" u="none" strike="noStrike" baseline="0" dirty="0">
                <a:latin typeface="Times-Roman"/>
              </a:rPr>
              <a:t>Derrière</a:t>
            </a:r>
            <a:r>
              <a:rPr lang="fr-FR" dirty="0">
                <a:latin typeface="Times-Roman"/>
              </a:rPr>
              <a:t> </a:t>
            </a:r>
            <a:r>
              <a:rPr lang="fr-FR" sz="1800" b="0" i="0" u="none" strike="noStrike" baseline="0" dirty="0">
                <a:latin typeface="Times-Roman"/>
              </a:rPr>
              <a:t>la notion de media se profile la notion de mass </a:t>
            </a:r>
            <a:r>
              <a:rPr lang="fr-FR" sz="1800" b="0" i="0" u="none" strike="noStrike" baseline="0" dirty="0" err="1">
                <a:latin typeface="Times-Roman"/>
              </a:rPr>
              <a:t>medias</a:t>
            </a:r>
            <a:r>
              <a:rPr lang="fr-FR" sz="1800" b="0" i="0" u="none" strike="noStrike" baseline="0" dirty="0">
                <a:latin typeface="Times-Roman"/>
              </a:rPr>
              <a:t>, consommes pour ce qu’ils sont : des médias d'informations de masse auxquels chacun peut avoir accès.</a:t>
            </a:r>
          </a:p>
          <a:p>
            <a:pPr algn="l"/>
            <a:endParaRPr lang="fr-FR" dirty="0">
              <a:latin typeface="Times-Roman"/>
            </a:endParaRPr>
          </a:p>
          <a:p>
            <a:pPr algn="l"/>
            <a:r>
              <a:rPr lang="fr-FR" sz="1800" b="0" i="0" u="none" strike="noStrike" baseline="0" dirty="0">
                <a:latin typeface="Times-Roman"/>
              </a:rPr>
              <a:t>Et l'affichage, est-il vraiment un media ? D'aucuns </a:t>
            </a:r>
            <a:r>
              <a:rPr lang="fr-FR" sz="1800" b="0" i="0" u="none" strike="noStrike" baseline="0" dirty="0" err="1">
                <a:latin typeface="Times-Roman"/>
              </a:rPr>
              <a:t>considerent</a:t>
            </a:r>
            <a:r>
              <a:rPr lang="fr-FR" sz="1800" b="0" i="0" u="none" strike="noStrike" baseline="0" dirty="0">
                <a:latin typeface="Times-Roman"/>
              </a:rPr>
              <a:t> qu'il est </a:t>
            </a:r>
            <a:r>
              <a:rPr lang="fr-FR" sz="1800" b="0" i="0" u="none" strike="noStrike" baseline="0" dirty="0" err="1">
                <a:latin typeface="Times-Roman"/>
              </a:rPr>
              <a:t>peut-etre</a:t>
            </a:r>
            <a:r>
              <a:rPr lang="fr-FR" dirty="0">
                <a:latin typeface="Times-Roman"/>
              </a:rPr>
              <a:t> </a:t>
            </a:r>
            <a:r>
              <a:rPr lang="fr-FR" sz="1800" b="0" i="0" u="none" strike="noStrike" baseline="0" dirty="0">
                <a:latin typeface="Times-Roman"/>
              </a:rPr>
              <a:t>aujourd'hui le seul mass media publicitaire, du fait de l'</a:t>
            </a:r>
            <a:r>
              <a:rPr lang="fr-FR" sz="1800" b="0" i="0" u="none" strike="noStrike" baseline="0" dirty="0" err="1">
                <a:latin typeface="Times-Roman"/>
              </a:rPr>
              <a:t>eclatement</a:t>
            </a:r>
            <a:r>
              <a:rPr lang="fr-FR" sz="1800" b="0" i="0" u="none" strike="noStrike" baseline="0" dirty="0">
                <a:latin typeface="Times-Roman"/>
              </a:rPr>
              <a:t> des audiences TV que nous ne maitrisons pas encore. Pour d'autres au contraire, il n'est qu'un support de </a:t>
            </a:r>
            <a:r>
              <a:rPr lang="fr-FR" sz="1800" b="0" i="0" u="none" strike="noStrike" baseline="0" dirty="0" err="1">
                <a:latin typeface="Times-Roman"/>
              </a:rPr>
              <a:t>publicite</a:t>
            </a:r>
            <a:r>
              <a:rPr lang="fr-FR" sz="1800" b="0" i="0" u="none" strike="noStrike" baseline="0" dirty="0">
                <a:latin typeface="Times-Roman"/>
              </a:rPr>
              <a:t>, sans </a:t>
            </a:r>
            <a:r>
              <a:rPr lang="fr-FR" sz="1800" b="0" i="0" u="none" strike="noStrike" baseline="0" dirty="0" err="1">
                <a:latin typeface="Times-Roman"/>
              </a:rPr>
              <a:t>etre</a:t>
            </a:r>
            <a:r>
              <a:rPr lang="fr-FR" sz="1800" b="0" i="0" u="none" strike="noStrike" baseline="0" dirty="0">
                <a:latin typeface="Times-Roman"/>
              </a:rPr>
              <a:t> un media.</a:t>
            </a:r>
          </a:p>
          <a:p>
            <a:pPr algn="l"/>
            <a:endParaRPr lang="fr-FR" dirty="0">
              <a:latin typeface="Times-Roman"/>
            </a:endParaRPr>
          </a:p>
          <a:p>
            <a:pPr algn="l"/>
            <a:r>
              <a:rPr lang="fr-FR" sz="1800" b="0" i="0" u="none" strike="noStrike" baseline="0" dirty="0">
                <a:latin typeface="Times-Roman"/>
              </a:rPr>
              <a:t>il est surtout ≪ coupable ≫ d'</a:t>
            </a:r>
            <a:r>
              <a:rPr lang="fr-FR" sz="1800" b="0" i="0" u="none" strike="noStrike" baseline="0" dirty="0" err="1">
                <a:latin typeface="Times-Roman"/>
              </a:rPr>
              <a:t>etre</a:t>
            </a:r>
            <a:r>
              <a:rPr lang="fr-FR" sz="1800" b="0" i="0" u="none" strike="noStrike" baseline="0" dirty="0">
                <a:latin typeface="Times-Roman"/>
              </a:rPr>
              <a:t> un media d'exposition plus qu'un media de consommation. Le citoyen choisit d'</a:t>
            </a:r>
            <a:r>
              <a:rPr lang="fr-FR" sz="1800" b="0" i="0" u="none" strike="noStrike" baseline="0" dirty="0" err="1">
                <a:latin typeface="Times-Roman"/>
              </a:rPr>
              <a:t>etre</a:t>
            </a:r>
            <a:r>
              <a:rPr lang="fr-FR" sz="1800" b="0" i="0" u="none" strike="noStrike" baseline="0" dirty="0">
                <a:latin typeface="Times-Roman"/>
              </a:rPr>
              <a:t> le </a:t>
            </a:r>
            <a:r>
              <a:rPr lang="fr-FR" sz="1800" b="0" i="0" u="none" strike="noStrike" baseline="0" dirty="0" err="1">
                <a:latin typeface="Times-Roman"/>
              </a:rPr>
              <a:t>spectacteur</a:t>
            </a:r>
            <a:r>
              <a:rPr lang="fr-FR" sz="1800" b="0" i="0" u="none" strike="noStrike" baseline="0" dirty="0">
                <a:latin typeface="Times-Roman"/>
              </a:rPr>
              <a:t> </a:t>
            </a:r>
            <a:r>
              <a:rPr lang="fr-FR" sz="1800" b="0" i="0" u="none" strike="noStrike" baseline="0" dirty="0" err="1">
                <a:latin typeface="Times-Roman"/>
              </a:rPr>
              <a:t>privilegie</a:t>
            </a:r>
            <a:endParaRPr lang="fr-FR" dirty="0"/>
          </a:p>
        </p:txBody>
      </p:sp>
    </p:spTree>
    <p:extLst>
      <p:ext uri="{BB962C8B-B14F-4D97-AF65-F5344CB8AC3E}">
        <p14:creationId xmlns:p14="http://schemas.microsoft.com/office/powerpoint/2010/main" val="1368228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837D2C82-D264-1FAF-4A76-7860C5FBBD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4150" y="1010845"/>
            <a:ext cx="8583699" cy="4836310"/>
          </a:xfrm>
        </p:spPr>
      </p:pic>
    </p:spTree>
    <p:extLst>
      <p:ext uri="{BB962C8B-B14F-4D97-AF65-F5344CB8AC3E}">
        <p14:creationId xmlns:p14="http://schemas.microsoft.com/office/powerpoint/2010/main" val="1401680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836C239C-29BB-3303-3506-16C4EBDD11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4154" y="1030438"/>
            <a:ext cx="8363691" cy="5018215"/>
          </a:xfrm>
        </p:spPr>
      </p:pic>
    </p:spTree>
    <p:extLst>
      <p:ext uri="{BB962C8B-B14F-4D97-AF65-F5344CB8AC3E}">
        <p14:creationId xmlns:p14="http://schemas.microsoft.com/office/powerpoint/2010/main" val="1785061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7F3F95-DD02-2E16-54E3-C0923DE0DC61}"/>
              </a:ext>
            </a:extLst>
          </p:cNvPr>
          <p:cNvSpPr>
            <a:spLocks noGrp="1"/>
          </p:cNvSpPr>
          <p:nvPr>
            <p:ph type="title"/>
          </p:nvPr>
        </p:nvSpPr>
        <p:spPr/>
        <p:txBody>
          <a:bodyPr/>
          <a:lstStyle/>
          <a:p>
            <a:r>
              <a:rPr lang="fr-FR" dirty="0"/>
              <a:t>Le marketing direct </a:t>
            </a:r>
          </a:p>
        </p:txBody>
      </p:sp>
      <p:sp>
        <p:nvSpPr>
          <p:cNvPr id="3" name="Espace réservé du contenu 2">
            <a:extLst>
              <a:ext uri="{FF2B5EF4-FFF2-40B4-BE49-F238E27FC236}">
                <a16:creationId xmlns:a16="http://schemas.microsoft.com/office/drawing/2014/main" id="{DAEFCC5D-3FA3-7906-FD90-0476184C4705}"/>
              </a:ext>
            </a:extLst>
          </p:cNvPr>
          <p:cNvSpPr>
            <a:spLocks noGrp="1"/>
          </p:cNvSpPr>
          <p:nvPr>
            <p:ph idx="1"/>
          </p:nvPr>
        </p:nvSpPr>
        <p:spPr/>
        <p:txBody>
          <a:bodyPr/>
          <a:lstStyle/>
          <a:p>
            <a:r>
              <a:rPr lang="fr-FR" dirty="0"/>
              <a:t>Technique de communication reposant sur un message personnalisé vers une catégorie de clients dans le but d’obtenir une réaction immédiate </a:t>
            </a:r>
          </a:p>
          <a:p>
            <a:endParaRPr lang="fr-FR" dirty="0"/>
          </a:p>
          <a:p>
            <a:r>
              <a:rPr lang="fr-FR" dirty="0"/>
              <a:t>Il repose sur deux principes : </a:t>
            </a:r>
          </a:p>
          <a:p>
            <a:r>
              <a:rPr lang="fr-FR" dirty="0"/>
              <a:t>L’exploitation d’une base de données</a:t>
            </a:r>
          </a:p>
          <a:p>
            <a:r>
              <a:rPr lang="fr-FR" dirty="0"/>
              <a:t>Le recours à divers support en vue de susciter une réaction à court terme sur la cible </a:t>
            </a:r>
          </a:p>
        </p:txBody>
      </p:sp>
    </p:spTree>
    <p:extLst>
      <p:ext uri="{BB962C8B-B14F-4D97-AF65-F5344CB8AC3E}">
        <p14:creationId xmlns:p14="http://schemas.microsoft.com/office/powerpoint/2010/main" val="584252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2D21EA6B-1E57-544C-AE3C-9737D6D83A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0483" y="761311"/>
            <a:ext cx="8418219" cy="5335377"/>
          </a:xfrm>
        </p:spPr>
      </p:pic>
    </p:spTree>
    <p:extLst>
      <p:ext uri="{BB962C8B-B14F-4D97-AF65-F5344CB8AC3E}">
        <p14:creationId xmlns:p14="http://schemas.microsoft.com/office/powerpoint/2010/main" val="4024858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1A5711C2-0147-9C1D-0E0E-7B416D22AB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1622" y="1171853"/>
            <a:ext cx="7708755" cy="4867922"/>
          </a:xfrm>
        </p:spPr>
      </p:pic>
    </p:spTree>
    <p:extLst>
      <p:ext uri="{BB962C8B-B14F-4D97-AF65-F5344CB8AC3E}">
        <p14:creationId xmlns:p14="http://schemas.microsoft.com/office/powerpoint/2010/main" val="755180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4D3EAB-8CD4-5F9D-A92E-7A35C85AB40C}"/>
              </a:ext>
            </a:extLst>
          </p:cNvPr>
          <p:cNvSpPr>
            <a:spLocks noGrp="1"/>
          </p:cNvSpPr>
          <p:nvPr>
            <p:ph type="title"/>
          </p:nvPr>
        </p:nvSpPr>
        <p:spPr>
          <a:xfrm>
            <a:off x="618689" y="282430"/>
            <a:ext cx="10131425" cy="1456267"/>
          </a:xfrm>
        </p:spPr>
        <p:txBody>
          <a:bodyPr/>
          <a:lstStyle/>
          <a:p>
            <a:r>
              <a:rPr lang="fr-FR" dirty="0"/>
              <a:t>Les outils du marketing direct </a:t>
            </a:r>
            <a:br>
              <a:rPr lang="fr-FR" dirty="0"/>
            </a:br>
            <a:r>
              <a:rPr lang="fr-FR" dirty="0"/>
              <a:t>l’e-mailing</a:t>
            </a:r>
          </a:p>
        </p:txBody>
      </p:sp>
      <p:sp>
        <p:nvSpPr>
          <p:cNvPr id="3" name="Espace réservé du contenu 2">
            <a:extLst>
              <a:ext uri="{FF2B5EF4-FFF2-40B4-BE49-F238E27FC236}">
                <a16:creationId xmlns:a16="http://schemas.microsoft.com/office/drawing/2014/main" id="{1D4A23F2-BDAD-C839-1669-0D497D795D69}"/>
              </a:ext>
            </a:extLst>
          </p:cNvPr>
          <p:cNvSpPr>
            <a:spLocks noGrp="1"/>
          </p:cNvSpPr>
          <p:nvPr>
            <p:ph idx="1"/>
          </p:nvPr>
        </p:nvSpPr>
        <p:spPr>
          <a:xfrm>
            <a:off x="557343" y="2212521"/>
            <a:ext cx="5205893" cy="4612546"/>
          </a:xfrm>
        </p:spPr>
        <p:txBody>
          <a:bodyPr>
            <a:normAutofit fontScale="25000" lnSpcReduction="20000"/>
          </a:bodyPr>
          <a:lstStyle/>
          <a:p>
            <a:r>
              <a:rPr lang="fr-FR" sz="7200" i="0" dirty="0">
                <a:effectLst/>
              </a:rPr>
              <a:t>Potentiel</a:t>
            </a:r>
          </a:p>
          <a:p>
            <a:pPr marL="0" indent="0">
              <a:buNone/>
            </a:pPr>
            <a:r>
              <a:rPr lang="fr-FR" sz="7200" i="0" dirty="0">
                <a:effectLst/>
              </a:rPr>
              <a:t>6% des messages publicitaires sont ouverts</a:t>
            </a:r>
          </a:p>
          <a:p>
            <a:pPr marL="0" indent="0">
              <a:buNone/>
            </a:pPr>
            <a:r>
              <a:rPr lang="fr-FR" sz="7200" dirty="0"/>
              <a:t>50% des messages ouverts sont lus</a:t>
            </a:r>
          </a:p>
          <a:p>
            <a:pPr marL="0" indent="0">
              <a:buNone/>
            </a:pPr>
            <a:endParaRPr lang="fr-FR" sz="7200" i="0" dirty="0">
              <a:effectLst/>
            </a:endParaRPr>
          </a:p>
          <a:p>
            <a:pPr>
              <a:buFont typeface="Arial" panose="020B0604020202020204" pitchFamily="34" charset="0"/>
              <a:buChar char="•"/>
            </a:pPr>
            <a:r>
              <a:rPr lang="fr-FR" sz="7200" i="0" dirty="0">
                <a:effectLst/>
              </a:rPr>
              <a:t>Problématique</a:t>
            </a:r>
          </a:p>
          <a:p>
            <a:pPr marL="0" indent="0">
              <a:buNone/>
            </a:pPr>
            <a:r>
              <a:rPr lang="fr-FR" sz="7200" dirty="0"/>
              <a:t>Spam</a:t>
            </a:r>
          </a:p>
          <a:p>
            <a:endParaRPr lang="fr-FR" sz="7200" i="0" dirty="0">
              <a:effectLst/>
            </a:endParaRPr>
          </a:p>
          <a:p>
            <a:r>
              <a:rPr lang="fr-FR" sz="7200" i="0" dirty="0">
                <a:effectLst/>
              </a:rPr>
              <a:t>Analyse du ROI</a:t>
            </a:r>
          </a:p>
          <a:p>
            <a:pPr marL="0" indent="0">
              <a:buNone/>
            </a:pPr>
            <a:r>
              <a:rPr lang="fr-FR" sz="7200" i="0" dirty="0">
                <a:effectLst/>
              </a:rPr>
              <a:t>Taux d’ouverture</a:t>
            </a:r>
          </a:p>
          <a:p>
            <a:pPr marL="0" indent="0">
              <a:buNone/>
            </a:pPr>
            <a:r>
              <a:rPr lang="fr-FR" sz="7200" i="0" dirty="0">
                <a:effectLst/>
              </a:rPr>
              <a:t>Taux de lecture</a:t>
            </a:r>
          </a:p>
          <a:p>
            <a:pPr marL="0" indent="0">
              <a:buNone/>
            </a:pPr>
            <a:r>
              <a:rPr lang="fr-FR" sz="7200" i="0" dirty="0">
                <a:effectLst/>
              </a:rPr>
              <a:t>Nombre de clics</a:t>
            </a:r>
          </a:p>
          <a:p>
            <a:pPr marL="0" indent="0">
              <a:buNone/>
            </a:pPr>
            <a:r>
              <a:rPr lang="fr-FR" sz="7200" i="0" dirty="0">
                <a:effectLst/>
              </a:rPr>
              <a:t>Taux de conversion</a:t>
            </a:r>
          </a:p>
          <a:p>
            <a:pPr marL="0" indent="0">
              <a:buNone/>
            </a:pPr>
            <a:endParaRPr lang="fr-FR" i="0" dirty="0">
              <a:effectLst/>
            </a:endParaRPr>
          </a:p>
          <a:p>
            <a:pPr marL="0" indent="0">
              <a:buNone/>
            </a:pPr>
            <a:endParaRPr lang="fr-FR" i="0" dirty="0">
              <a:effectLst/>
            </a:endParaRPr>
          </a:p>
          <a:p>
            <a:pPr marL="0" indent="0">
              <a:buNone/>
            </a:pPr>
            <a:br>
              <a:rPr lang="fr-FR" b="1" i="0" dirty="0">
                <a:solidFill>
                  <a:srgbClr val="1AA1C7"/>
                </a:solidFill>
                <a:effectLst/>
                <a:latin typeface="arial" panose="020B0604020202020204" pitchFamily="34" charset="0"/>
              </a:rPr>
            </a:br>
            <a:endParaRPr lang="fr-FR" dirty="0"/>
          </a:p>
        </p:txBody>
      </p:sp>
      <p:sp>
        <p:nvSpPr>
          <p:cNvPr id="4" name="ZoneTexte 3">
            <a:extLst>
              <a:ext uri="{FF2B5EF4-FFF2-40B4-BE49-F238E27FC236}">
                <a16:creationId xmlns:a16="http://schemas.microsoft.com/office/drawing/2014/main" id="{37397B5A-23FD-660A-C0CC-95BD00678932}"/>
              </a:ext>
            </a:extLst>
          </p:cNvPr>
          <p:cNvSpPr txBox="1"/>
          <p:nvPr/>
        </p:nvSpPr>
        <p:spPr>
          <a:xfrm>
            <a:off x="6501468" y="2212521"/>
            <a:ext cx="4966282" cy="3416320"/>
          </a:xfrm>
          <a:prstGeom prst="rect">
            <a:avLst/>
          </a:prstGeom>
          <a:noFill/>
        </p:spPr>
        <p:txBody>
          <a:bodyPr wrap="square" rtlCol="0">
            <a:spAutoFit/>
          </a:bodyPr>
          <a:lstStyle/>
          <a:p>
            <a:pPr marL="285750" indent="-285750">
              <a:buFont typeface="Arial" panose="020B0604020202020204" pitchFamily="34" charset="0"/>
              <a:buChar char="•"/>
            </a:pPr>
            <a:r>
              <a:rPr lang="fr-FR" dirty="0"/>
              <a:t>Intérêts</a:t>
            </a:r>
          </a:p>
          <a:p>
            <a:r>
              <a:rPr lang="fr-FR" dirty="0"/>
              <a:t>Rapidité </a:t>
            </a:r>
          </a:p>
          <a:p>
            <a:r>
              <a:rPr lang="fr-FR" dirty="0"/>
              <a:t>Mesurabilité</a:t>
            </a:r>
          </a:p>
          <a:p>
            <a:r>
              <a:rPr lang="fr-FR" dirty="0"/>
              <a:t>Taux de retour</a:t>
            </a:r>
          </a:p>
          <a:p>
            <a:r>
              <a:rPr lang="fr-FR" dirty="0"/>
              <a:t>Coût limité</a:t>
            </a:r>
          </a:p>
          <a:p>
            <a:endParaRPr lang="fr-FR" dirty="0"/>
          </a:p>
          <a:p>
            <a:endParaRPr lang="fr-FR" dirty="0"/>
          </a:p>
          <a:p>
            <a:pPr marL="285750" indent="-285750">
              <a:buFont typeface="Arial" panose="020B0604020202020204" pitchFamily="34" charset="0"/>
              <a:buChar char="•"/>
            </a:pPr>
            <a:r>
              <a:rPr lang="fr-FR" dirty="0"/>
              <a:t>Règles essentielles</a:t>
            </a:r>
          </a:p>
          <a:p>
            <a:r>
              <a:rPr lang="fr-FR" dirty="0"/>
              <a:t>Simplicité </a:t>
            </a:r>
          </a:p>
          <a:p>
            <a:r>
              <a:rPr lang="fr-FR" dirty="0"/>
              <a:t>Lisibilité</a:t>
            </a:r>
          </a:p>
          <a:p>
            <a:r>
              <a:rPr lang="fr-FR" dirty="0"/>
              <a:t>Visibilité, attrait, logo, signature</a:t>
            </a:r>
          </a:p>
          <a:p>
            <a:r>
              <a:rPr lang="fr-FR" dirty="0"/>
              <a:t>Interactivité (liens…)</a:t>
            </a:r>
          </a:p>
        </p:txBody>
      </p:sp>
    </p:spTree>
    <p:extLst>
      <p:ext uri="{BB962C8B-B14F-4D97-AF65-F5344CB8AC3E}">
        <p14:creationId xmlns:p14="http://schemas.microsoft.com/office/powerpoint/2010/main" val="2778889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5101211F-FC06-45F6-BCE5-969722236A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3840" y="757353"/>
            <a:ext cx="8984320" cy="5148495"/>
          </a:xfrm>
        </p:spPr>
      </p:pic>
    </p:spTree>
    <p:extLst>
      <p:ext uri="{BB962C8B-B14F-4D97-AF65-F5344CB8AC3E}">
        <p14:creationId xmlns:p14="http://schemas.microsoft.com/office/powerpoint/2010/main" val="1494394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60605956-1B28-D742-90F8-B8A7D22C8F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5906" y="1148367"/>
            <a:ext cx="8163794" cy="4561266"/>
          </a:xfrm>
        </p:spPr>
      </p:pic>
    </p:spTree>
    <p:extLst>
      <p:ext uri="{BB962C8B-B14F-4D97-AF65-F5344CB8AC3E}">
        <p14:creationId xmlns:p14="http://schemas.microsoft.com/office/powerpoint/2010/main" val="1612273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844EC7-6042-D082-B47B-AF17253A4CC2}"/>
              </a:ext>
            </a:extLst>
          </p:cNvPr>
          <p:cNvSpPr>
            <a:spLocks noGrp="1"/>
          </p:cNvSpPr>
          <p:nvPr>
            <p:ph type="title"/>
          </p:nvPr>
        </p:nvSpPr>
        <p:spPr>
          <a:xfrm>
            <a:off x="627079" y="190151"/>
            <a:ext cx="10131425" cy="1456267"/>
          </a:xfrm>
        </p:spPr>
        <p:txBody>
          <a:bodyPr/>
          <a:lstStyle/>
          <a:p>
            <a:r>
              <a:rPr lang="fr-FR" dirty="0"/>
              <a:t>Les relations publiques</a:t>
            </a:r>
          </a:p>
        </p:txBody>
      </p:sp>
      <p:pic>
        <p:nvPicPr>
          <p:cNvPr id="5" name="Espace réservé du contenu 4">
            <a:extLst>
              <a:ext uri="{FF2B5EF4-FFF2-40B4-BE49-F238E27FC236}">
                <a16:creationId xmlns:a16="http://schemas.microsoft.com/office/drawing/2014/main" id="{46E8116D-3EE6-A1A0-1F13-E6A68D394D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796" y="1772422"/>
            <a:ext cx="7879990" cy="4476329"/>
          </a:xfrm>
        </p:spPr>
      </p:pic>
    </p:spTree>
    <p:extLst>
      <p:ext uri="{BB962C8B-B14F-4D97-AF65-F5344CB8AC3E}">
        <p14:creationId xmlns:p14="http://schemas.microsoft.com/office/powerpoint/2010/main" val="327239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BF69DA-F320-5B63-8F03-B3EC6A1A6A80}"/>
              </a:ext>
            </a:extLst>
          </p:cNvPr>
          <p:cNvSpPr>
            <a:spLocks noGrp="1"/>
          </p:cNvSpPr>
          <p:nvPr>
            <p:ph type="title"/>
          </p:nvPr>
        </p:nvSpPr>
        <p:spPr/>
        <p:txBody>
          <a:bodyPr/>
          <a:lstStyle/>
          <a:p>
            <a:r>
              <a:rPr lang="fr-FR" dirty="0"/>
              <a:t>Relations publiques</a:t>
            </a:r>
            <a:br>
              <a:rPr lang="fr-FR" dirty="0"/>
            </a:br>
            <a:r>
              <a:rPr lang="fr-FR" dirty="0"/>
              <a:t>Les moyens utilisés</a:t>
            </a:r>
          </a:p>
        </p:txBody>
      </p:sp>
      <p:sp>
        <p:nvSpPr>
          <p:cNvPr id="3" name="Espace réservé du contenu 2">
            <a:extLst>
              <a:ext uri="{FF2B5EF4-FFF2-40B4-BE49-F238E27FC236}">
                <a16:creationId xmlns:a16="http://schemas.microsoft.com/office/drawing/2014/main" id="{41882F3B-54BB-2598-D036-123122810216}"/>
              </a:ext>
            </a:extLst>
          </p:cNvPr>
          <p:cNvSpPr>
            <a:spLocks noGrp="1"/>
          </p:cNvSpPr>
          <p:nvPr>
            <p:ph idx="1"/>
          </p:nvPr>
        </p:nvSpPr>
        <p:spPr/>
        <p:txBody>
          <a:bodyPr/>
          <a:lstStyle/>
          <a:p>
            <a:r>
              <a:rPr lang="fr-FR" dirty="0"/>
              <a:t>Les réceptions, visites d’entreprise, voyages d’études, congrès, colloques / conférences</a:t>
            </a:r>
          </a:p>
          <a:p>
            <a:r>
              <a:rPr lang="fr-FR" dirty="0"/>
              <a:t>Le lobbying</a:t>
            </a:r>
          </a:p>
          <a:p>
            <a:r>
              <a:rPr lang="fr-FR" dirty="0"/>
              <a:t>Les salons / foires / expositions </a:t>
            </a:r>
          </a:p>
          <a:p>
            <a:r>
              <a:rPr lang="fr-FR" dirty="0"/>
              <a:t>Service consommateur</a:t>
            </a:r>
          </a:p>
        </p:txBody>
      </p:sp>
    </p:spTree>
    <p:extLst>
      <p:ext uri="{BB962C8B-B14F-4D97-AF65-F5344CB8AC3E}">
        <p14:creationId xmlns:p14="http://schemas.microsoft.com/office/powerpoint/2010/main" val="689583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41B6E6-C1A4-BC59-966D-81BDB1C431FC}"/>
              </a:ext>
            </a:extLst>
          </p:cNvPr>
          <p:cNvSpPr>
            <a:spLocks noGrp="1"/>
          </p:cNvSpPr>
          <p:nvPr>
            <p:ph type="title"/>
          </p:nvPr>
        </p:nvSpPr>
        <p:spPr/>
        <p:txBody>
          <a:bodyPr>
            <a:normAutofit fontScale="90000"/>
          </a:bodyPr>
          <a:lstStyle/>
          <a:p>
            <a:r>
              <a:rPr lang="fr-FR" sz="3600" dirty="0">
                <a:effectLst/>
                <a:latin typeface="Century Gothic" panose="020B0502020202020204" pitchFamily="34" charset="0"/>
                <a:ea typeface="Calibri" panose="020F0502020204030204" pitchFamily="34" charset="0"/>
                <a:cs typeface="Times New Roman" panose="02020603050405020304" pitchFamily="18" charset="0"/>
              </a:rPr>
              <a:t>Média / Hors média – qui est dedans – qui est dehors</a:t>
            </a:r>
            <a:br>
              <a:rPr lang="fr-FR" sz="3600" dirty="0">
                <a:effectLst/>
                <a:latin typeface="Century Gothic" panose="020B0502020202020204" pitchFamily="34" charset="0"/>
                <a:ea typeface="Calibri" panose="020F0502020204030204" pitchFamily="34"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F9209699-F98D-C57E-0CD4-4E0950AD0651}"/>
              </a:ext>
            </a:extLst>
          </p:cNvPr>
          <p:cNvSpPr>
            <a:spLocks noGrp="1"/>
          </p:cNvSpPr>
          <p:nvPr>
            <p:ph idx="1"/>
          </p:nvPr>
        </p:nvSpPr>
        <p:spPr/>
        <p:txBody>
          <a:bodyPr/>
          <a:lstStyle/>
          <a:p>
            <a:pPr algn="l"/>
            <a:r>
              <a:rPr lang="fr-FR" dirty="0"/>
              <a:t>Au-delà des 3 médias classiques (presse, radio, TV), qui correspondent à une évolution de la technologie d'information (écrit -&gt; son -&gt; image), les deux véhicules d'informations que sont l'affichage et le cinéma appartiennent de facto à l'univers des grands médias publicitaires. </a:t>
            </a:r>
          </a:p>
          <a:p>
            <a:pPr algn="l"/>
            <a:endParaRPr lang="fr-FR" dirty="0"/>
          </a:p>
          <a:p>
            <a:pPr algn="l"/>
            <a:r>
              <a:rPr lang="fr-FR" dirty="0">
                <a:effectLst/>
                <a:latin typeface="Times New Roman" panose="02020603050405020304" pitchFamily="18" charset="0"/>
              </a:rPr>
              <a:t>La définition médias/hors médias s'appuie en premier lieu sur l'utilisation de ces cinq médias</a:t>
            </a:r>
            <a:endParaRPr lang="fr-FR" dirty="0"/>
          </a:p>
        </p:txBody>
      </p:sp>
    </p:spTree>
    <p:extLst>
      <p:ext uri="{BB962C8B-B14F-4D97-AF65-F5344CB8AC3E}">
        <p14:creationId xmlns:p14="http://schemas.microsoft.com/office/powerpoint/2010/main" val="1073916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329089-B962-AFC5-6584-F5D4397DAA29}"/>
              </a:ext>
            </a:extLst>
          </p:cNvPr>
          <p:cNvSpPr>
            <a:spLocks noGrp="1"/>
          </p:cNvSpPr>
          <p:nvPr>
            <p:ph type="title"/>
          </p:nvPr>
        </p:nvSpPr>
        <p:spPr/>
        <p:txBody>
          <a:bodyPr/>
          <a:lstStyle/>
          <a:p>
            <a:r>
              <a:rPr lang="fr-FR" dirty="0"/>
              <a:t>II Le plan média</a:t>
            </a:r>
          </a:p>
        </p:txBody>
      </p:sp>
      <p:sp>
        <p:nvSpPr>
          <p:cNvPr id="3" name="Espace réservé du contenu 2">
            <a:extLst>
              <a:ext uri="{FF2B5EF4-FFF2-40B4-BE49-F238E27FC236}">
                <a16:creationId xmlns:a16="http://schemas.microsoft.com/office/drawing/2014/main" id="{EF1AF342-B7F8-A881-D4BB-CC289E33FB0E}"/>
              </a:ext>
            </a:extLst>
          </p:cNvPr>
          <p:cNvSpPr>
            <a:spLocks noGrp="1"/>
          </p:cNvSpPr>
          <p:nvPr>
            <p:ph idx="1"/>
          </p:nvPr>
        </p:nvSpPr>
        <p:spPr/>
        <p:txBody>
          <a:bodyPr/>
          <a:lstStyle/>
          <a:p>
            <a:r>
              <a:rPr lang="fr-FR" dirty="0"/>
              <a:t>Le plan média fait référence aux médias privilégiés par la campagne de communication ainsi qu’aux supports choisis au sein de chaque média. Il définit la combinaison optimale des supports en fonction de l’impact d’audience et du coût. Les décisions concernant la planification des médias doivent être prise en tenant compte d’objectifs média tels que la couverture et la pénétration du marché </a:t>
            </a:r>
          </a:p>
        </p:txBody>
      </p:sp>
    </p:spTree>
    <p:extLst>
      <p:ext uri="{BB962C8B-B14F-4D97-AF65-F5344CB8AC3E}">
        <p14:creationId xmlns:p14="http://schemas.microsoft.com/office/powerpoint/2010/main" val="2299684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6C41D0-FA0D-E240-0636-EB704B6D6D32}"/>
              </a:ext>
            </a:extLst>
          </p:cNvPr>
          <p:cNvSpPr>
            <a:spLocks noGrp="1"/>
          </p:cNvSpPr>
          <p:nvPr>
            <p:ph type="title"/>
          </p:nvPr>
        </p:nvSpPr>
        <p:spPr/>
        <p:txBody>
          <a:bodyPr/>
          <a:lstStyle/>
          <a:p>
            <a:r>
              <a:rPr lang="fr-FR" dirty="0"/>
              <a:t>Les étapes de l’élaboration d’un media planning</a:t>
            </a:r>
          </a:p>
        </p:txBody>
      </p:sp>
      <p:sp>
        <p:nvSpPr>
          <p:cNvPr id="3" name="Espace réservé du contenu 2">
            <a:extLst>
              <a:ext uri="{FF2B5EF4-FFF2-40B4-BE49-F238E27FC236}">
                <a16:creationId xmlns:a16="http://schemas.microsoft.com/office/drawing/2014/main" id="{0A4CE31E-2233-A5AA-6181-26F819A46CC9}"/>
              </a:ext>
            </a:extLst>
          </p:cNvPr>
          <p:cNvSpPr>
            <a:spLocks noGrp="1"/>
          </p:cNvSpPr>
          <p:nvPr>
            <p:ph idx="1"/>
          </p:nvPr>
        </p:nvSpPr>
        <p:spPr/>
        <p:txBody>
          <a:bodyPr/>
          <a:lstStyle/>
          <a:p>
            <a:r>
              <a:rPr lang="fr-FR" dirty="0"/>
              <a:t>Analyser sa situation et son environnement</a:t>
            </a:r>
          </a:p>
          <a:p>
            <a:r>
              <a:rPr lang="fr-FR" dirty="0"/>
              <a:t>Définir les objectifs</a:t>
            </a:r>
          </a:p>
          <a:p>
            <a:r>
              <a:rPr lang="fr-FR" dirty="0"/>
              <a:t>Fixer un budget</a:t>
            </a:r>
          </a:p>
          <a:p>
            <a:r>
              <a:rPr lang="fr-FR" dirty="0"/>
              <a:t>Choisir les supports et les médias adaptés</a:t>
            </a:r>
          </a:p>
          <a:p>
            <a:r>
              <a:rPr lang="fr-FR" dirty="0"/>
              <a:t>Planifier les médias et les actions</a:t>
            </a:r>
          </a:p>
          <a:p>
            <a:r>
              <a:rPr lang="fr-FR" dirty="0"/>
              <a:t>Tester, surveiller et ajuster son plan média</a:t>
            </a:r>
          </a:p>
        </p:txBody>
      </p:sp>
    </p:spTree>
    <p:extLst>
      <p:ext uri="{BB962C8B-B14F-4D97-AF65-F5344CB8AC3E}">
        <p14:creationId xmlns:p14="http://schemas.microsoft.com/office/powerpoint/2010/main" val="29558963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25C8F378-DE70-EAA2-7C25-5D28013621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1623" y="276666"/>
            <a:ext cx="7536872" cy="6304667"/>
          </a:xfrm>
        </p:spPr>
      </p:pic>
    </p:spTree>
    <p:extLst>
      <p:ext uri="{BB962C8B-B14F-4D97-AF65-F5344CB8AC3E}">
        <p14:creationId xmlns:p14="http://schemas.microsoft.com/office/powerpoint/2010/main" val="11592501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6518536C-34CC-C0C6-7D02-D17C61BFE7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0970" y="1145220"/>
            <a:ext cx="8590059" cy="4761390"/>
          </a:xfrm>
        </p:spPr>
      </p:pic>
    </p:spTree>
    <p:extLst>
      <p:ext uri="{BB962C8B-B14F-4D97-AF65-F5344CB8AC3E}">
        <p14:creationId xmlns:p14="http://schemas.microsoft.com/office/powerpoint/2010/main" val="12133598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3565E0-F85F-8E32-1B8B-5E78BE6778B2}"/>
              </a:ext>
            </a:extLst>
          </p:cNvPr>
          <p:cNvSpPr>
            <a:spLocks noGrp="1"/>
          </p:cNvSpPr>
          <p:nvPr>
            <p:ph type="title"/>
          </p:nvPr>
        </p:nvSpPr>
        <p:spPr/>
        <p:txBody>
          <a:bodyPr/>
          <a:lstStyle/>
          <a:p>
            <a:r>
              <a:rPr lang="fr-FR" dirty="0"/>
              <a:t>Qu’est-ce qu’un persona ?</a:t>
            </a:r>
          </a:p>
        </p:txBody>
      </p:sp>
      <p:sp>
        <p:nvSpPr>
          <p:cNvPr id="3" name="Espace réservé du contenu 2">
            <a:extLst>
              <a:ext uri="{FF2B5EF4-FFF2-40B4-BE49-F238E27FC236}">
                <a16:creationId xmlns:a16="http://schemas.microsoft.com/office/drawing/2014/main" id="{0C7A66DE-C7D7-518B-3FE5-81ABF4DA0BCB}"/>
              </a:ext>
            </a:extLst>
          </p:cNvPr>
          <p:cNvSpPr>
            <a:spLocks noGrp="1"/>
          </p:cNvSpPr>
          <p:nvPr>
            <p:ph idx="1"/>
          </p:nvPr>
        </p:nvSpPr>
        <p:spPr/>
        <p:txBody>
          <a:bodyPr/>
          <a:lstStyle/>
          <a:p>
            <a:r>
              <a:rPr lang="fr-FR" dirty="0"/>
              <a:t>Un persona qui peut aussi s’appeler </a:t>
            </a:r>
            <a:r>
              <a:rPr lang="fr-FR" dirty="0" err="1"/>
              <a:t>buyer</a:t>
            </a:r>
            <a:r>
              <a:rPr lang="fr-FR" dirty="0"/>
              <a:t> persona ou persona marketing, est un profil de personne créé de manière fictive par les entreprises dans le but de se rapprocher au plus près de leur client cible. C’est en quelque sorte le portrait-robot d’un groupe de clients potentiels. Pour personnaliser un message et adapter votre stratégie en fonction de certains prospects et clients, l’étude d’un persona est une étape indispensable dans votre stratégie marketing.</a:t>
            </a:r>
          </a:p>
        </p:txBody>
      </p:sp>
    </p:spTree>
    <p:extLst>
      <p:ext uri="{BB962C8B-B14F-4D97-AF65-F5344CB8AC3E}">
        <p14:creationId xmlns:p14="http://schemas.microsoft.com/office/powerpoint/2010/main" val="11434314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3565E0-F85F-8E32-1B8B-5E78BE6778B2}"/>
              </a:ext>
            </a:extLst>
          </p:cNvPr>
          <p:cNvSpPr>
            <a:spLocks noGrp="1"/>
          </p:cNvSpPr>
          <p:nvPr>
            <p:ph type="title"/>
          </p:nvPr>
        </p:nvSpPr>
        <p:spPr/>
        <p:txBody>
          <a:bodyPr/>
          <a:lstStyle/>
          <a:p>
            <a:r>
              <a:rPr lang="fr-FR" dirty="0"/>
              <a:t>Qu’est-ce qu’un persona ?</a:t>
            </a:r>
          </a:p>
        </p:txBody>
      </p:sp>
      <p:sp>
        <p:nvSpPr>
          <p:cNvPr id="3" name="Espace réservé du contenu 2">
            <a:extLst>
              <a:ext uri="{FF2B5EF4-FFF2-40B4-BE49-F238E27FC236}">
                <a16:creationId xmlns:a16="http://schemas.microsoft.com/office/drawing/2014/main" id="{0C7A66DE-C7D7-518B-3FE5-81ABF4DA0BCB}"/>
              </a:ext>
            </a:extLst>
          </p:cNvPr>
          <p:cNvSpPr>
            <a:spLocks noGrp="1"/>
          </p:cNvSpPr>
          <p:nvPr>
            <p:ph idx="1"/>
          </p:nvPr>
        </p:nvSpPr>
        <p:spPr/>
        <p:txBody>
          <a:bodyPr/>
          <a:lstStyle/>
          <a:p>
            <a:r>
              <a:rPr lang="fr-FR" dirty="0"/>
              <a:t>Le persona a plusieurs objectifs :</a:t>
            </a:r>
          </a:p>
          <a:p>
            <a:endParaRPr lang="fr-FR" dirty="0"/>
          </a:p>
          <a:p>
            <a:r>
              <a:rPr lang="fr-FR" dirty="0"/>
              <a:t>Délivrer un message pertinent et adapté,</a:t>
            </a:r>
          </a:p>
          <a:p>
            <a:r>
              <a:rPr lang="fr-FR" dirty="0"/>
              <a:t>Mieux comprendre qui sont vos utilisateurs et comment ils agissent,</a:t>
            </a:r>
          </a:p>
          <a:p>
            <a:r>
              <a:rPr lang="fr-FR" dirty="0"/>
              <a:t>Mettre en place des campagnes marketing personnalisées,</a:t>
            </a:r>
          </a:p>
          <a:p>
            <a:r>
              <a:rPr lang="fr-FR" dirty="0"/>
              <a:t>Proposer des produits et services ciblés.</a:t>
            </a:r>
          </a:p>
        </p:txBody>
      </p:sp>
    </p:spTree>
    <p:extLst>
      <p:ext uri="{BB962C8B-B14F-4D97-AF65-F5344CB8AC3E}">
        <p14:creationId xmlns:p14="http://schemas.microsoft.com/office/powerpoint/2010/main" val="40308243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21B179-F72A-5DBE-633C-D19870FE3428}"/>
              </a:ext>
            </a:extLst>
          </p:cNvPr>
          <p:cNvSpPr>
            <a:spLocks noGrp="1"/>
          </p:cNvSpPr>
          <p:nvPr>
            <p:ph type="title"/>
          </p:nvPr>
        </p:nvSpPr>
        <p:spPr/>
        <p:txBody>
          <a:bodyPr/>
          <a:lstStyle/>
          <a:p>
            <a:r>
              <a:rPr lang="fr-FR" dirty="0"/>
              <a:t>Les éléments clés d’un persona</a:t>
            </a:r>
          </a:p>
        </p:txBody>
      </p:sp>
      <p:sp>
        <p:nvSpPr>
          <p:cNvPr id="3" name="Espace réservé du contenu 2">
            <a:extLst>
              <a:ext uri="{FF2B5EF4-FFF2-40B4-BE49-F238E27FC236}">
                <a16:creationId xmlns:a16="http://schemas.microsoft.com/office/drawing/2014/main" id="{C0B79018-AF6B-B0CB-0B7D-5B1C2C8A604D}"/>
              </a:ext>
            </a:extLst>
          </p:cNvPr>
          <p:cNvSpPr>
            <a:spLocks noGrp="1"/>
          </p:cNvSpPr>
          <p:nvPr>
            <p:ph idx="1"/>
          </p:nvPr>
        </p:nvSpPr>
        <p:spPr/>
        <p:txBody>
          <a:bodyPr>
            <a:normAutofit lnSpcReduction="10000"/>
          </a:bodyPr>
          <a:lstStyle/>
          <a:p>
            <a:r>
              <a:rPr lang="fr-FR" dirty="0"/>
              <a:t>Les informations que l’on retrouve dans l’étude d’un persona sont généralement d’ordre comportementales et démographiques. Voici les éléments clés qui permettent de dresser le profil de votre persona :</a:t>
            </a:r>
          </a:p>
          <a:p>
            <a:endParaRPr lang="fr-FR" dirty="0"/>
          </a:p>
          <a:p>
            <a:r>
              <a:rPr lang="fr-FR" dirty="0"/>
              <a:t>Prénom, sexe, âge, situation maritale, lieu d’habitation,</a:t>
            </a:r>
          </a:p>
          <a:p>
            <a:r>
              <a:rPr lang="fr-FR" dirty="0"/>
              <a:t>Métier exercé et catégorie socio-professionnelle,</a:t>
            </a:r>
          </a:p>
          <a:p>
            <a:r>
              <a:rPr lang="fr-FR" dirty="0"/>
              <a:t>Style de vie et centres d’intérêt,</a:t>
            </a:r>
          </a:p>
          <a:p>
            <a:r>
              <a:rPr lang="fr-FR" dirty="0"/>
              <a:t>Besoins et attentes,</a:t>
            </a:r>
          </a:p>
          <a:p>
            <a:r>
              <a:rPr lang="fr-FR" dirty="0"/>
              <a:t>Objectifs, défis à relever, motivations,</a:t>
            </a:r>
          </a:p>
          <a:p>
            <a:r>
              <a:rPr lang="fr-FR" dirty="0"/>
              <a:t>Obstacles, freins et frustrations.</a:t>
            </a:r>
          </a:p>
        </p:txBody>
      </p:sp>
    </p:spTree>
    <p:extLst>
      <p:ext uri="{BB962C8B-B14F-4D97-AF65-F5344CB8AC3E}">
        <p14:creationId xmlns:p14="http://schemas.microsoft.com/office/powerpoint/2010/main" val="10352472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21B179-F72A-5DBE-633C-D19870FE3428}"/>
              </a:ext>
            </a:extLst>
          </p:cNvPr>
          <p:cNvSpPr>
            <a:spLocks noGrp="1"/>
          </p:cNvSpPr>
          <p:nvPr>
            <p:ph type="title"/>
          </p:nvPr>
        </p:nvSpPr>
        <p:spPr/>
        <p:txBody>
          <a:bodyPr/>
          <a:lstStyle/>
          <a:p>
            <a:r>
              <a:rPr lang="fr-FR" dirty="0"/>
              <a:t>Comment obtenir des données pour créer un persona</a:t>
            </a:r>
          </a:p>
        </p:txBody>
      </p:sp>
      <p:sp>
        <p:nvSpPr>
          <p:cNvPr id="3" name="Espace réservé du contenu 2">
            <a:extLst>
              <a:ext uri="{FF2B5EF4-FFF2-40B4-BE49-F238E27FC236}">
                <a16:creationId xmlns:a16="http://schemas.microsoft.com/office/drawing/2014/main" id="{C0B79018-AF6B-B0CB-0B7D-5B1C2C8A604D}"/>
              </a:ext>
            </a:extLst>
          </p:cNvPr>
          <p:cNvSpPr>
            <a:spLocks noGrp="1"/>
          </p:cNvSpPr>
          <p:nvPr>
            <p:ph idx="1"/>
          </p:nvPr>
        </p:nvSpPr>
        <p:spPr/>
        <p:txBody>
          <a:bodyPr>
            <a:normAutofit/>
          </a:bodyPr>
          <a:lstStyle/>
          <a:p>
            <a:r>
              <a:rPr lang="fr-FR" dirty="0"/>
              <a:t>1. Procéder à des entretiens auprès de vos clients actuels</a:t>
            </a:r>
          </a:p>
          <a:p>
            <a:r>
              <a:rPr lang="fr-FR" dirty="0"/>
              <a:t>2. Analyser votre base de données et vos statistiques</a:t>
            </a:r>
          </a:p>
          <a:p>
            <a:r>
              <a:rPr lang="fr-FR" dirty="0"/>
              <a:t>3. Observer les informations qui circulent sur Internet</a:t>
            </a:r>
          </a:p>
          <a:p>
            <a:r>
              <a:rPr lang="fr-FR" dirty="0"/>
              <a:t>4. Mener des enquêtes quantitatives et qualitatives</a:t>
            </a:r>
          </a:p>
        </p:txBody>
      </p:sp>
    </p:spTree>
    <p:extLst>
      <p:ext uri="{BB962C8B-B14F-4D97-AF65-F5344CB8AC3E}">
        <p14:creationId xmlns:p14="http://schemas.microsoft.com/office/powerpoint/2010/main" val="6317618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16D6B3FE-E744-C50F-0DA1-6B0A2C8AF8F4}"/>
              </a:ext>
            </a:extLst>
          </p:cNvPr>
          <p:cNvPicPr>
            <a:picLocks noGrp="1" noChangeAspect="1"/>
          </p:cNvPicPr>
          <p:nvPr>
            <p:ph idx="1"/>
          </p:nvPr>
        </p:nvPicPr>
        <p:blipFill>
          <a:blip r:embed="rId2"/>
          <a:stretch>
            <a:fillRect/>
          </a:stretch>
        </p:blipFill>
        <p:spPr>
          <a:xfrm>
            <a:off x="2382982" y="183477"/>
            <a:ext cx="6807200" cy="6322930"/>
          </a:xfrm>
        </p:spPr>
      </p:pic>
    </p:spTree>
    <p:extLst>
      <p:ext uri="{BB962C8B-B14F-4D97-AF65-F5344CB8AC3E}">
        <p14:creationId xmlns:p14="http://schemas.microsoft.com/office/powerpoint/2010/main" val="33204102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7F632B-F645-EB4C-C013-D0CC166F5E4C}"/>
              </a:ext>
            </a:extLst>
          </p:cNvPr>
          <p:cNvSpPr>
            <a:spLocks noGrp="1"/>
          </p:cNvSpPr>
          <p:nvPr>
            <p:ph type="title"/>
          </p:nvPr>
        </p:nvSpPr>
        <p:spPr/>
        <p:txBody>
          <a:bodyPr/>
          <a:lstStyle/>
          <a:p>
            <a:r>
              <a:rPr lang="fr-FR" dirty="0"/>
              <a:t>Comment les décrire ?</a:t>
            </a:r>
          </a:p>
        </p:txBody>
      </p:sp>
      <p:sp>
        <p:nvSpPr>
          <p:cNvPr id="3" name="Espace réservé du contenu 2">
            <a:extLst>
              <a:ext uri="{FF2B5EF4-FFF2-40B4-BE49-F238E27FC236}">
                <a16:creationId xmlns:a16="http://schemas.microsoft.com/office/drawing/2014/main" id="{B7C46B83-2846-8919-FB07-13DCF9F6BD03}"/>
              </a:ext>
            </a:extLst>
          </p:cNvPr>
          <p:cNvSpPr>
            <a:spLocks noGrp="1"/>
          </p:cNvSpPr>
          <p:nvPr>
            <p:ph idx="1"/>
          </p:nvPr>
        </p:nvSpPr>
        <p:spPr>
          <a:xfrm>
            <a:off x="685801" y="2142067"/>
            <a:ext cx="10131425" cy="4106333"/>
          </a:xfrm>
        </p:spPr>
        <p:txBody>
          <a:bodyPr>
            <a:normAutofit/>
          </a:bodyPr>
          <a:lstStyle/>
          <a:p>
            <a:r>
              <a:rPr lang="fr-FR" dirty="0"/>
              <a:t>Un point important est qu'une personne doit être nommée . Les équipes évoquent Anne-Lise, Robert, Sylvie, Jean... Elles les considèrent comme de vrais femmes et hommes, donnant plus de force à la prise en compte des cibles dans les projets.</a:t>
            </a:r>
          </a:p>
          <a:p>
            <a:r>
              <a:rPr lang="fr-FR" dirty="0"/>
              <a:t>Leur profil est alimenté par  :</a:t>
            </a:r>
          </a:p>
          <a:p>
            <a:endParaRPr lang="fr-FR" dirty="0"/>
          </a:p>
          <a:p>
            <a:r>
              <a:rPr lang="fr-FR" dirty="0"/>
              <a:t> des informations de type descriptif : prénom, nom, âge, genre, lieu de résidence, profession, fonction dans l'entreprise (pour une approche B2B)...</a:t>
            </a:r>
          </a:p>
          <a:p>
            <a:r>
              <a:rPr lang="fr-FR" dirty="0"/>
              <a:t> des éléments de motivation avec les premiers d'entre eux, leurs buts vis-à-vis du produit ou service,</a:t>
            </a:r>
          </a:p>
          <a:p>
            <a:r>
              <a:rPr lang="fr-FR" dirty="0"/>
              <a:t> des éléments de comportement comme leurs habitudes de navigation sur un site web, leur réaction face à une promotion, etc.</a:t>
            </a:r>
          </a:p>
          <a:p>
            <a:r>
              <a:rPr lang="fr-FR" dirty="0"/>
              <a:t>Ces attributs sont repris dans des fiches synthétiques</a:t>
            </a:r>
          </a:p>
        </p:txBody>
      </p:sp>
    </p:spTree>
    <p:extLst>
      <p:ext uri="{BB962C8B-B14F-4D97-AF65-F5344CB8AC3E}">
        <p14:creationId xmlns:p14="http://schemas.microsoft.com/office/powerpoint/2010/main" val="1835771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41B6E6-C1A4-BC59-966D-81BDB1C431FC}"/>
              </a:ext>
            </a:extLst>
          </p:cNvPr>
          <p:cNvSpPr>
            <a:spLocks noGrp="1"/>
          </p:cNvSpPr>
          <p:nvPr>
            <p:ph type="title"/>
          </p:nvPr>
        </p:nvSpPr>
        <p:spPr/>
        <p:txBody>
          <a:bodyPr>
            <a:normAutofit fontScale="90000"/>
          </a:bodyPr>
          <a:lstStyle/>
          <a:p>
            <a:r>
              <a:rPr lang="fr-FR" sz="3600" dirty="0">
                <a:effectLst/>
                <a:latin typeface="Century Gothic" panose="020B0502020202020204" pitchFamily="34" charset="0"/>
                <a:ea typeface="Calibri" panose="020F0502020204030204" pitchFamily="34" charset="0"/>
                <a:cs typeface="Times New Roman" panose="02020603050405020304" pitchFamily="18" charset="0"/>
              </a:rPr>
              <a:t>Média / Hors média – qui est dedans – qui est dehors</a:t>
            </a:r>
            <a:br>
              <a:rPr lang="fr-FR" sz="3600" dirty="0">
                <a:effectLst/>
                <a:latin typeface="Century Gothic" panose="020B0502020202020204" pitchFamily="34" charset="0"/>
                <a:ea typeface="Calibri" panose="020F0502020204030204" pitchFamily="34"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F9209699-F98D-C57E-0CD4-4E0950AD0651}"/>
              </a:ext>
            </a:extLst>
          </p:cNvPr>
          <p:cNvSpPr>
            <a:spLocks noGrp="1"/>
          </p:cNvSpPr>
          <p:nvPr>
            <p:ph idx="1"/>
          </p:nvPr>
        </p:nvSpPr>
        <p:spPr/>
        <p:txBody>
          <a:bodyPr/>
          <a:lstStyle/>
          <a:p>
            <a:pPr algn="l"/>
            <a:r>
              <a:rPr lang="fr-FR" sz="1800" b="0" i="0" u="none" strike="noStrike" baseline="0" dirty="0">
                <a:latin typeface="Times-Roman"/>
              </a:rPr>
              <a:t>En fait, dans ce qu'on appelle le hors </a:t>
            </a:r>
            <a:r>
              <a:rPr lang="fr-FR" sz="1800" b="0" i="0" u="none" strike="noStrike" baseline="0" dirty="0" err="1">
                <a:latin typeface="Times-Roman"/>
              </a:rPr>
              <a:t>medias</a:t>
            </a:r>
            <a:r>
              <a:rPr lang="fr-FR" sz="1800" b="0" i="0" u="none" strike="noStrike" baseline="0" dirty="0">
                <a:latin typeface="Times-Roman"/>
              </a:rPr>
              <a:t>, il existe deux familles distinctes : </a:t>
            </a:r>
            <a:r>
              <a:rPr lang="fr-FR" sz="1800" b="1" i="0" u="none" strike="noStrike" baseline="0" dirty="0">
                <a:latin typeface="Times-Roman"/>
              </a:rPr>
              <a:t>le hors </a:t>
            </a:r>
            <a:r>
              <a:rPr lang="fr-FR" sz="1800" b="1" i="0" u="none" strike="noStrike" baseline="0" dirty="0" err="1">
                <a:latin typeface="Times-Roman"/>
              </a:rPr>
              <a:t>medias</a:t>
            </a:r>
            <a:r>
              <a:rPr lang="fr-FR" sz="1800" b="1" i="0" u="none" strike="noStrike" baseline="0" dirty="0">
                <a:latin typeface="Times-Roman"/>
              </a:rPr>
              <a:t> de diffusion</a:t>
            </a:r>
            <a:r>
              <a:rPr lang="fr-FR" sz="1800" b="0" i="0" u="none" strike="noStrike" baseline="0" dirty="0">
                <a:latin typeface="Times-Roman"/>
              </a:rPr>
              <a:t>, qui distribue des contacts au plus grand nombre (≪ point a masse ≫) un peu comme les </a:t>
            </a:r>
            <a:r>
              <a:rPr lang="fr-FR" sz="1800" b="0" i="0" u="none" strike="noStrike" baseline="0" dirty="0" err="1">
                <a:latin typeface="Times-Roman"/>
              </a:rPr>
              <a:t>medias</a:t>
            </a:r>
            <a:r>
              <a:rPr lang="fr-FR" sz="1800" b="0" i="0" u="none" strike="noStrike" baseline="0" dirty="0">
                <a:latin typeface="Times-Roman"/>
              </a:rPr>
              <a:t>, mais en utilisant d'autres </a:t>
            </a:r>
            <a:r>
              <a:rPr lang="fr-FR" sz="1800" b="0" i="0" u="none" strike="noStrike" baseline="0" dirty="0" err="1">
                <a:latin typeface="Times-Roman"/>
              </a:rPr>
              <a:t>vehicules</a:t>
            </a:r>
            <a:r>
              <a:rPr lang="fr-FR" sz="1800" b="0" i="0" u="none" strike="noStrike" baseline="0" dirty="0">
                <a:latin typeface="Times-Roman"/>
              </a:rPr>
              <a:t> de distribution, </a:t>
            </a:r>
            <a:r>
              <a:rPr lang="fr-FR" sz="1800" b="0" i="0" u="none" strike="noStrike" baseline="0" dirty="0" err="1">
                <a:latin typeface="Times-Roman"/>
              </a:rPr>
              <a:t>peut-etre</a:t>
            </a:r>
            <a:r>
              <a:rPr lang="fr-FR" sz="1800" b="0" i="0" u="none" strike="noStrike" baseline="0" dirty="0">
                <a:latin typeface="Times-Roman"/>
              </a:rPr>
              <a:t> mieux maitrises directement par l'entreprise. et </a:t>
            </a:r>
            <a:r>
              <a:rPr lang="fr-FR" sz="1800" b="1" i="0" u="none" strike="noStrike" baseline="0" dirty="0">
                <a:latin typeface="Times-Roman"/>
              </a:rPr>
              <a:t>le hors </a:t>
            </a:r>
            <a:r>
              <a:rPr lang="fr-FR" sz="1800" b="1" i="0" u="none" strike="noStrike" baseline="0" dirty="0" err="1">
                <a:latin typeface="Times-Roman"/>
              </a:rPr>
              <a:t>medias</a:t>
            </a:r>
            <a:r>
              <a:rPr lang="fr-FR" sz="1800" b="1" i="0" u="none" strike="noStrike" baseline="0" dirty="0">
                <a:latin typeface="Times-Roman"/>
              </a:rPr>
              <a:t> de cristallisation </a:t>
            </a:r>
            <a:r>
              <a:rPr lang="fr-FR" sz="1800" b="0" i="0" u="none" strike="noStrike" baseline="0" dirty="0">
                <a:latin typeface="Times-Roman"/>
              </a:rPr>
              <a:t>(≪ point a point ≫) qui dans un temps donne, un lieu donne, va permettre un ensemble de relations individuelles ou collectives qui sans lui n'auraient </a:t>
            </a:r>
            <a:r>
              <a:rPr lang="fr-FR" sz="1800" b="0" i="0" u="none" strike="noStrike" baseline="0" dirty="0" err="1">
                <a:latin typeface="Times-Roman"/>
              </a:rPr>
              <a:t>peut-etre</a:t>
            </a:r>
            <a:r>
              <a:rPr lang="fr-FR" sz="1800" b="0" i="0" u="none" strike="noStrike" baseline="0" dirty="0">
                <a:latin typeface="Times-Roman"/>
              </a:rPr>
              <a:t> pas existe.</a:t>
            </a:r>
          </a:p>
          <a:p>
            <a:pPr algn="l"/>
            <a:endParaRPr lang="fr-FR" dirty="0">
              <a:latin typeface="Times-Roman"/>
            </a:endParaRPr>
          </a:p>
          <a:p>
            <a:pPr algn="l"/>
            <a:r>
              <a:rPr lang="fr-FR" sz="1800" b="0" i="0" u="none" strike="noStrike" baseline="0" dirty="0">
                <a:latin typeface="Times-Roman"/>
              </a:rPr>
              <a:t>Hors </a:t>
            </a:r>
            <a:r>
              <a:rPr lang="fr-FR" sz="1800" b="0" i="0" u="none" strike="noStrike" baseline="0" dirty="0" err="1">
                <a:latin typeface="Times-Roman"/>
              </a:rPr>
              <a:t>medias</a:t>
            </a:r>
            <a:r>
              <a:rPr lang="fr-FR" sz="1800" b="0" i="0" u="none" strike="noStrike" baseline="0" dirty="0">
                <a:latin typeface="Times-Roman"/>
              </a:rPr>
              <a:t> de diffusion : mailing, ISA, packaging, phoning, PLV...</a:t>
            </a:r>
          </a:p>
          <a:p>
            <a:pPr algn="l"/>
            <a:r>
              <a:rPr lang="fr-FR" sz="1800" b="0" i="0" u="none" strike="noStrike" baseline="0" dirty="0">
                <a:latin typeface="Times-Roman"/>
              </a:rPr>
              <a:t>Hors </a:t>
            </a:r>
            <a:r>
              <a:rPr lang="fr-FR" sz="1800" b="0" i="0" u="none" strike="noStrike" baseline="0" dirty="0" err="1">
                <a:latin typeface="Times-Roman"/>
              </a:rPr>
              <a:t>medias</a:t>
            </a:r>
            <a:r>
              <a:rPr lang="fr-FR" sz="1800" b="0" i="0" u="none" strike="noStrike" baseline="0" dirty="0">
                <a:latin typeface="Times-Roman"/>
              </a:rPr>
              <a:t> de cristallisation : </a:t>
            </a:r>
            <a:r>
              <a:rPr lang="fr-FR" sz="1800" b="0" i="0" u="none" strike="noStrike" baseline="0" dirty="0" err="1">
                <a:latin typeface="Times-Roman"/>
              </a:rPr>
              <a:t>evenements</a:t>
            </a:r>
            <a:r>
              <a:rPr lang="fr-FR" sz="1800" b="0" i="0" u="none" strike="noStrike" baseline="0" dirty="0">
                <a:latin typeface="Times-Roman"/>
              </a:rPr>
              <a:t>, </a:t>
            </a:r>
            <a:r>
              <a:rPr lang="fr-FR" sz="1800" b="0" i="0" u="none" strike="noStrike" baseline="0" dirty="0" err="1">
                <a:latin typeface="Times-Roman"/>
              </a:rPr>
              <a:t>conferences</a:t>
            </a:r>
            <a:r>
              <a:rPr lang="fr-FR" sz="1800" b="0" i="0" u="none" strike="noStrike" baseline="0" dirty="0">
                <a:latin typeface="Times-Roman"/>
              </a:rPr>
              <a:t>.</a:t>
            </a:r>
          </a:p>
          <a:p>
            <a:pPr algn="l"/>
            <a:endParaRPr lang="fr-FR" sz="1800" b="0" i="0" u="none" strike="noStrike" baseline="0" dirty="0">
              <a:latin typeface="Times-Roman"/>
            </a:endParaRPr>
          </a:p>
        </p:txBody>
      </p:sp>
    </p:spTree>
    <p:extLst>
      <p:ext uri="{BB962C8B-B14F-4D97-AF65-F5344CB8AC3E}">
        <p14:creationId xmlns:p14="http://schemas.microsoft.com/office/powerpoint/2010/main" val="13519786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mment créer un persona : méthode et outils à connaître">
            <a:extLst>
              <a:ext uri="{FF2B5EF4-FFF2-40B4-BE49-F238E27FC236}">
                <a16:creationId xmlns:a16="http://schemas.microsoft.com/office/drawing/2014/main" id="{AD2B2E36-4091-69CA-E800-EEDC8B8530F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21100" y="935182"/>
            <a:ext cx="9530514" cy="4987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4386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Les personas - un outil pour mieux comprendre les utilisateurs - Les  cahiers de l'innovation">
            <a:extLst>
              <a:ext uri="{FF2B5EF4-FFF2-40B4-BE49-F238E27FC236}">
                <a16:creationId xmlns:a16="http://schemas.microsoft.com/office/drawing/2014/main" id="{E78D5497-7AFD-1612-907C-4BD22EA1AC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3512" y="600075"/>
            <a:ext cx="9324975" cy="565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8464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658E7E-9D31-9560-E0BE-4997635C55DD}"/>
              </a:ext>
            </a:extLst>
          </p:cNvPr>
          <p:cNvSpPr>
            <a:spLocks noGrp="1"/>
          </p:cNvSpPr>
          <p:nvPr>
            <p:ph type="title"/>
          </p:nvPr>
        </p:nvSpPr>
        <p:spPr/>
        <p:txBody>
          <a:bodyPr/>
          <a:lstStyle/>
          <a:p>
            <a:r>
              <a:rPr lang="fr-FR" dirty="0"/>
              <a:t>Comment les décrire ?</a:t>
            </a:r>
          </a:p>
        </p:txBody>
      </p:sp>
      <p:sp>
        <p:nvSpPr>
          <p:cNvPr id="3" name="Espace réservé du contenu 2">
            <a:extLst>
              <a:ext uri="{FF2B5EF4-FFF2-40B4-BE49-F238E27FC236}">
                <a16:creationId xmlns:a16="http://schemas.microsoft.com/office/drawing/2014/main" id="{8825D582-731F-BE61-E399-451E1654EF4D}"/>
              </a:ext>
            </a:extLst>
          </p:cNvPr>
          <p:cNvSpPr>
            <a:spLocks noGrp="1"/>
          </p:cNvSpPr>
          <p:nvPr>
            <p:ph idx="1"/>
          </p:nvPr>
        </p:nvSpPr>
        <p:spPr/>
        <p:txBody>
          <a:bodyPr/>
          <a:lstStyle/>
          <a:p>
            <a:r>
              <a:rPr lang="fr-FR" dirty="0"/>
              <a:t>Identité de votre client : sexe et genre, nom, prénom, âge, situation professionnelle, logement, revenus, zone géographique </a:t>
            </a:r>
          </a:p>
          <a:p>
            <a:r>
              <a:rPr lang="fr-FR" dirty="0"/>
              <a:t>Personnalité : comportement, centres d’intérêt, valeurs. </a:t>
            </a:r>
          </a:p>
          <a:p>
            <a:r>
              <a:rPr lang="fr-FR" dirty="0"/>
              <a:t>Objectifs : court-terme, moyen-terme, long-terme</a:t>
            </a:r>
          </a:p>
          <a:p>
            <a:r>
              <a:rPr lang="fr-FR" dirty="0"/>
              <a:t>Freins : peurs, frustrations et obstacles</a:t>
            </a:r>
          </a:p>
          <a:p>
            <a:r>
              <a:rPr lang="fr-FR" dirty="0"/>
              <a:t>Leviers : motivations, désirs, besoins, critères de bien-être</a:t>
            </a:r>
          </a:p>
          <a:p>
            <a:r>
              <a:rPr lang="fr-FR" dirty="0"/>
              <a:t>Préoccupations : majeures, secondaires</a:t>
            </a:r>
          </a:p>
          <a:p>
            <a:r>
              <a:rPr lang="fr-FR" dirty="0"/>
              <a:t>Habitudes de consommation : types de produits achetés, types de contenus préférés</a:t>
            </a:r>
          </a:p>
          <a:p>
            <a:r>
              <a:rPr lang="fr-FR" dirty="0"/>
              <a:t>Prise d’information : réseaux sociaux, sites </a:t>
            </a:r>
            <a:r>
              <a:rPr lang="fr-FR" dirty="0" err="1"/>
              <a:t>internets</a:t>
            </a:r>
            <a:r>
              <a:rPr lang="fr-FR" dirty="0"/>
              <a:t>, journaux, magazines, leaders d’opinion… </a:t>
            </a:r>
          </a:p>
        </p:txBody>
      </p:sp>
    </p:spTree>
    <p:extLst>
      <p:ext uri="{BB962C8B-B14F-4D97-AF65-F5344CB8AC3E}">
        <p14:creationId xmlns:p14="http://schemas.microsoft.com/office/powerpoint/2010/main" val="8209615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065B63-D57A-4282-C03B-7C2F7914D993}"/>
              </a:ext>
            </a:extLst>
          </p:cNvPr>
          <p:cNvSpPr>
            <a:spLocks noGrp="1"/>
          </p:cNvSpPr>
          <p:nvPr>
            <p:ph type="title"/>
          </p:nvPr>
        </p:nvSpPr>
        <p:spPr/>
        <p:txBody>
          <a:bodyPr/>
          <a:lstStyle/>
          <a:p>
            <a:r>
              <a:rPr lang="fr-FR" dirty="0"/>
              <a:t>Le cœur de cible d’une salle de sport en ligne</a:t>
            </a:r>
          </a:p>
        </p:txBody>
      </p:sp>
      <p:sp>
        <p:nvSpPr>
          <p:cNvPr id="3" name="Espace réservé du contenu 2">
            <a:extLst>
              <a:ext uri="{FF2B5EF4-FFF2-40B4-BE49-F238E27FC236}">
                <a16:creationId xmlns:a16="http://schemas.microsoft.com/office/drawing/2014/main" id="{1A81808F-6A4E-D89E-0798-BBA463D323C3}"/>
              </a:ext>
            </a:extLst>
          </p:cNvPr>
          <p:cNvSpPr>
            <a:spLocks noGrp="1"/>
          </p:cNvSpPr>
          <p:nvPr>
            <p:ph idx="1"/>
          </p:nvPr>
        </p:nvSpPr>
        <p:spPr/>
        <p:txBody>
          <a:bodyPr/>
          <a:lstStyle/>
          <a:p>
            <a:r>
              <a:rPr lang="fr-FR" dirty="0"/>
              <a:t>Cœur de cible : personne jeune et à l’aise avec l’idée de suivre des cours en ligne, disposant d’un budget limité, qui préfère pratiquer seule chez elle plutôt qu’en salle.</a:t>
            </a:r>
          </a:p>
          <a:p>
            <a:r>
              <a:rPr lang="fr-FR" dirty="0"/>
              <a:t>Sexe : féminin et masculin.</a:t>
            </a:r>
          </a:p>
          <a:p>
            <a:r>
              <a:rPr lang="fr-FR" dirty="0"/>
              <a:t>Âge : entre 20 et 30 ans.</a:t>
            </a:r>
          </a:p>
          <a:p>
            <a:r>
              <a:rPr lang="fr-FR" dirty="0"/>
              <a:t>Pouvoir d’achat : moyen, étudiant.</a:t>
            </a:r>
          </a:p>
          <a:p>
            <a:r>
              <a:rPr lang="fr-FR" dirty="0"/>
              <a:t>Habitudes d’achat : a l’habitude de consommer des vidéos de fitness en ligne, motivé à l’idée de se mettre ou remettre au sport, aime être indépendant dans sa pratique.</a:t>
            </a:r>
          </a:p>
        </p:txBody>
      </p:sp>
    </p:spTree>
    <p:extLst>
      <p:ext uri="{BB962C8B-B14F-4D97-AF65-F5344CB8AC3E}">
        <p14:creationId xmlns:p14="http://schemas.microsoft.com/office/powerpoint/2010/main" val="39930490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065B63-D57A-4282-C03B-7C2F7914D993}"/>
              </a:ext>
            </a:extLst>
          </p:cNvPr>
          <p:cNvSpPr>
            <a:spLocks noGrp="1"/>
          </p:cNvSpPr>
          <p:nvPr>
            <p:ph type="title"/>
          </p:nvPr>
        </p:nvSpPr>
        <p:spPr/>
        <p:txBody>
          <a:bodyPr/>
          <a:lstStyle/>
          <a:p>
            <a:r>
              <a:rPr lang="fr-FR" dirty="0"/>
              <a:t>COMMENT CIBLER </a:t>
            </a:r>
          </a:p>
        </p:txBody>
      </p:sp>
      <p:sp>
        <p:nvSpPr>
          <p:cNvPr id="3" name="Espace réservé du contenu 2">
            <a:extLst>
              <a:ext uri="{FF2B5EF4-FFF2-40B4-BE49-F238E27FC236}">
                <a16:creationId xmlns:a16="http://schemas.microsoft.com/office/drawing/2014/main" id="{1A81808F-6A4E-D89E-0798-BBA463D323C3}"/>
              </a:ext>
            </a:extLst>
          </p:cNvPr>
          <p:cNvSpPr>
            <a:spLocks noGrp="1"/>
          </p:cNvSpPr>
          <p:nvPr>
            <p:ph idx="1"/>
          </p:nvPr>
        </p:nvSpPr>
        <p:spPr/>
        <p:txBody>
          <a:bodyPr/>
          <a:lstStyle/>
          <a:p>
            <a:r>
              <a:rPr lang="fr-FR" dirty="0"/>
              <a:t>⇢ « les étudiantes entre 18 et 26 ans soucieuses de leur beauté mais avec un budget réduit »,</a:t>
            </a:r>
          </a:p>
          <a:p>
            <a:r>
              <a:rPr lang="fr-FR" dirty="0"/>
              <a:t>ou encore</a:t>
            </a:r>
          </a:p>
          <a:p>
            <a:r>
              <a:rPr lang="fr-FR" dirty="0"/>
              <a:t>⇢ «  les femmes mûres entre 50 et 65 ans avec de bons moyens financiers et soucieuses de réduire les signes de l’âge sur leur peau »</a:t>
            </a:r>
          </a:p>
          <a:p>
            <a:r>
              <a:rPr lang="fr-FR" dirty="0"/>
              <a:t>ou bien</a:t>
            </a:r>
          </a:p>
          <a:p>
            <a:r>
              <a:rPr lang="fr-FR" dirty="0"/>
              <a:t>⇢ « les mamans entre 30 et 45 ans qui mènent une vie à 300 à l’heure mais tiennent quand même à prendre soin d’elles, et à ne pas se laisser aller »</a:t>
            </a:r>
          </a:p>
        </p:txBody>
      </p:sp>
    </p:spTree>
    <p:extLst>
      <p:ext uri="{BB962C8B-B14F-4D97-AF65-F5344CB8AC3E}">
        <p14:creationId xmlns:p14="http://schemas.microsoft.com/office/powerpoint/2010/main" val="14554998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671909-0849-6C57-EE02-646A24F67FB7}"/>
              </a:ext>
            </a:extLst>
          </p:cNvPr>
          <p:cNvSpPr>
            <a:spLocks noGrp="1"/>
          </p:cNvSpPr>
          <p:nvPr>
            <p:ph type="title"/>
          </p:nvPr>
        </p:nvSpPr>
        <p:spPr/>
        <p:txBody>
          <a:bodyPr/>
          <a:lstStyle/>
          <a:p>
            <a:r>
              <a:rPr lang="fr-FR" dirty="0"/>
              <a:t>Segmenter et hiérarchiser les clients</a:t>
            </a:r>
          </a:p>
        </p:txBody>
      </p:sp>
      <p:sp>
        <p:nvSpPr>
          <p:cNvPr id="3" name="Espace réservé du contenu 2">
            <a:extLst>
              <a:ext uri="{FF2B5EF4-FFF2-40B4-BE49-F238E27FC236}">
                <a16:creationId xmlns:a16="http://schemas.microsoft.com/office/drawing/2014/main" id="{F3A1C9B5-0D3F-F38F-E7D3-24ED64EEF4AD}"/>
              </a:ext>
            </a:extLst>
          </p:cNvPr>
          <p:cNvSpPr>
            <a:spLocks noGrp="1"/>
          </p:cNvSpPr>
          <p:nvPr>
            <p:ph idx="1"/>
          </p:nvPr>
        </p:nvSpPr>
        <p:spPr/>
        <p:txBody>
          <a:bodyPr/>
          <a:lstStyle/>
          <a:p>
            <a:r>
              <a:rPr lang="fr-FR" dirty="0"/>
              <a:t>Affiner votre cible implique de vous servir des données récoltées et de les classifier en 3 types de critères incontournables : </a:t>
            </a:r>
          </a:p>
          <a:p>
            <a:endParaRPr lang="fr-FR" dirty="0"/>
          </a:p>
          <a:p>
            <a:r>
              <a:rPr lang="fr-FR" dirty="0"/>
              <a:t>Sociodémographiques : sexe et genre, âge, CSP, statut familial, localisation, etc. </a:t>
            </a:r>
          </a:p>
          <a:p>
            <a:r>
              <a:rPr lang="fr-FR" dirty="0"/>
              <a:t>Psychologiques : style de vie, centres d’intérêt, motivations, frustrations. </a:t>
            </a:r>
          </a:p>
          <a:p>
            <a:r>
              <a:rPr lang="fr-FR" dirty="0"/>
              <a:t>Comportementaux : attitudes, sentiment à l’égard du produit, habitudes de consommation, comportements d’achat, montant du panier moyen. </a:t>
            </a:r>
          </a:p>
        </p:txBody>
      </p:sp>
    </p:spTree>
    <p:extLst>
      <p:ext uri="{BB962C8B-B14F-4D97-AF65-F5344CB8AC3E}">
        <p14:creationId xmlns:p14="http://schemas.microsoft.com/office/powerpoint/2010/main" val="33420092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EF5ABC-A2F0-5770-A675-55440BDCDA3B}"/>
              </a:ext>
            </a:extLst>
          </p:cNvPr>
          <p:cNvSpPr>
            <a:spLocks noGrp="1"/>
          </p:cNvSpPr>
          <p:nvPr>
            <p:ph type="title"/>
          </p:nvPr>
        </p:nvSpPr>
        <p:spPr/>
        <p:txBody>
          <a:bodyPr/>
          <a:lstStyle/>
          <a:p>
            <a:r>
              <a:rPr lang="fr-FR" dirty="0"/>
              <a:t>Segmenter et hiérarchiser les clients</a:t>
            </a:r>
          </a:p>
        </p:txBody>
      </p:sp>
      <p:sp>
        <p:nvSpPr>
          <p:cNvPr id="3" name="Espace réservé du contenu 2">
            <a:extLst>
              <a:ext uri="{FF2B5EF4-FFF2-40B4-BE49-F238E27FC236}">
                <a16:creationId xmlns:a16="http://schemas.microsoft.com/office/drawing/2014/main" id="{FA99386B-B520-E913-748A-AEC46E6BC4C3}"/>
              </a:ext>
            </a:extLst>
          </p:cNvPr>
          <p:cNvSpPr>
            <a:spLocks noGrp="1"/>
          </p:cNvSpPr>
          <p:nvPr>
            <p:ph idx="1"/>
          </p:nvPr>
        </p:nvSpPr>
        <p:spPr/>
        <p:txBody>
          <a:bodyPr/>
          <a:lstStyle/>
          <a:p>
            <a:r>
              <a:rPr lang="fr-FR" dirty="0"/>
              <a:t>Cible principale : aussi assimilée à la cible marketing, elle est la plus efficace compte tenu de la stratégie marketing, la plus à même d’agir, d’acheter. </a:t>
            </a:r>
          </a:p>
          <a:p>
            <a:r>
              <a:rPr lang="fr-FR" dirty="0"/>
              <a:t>Cœur de cible : il s’agit d’un segment précis à l’intérieur de la cible principale représentant les profils les plus prometteurs pour l’achat. </a:t>
            </a:r>
          </a:p>
          <a:p>
            <a:r>
              <a:rPr lang="fr-FR" dirty="0"/>
              <a:t>Cible secondaire ou périphérique : un public de communication plus large que la cible marketing. Les individus qui la composent ne sont pas directement concernés par la vente. Ils sont plutôt déterminants dans la décision d’achat : famille, prescripteurs, influenceurs, journalistes… </a:t>
            </a:r>
          </a:p>
        </p:txBody>
      </p:sp>
    </p:spTree>
    <p:extLst>
      <p:ext uri="{BB962C8B-B14F-4D97-AF65-F5344CB8AC3E}">
        <p14:creationId xmlns:p14="http://schemas.microsoft.com/office/powerpoint/2010/main" val="27785492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68051D-07A3-CA32-BE60-1C117516AD43}"/>
              </a:ext>
            </a:extLst>
          </p:cNvPr>
          <p:cNvSpPr>
            <a:spLocks noGrp="1"/>
          </p:cNvSpPr>
          <p:nvPr>
            <p:ph type="title"/>
          </p:nvPr>
        </p:nvSpPr>
        <p:spPr/>
        <p:txBody>
          <a:bodyPr/>
          <a:lstStyle/>
          <a:p>
            <a:r>
              <a:rPr lang="fr-FR" dirty="0"/>
              <a:t>Les acteurs de la publicité</a:t>
            </a:r>
          </a:p>
        </p:txBody>
      </p:sp>
      <p:sp>
        <p:nvSpPr>
          <p:cNvPr id="3" name="Espace réservé du contenu 2">
            <a:extLst>
              <a:ext uri="{FF2B5EF4-FFF2-40B4-BE49-F238E27FC236}">
                <a16:creationId xmlns:a16="http://schemas.microsoft.com/office/drawing/2014/main" id="{1667DEC4-8283-EA28-A486-E23E29AF4A13}"/>
              </a:ext>
            </a:extLst>
          </p:cNvPr>
          <p:cNvSpPr>
            <a:spLocks noGrp="1"/>
          </p:cNvSpPr>
          <p:nvPr>
            <p:ph idx="1"/>
          </p:nvPr>
        </p:nvSpPr>
        <p:spPr/>
        <p:txBody>
          <a:bodyPr>
            <a:normAutofit fontScale="92500" lnSpcReduction="10000"/>
          </a:bodyPr>
          <a:lstStyle/>
          <a:p>
            <a:r>
              <a:rPr lang="fr-FR" dirty="0"/>
              <a:t>Plusieurs acteurs interviennent dans le processus de communication : annonceurs, agences et médias forment la trilogie de base qui structure l'univers de la publicité :</a:t>
            </a:r>
          </a:p>
          <a:p>
            <a:endParaRPr lang="fr-FR" dirty="0"/>
          </a:p>
          <a:p>
            <a:r>
              <a:rPr lang="fr-FR" dirty="0"/>
              <a:t>Les annonceurs commandent, orientent et paient les campagnes produites pour leur compte,</a:t>
            </a:r>
          </a:p>
          <a:p>
            <a:r>
              <a:rPr lang="fr-FR" dirty="0"/>
              <a:t>Les agences conçoivent les campagnes,</a:t>
            </a:r>
          </a:p>
          <a:p>
            <a:r>
              <a:rPr lang="fr-FR" dirty="0"/>
              <a:t>Les médias vendent les emplacements disponibles pour la pub.</a:t>
            </a:r>
          </a:p>
          <a:p>
            <a:r>
              <a:rPr lang="fr-FR" dirty="0"/>
              <a:t>Il se développe de nombreux intermédiaires dont :</a:t>
            </a:r>
          </a:p>
          <a:p>
            <a:endParaRPr lang="fr-FR" dirty="0"/>
          </a:p>
          <a:p>
            <a:r>
              <a:rPr lang="fr-FR" dirty="0"/>
              <a:t>les régies qui promeuvent et vendent pour le compte des médias leurs espaces pubs,</a:t>
            </a:r>
          </a:p>
          <a:p>
            <a:r>
              <a:rPr lang="fr-FR" dirty="0"/>
              <a:t>les centrales d'achat d'espace qui proposent aux annonceurs de leur vendre l'espace dont ils ont besoin.</a:t>
            </a:r>
          </a:p>
        </p:txBody>
      </p:sp>
    </p:spTree>
    <p:extLst>
      <p:ext uri="{BB962C8B-B14F-4D97-AF65-F5344CB8AC3E}">
        <p14:creationId xmlns:p14="http://schemas.microsoft.com/office/powerpoint/2010/main" val="29848695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08053564-181F-60A1-5EB3-2D913A6665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6585" y="1300293"/>
            <a:ext cx="7858830" cy="4633382"/>
          </a:xfrm>
        </p:spPr>
      </p:pic>
    </p:spTree>
    <p:extLst>
      <p:ext uri="{BB962C8B-B14F-4D97-AF65-F5344CB8AC3E}">
        <p14:creationId xmlns:p14="http://schemas.microsoft.com/office/powerpoint/2010/main" val="28194587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989340-5BBE-C1D0-0C40-A8476F8D5FAE}"/>
              </a:ext>
            </a:extLst>
          </p:cNvPr>
          <p:cNvSpPr>
            <a:spLocks noGrp="1"/>
          </p:cNvSpPr>
          <p:nvPr>
            <p:ph type="title"/>
          </p:nvPr>
        </p:nvSpPr>
        <p:spPr/>
        <p:txBody>
          <a:bodyPr/>
          <a:lstStyle/>
          <a:p>
            <a:r>
              <a:rPr lang="fr-FR" dirty="0"/>
              <a:t>La création et le </a:t>
            </a:r>
            <a:r>
              <a:rPr lang="fr-FR" dirty="0" err="1"/>
              <a:t>média-planning</a:t>
            </a:r>
            <a:endParaRPr lang="fr-FR" dirty="0"/>
          </a:p>
        </p:txBody>
      </p:sp>
      <p:sp>
        <p:nvSpPr>
          <p:cNvPr id="3" name="Espace réservé du contenu 2">
            <a:extLst>
              <a:ext uri="{FF2B5EF4-FFF2-40B4-BE49-F238E27FC236}">
                <a16:creationId xmlns:a16="http://schemas.microsoft.com/office/drawing/2014/main" id="{4D26BED4-05DA-E474-266E-CD9AFAC676BA}"/>
              </a:ext>
            </a:extLst>
          </p:cNvPr>
          <p:cNvSpPr>
            <a:spLocks noGrp="1"/>
          </p:cNvSpPr>
          <p:nvPr>
            <p:ph idx="1"/>
          </p:nvPr>
        </p:nvSpPr>
        <p:spPr/>
        <p:txBody>
          <a:bodyPr>
            <a:normAutofit lnSpcReduction="10000"/>
          </a:bodyPr>
          <a:lstStyle/>
          <a:p>
            <a:r>
              <a:rPr lang="fr-FR" dirty="0"/>
              <a:t>Dans un univers de communication saturé par le nombre croissant des messages auxquels sont exposés les consommateurs, la créativité devient essentielle. Elle doit permettre à l'entreprise annonceur de se démarquer, de se faire remarquer.</a:t>
            </a:r>
          </a:p>
          <a:p>
            <a:endParaRPr lang="fr-FR" dirty="0"/>
          </a:p>
          <a:p>
            <a:r>
              <a:rPr lang="fr-FR" dirty="0"/>
              <a:t>La création publicitaire repose donc sur 2 éléments décisifs :</a:t>
            </a:r>
          </a:p>
          <a:p>
            <a:endParaRPr lang="fr-FR" dirty="0"/>
          </a:p>
          <a:p>
            <a:r>
              <a:rPr lang="fr-FR" dirty="0"/>
              <a:t>la copy-stratégie (le scénario)</a:t>
            </a:r>
          </a:p>
          <a:p>
            <a:r>
              <a:rPr lang="fr-FR" dirty="0"/>
              <a:t>et le focus publicitaire.</a:t>
            </a:r>
          </a:p>
          <a:p>
            <a:r>
              <a:rPr lang="fr-FR" dirty="0"/>
              <a:t>La création doit ensuite être diffusée et exposée de manière optimale. Il s'agit alors de planifier sa diffusion sur les médias et supports. Nous verrons alors quel est le processus suivi et sur quels critères se fait la sélection.</a:t>
            </a:r>
          </a:p>
        </p:txBody>
      </p:sp>
    </p:spTree>
    <p:extLst>
      <p:ext uri="{BB962C8B-B14F-4D97-AF65-F5344CB8AC3E}">
        <p14:creationId xmlns:p14="http://schemas.microsoft.com/office/powerpoint/2010/main" val="2667806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2E2024-663C-B7F7-4B31-FB2E3A956900}"/>
              </a:ext>
            </a:extLst>
          </p:cNvPr>
          <p:cNvSpPr>
            <a:spLocks noGrp="1"/>
          </p:cNvSpPr>
          <p:nvPr>
            <p:ph type="title"/>
          </p:nvPr>
        </p:nvSpPr>
        <p:spPr/>
        <p:txBody>
          <a:bodyPr/>
          <a:lstStyle/>
          <a:p>
            <a:r>
              <a:rPr lang="fr-FR" dirty="0"/>
              <a:t>LA COMMUNICATION RÉACTIVE</a:t>
            </a:r>
          </a:p>
        </p:txBody>
      </p:sp>
      <p:sp>
        <p:nvSpPr>
          <p:cNvPr id="3" name="Espace réservé du contenu 2">
            <a:extLst>
              <a:ext uri="{FF2B5EF4-FFF2-40B4-BE49-F238E27FC236}">
                <a16:creationId xmlns:a16="http://schemas.microsoft.com/office/drawing/2014/main" id="{1118CB65-3826-939C-4CFC-6BDB89CBC05B}"/>
              </a:ext>
            </a:extLst>
          </p:cNvPr>
          <p:cNvSpPr>
            <a:spLocks noGrp="1"/>
          </p:cNvSpPr>
          <p:nvPr>
            <p:ph idx="1"/>
          </p:nvPr>
        </p:nvSpPr>
        <p:spPr/>
        <p:txBody>
          <a:bodyPr/>
          <a:lstStyle/>
          <a:p>
            <a:pPr algn="l"/>
            <a:r>
              <a:rPr lang="fr-FR" sz="1800" b="0" i="0" u="none" strike="noStrike" baseline="0" dirty="0">
                <a:latin typeface="Times-Roman"/>
              </a:rPr>
              <a:t>A cote de la publicité media se situe la communication directe, c'est-a-dire celle qui se prive de l'usage des 5 grands médias pour les remplacer par d'autres véhicules</a:t>
            </a:r>
            <a:r>
              <a:rPr lang="fr-FR" dirty="0">
                <a:latin typeface="Times-Roman"/>
              </a:rPr>
              <a:t> </a:t>
            </a:r>
            <a:r>
              <a:rPr lang="fr-FR" sz="1800" b="0" i="0" u="none" strike="noStrike" baseline="0" dirty="0">
                <a:latin typeface="Times-Roman"/>
              </a:rPr>
              <a:t>d'information, (quasi) publics, d'</a:t>
            </a:r>
            <a:r>
              <a:rPr lang="fr-FR" sz="1800" b="0" i="0" u="none" strike="noStrike" baseline="0" dirty="0" err="1">
                <a:latin typeface="Times-Roman"/>
              </a:rPr>
              <a:t>acces</a:t>
            </a:r>
            <a:r>
              <a:rPr lang="fr-FR" sz="1800" b="0" i="0" u="none" strike="noStrike" baseline="0" dirty="0">
                <a:latin typeface="Times-Roman"/>
              </a:rPr>
              <a:t> ouvert a tous (courrier, téléphone, Internet...), ou prives (distributions en porte a porte, asile colis, asile catalogue...).</a:t>
            </a:r>
          </a:p>
          <a:p>
            <a:pPr algn="l"/>
            <a:endParaRPr lang="fr-FR" dirty="0">
              <a:latin typeface="Times-Roman"/>
            </a:endParaRPr>
          </a:p>
          <a:p>
            <a:pPr algn="l"/>
            <a:r>
              <a:rPr lang="fr-FR" sz="1800" b="0" i="0" u="none" strike="noStrike" baseline="0" dirty="0">
                <a:latin typeface="Times-Roman"/>
              </a:rPr>
              <a:t>c'est d'abord le hors </a:t>
            </a:r>
            <a:r>
              <a:rPr lang="fr-FR" sz="1800" b="0" i="0" u="none" strike="noStrike" baseline="0" dirty="0" err="1">
                <a:latin typeface="Times-Roman"/>
              </a:rPr>
              <a:t>medias</a:t>
            </a:r>
            <a:r>
              <a:rPr lang="fr-FR" sz="1800" b="0" i="0" u="none" strike="noStrike" baseline="0" dirty="0">
                <a:latin typeface="Times-Roman"/>
              </a:rPr>
              <a:t>/hors </a:t>
            </a:r>
            <a:r>
              <a:rPr lang="fr-FR" sz="1800" b="0" i="0" u="none" strike="noStrike" baseline="0" dirty="0" err="1">
                <a:latin typeface="Times-Roman"/>
              </a:rPr>
              <a:t>publicite</a:t>
            </a:r>
            <a:r>
              <a:rPr lang="fr-FR" sz="1800" b="0" i="0" u="none" strike="noStrike" baseline="0" dirty="0">
                <a:latin typeface="Times-Roman"/>
              </a:rPr>
              <a:t> qui donne le ton en </a:t>
            </a:r>
            <a:r>
              <a:rPr lang="fr-FR" sz="1800" b="0" i="0" u="none" strike="noStrike" baseline="0" dirty="0" err="1">
                <a:latin typeface="Times-Roman"/>
              </a:rPr>
              <a:t>matiere</a:t>
            </a:r>
            <a:r>
              <a:rPr lang="fr-FR" sz="1800" b="0" i="0" u="none" strike="noStrike" baseline="0" dirty="0">
                <a:latin typeface="Times-Roman"/>
              </a:rPr>
              <a:t> d'</a:t>
            </a:r>
            <a:r>
              <a:rPr lang="fr-FR" sz="1800" b="0" i="0" u="none" strike="noStrike" baseline="0" dirty="0" err="1">
                <a:latin typeface="Times-Roman"/>
              </a:rPr>
              <a:t>interactivite</a:t>
            </a:r>
            <a:r>
              <a:rPr lang="fr-FR" sz="1800" b="0" i="0" u="none" strike="noStrike" baseline="0" dirty="0">
                <a:latin typeface="Times-Roman"/>
              </a:rPr>
              <a:t>.</a:t>
            </a:r>
            <a:endParaRPr lang="fr-FR" dirty="0"/>
          </a:p>
        </p:txBody>
      </p:sp>
    </p:spTree>
    <p:extLst>
      <p:ext uri="{BB962C8B-B14F-4D97-AF65-F5344CB8AC3E}">
        <p14:creationId xmlns:p14="http://schemas.microsoft.com/office/powerpoint/2010/main" val="41529498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3C6A67-CCF4-7CEC-4FE3-8F9EC06AF117}"/>
              </a:ext>
            </a:extLst>
          </p:cNvPr>
          <p:cNvSpPr>
            <a:spLocks noGrp="1"/>
          </p:cNvSpPr>
          <p:nvPr>
            <p:ph type="title"/>
          </p:nvPr>
        </p:nvSpPr>
        <p:spPr>
          <a:xfrm>
            <a:off x="685801" y="206929"/>
            <a:ext cx="10131425" cy="1456267"/>
          </a:xfrm>
        </p:spPr>
        <p:txBody>
          <a:bodyPr/>
          <a:lstStyle/>
          <a:p>
            <a:r>
              <a:rPr lang="fr-FR" dirty="0"/>
              <a:t>La copy-stratégie</a:t>
            </a:r>
          </a:p>
        </p:txBody>
      </p:sp>
      <p:sp>
        <p:nvSpPr>
          <p:cNvPr id="3" name="Espace réservé du contenu 2">
            <a:extLst>
              <a:ext uri="{FF2B5EF4-FFF2-40B4-BE49-F238E27FC236}">
                <a16:creationId xmlns:a16="http://schemas.microsoft.com/office/drawing/2014/main" id="{9ACEEF2A-AB44-CB33-7763-014F3CE4E52C}"/>
              </a:ext>
            </a:extLst>
          </p:cNvPr>
          <p:cNvSpPr>
            <a:spLocks noGrp="1"/>
          </p:cNvSpPr>
          <p:nvPr>
            <p:ph idx="1"/>
          </p:nvPr>
        </p:nvSpPr>
        <p:spPr>
          <a:xfrm>
            <a:off x="685801" y="1887523"/>
            <a:ext cx="10131425" cy="4462943"/>
          </a:xfrm>
        </p:spPr>
        <p:txBody>
          <a:bodyPr>
            <a:normAutofit fontScale="92500" lnSpcReduction="20000"/>
          </a:bodyPr>
          <a:lstStyle/>
          <a:p>
            <a:r>
              <a:rPr lang="fr-FR" dirty="0"/>
              <a:t>La copy-stratégie se présente sous la forme d'un document extrêmement synthétique qui résume ce que le message doit communiquer. Il existe de nombreuses variantes de la copy-stratégie.</a:t>
            </a:r>
          </a:p>
          <a:p>
            <a:endParaRPr lang="fr-FR" dirty="0"/>
          </a:p>
          <a:p>
            <a:r>
              <a:rPr lang="fr-FR" dirty="0"/>
              <a:t>L'écriture de la copy-stratégie repose sur les réponses à 3 interrogations de base :</a:t>
            </a:r>
          </a:p>
          <a:p>
            <a:endParaRPr lang="fr-FR" dirty="0"/>
          </a:p>
          <a:p>
            <a:r>
              <a:rPr lang="fr-FR" dirty="0"/>
              <a:t>Quel est le bénéfice consommateur retenu ? Quelle est la « promesse ? La promesse est la définition de ce qui motive les consommateurs à acheter le produit plutôt qu'un autre.</a:t>
            </a:r>
          </a:p>
          <a:p>
            <a:endParaRPr lang="fr-FR" dirty="0"/>
          </a:p>
          <a:p>
            <a:r>
              <a:rPr lang="fr-FR" dirty="0"/>
              <a:t>La copy-stratégie repose sur 4 éléments :</a:t>
            </a:r>
          </a:p>
          <a:p>
            <a:endParaRPr lang="fr-FR" dirty="0"/>
          </a:p>
          <a:p>
            <a:r>
              <a:rPr lang="fr-FR" dirty="0"/>
              <a:t>La promesse : Message à communiquer à la cible</a:t>
            </a:r>
          </a:p>
          <a:p>
            <a:r>
              <a:rPr lang="fr-FR" dirty="0"/>
              <a:t>Le bénéfice : Avantage retiré par le consommateur de la promesse produit</a:t>
            </a:r>
          </a:p>
          <a:p>
            <a:r>
              <a:rPr lang="fr-FR" dirty="0"/>
              <a:t>La preuve (la raison) : Caractéristique du produit qui supporte cette promesse</a:t>
            </a:r>
          </a:p>
          <a:p>
            <a:r>
              <a:rPr lang="fr-FR" dirty="0"/>
              <a:t>Le ton : Atmosphère du message</a:t>
            </a:r>
          </a:p>
        </p:txBody>
      </p:sp>
    </p:spTree>
    <p:extLst>
      <p:ext uri="{BB962C8B-B14F-4D97-AF65-F5344CB8AC3E}">
        <p14:creationId xmlns:p14="http://schemas.microsoft.com/office/powerpoint/2010/main" val="13468543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2F91D7-F966-B8AF-913B-CF25F30BB826}"/>
              </a:ext>
            </a:extLst>
          </p:cNvPr>
          <p:cNvSpPr>
            <a:spLocks noGrp="1"/>
          </p:cNvSpPr>
          <p:nvPr>
            <p:ph type="title"/>
          </p:nvPr>
        </p:nvSpPr>
        <p:spPr/>
        <p:txBody>
          <a:bodyPr/>
          <a:lstStyle/>
          <a:p>
            <a:r>
              <a:rPr lang="fr-FR" dirty="0"/>
              <a:t>Exemple</a:t>
            </a:r>
          </a:p>
        </p:txBody>
      </p:sp>
      <p:sp>
        <p:nvSpPr>
          <p:cNvPr id="3" name="Espace réservé du contenu 2">
            <a:extLst>
              <a:ext uri="{FF2B5EF4-FFF2-40B4-BE49-F238E27FC236}">
                <a16:creationId xmlns:a16="http://schemas.microsoft.com/office/drawing/2014/main" id="{5A55BB60-F7B6-8581-EA11-918EE7C8BDF2}"/>
              </a:ext>
            </a:extLst>
          </p:cNvPr>
          <p:cNvSpPr>
            <a:spLocks noGrp="1"/>
          </p:cNvSpPr>
          <p:nvPr>
            <p:ph idx="1"/>
          </p:nvPr>
        </p:nvSpPr>
        <p:spPr/>
        <p:txBody>
          <a:bodyPr>
            <a:normAutofit lnSpcReduction="10000"/>
          </a:bodyPr>
          <a:lstStyle/>
          <a:p>
            <a:r>
              <a:rPr lang="fr-FR" dirty="0"/>
              <a:t>La Copy-stratégie de Badoit</a:t>
            </a:r>
          </a:p>
          <a:p>
            <a:endParaRPr lang="fr-FR" dirty="0"/>
          </a:p>
          <a:p>
            <a:r>
              <a:rPr lang="fr-FR" dirty="0"/>
              <a:t>Le positionnement : Badoit est l'eau minérale naturelle gazeuse dont le produit et la personnalité unique font pétiller les sens et l'esprit.</a:t>
            </a:r>
          </a:p>
          <a:p>
            <a:r>
              <a:rPr lang="fr-FR" dirty="0"/>
              <a:t>La promesse : Boire Badoit au repas est une source de plaisir qui met mes sens et mon esprit en éveil.</a:t>
            </a:r>
          </a:p>
          <a:p>
            <a:r>
              <a:rPr lang="fr-FR" dirty="0"/>
              <a:t>Le bénéfice : Quand je bois Badoit, je me sens plein de vie et ouvert aux autres.</a:t>
            </a:r>
          </a:p>
          <a:p>
            <a:r>
              <a:rPr lang="fr-FR" dirty="0"/>
              <a:t>La preuve (support) :</a:t>
            </a:r>
          </a:p>
          <a:p>
            <a:r>
              <a:rPr lang="fr-FR" dirty="0"/>
              <a:t>La fine pétillance des bulles de Badoit</a:t>
            </a:r>
          </a:p>
          <a:p>
            <a:r>
              <a:rPr lang="fr-FR" dirty="0"/>
              <a:t>Son statut d'eau de repas</a:t>
            </a:r>
          </a:p>
          <a:p>
            <a:r>
              <a:rPr lang="fr-FR" dirty="0"/>
              <a:t>Le ton : Léger, humoristique, de bon goût</a:t>
            </a:r>
          </a:p>
        </p:txBody>
      </p:sp>
    </p:spTree>
    <p:extLst>
      <p:ext uri="{BB962C8B-B14F-4D97-AF65-F5344CB8AC3E}">
        <p14:creationId xmlns:p14="http://schemas.microsoft.com/office/powerpoint/2010/main" val="19111659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01EE8C-2601-FB7D-1FAB-F58F7D86945E}"/>
              </a:ext>
            </a:extLst>
          </p:cNvPr>
          <p:cNvSpPr>
            <a:spLocks noGrp="1"/>
          </p:cNvSpPr>
          <p:nvPr>
            <p:ph type="title"/>
          </p:nvPr>
        </p:nvSpPr>
        <p:spPr/>
        <p:txBody>
          <a:bodyPr/>
          <a:lstStyle/>
          <a:p>
            <a:r>
              <a:rPr lang="fr-FR" dirty="0"/>
              <a:t>Les 3 focus publicitaires</a:t>
            </a:r>
          </a:p>
        </p:txBody>
      </p:sp>
      <p:sp>
        <p:nvSpPr>
          <p:cNvPr id="3" name="Espace réservé du contenu 2">
            <a:extLst>
              <a:ext uri="{FF2B5EF4-FFF2-40B4-BE49-F238E27FC236}">
                <a16:creationId xmlns:a16="http://schemas.microsoft.com/office/drawing/2014/main" id="{3BD285B4-2C8C-EF0D-A775-48AD7072F25A}"/>
              </a:ext>
            </a:extLst>
          </p:cNvPr>
          <p:cNvSpPr>
            <a:spLocks noGrp="1"/>
          </p:cNvSpPr>
          <p:nvPr>
            <p:ph idx="1"/>
          </p:nvPr>
        </p:nvSpPr>
        <p:spPr/>
        <p:txBody>
          <a:bodyPr/>
          <a:lstStyle/>
          <a:p>
            <a:r>
              <a:rPr lang="fr-FR" dirty="0"/>
              <a:t>Le choix du focus publicitaire repose sur la question suivante : que va-t-on mettre en scène dans la publicité ?</a:t>
            </a:r>
          </a:p>
          <a:p>
            <a:endParaRPr lang="fr-FR" dirty="0"/>
          </a:p>
          <a:p>
            <a:r>
              <a:rPr lang="fr-FR" dirty="0"/>
              <a:t>3 possibilité s'offre aux créatifs :</a:t>
            </a:r>
          </a:p>
          <a:p>
            <a:endParaRPr lang="fr-FR" dirty="0"/>
          </a:p>
          <a:p>
            <a:r>
              <a:rPr lang="fr-FR" dirty="0"/>
              <a:t>L'émetteur (l'annonceur) : la marque, la fabricant</a:t>
            </a:r>
          </a:p>
          <a:p>
            <a:r>
              <a:rPr lang="fr-FR" dirty="0"/>
              <a:t>Le référent : le produit ou le service en lui-même</a:t>
            </a:r>
          </a:p>
          <a:p>
            <a:r>
              <a:rPr lang="fr-FR" dirty="0"/>
              <a:t>Le récepteur : le consommateur, le prescripteur, l'acheteur.</a:t>
            </a:r>
          </a:p>
          <a:p>
            <a:endParaRPr lang="fr-FR" dirty="0"/>
          </a:p>
        </p:txBody>
      </p:sp>
    </p:spTree>
    <p:extLst>
      <p:ext uri="{BB962C8B-B14F-4D97-AF65-F5344CB8AC3E}">
        <p14:creationId xmlns:p14="http://schemas.microsoft.com/office/powerpoint/2010/main" val="872945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152B0D-33E3-F455-FCCB-0A66DA67084C}"/>
              </a:ext>
            </a:extLst>
          </p:cNvPr>
          <p:cNvSpPr>
            <a:spLocks noGrp="1"/>
          </p:cNvSpPr>
          <p:nvPr>
            <p:ph type="title"/>
          </p:nvPr>
        </p:nvSpPr>
        <p:spPr>
          <a:xfrm>
            <a:off x="685801" y="338666"/>
            <a:ext cx="10131425" cy="1456267"/>
          </a:xfrm>
        </p:spPr>
        <p:txBody>
          <a:bodyPr/>
          <a:lstStyle/>
          <a:p>
            <a:r>
              <a:rPr lang="fr-FR" dirty="0"/>
              <a:t>L'élimination des médias</a:t>
            </a:r>
          </a:p>
        </p:txBody>
      </p:sp>
      <p:sp>
        <p:nvSpPr>
          <p:cNvPr id="3" name="Espace réservé du contenu 2">
            <a:extLst>
              <a:ext uri="{FF2B5EF4-FFF2-40B4-BE49-F238E27FC236}">
                <a16:creationId xmlns:a16="http://schemas.microsoft.com/office/drawing/2014/main" id="{255A33AE-99A4-3F41-9873-DF1563224D4E}"/>
              </a:ext>
            </a:extLst>
          </p:cNvPr>
          <p:cNvSpPr>
            <a:spLocks noGrp="1"/>
          </p:cNvSpPr>
          <p:nvPr>
            <p:ph idx="1"/>
          </p:nvPr>
        </p:nvSpPr>
        <p:spPr>
          <a:xfrm>
            <a:off x="685801" y="2142067"/>
            <a:ext cx="10131425" cy="3998674"/>
          </a:xfrm>
        </p:spPr>
        <p:txBody>
          <a:bodyPr>
            <a:normAutofit fontScale="85000" lnSpcReduction="20000"/>
          </a:bodyPr>
          <a:lstStyle/>
          <a:p>
            <a:r>
              <a:rPr lang="fr-FR" dirty="0"/>
              <a:t>L'élimination des médias impossibles repose sur l'analyse :</a:t>
            </a:r>
          </a:p>
          <a:p>
            <a:endParaRPr lang="fr-FR" dirty="0"/>
          </a:p>
          <a:p>
            <a:r>
              <a:rPr lang="fr-FR" dirty="0"/>
              <a:t>Des contraintes légales : c'est le 1er filtre. Par exemple, la pub reste interdite pour de nombreux secteurs à la TV (l'alcool).</a:t>
            </a:r>
          </a:p>
          <a:p>
            <a:r>
              <a:rPr lang="fr-FR" dirty="0"/>
              <a:t>Des délais de réservation : il résulte de la disponibilité des supports. Les délais de réservation sont en effet très variables d'un média à l'autre, mais aussi selon les supports.</a:t>
            </a:r>
          </a:p>
          <a:p>
            <a:r>
              <a:rPr lang="fr-FR" dirty="0"/>
              <a:t>Des délais de Production : pour le message (prises de vues, tournage d'un film, montage d'une bande son) et les médias (la répartition entre les salles des copies des films de cinéma…).</a:t>
            </a:r>
          </a:p>
          <a:p>
            <a:pPr marL="0" indent="0">
              <a:buNone/>
            </a:pPr>
            <a:endParaRPr lang="fr-FR" dirty="0"/>
          </a:p>
          <a:p>
            <a:pPr marL="0" indent="0">
              <a:buNone/>
            </a:pPr>
            <a:r>
              <a:rPr lang="fr-FR" dirty="0"/>
              <a:t>Evaluation des médias et supports disponibles</a:t>
            </a:r>
          </a:p>
          <a:p>
            <a:r>
              <a:rPr lang="fr-FR" dirty="0"/>
              <a:t>Les médias sont évalués sur :</a:t>
            </a:r>
          </a:p>
          <a:p>
            <a:endParaRPr lang="fr-FR" dirty="0"/>
          </a:p>
          <a:p>
            <a:r>
              <a:rPr lang="fr-FR" dirty="0"/>
              <a:t>Leur capacité à couvrir la cible : à l'atteindre, la couvrir de manière efficace (avec la répétition nécessaire au moment pertinent) et économique. (en provoquant des contacts utiles avec la cible au moindre coût).</a:t>
            </a:r>
          </a:p>
          <a:p>
            <a:r>
              <a:rPr lang="fr-FR" dirty="0"/>
              <a:t>Leur conformité aux objectifs de communication.</a:t>
            </a:r>
          </a:p>
        </p:txBody>
      </p:sp>
    </p:spTree>
    <p:extLst>
      <p:ext uri="{BB962C8B-B14F-4D97-AF65-F5344CB8AC3E}">
        <p14:creationId xmlns:p14="http://schemas.microsoft.com/office/powerpoint/2010/main" val="8823068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879DA1-A59E-2FF3-4C0B-B515D5FCFCE9}"/>
              </a:ext>
            </a:extLst>
          </p:cNvPr>
          <p:cNvSpPr>
            <a:spLocks noGrp="1"/>
          </p:cNvSpPr>
          <p:nvPr>
            <p:ph type="title"/>
          </p:nvPr>
        </p:nvSpPr>
        <p:spPr/>
        <p:txBody>
          <a:bodyPr/>
          <a:lstStyle/>
          <a:p>
            <a:r>
              <a:rPr lang="fr-FR" dirty="0"/>
              <a:t>Type de médias selon objectif</a:t>
            </a:r>
          </a:p>
        </p:txBody>
      </p:sp>
      <p:pic>
        <p:nvPicPr>
          <p:cNvPr id="5" name="Espace réservé du contenu 4">
            <a:extLst>
              <a:ext uri="{FF2B5EF4-FFF2-40B4-BE49-F238E27FC236}">
                <a16:creationId xmlns:a16="http://schemas.microsoft.com/office/drawing/2014/main" id="{758AC2F2-CF89-7B3B-6FA6-924C96838E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7424" y="2659309"/>
            <a:ext cx="9271369" cy="2760303"/>
          </a:xfrm>
        </p:spPr>
      </p:pic>
    </p:spTree>
    <p:extLst>
      <p:ext uri="{BB962C8B-B14F-4D97-AF65-F5344CB8AC3E}">
        <p14:creationId xmlns:p14="http://schemas.microsoft.com/office/powerpoint/2010/main" val="1380251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CF1762-1B68-9996-3188-984328EFF451}"/>
              </a:ext>
            </a:extLst>
          </p:cNvPr>
          <p:cNvSpPr>
            <a:spLocks noGrp="1"/>
          </p:cNvSpPr>
          <p:nvPr>
            <p:ph type="title"/>
          </p:nvPr>
        </p:nvSpPr>
        <p:spPr/>
        <p:txBody>
          <a:bodyPr/>
          <a:lstStyle/>
          <a:p>
            <a:r>
              <a:rPr lang="fr-FR" dirty="0"/>
              <a:t>Le choix des supports</a:t>
            </a:r>
          </a:p>
        </p:txBody>
      </p:sp>
      <p:sp>
        <p:nvSpPr>
          <p:cNvPr id="3" name="Espace réservé du contenu 2">
            <a:extLst>
              <a:ext uri="{FF2B5EF4-FFF2-40B4-BE49-F238E27FC236}">
                <a16:creationId xmlns:a16="http://schemas.microsoft.com/office/drawing/2014/main" id="{660FC75A-B7C8-C827-AE64-362C930114C4}"/>
              </a:ext>
            </a:extLst>
          </p:cNvPr>
          <p:cNvSpPr>
            <a:spLocks noGrp="1"/>
          </p:cNvSpPr>
          <p:nvPr>
            <p:ph idx="1"/>
          </p:nvPr>
        </p:nvSpPr>
        <p:spPr/>
        <p:txBody>
          <a:bodyPr/>
          <a:lstStyle/>
          <a:p>
            <a:r>
              <a:rPr lang="fr-FR" dirty="0"/>
              <a:t>Le choix des supports consiste à classer les supports possibles sur 3 échelles :</a:t>
            </a:r>
          </a:p>
          <a:p>
            <a:endParaRPr lang="fr-FR" dirty="0"/>
          </a:p>
          <a:p>
            <a:r>
              <a:rPr lang="fr-FR" dirty="0"/>
              <a:t>L'échelle d'économie : on évalue le Coût Pour Mille des supports (CPM utile) et le coût d'une insertion / audience (utile).</a:t>
            </a:r>
          </a:p>
          <a:p>
            <a:r>
              <a:rPr lang="fr-FR" dirty="0"/>
              <a:t>L'échelle de puissance : on évalue le Gross Rating Point (GRP est égal au Nombre d'expositions pour 100 individus de la cible.) qui représente le nombre de contacts délivrés par une campagne de publicité, exprimé en % de la population cible.</a:t>
            </a:r>
          </a:p>
          <a:p>
            <a:r>
              <a:rPr lang="fr-FR" dirty="0"/>
              <a:t>L'échelle d'affinité : on évalue la proximité entre le support et sa cible (audience utile / audience totale). Plus on tend vers 1, plus la proximité entre le support et la cible est étroite.</a:t>
            </a:r>
          </a:p>
        </p:txBody>
      </p:sp>
    </p:spTree>
    <p:extLst>
      <p:ext uri="{BB962C8B-B14F-4D97-AF65-F5344CB8AC3E}">
        <p14:creationId xmlns:p14="http://schemas.microsoft.com/office/powerpoint/2010/main" val="6554834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B1056B-927C-28D5-D900-C180D24BA263}"/>
              </a:ext>
            </a:extLst>
          </p:cNvPr>
          <p:cNvSpPr>
            <a:spLocks noGrp="1"/>
          </p:cNvSpPr>
          <p:nvPr>
            <p:ph type="title"/>
          </p:nvPr>
        </p:nvSpPr>
        <p:spPr/>
        <p:txBody>
          <a:bodyPr/>
          <a:lstStyle/>
          <a:p>
            <a:r>
              <a:rPr lang="fr-FR" dirty="0"/>
              <a:t>modèles d'efficacité publicitaire</a:t>
            </a:r>
          </a:p>
        </p:txBody>
      </p:sp>
      <p:sp>
        <p:nvSpPr>
          <p:cNvPr id="3" name="Espace réservé du contenu 2">
            <a:extLst>
              <a:ext uri="{FF2B5EF4-FFF2-40B4-BE49-F238E27FC236}">
                <a16:creationId xmlns:a16="http://schemas.microsoft.com/office/drawing/2014/main" id="{A291B956-993C-79DC-05F2-B30ED97474FE}"/>
              </a:ext>
            </a:extLst>
          </p:cNvPr>
          <p:cNvSpPr>
            <a:spLocks noGrp="1"/>
          </p:cNvSpPr>
          <p:nvPr>
            <p:ph idx="1"/>
          </p:nvPr>
        </p:nvSpPr>
        <p:spPr/>
        <p:txBody>
          <a:bodyPr/>
          <a:lstStyle/>
          <a:p>
            <a:r>
              <a:rPr lang="fr-FR" dirty="0"/>
              <a:t>Le modèle d'apprentissage : on postule que le consommateur s'intéresse aux caractéristiques du produit.</a:t>
            </a:r>
          </a:p>
          <a:p>
            <a:r>
              <a:rPr lang="fr-FR" dirty="0"/>
              <a:t>Le modèle de la personnalité de la marque : il s'agit de faire en sorte que le consommateur s'intéresse d'abord à la marque.</a:t>
            </a:r>
          </a:p>
          <a:p>
            <a:r>
              <a:rPr lang="fr-FR" dirty="0"/>
              <a:t>Le modèle comportemental : l'action directe sur le comportement est le point de la consommation.</a:t>
            </a:r>
          </a:p>
        </p:txBody>
      </p:sp>
    </p:spTree>
    <p:extLst>
      <p:ext uri="{BB962C8B-B14F-4D97-AF65-F5344CB8AC3E}">
        <p14:creationId xmlns:p14="http://schemas.microsoft.com/office/powerpoint/2010/main" val="24466162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5111EE-CCEC-1B01-4655-A2EB3DD8D4DF}"/>
              </a:ext>
            </a:extLst>
          </p:cNvPr>
          <p:cNvSpPr>
            <a:spLocks noGrp="1"/>
          </p:cNvSpPr>
          <p:nvPr>
            <p:ph type="title"/>
          </p:nvPr>
        </p:nvSpPr>
        <p:spPr/>
        <p:txBody>
          <a:bodyPr/>
          <a:lstStyle/>
          <a:p>
            <a:r>
              <a:rPr lang="fr-FR" dirty="0"/>
              <a:t>Les modèles de hiérarchie des effets</a:t>
            </a:r>
          </a:p>
        </p:txBody>
      </p:sp>
      <p:sp>
        <p:nvSpPr>
          <p:cNvPr id="3" name="Espace réservé du contenu 2">
            <a:extLst>
              <a:ext uri="{FF2B5EF4-FFF2-40B4-BE49-F238E27FC236}">
                <a16:creationId xmlns:a16="http://schemas.microsoft.com/office/drawing/2014/main" id="{D9A6B90E-01B2-4B56-3766-73B5256E8DBB}"/>
              </a:ext>
            </a:extLst>
          </p:cNvPr>
          <p:cNvSpPr>
            <a:spLocks noGrp="1"/>
          </p:cNvSpPr>
          <p:nvPr>
            <p:ph idx="1"/>
          </p:nvPr>
        </p:nvSpPr>
        <p:spPr/>
        <p:txBody>
          <a:bodyPr/>
          <a:lstStyle/>
          <a:p>
            <a:r>
              <a:rPr lang="fr-FR" dirty="0"/>
              <a:t>Les indicateurs de l'efficacité publicitaire</a:t>
            </a:r>
          </a:p>
          <a:p>
            <a:r>
              <a:rPr lang="fr-FR" dirty="0"/>
              <a:t>Les campagnes de communication ont un impact très limité à court terme sur les ventes : c'est un investissement de moyen-long terme pour consolider la position d'une marque sur un marché. Il est de plus très difficile d'isoler l'impact d'une campagne de publicité sur les ventes de celui des campagnes de promotion, des actions des concurrents, des fluctuations constantes des marchés, etc.</a:t>
            </a:r>
          </a:p>
        </p:txBody>
      </p:sp>
    </p:spTree>
    <p:extLst>
      <p:ext uri="{BB962C8B-B14F-4D97-AF65-F5344CB8AC3E}">
        <p14:creationId xmlns:p14="http://schemas.microsoft.com/office/powerpoint/2010/main" val="31037003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2BCF40-34E0-0CBD-A0CF-961361F609DD}"/>
              </a:ext>
            </a:extLst>
          </p:cNvPr>
          <p:cNvSpPr>
            <a:spLocks noGrp="1"/>
          </p:cNvSpPr>
          <p:nvPr>
            <p:ph type="title"/>
          </p:nvPr>
        </p:nvSpPr>
        <p:spPr/>
        <p:txBody>
          <a:bodyPr/>
          <a:lstStyle/>
          <a:p>
            <a:r>
              <a:rPr lang="fr-FR" dirty="0"/>
              <a:t>Les modèles de hiérarchie des effets</a:t>
            </a:r>
          </a:p>
        </p:txBody>
      </p:sp>
      <p:sp>
        <p:nvSpPr>
          <p:cNvPr id="3" name="Espace réservé du contenu 2">
            <a:extLst>
              <a:ext uri="{FF2B5EF4-FFF2-40B4-BE49-F238E27FC236}">
                <a16:creationId xmlns:a16="http://schemas.microsoft.com/office/drawing/2014/main" id="{180FF904-D233-306B-FECB-98717A3D6AAE}"/>
              </a:ext>
            </a:extLst>
          </p:cNvPr>
          <p:cNvSpPr>
            <a:spLocks noGrp="1"/>
          </p:cNvSpPr>
          <p:nvPr>
            <p:ph idx="1"/>
          </p:nvPr>
        </p:nvSpPr>
        <p:spPr/>
        <p:txBody>
          <a:bodyPr>
            <a:normAutofit fontScale="92500" lnSpcReduction="20000"/>
          </a:bodyPr>
          <a:lstStyle/>
          <a:p>
            <a:r>
              <a:rPr lang="fr-FR" dirty="0"/>
              <a:t>L'efficacité publicitaire se mesure par les indicateurs suivants :</a:t>
            </a:r>
          </a:p>
          <a:p>
            <a:pPr marL="0" indent="0">
              <a:buNone/>
            </a:pPr>
            <a:r>
              <a:rPr lang="fr-FR" dirty="0"/>
              <a:t>Pré-test de campagne : On simule une campagne sur un marché test afin d'en évaluer l'impact.</a:t>
            </a:r>
          </a:p>
          <a:p>
            <a:pPr marL="0" indent="0">
              <a:buNone/>
            </a:pPr>
            <a:r>
              <a:rPr lang="fr-FR" dirty="0"/>
              <a:t>Pré-test de message : On fait réagir des individus de la cible à un projet de message (vérification des objectifs de communication, de la compréhension du message, …)</a:t>
            </a:r>
          </a:p>
          <a:p>
            <a:endParaRPr lang="fr-FR" dirty="0"/>
          </a:p>
          <a:p>
            <a:r>
              <a:rPr lang="fr-FR" dirty="0"/>
              <a:t>Bilan de campagne : Evaluation globale d'une campagne intégrée, comprenant :</a:t>
            </a:r>
          </a:p>
          <a:p>
            <a:endParaRPr lang="fr-FR" dirty="0"/>
          </a:p>
          <a:p>
            <a:r>
              <a:rPr lang="fr-FR" dirty="0"/>
              <a:t>L’évaluation de l’efficacité de chaque programme de communication (publicité, promotion, RP..)</a:t>
            </a:r>
          </a:p>
          <a:p>
            <a:r>
              <a:rPr lang="fr-FR" dirty="0"/>
              <a:t>L’évaluation des interactions positives ou non de ces différents programmes (réussite de l’intégration ?)</a:t>
            </a:r>
          </a:p>
          <a:p>
            <a:r>
              <a:rPr lang="fr-FR" dirty="0"/>
              <a:t>L’évaluation de la conception et mise en œuvre de la campagne</a:t>
            </a:r>
          </a:p>
          <a:p>
            <a:pPr marL="0" indent="0">
              <a:buNone/>
            </a:pPr>
            <a:r>
              <a:rPr lang="fr-FR" dirty="0"/>
              <a:t>Post-tests : Mesure de l'impact d'une campagne par restitution du souvenir d'un échantillon de la cible.</a:t>
            </a:r>
          </a:p>
        </p:txBody>
      </p:sp>
    </p:spTree>
    <p:extLst>
      <p:ext uri="{BB962C8B-B14F-4D97-AF65-F5344CB8AC3E}">
        <p14:creationId xmlns:p14="http://schemas.microsoft.com/office/powerpoint/2010/main" val="40027422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B3F423-12BD-909E-9BF5-11D016E7FFFC}"/>
              </a:ext>
            </a:extLst>
          </p:cNvPr>
          <p:cNvSpPr>
            <a:spLocks noGrp="1"/>
          </p:cNvSpPr>
          <p:nvPr>
            <p:ph type="title"/>
          </p:nvPr>
        </p:nvSpPr>
        <p:spPr/>
        <p:txBody>
          <a:bodyPr/>
          <a:lstStyle/>
          <a:p>
            <a:r>
              <a:rPr lang="fr-FR" dirty="0"/>
              <a:t>Les modèles de hiérarchie des effets</a:t>
            </a:r>
          </a:p>
        </p:txBody>
      </p:sp>
      <p:sp>
        <p:nvSpPr>
          <p:cNvPr id="3" name="Espace réservé du contenu 2">
            <a:extLst>
              <a:ext uri="{FF2B5EF4-FFF2-40B4-BE49-F238E27FC236}">
                <a16:creationId xmlns:a16="http://schemas.microsoft.com/office/drawing/2014/main" id="{24D59291-6BA1-68B7-0258-1BDAE01811CA}"/>
              </a:ext>
            </a:extLst>
          </p:cNvPr>
          <p:cNvSpPr>
            <a:spLocks noGrp="1"/>
          </p:cNvSpPr>
          <p:nvPr>
            <p:ph idx="1"/>
          </p:nvPr>
        </p:nvSpPr>
        <p:spPr>
          <a:xfrm>
            <a:off x="685801" y="2142067"/>
            <a:ext cx="10131425" cy="3990285"/>
          </a:xfrm>
        </p:spPr>
        <p:txBody>
          <a:bodyPr>
            <a:normAutofit/>
          </a:bodyPr>
          <a:lstStyle/>
          <a:p>
            <a:r>
              <a:rPr lang="fr-FR" dirty="0"/>
              <a:t>Bilan médias : Comptabilisation, après une campagne de publicité média, des contacts supports (ODV) + comparaison aux ODV achetés.</a:t>
            </a:r>
          </a:p>
          <a:p>
            <a:endParaRPr lang="fr-FR" dirty="0"/>
          </a:p>
          <a:p>
            <a:r>
              <a:rPr lang="fr-FR" dirty="0"/>
              <a:t>Bilan d’image : Etude approfondie de l'image d'une marque. Analyse coûteuse qui devrait être faite régulièrement (tous les 2 ou 3 ans ou lorsque la marque est à un cap important : changement de positionnent, situation de crise…)</a:t>
            </a:r>
          </a:p>
          <a:p>
            <a:endParaRPr lang="fr-FR" dirty="0"/>
          </a:p>
          <a:p>
            <a:r>
              <a:rPr lang="fr-FR" dirty="0"/>
              <a:t>Bilan de communication : Analyse systématique, très approfondie de l'ensemble d'une politique de communication menée sur plusieurs années. Cela intègre toutes les formes de communication. On y étudie l'organisation de la communication, les relations avec les prestataires, les choix budgétaires, la stratégie, la qualité de la mise en œuvre et les résultats.</a:t>
            </a:r>
          </a:p>
        </p:txBody>
      </p:sp>
    </p:spTree>
    <p:extLst>
      <p:ext uri="{BB962C8B-B14F-4D97-AF65-F5344CB8AC3E}">
        <p14:creationId xmlns:p14="http://schemas.microsoft.com/office/powerpoint/2010/main" val="3544023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16881D-186A-770C-6EBA-907A6B8CB61D}"/>
              </a:ext>
            </a:extLst>
          </p:cNvPr>
          <p:cNvSpPr>
            <a:spLocks noGrp="1"/>
          </p:cNvSpPr>
          <p:nvPr>
            <p:ph type="title"/>
          </p:nvPr>
        </p:nvSpPr>
        <p:spPr/>
        <p:txBody>
          <a:bodyPr>
            <a:normAutofit/>
          </a:bodyPr>
          <a:lstStyle/>
          <a:p>
            <a:r>
              <a:rPr lang="fr-FR" b="0" i="0" u="none" strike="noStrike" baseline="0" dirty="0"/>
              <a:t>COMMUNICATION MEDIATIQUE, DONC GLOBALE : LA COMMUNICATION « ONE-TO-ONE »</a:t>
            </a:r>
            <a:endParaRPr lang="fr-FR" dirty="0"/>
          </a:p>
        </p:txBody>
      </p:sp>
      <p:sp>
        <p:nvSpPr>
          <p:cNvPr id="3" name="Espace réservé du contenu 2">
            <a:extLst>
              <a:ext uri="{FF2B5EF4-FFF2-40B4-BE49-F238E27FC236}">
                <a16:creationId xmlns:a16="http://schemas.microsoft.com/office/drawing/2014/main" id="{F8154E36-1BB2-1AB2-229B-C688BC219CBB}"/>
              </a:ext>
            </a:extLst>
          </p:cNvPr>
          <p:cNvSpPr>
            <a:spLocks noGrp="1"/>
          </p:cNvSpPr>
          <p:nvPr>
            <p:ph idx="1"/>
          </p:nvPr>
        </p:nvSpPr>
        <p:spPr/>
        <p:txBody>
          <a:bodyPr/>
          <a:lstStyle/>
          <a:p>
            <a:pPr algn="l"/>
            <a:r>
              <a:rPr lang="fr-FR" sz="1800" b="0" i="0" u="none" strike="noStrike" baseline="0" dirty="0">
                <a:latin typeface="Times-Roman"/>
              </a:rPr>
              <a:t>La </a:t>
            </a:r>
            <a:r>
              <a:rPr lang="fr-FR" sz="1800" b="0" i="0" u="none" strike="noStrike" baseline="0" dirty="0" err="1">
                <a:latin typeface="Times-Roman"/>
              </a:rPr>
              <a:t>publicite</a:t>
            </a:r>
            <a:r>
              <a:rPr lang="fr-FR" sz="1800" b="0" i="0" u="none" strike="noStrike" baseline="0" dirty="0">
                <a:latin typeface="Times-Roman"/>
              </a:rPr>
              <a:t> media travaille naturellement par cible. C'est-a-dire que le choix du media ou du support s'effectue en comparant des profils d'audience a des profils de populations que l'on souhaite atteindre.</a:t>
            </a:r>
          </a:p>
          <a:p>
            <a:pPr algn="l"/>
            <a:endParaRPr lang="fr-FR" dirty="0">
              <a:latin typeface="Times-Roman"/>
            </a:endParaRPr>
          </a:p>
          <a:p>
            <a:pPr algn="l"/>
            <a:r>
              <a:rPr lang="fr-FR" sz="1800" b="0" i="0" u="none" strike="noStrike" baseline="0" dirty="0">
                <a:latin typeface="Times-Roman"/>
              </a:rPr>
              <a:t>La </a:t>
            </a:r>
            <a:r>
              <a:rPr lang="fr-FR" sz="1800" b="0" i="0" u="none" strike="noStrike" baseline="0" dirty="0" err="1">
                <a:latin typeface="Times-Roman"/>
              </a:rPr>
              <a:t>publicite</a:t>
            </a:r>
            <a:r>
              <a:rPr lang="fr-FR" sz="1800" b="0" i="0" u="none" strike="noStrike" baseline="0" dirty="0">
                <a:latin typeface="Times-Roman"/>
              </a:rPr>
              <a:t> media cible de mieux en mieux, parce que les </a:t>
            </a:r>
            <a:r>
              <a:rPr lang="fr-FR" sz="1800" b="0" i="0" u="none" strike="noStrike" baseline="0" dirty="0" err="1">
                <a:latin typeface="Times-Roman"/>
              </a:rPr>
              <a:t>medias</a:t>
            </a:r>
            <a:r>
              <a:rPr lang="fr-FR" sz="1800" b="0" i="0" u="none" strike="noStrike" baseline="0" dirty="0">
                <a:latin typeface="Times-Roman"/>
              </a:rPr>
              <a:t> ciblent de plus en plus. C'est alors l'</a:t>
            </a:r>
            <a:r>
              <a:rPr lang="fr-FR" sz="1800" b="0" i="0" u="none" strike="noStrike" baseline="0" dirty="0" err="1">
                <a:latin typeface="Times-Roman"/>
              </a:rPr>
              <a:t>interactivite</a:t>
            </a:r>
            <a:r>
              <a:rPr lang="fr-FR" sz="1800" b="0" i="0" u="none" strike="noStrike" baseline="0" dirty="0">
                <a:latin typeface="Times-Roman"/>
              </a:rPr>
              <a:t>, et le ≪ feed-back ≫ de la personne </a:t>
            </a:r>
            <a:r>
              <a:rPr lang="fr-FR" sz="1800" b="0" i="0" u="none" strike="noStrike" baseline="0" dirty="0" err="1">
                <a:latin typeface="Times-Roman"/>
              </a:rPr>
              <a:t>touchee</a:t>
            </a:r>
            <a:r>
              <a:rPr lang="fr-FR" sz="1800" b="0" i="0" u="none" strike="noStrike" baseline="0" dirty="0">
                <a:latin typeface="Times-Roman"/>
              </a:rPr>
              <a:t> qui </a:t>
            </a:r>
            <a:r>
              <a:rPr lang="fr-FR" sz="1800" b="0" i="0" u="none" strike="noStrike" baseline="0" dirty="0" err="1">
                <a:latin typeface="Times-Roman"/>
              </a:rPr>
              <a:t>creent</a:t>
            </a:r>
            <a:r>
              <a:rPr lang="fr-FR" sz="1800" b="0" i="0" u="none" strike="noStrike" baseline="0" dirty="0">
                <a:latin typeface="Times-Roman"/>
              </a:rPr>
              <a:t> l'individualisation du contact.</a:t>
            </a:r>
            <a:endParaRPr lang="fr-FR" dirty="0"/>
          </a:p>
        </p:txBody>
      </p:sp>
    </p:spTree>
    <p:extLst>
      <p:ext uri="{BB962C8B-B14F-4D97-AF65-F5344CB8AC3E}">
        <p14:creationId xmlns:p14="http://schemas.microsoft.com/office/powerpoint/2010/main" val="7142216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1E74C1-11C5-B28C-58FC-C05D74B1328C}"/>
              </a:ext>
            </a:extLst>
          </p:cNvPr>
          <p:cNvSpPr>
            <a:spLocks noGrp="1"/>
          </p:cNvSpPr>
          <p:nvPr>
            <p:ph type="title"/>
          </p:nvPr>
        </p:nvSpPr>
        <p:spPr/>
        <p:txBody>
          <a:bodyPr/>
          <a:lstStyle/>
          <a:p>
            <a:r>
              <a:rPr lang="fr-FR" dirty="0"/>
              <a:t>La mesure de l'impact publicitaire</a:t>
            </a:r>
          </a:p>
        </p:txBody>
      </p:sp>
      <p:sp>
        <p:nvSpPr>
          <p:cNvPr id="3" name="Espace réservé du contenu 2">
            <a:extLst>
              <a:ext uri="{FF2B5EF4-FFF2-40B4-BE49-F238E27FC236}">
                <a16:creationId xmlns:a16="http://schemas.microsoft.com/office/drawing/2014/main" id="{3AC6550F-4A8F-2D5B-A76D-2F22FF07333F}"/>
              </a:ext>
            </a:extLst>
          </p:cNvPr>
          <p:cNvSpPr>
            <a:spLocks noGrp="1"/>
          </p:cNvSpPr>
          <p:nvPr>
            <p:ph idx="1"/>
          </p:nvPr>
        </p:nvSpPr>
        <p:spPr/>
        <p:txBody>
          <a:bodyPr/>
          <a:lstStyle/>
          <a:p>
            <a:r>
              <a:rPr lang="fr-FR" dirty="0"/>
              <a:t>L'impact publicitaire est mesuré :</a:t>
            </a:r>
          </a:p>
          <a:p>
            <a:endParaRPr lang="fr-FR" dirty="0"/>
          </a:p>
          <a:p>
            <a:r>
              <a:rPr lang="fr-FR" dirty="0"/>
              <a:t>Soit de façon spontanée (« au cours des derniers mois, vous souvenez-vous d'avoir vu, entendu une campagne pour des yaourts ? » « si oui, de quelles marques s'agissait-il ? » « pouvez-vous me décrire les messages que vous avez vu, entendu ? ») ;</a:t>
            </a:r>
          </a:p>
          <a:p>
            <a:r>
              <a:rPr lang="fr-FR" dirty="0"/>
              <a:t>Soit de façon assistée (par un score de reconnaissance : on montre ou on décrit la campagne sans la marque, on demande aux répondants s'ils ont vu la campagne, dans quels médias et pour quelle marque).</a:t>
            </a:r>
          </a:p>
          <a:p>
            <a:r>
              <a:rPr lang="fr-FR" dirty="0"/>
              <a:t>L'indicateur d'impact publicitaire le plus pertinent est le score prouvé (en spontané) : c'est le pourcentage de la population cible qui a un souvenir de la campagne, prouvé par la restitution d'un élément spécifique des messages, et qui associe la campagne à la marque.</a:t>
            </a:r>
          </a:p>
        </p:txBody>
      </p:sp>
    </p:spTree>
    <p:extLst>
      <p:ext uri="{BB962C8B-B14F-4D97-AF65-F5344CB8AC3E}">
        <p14:creationId xmlns:p14="http://schemas.microsoft.com/office/powerpoint/2010/main" val="16419472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1E74C1-11C5-B28C-58FC-C05D74B1328C}"/>
              </a:ext>
            </a:extLst>
          </p:cNvPr>
          <p:cNvSpPr>
            <a:spLocks noGrp="1"/>
          </p:cNvSpPr>
          <p:nvPr>
            <p:ph type="title"/>
          </p:nvPr>
        </p:nvSpPr>
        <p:spPr/>
        <p:txBody>
          <a:bodyPr/>
          <a:lstStyle/>
          <a:p>
            <a:r>
              <a:rPr lang="fr-FR" dirty="0"/>
              <a:t>La mesure de l'impact publicitaire</a:t>
            </a:r>
          </a:p>
        </p:txBody>
      </p:sp>
      <p:sp>
        <p:nvSpPr>
          <p:cNvPr id="3" name="Espace réservé du contenu 2">
            <a:extLst>
              <a:ext uri="{FF2B5EF4-FFF2-40B4-BE49-F238E27FC236}">
                <a16:creationId xmlns:a16="http://schemas.microsoft.com/office/drawing/2014/main" id="{3AC6550F-4A8F-2D5B-A76D-2F22FF07333F}"/>
              </a:ext>
            </a:extLst>
          </p:cNvPr>
          <p:cNvSpPr>
            <a:spLocks noGrp="1"/>
          </p:cNvSpPr>
          <p:nvPr>
            <p:ph idx="1"/>
          </p:nvPr>
        </p:nvSpPr>
        <p:spPr/>
        <p:txBody>
          <a:bodyPr>
            <a:normAutofit fontScale="70000" lnSpcReduction="20000"/>
          </a:bodyPr>
          <a:lstStyle/>
          <a:p>
            <a:r>
              <a:rPr lang="fr-FR" dirty="0"/>
              <a:t>On mesure également :</a:t>
            </a:r>
          </a:p>
          <a:p>
            <a:endParaRPr lang="fr-FR" dirty="0"/>
          </a:p>
          <a:p>
            <a:r>
              <a:rPr lang="fr-FR" dirty="0"/>
              <a:t>Le score d'attribution : C'est le pourcentage de personnes qui attribuent correctement la campagne à la marque. On peut aussi mesurer le score de confusion (attribution à d'autres marques).</a:t>
            </a:r>
          </a:p>
          <a:p>
            <a:endParaRPr lang="fr-FR" dirty="0"/>
          </a:p>
          <a:p>
            <a:r>
              <a:rPr lang="fr-FR" dirty="0"/>
              <a:t>Le score d'agrément : C'est le pourcentage de personnes ayant beaucoup, un peu ou pas du tout aimé le message.</a:t>
            </a:r>
          </a:p>
          <a:p>
            <a:endParaRPr lang="fr-FR" dirty="0"/>
          </a:p>
          <a:p>
            <a:r>
              <a:rPr lang="fr-FR" dirty="0"/>
              <a:t>Le score d'incitation à l'achat : C'est le pourcentage de personnes ayant envie d'acheter le produit (« cette campagne vous a-t-elle donné envie d'acheter le pdt ? »)</a:t>
            </a:r>
          </a:p>
          <a:p>
            <a:endParaRPr lang="fr-FR" dirty="0"/>
          </a:p>
          <a:p>
            <a:r>
              <a:rPr lang="fr-FR" dirty="0"/>
              <a:t>Ces 4 scores sont comparés à des valeurs standards qui sont les moyennes obtenues par les cabinets d'études sur les nombreuses campagnes qu'ils ont post-testées. Il faut comparer par rapport aux marques du même secteur. Les post-tests présentent plusieurs avantages : ils sont rapides et faciles à mettre en œuvre, leur coût est faible et les critère de communication sont standardisés. Néanmoins, ils présentent quelques limites : une campagne peut avoir de bons scores mais ne pas faire vendre (du fait d'un mauvais positionnement ou d'une belle création mais qui dessert la marque).</a:t>
            </a:r>
          </a:p>
        </p:txBody>
      </p:sp>
    </p:spTree>
    <p:extLst>
      <p:ext uri="{BB962C8B-B14F-4D97-AF65-F5344CB8AC3E}">
        <p14:creationId xmlns:p14="http://schemas.microsoft.com/office/powerpoint/2010/main" val="31084757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175F8C-ED69-15C1-1F88-61336061C412}"/>
              </a:ext>
            </a:extLst>
          </p:cNvPr>
          <p:cNvSpPr>
            <a:spLocks noGrp="1"/>
          </p:cNvSpPr>
          <p:nvPr>
            <p:ph type="title"/>
          </p:nvPr>
        </p:nvSpPr>
        <p:spPr/>
        <p:txBody>
          <a:bodyPr/>
          <a:lstStyle/>
          <a:p>
            <a:r>
              <a:rPr lang="fr-FR" dirty="0"/>
              <a:t>GRP</a:t>
            </a:r>
          </a:p>
        </p:txBody>
      </p:sp>
      <p:sp>
        <p:nvSpPr>
          <p:cNvPr id="3" name="Espace réservé du contenu 2">
            <a:extLst>
              <a:ext uri="{FF2B5EF4-FFF2-40B4-BE49-F238E27FC236}">
                <a16:creationId xmlns:a16="http://schemas.microsoft.com/office/drawing/2014/main" id="{98D40C4D-89A7-92B7-1DCF-E1078305BCAE}"/>
              </a:ext>
            </a:extLst>
          </p:cNvPr>
          <p:cNvSpPr>
            <a:spLocks noGrp="1"/>
          </p:cNvSpPr>
          <p:nvPr>
            <p:ph idx="1"/>
          </p:nvPr>
        </p:nvSpPr>
        <p:spPr/>
        <p:txBody>
          <a:bodyPr/>
          <a:lstStyle/>
          <a:p>
            <a:r>
              <a:rPr lang="fr-FR" dirty="0"/>
              <a:t>Le GRP ou Gross Rating Point est un point de couverture brute représentant un indice de pression d'une campagne publicitaire axée sur une cible spécifique.</a:t>
            </a:r>
          </a:p>
        </p:txBody>
      </p:sp>
    </p:spTree>
    <p:extLst>
      <p:ext uri="{BB962C8B-B14F-4D97-AF65-F5344CB8AC3E}">
        <p14:creationId xmlns:p14="http://schemas.microsoft.com/office/powerpoint/2010/main" val="27299047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BA3CB7-7F60-FC89-5AEF-151D588E5C65}"/>
              </a:ext>
            </a:extLst>
          </p:cNvPr>
          <p:cNvSpPr>
            <a:spLocks noGrp="1"/>
          </p:cNvSpPr>
          <p:nvPr>
            <p:ph type="title"/>
          </p:nvPr>
        </p:nvSpPr>
        <p:spPr/>
        <p:txBody>
          <a:bodyPr/>
          <a:lstStyle/>
          <a:p>
            <a:r>
              <a:rPr lang="fr-FR" dirty="0"/>
              <a:t>Comment définir un GRP ?</a:t>
            </a:r>
          </a:p>
        </p:txBody>
      </p:sp>
      <p:sp>
        <p:nvSpPr>
          <p:cNvPr id="3" name="Espace réservé du contenu 2">
            <a:extLst>
              <a:ext uri="{FF2B5EF4-FFF2-40B4-BE49-F238E27FC236}">
                <a16:creationId xmlns:a16="http://schemas.microsoft.com/office/drawing/2014/main" id="{66C3D0C5-7DC1-1164-B47B-8E64A66B0FD0}"/>
              </a:ext>
            </a:extLst>
          </p:cNvPr>
          <p:cNvSpPr>
            <a:spLocks noGrp="1"/>
          </p:cNvSpPr>
          <p:nvPr>
            <p:ph idx="1"/>
          </p:nvPr>
        </p:nvSpPr>
        <p:spPr/>
        <p:txBody>
          <a:bodyPr/>
          <a:lstStyle/>
          <a:p>
            <a:r>
              <a:rPr lang="fr-FR" dirty="0"/>
              <a:t>Utilisé pour les médias offline tels que l'affichage, la télévision ou la radio, le GRP ou Gross Rating Point est un indicateur de pression publicitaire correspondant au nombre moyen des contacts publicitaires recueillis sur 100 personnes de la cible visée.</a:t>
            </a:r>
          </a:p>
          <a:p>
            <a:endParaRPr lang="fr-FR" dirty="0"/>
          </a:p>
          <a:p>
            <a:r>
              <a:rPr lang="fr-FR" dirty="0"/>
              <a:t>Il s'agit d'un indicateur ROI de performance appliqué sur les campagnes publicitaires sur les médias classiques. Par contre, il n'a pas vraiment réussi à s'imposer pour les vidéos internet et les achats display. </a:t>
            </a:r>
            <a:r>
              <a:rPr lang="fr-FR" b="1" dirty="0"/>
              <a:t>Pour calculer le GRP, il suffit de multiplier le taux de répétition moyen par le taux de couverture. </a:t>
            </a:r>
            <a:r>
              <a:rPr lang="fr-FR" dirty="0"/>
              <a:t>Ce dernier fait référence au pourcentage d'individus atteints par la publicité et qui font partie de l'audience cible. Quant à la fréquence de répétition, celle-ci représente le nombre de fois où le public visé visionne la publicité.</a:t>
            </a:r>
          </a:p>
        </p:txBody>
      </p:sp>
    </p:spTree>
    <p:extLst>
      <p:ext uri="{BB962C8B-B14F-4D97-AF65-F5344CB8AC3E}">
        <p14:creationId xmlns:p14="http://schemas.microsoft.com/office/powerpoint/2010/main" val="11876392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8D579DB2-0CC9-9C28-B0AE-3F8B4A471A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9164" y="340592"/>
            <a:ext cx="6622471" cy="6176815"/>
          </a:xfrm>
        </p:spPr>
      </p:pic>
    </p:spTree>
    <p:extLst>
      <p:ext uri="{BB962C8B-B14F-4D97-AF65-F5344CB8AC3E}">
        <p14:creationId xmlns:p14="http://schemas.microsoft.com/office/powerpoint/2010/main" val="27714409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FC9860-D341-7A59-67AD-98C9A9850990}"/>
              </a:ext>
            </a:extLst>
          </p:cNvPr>
          <p:cNvSpPr>
            <a:spLocks noGrp="1"/>
          </p:cNvSpPr>
          <p:nvPr>
            <p:ph type="title"/>
          </p:nvPr>
        </p:nvSpPr>
        <p:spPr/>
        <p:txBody>
          <a:bodyPr/>
          <a:lstStyle/>
          <a:p>
            <a:r>
              <a:rPr lang="fr-FR" dirty="0"/>
              <a:t>Exemple</a:t>
            </a:r>
          </a:p>
        </p:txBody>
      </p:sp>
      <p:sp>
        <p:nvSpPr>
          <p:cNvPr id="3" name="Espace réservé du contenu 2">
            <a:extLst>
              <a:ext uri="{FF2B5EF4-FFF2-40B4-BE49-F238E27FC236}">
                <a16:creationId xmlns:a16="http://schemas.microsoft.com/office/drawing/2014/main" id="{CEE4A20C-B93A-A1A5-03A5-2E32B1CCE0C0}"/>
              </a:ext>
            </a:extLst>
          </p:cNvPr>
          <p:cNvSpPr>
            <a:spLocks noGrp="1"/>
          </p:cNvSpPr>
          <p:nvPr>
            <p:ph idx="1"/>
          </p:nvPr>
        </p:nvSpPr>
        <p:spPr/>
        <p:txBody>
          <a:bodyPr/>
          <a:lstStyle/>
          <a:p>
            <a:r>
              <a:rPr lang="fr-FR" dirty="0"/>
              <a:t>GRP = couverture en pourcentage x répétition moyenne.</a:t>
            </a:r>
          </a:p>
          <a:p>
            <a:endParaRPr lang="fr-FR" dirty="0"/>
          </a:p>
          <a:p>
            <a:r>
              <a:rPr lang="fr-FR" dirty="0"/>
              <a:t>Exemple de calcul : Pour une publicité diffusée à la télévision entre 12h00 et 13h05 sur la chaîne France 3, la campagne en question cible les téléspectateurs entre 50 ans et plus. On estime un taux de couverture de 40 % représentant la proportion des téléspectateurs de cette tranche d'âge qui regardent France 3 à cet horaire. Si cette audience visionne cette publicité 9 fois, on obtient un score GRP de 360 sur la cible de téléspectateurs entre 50 ans et plus.</a:t>
            </a:r>
          </a:p>
        </p:txBody>
      </p:sp>
    </p:spTree>
    <p:extLst>
      <p:ext uri="{BB962C8B-B14F-4D97-AF65-F5344CB8AC3E}">
        <p14:creationId xmlns:p14="http://schemas.microsoft.com/office/powerpoint/2010/main" val="36724154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BE561B-0EB8-57C8-C9F5-7E44B30F19E4}"/>
              </a:ext>
            </a:extLst>
          </p:cNvPr>
          <p:cNvSpPr>
            <a:spLocks noGrp="1"/>
          </p:cNvSpPr>
          <p:nvPr>
            <p:ph type="title"/>
          </p:nvPr>
        </p:nvSpPr>
        <p:spPr/>
        <p:txBody>
          <a:bodyPr/>
          <a:lstStyle/>
          <a:p>
            <a:r>
              <a:rPr lang="fr-FR" dirty="0"/>
              <a:t>III Comment Exploiter les médias sociaux</a:t>
            </a:r>
          </a:p>
        </p:txBody>
      </p:sp>
      <p:sp>
        <p:nvSpPr>
          <p:cNvPr id="3" name="Espace réservé du contenu 2">
            <a:extLst>
              <a:ext uri="{FF2B5EF4-FFF2-40B4-BE49-F238E27FC236}">
                <a16:creationId xmlns:a16="http://schemas.microsoft.com/office/drawing/2014/main" id="{05960030-9F4E-B179-9530-D63E981C1CA8}"/>
              </a:ext>
            </a:extLst>
          </p:cNvPr>
          <p:cNvSpPr>
            <a:spLocks noGrp="1"/>
          </p:cNvSpPr>
          <p:nvPr>
            <p:ph idx="1"/>
          </p:nvPr>
        </p:nvSpPr>
        <p:spPr/>
        <p:txBody>
          <a:bodyPr>
            <a:normAutofit/>
          </a:bodyPr>
          <a:lstStyle/>
          <a:p>
            <a:pPr algn="l"/>
            <a:r>
              <a:rPr lang="fr-FR" sz="1800" b="0" i="0" u="none" strike="noStrike" baseline="0" dirty="0">
                <a:latin typeface="+mj-lt"/>
              </a:rPr>
              <a:t>Les médias sociaux peuvent être utilisés comme un outil pour promouvoir les progrès dans le domaine du développement. Ils permettent aux organisations disposant de peu de ressources de multiplier leur audience et de communiquer avec les gens grâce à l’utilisation des nouvelles technologies, et de les sensibiliser sur des questions importantes touchant leur vie et leurs communautés.</a:t>
            </a:r>
            <a:endParaRPr lang="fr-FR" dirty="0">
              <a:latin typeface="+mj-lt"/>
            </a:endParaRPr>
          </a:p>
        </p:txBody>
      </p:sp>
    </p:spTree>
    <p:extLst>
      <p:ext uri="{BB962C8B-B14F-4D97-AF65-F5344CB8AC3E}">
        <p14:creationId xmlns:p14="http://schemas.microsoft.com/office/powerpoint/2010/main" val="19191734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E3F920-2FDC-CD6C-50B1-8C2D1632128B}"/>
              </a:ext>
            </a:extLst>
          </p:cNvPr>
          <p:cNvSpPr>
            <a:spLocks noGrp="1"/>
          </p:cNvSpPr>
          <p:nvPr>
            <p:ph type="title"/>
          </p:nvPr>
        </p:nvSpPr>
        <p:spPr>
          <a:xfrm>
            <a:off x="685801" y="380922"/>
            <a:ext cx="10131425" cy="1456267"/>
          </a:xfrm>
        </p:spPr>
        <p:txBody>
          <a:bodyPr>
            <a:normAutofit/>
          </a:bodyPr>
          <a:lstStyle/>
          <a:p>
            <a:r>
              <a:rPr lang="fr-FR" b="1" i="0" u="none" strike="noStrike" baseline="0" dirty="0">
                <a:solidFill>
                  <a:srgbClr val="FFFFFF"/>
                </a:solidFill>
                <a:latin typeface="Raleway-ExtraBold"/>
              </a:rPr>
              <a:t>Elaborer une politique médias sociaux</a:t>
            </a:r>
            <a:endParaRPr lang="fr-FR" sz="6000" dirty="0"/>
          </a:p>
        </p:txBody>
      </p:sp>
      <p:sp>
        <p:nvSpPr>
          <p:cNvPr id="3" name="Espace réservé du contenu 2">
            <a:extLst>
              <a:ext uri="{FF2B5EF4-FFF2-40B4-BE49-F238E27FC236}">
                <a16:creationId xmlns:a16="http://schemas.microsoft.com/office/drawing/2014/main" id="{AE3960F6-F553-30A5-79FD-7924356A9DCD}"/>
              </a:ext>
            </a:extLst>
          </p:cNvPr>
          <p:cNvSpPr>
            <a:spLocks noGrp="1"/>
          </p:cNvSpPr>
          <p:nvPr>
            <p:ph idx="1"/>
          </p:nvPr>
        </p:nvSpPr>
        <p:spPr>
          <a:xfrm>
            <a:off x="685801" y="1837189"/>
            <a:ext cx="10131425" cy="4278385"/>
          </a:xfrm>
        </p:spPr>
        <p:txBody>
          <a:bodyPr>
            <a:normAutofit/>
          </a:bodyPr>
          <a:lstStyle/>
          <a:p>
            <a:pPr algn="l"/>
            <a:r>
              <a:rPr lang="fr-FR" sz="1800" b="1" i="0" u="none" strike="noStrike" baseline="0" dirty="0">
                <a:solidFill>
                  <a:srgbClr val="FFFFFF"/>
                </a:solidFill>
                <a:latin typeface="+mj-lt"/>
              </a:rPr>
              <a:t>VALEURS : </a:t>
            </a:r>
            <a:r>
              <a:rPr lang="fr-FR" sz="1800" b="0" i="0" u="none" strike="noStrike" baseline="0" dirty="0">
                <a:solidFill>
                  <a:srgbClr val="FFFFFF"/>
                </a:solidFill>
                <a:latin typeface="+mj-lt"/>
              </a:rPr>
              <a:t>Quelles sont les valeurs de votre organisation et comment vont-elles se traduire dans vos lignes directrices sur les médias sociaux ?</a:t>
            </a:r>
          </a:p>
          <a:p>
            <a:pPr algn="l"/>
            <a:r>
              <a:rPr lang="fr-FR" b="1" dirty="0">
                <a:latin typeface="+mj-lt"/>
              </a:rPr>
              <a:t>ROLES : </a:t>
            </a:r>
            <a:r>
              <a:rPr lang="fr-FR" dirty="0">
                <a:latin typeface="+mj-lt"/>
              </a:rPr>
              <a:t>Qui est responsable des différents rôles liés aux médias sociaux ? Qui établit la stratégie ? Qui gère les différentes plateformes ?</a:t>
            </a:r>
          </a:p>
          <a:p>
            <a:pPr algn="l"/>
            <a:r>
              <a:rPr lang="fr-FR" b="1" dirty="0">
                <a:latin typeface="+mj-lt"/>
              </a:rPr>
              <a:t>CONTENU : </a:t>
            </a:r>
            <a:r>
              <a:rPr lang="fr-FR" dirty="0">
                <a:latin typeface="+mj-lt"/>
              </a:rPr>
              <a:t>Qu’est-ce qu’il convient de dire en ligne ? Que ne devriez-vous jamais publier ?</a:t>
            </a:r>
          </a:p>
          <a:p>
            <a:pPr algn="l"/>
            <a:r>
              <a:rPr lang="fr-FR" b="1" dirty="0">
                <a:latin typeface="+mj-lt"/>
              </a:rPr>
              <a:t>MULTIMÉDIA : </a:t>
            </a:r>
            <a:r>
              <a:rPr lang="fr-FR" dirty="0">
                <a:latin typeface="+mj-lt"/>
              </a:rPr>
              <a:t>Utiliserez-vous des médias déjà produits par votre organisation ?</a:t>
            </a:r>
          </a:p>
          <a:p>
            <a:pPr algn="l"/>
            <a:r>
              <a:rPr lang="fr-FR" b="1" dirty="0">
                <a:latin typeface="+mj-lt"/>
              </a:rPr>
              <a:t>CONTROVERSY :</a:t>
            </a:r>
            <a:r>
              <a:rPr lang="fr-FR" dirty="0">
                <a:latin typeface="+mj-lt"/>
              </a:rPr>
              <a:t> Comment allez-vous surveiller le bavardage sur les canaux des médias sociaux ? Comment allez-vous gérer les commentaires négatifs ? Quand est-il préférable de répondre ? Comment devriez-vous réagir ?</a:t>
            </a:r>
          </a:p>
          <a:p>
            <a:pPr algn="l"/>
            <a:endParaRPr lang="fr-FR" dirty="0">
              <a:latin typeface="+mj-lt"/>
            </a:endParaRPr>
          </a:p>
        </p:txBody>
      </p:sp>
    </p:spTree>
    <p:extLst>
      <p:ext uri="{BB962C8B-B14F-4D97-AF65-F5344CB8AC3E}">
        <p14:creationId xmlns:p14="http://schemas.microsoft.com/office/powerpoint/2010/main" val="8930390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38F567-0433-01A4-B061-2BD51BB99FD3}"/>
              </a:ext>
            </a:extLst>
          </p:cNvPr>
          <p:cNvSpPr>
            <a:spLocks noGrp="1"/>
          </p:cNvSpPr>
          <p:nvPr>
            <p:ph type="title"/>
          </p:nvPr>
        </p:nvSpPr>
        <p:spPr>
          <a:xfrm>
            <a:off x="392186" y="198540"/>
            <a:ext cx="10131425" cy="1456267"/>
          </a:xfrm>
        </p:spPr>
        <p:txBody>
          <a:bodyPr/>
          <a:lstStyle/>
          <a:p>
            <a:pPr algn="ctr"/>
            <a:r>
              <a:rPr lang="fr-FR" dirty="0"/>
              <a:t>Comprendre l’écosystème des</a:t>
            </a:r>
            <a:br>
              <a:rPr lang="fr-FR" dirty="0"/>
            </a:br>
            <a:r>
              <a:rPr lang="fr-FR" dirty="0"/>
              <a:t>médias sociaux</a:t>
            </a:r>
          </a:p>
        </p:txBody>
      </p:sp>
      <p:pic>
        <p:nvPicPr>
          <p:cNvPr id="5" name="Espace réservé du contenu 4">
            <a:extLst>
              <a:ext uri="{FF2B5EF4-FFF2-40B4-BE49-F238E27FC236}">
                <a16:creationId xmlns:a16="http://schemas.microsoft.com/office/drawing/2014/main" id="{F812AFB6-2C26-226E-8CB0-E70AE7EAC84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5330"/>
          <a:stretch/>
        </p:blipFill>
        <p:spPr>
          <a:xfrm>
            <a:off x="2839582" y="1554139"/>
            <a:ext cx="5397833" cy="5004653"/>
          </a:xfrm>
        </p:spPr>
      </p:pic>
    </p:spTree>
    <p:extLst>
      <p:ext uri="{BB962C8B-B14F-4D97-AF65-F5344CB8AC3E}">
        <p14:creationId xmlns:p14="http://schemas.microsoft.com/office/powerpoint/2010/main" val="39563194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076F81-793F-906C-5896-CD9E3AEB2517}"/>
              </a:ext>
            </a:extLst>
          </p:cNvPr>
          <p:cNvSpPr>
            <a:spLocks noGrp="1"/>
          </p:cNvSpPr>
          <p:nvPr>
            <p:ph type="title"/>
          </p:nvPr>
        </p:nvSpPr>
        <p:spPr/>
        <p:txBody>
          <a:bodyPr/>
          <a:lstStyle/>
          <a:p>
            <a:r>
              <a:rPr lang="fr-FR" dirty="0"/>
              <a:t>Tour d’horizon des réseaux sociaux</a:t>
            </a:r>
          </a:p>
        </p:txBody>
      </p:sp>
      <p:sp>
        <p:nvSpPr>
          <p:cNvPr id="3" name="Espace réservé du contenu 2">
            <a:extLst>
              <a:ext uri="{FF2B5EF4-FFF2-40B4-BE49-F238E27FC236}">
                <a16:creationId xmlns:a16="http://schemas.microsoft.com/office/drawing/2014/main" id="{D79EAFB4-49BF-D9B2-52DE-1952FFA7DF44}"/>
              </a:ext>
            </a:extLst>
          </p:cNvPr>
          <p:cNvSpPr>
            <a:spLocks noGrp="1"/>
          </p:cNvSpPr>
          <p:nvPr>
            <p:ph idx="1"/>
          </p:nvPr>
        </p:nvSpPr>
        <p:spPr/>
        <p:txBody>
          <a:bodyPr/>
          <a:lstStyle/>
          <a:p>
            <a:r>
              <a:rPr lang="fr-FR" dirty="0"/>
              <a:t>Facebook</a:t>
            </a:r>
          </a:p>
          <a:p>
            <a:r>
              <a:rPr lang="fr-FR" sz="1800" b="1" i="0" u="none" strike="noStrike" baseline="0" dirty="0">
                <a:solidFill>
                  <a:srgbClr val="FFFFFF"/>
                </a:solidFill>
              </a:rPr>
              <a:t>1. Un esprit de tribu</a:t>
            </a:r>
          </a:p>
          <a:p>
            <a:r>
              <a:rPr lang="fr-FR" sz="1800" b="1" i="0" u="none" strike="noStrike" baseline="0" dirty="0">
                <a:solidFill>
                  <a:srgbClr val="FFFFFF"/>
                </a:solidFill>
              </a:rPr>
              <a:t>2. Une plateforme de partage</a:t>
            </a:r>
            <a:endParaRPr lang="fr-FR" b="1" dirty="0">
              <a:solidFill>
                <a:srgbClr val="FFFFFF"/>
              </a:solidFill>
            </a:endParaRPr>
          </a:p>
          <a:p>
            <a:pPr algn="l"/>
            <a:r>
              <a:rPr lang="fr-FR" sz="1800" b="1" i="0" u="none" strike="noStrike" baseline="0" dirty="0">
                <a:solidFill>
                  <a:srgbClr val="FFFFFF"/>
                </a:solidFill>
              </a:rPr>
              <a:t>3. Améliorer votre référencement</a:t>
            </a:r>
            <a:r>
              <a:rPr lang="fr-FR" b="1" dirty="0">
                <a:solidFill>
                  <a:srgbClr val="FFFFFF"/>
                </a:solidFill>
              </a:rPr>
              <a:t> </a:t>
            </a:r>
            <a:r>
              <a:rPr lang="fr-FR" sz="1800" b="1" i="0" u="none" strike="noStrike" baseline="0" dirty="0">
                <a:solidFill>
                  <a:srgbClr val="FFFFFF"/>
                </a:solidFill>
              </a:rPr>
              <a:t>Naturel</a:t>
            </a:r>
          </a:p>
          <a:p>
            <a:pPr algn="l"/>
            <a:r>
              <a:rPr lang="fr-FR" sz="1800" b="1" i="0" u="none" strike="noStrike" baseline="0" dirty="0">
                <a:solidFill>
                  <a:srgbClr val="FFFFFF"/>
                </a:solidFill>
              </a:rPr>
              <a:t>4. Une offre publicitaire attractive</a:t>
            </a:r>
            <a:endParaRPr lang="fr-FR" dirty="0"/>
          </a:p>
        </p:txBody>
      </p:sp>
    </p:spTree>
    <p:extLst>
      <p:ext uri="{BB962C8B-B14F-4D97-AF65-F5344CB8AC3E}">
        <p14:creationId xmlns:p14="http://schemas.microsoft.com/office/powerpoint/2010/main" val="3934680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E0FE08-2D3B-86DB-EA6C-BAE6EB4A9AAD}"/>
              </a:ext>
            </a:extLst>
          </p:cNvPr>
          <p:cNvSpPr>
            <a:spLocks noGrp="1"/>
          </p:cNvSpPr>
          <p:nvPr>
            <p:ph type="title"/>
          </p:nvPr>
        </p:nvSpPr>
        <p:spPr/>
        <p:txBody>
          <a:bodyPr/>
          <a:lstStyle/>
          <a:p>
            <a:r>
              <a:rPr lang="fr-FR" dirty="0"/>
              <a:t>VERS UNE CLASSIFICATION MÉDIAS/HORS MÉDIAS</a:t>
            </a:r>
          </a:p>
        </p:txBody>
      </p:sp>
      <p:sp>
        <p:nvSpPr>
          <p:cNvPr id="3" name="Espace réservé du contenu 2">
            <a:extLst>
              <a:ext uri="{FF2B5EF4-FFF2-40B4-BE49-F238E27FC236}">
                <a16:creationId xmlns:a16="http://schemas.microsoft.com/office/drawing/2014/main" id="{C74F3473-7E1F-AFD2-7116-1F9F0A9D597D}"/>
              </a:ext>
            </a:extLst>
          </p:cNvPr>
          <p:cNvSpPr>
            <a:spLocks noGrp="1"/>
          </p:cNvSpPr>
          <p:nvPr>
            <p:ph idx="1"/>
          </p:nvPr>
        </p:nvSpPr>
        <p:spPr/>
        <p:txBody>
          <a:bodyPr/>
          <a:lstStyle/>
          <a:p>
            <a:pPr algn="l"/>
            <a:r>
              <a:rPr lang="fr-FR" sz="1800" b="0" i="0" u="none" strike="noStrike" baseline="0" dirty="0">
                <a:latin typeface="Times-Roman"/>
              </a:rPr>
              <a:t>Les </a:t>
            </a:r>
            <a:r>
              <a:rPr lang="fr-FR" sz="1800" b="0" i="0" u="none" strike="noStrike" baseline="0" dirty="0" err="1">
                <a:latin typeface="Times-Roman"/>
              </a:rPr>
              <a:t>medias</a:t>
            </a:r>
            <a:r>
              <a:rPr lang="fr-FR" sz="1800" b="0" i="0" u="none" strike="noStrike" baseline="0" dirty="0">
                <a:latin typeface="Times-Roman"/>
              </a:rPr>
              <a:t> les plus </a:t>
            </a:r>
            <a:r>
              <a:rPr lang="fr-FR" sz="1800" b="0" i="0" u="none" strike="noStrike" baseline="0" dirty="0" err="1">
                <a:latin typeface="Times-Roman"/>
              </a:rPr>
              <a:t>immediatement</a:t>
            </a:r>
            <a:r>
              <a:rPr lang="fr-FR" sz="1800" b="0" i="0" u="none" strike="noStrike" baseline="0" dirty="0">
                <a:latin typeface="Times-Roman"/>
              </a:rPr>
              <a:t> perceptibles sont ceux que nous consommons pour l'information qu'ils nous apportent, ce sont </a:t>
            </a:r>
            <a:r>
              <a:rPr lang="fr-FR" sz="1800" b="1" i="0" u="none" strike="noStrike" baseline="0" dirty="0">
                <a:latin typeface="Times-Roman"/>
              </a:rPr>
              <a:t>les </a:t>
            </a:r>
            <a:r>
              <a:rPr lang="fr-FR" sz="1800" b="1" i="0" u="none" strike="noStrike" baseline="0" dirty="0" err="1">
                <a:latin typeface="Times-Roman"/>
              </a:rPr>
              <a:t>medias</a:t>
            </a:r>
            <a:r>
              <a:rPr lang="fr-FR" sz="1800" b="1" i="0" u="none" strike="noStrike" baseline="0" dirty="0">
                <a:latin typeface="Times-Roman"/>
              </a:rPr>
              <a:t> de consommation </a:t>
            </a:r>
            <a:r>
              <a:rPr lang="fr-FR" sz="1800" b="0" i="0" u="none" strike="noStrike" baseline="0" dirty="0">
                <a:latin typeface="Times-Roman"/>
              </a:rPr>
              <a:t>; ils sont porteurs de </a:t>
            </a:r>
            <a:r>
              <a:rPr lang="fr-FR" sz="1800" b="0" i="0" u="none" strike="noStrike" baseline="0" dirty="0" err="1">
                <a:latin typeface="Times-Roman"/>
              </a:rPr>
              <a:t>publicite</a:t>
            </a:r>
            <a:r>
              <a:rPr lang="fr-FR" sz="1800" b="0" i="0" u="none" strike="noStrike" baseline="0" dirty="0">
                <a:latin typeface="Times-Roman"/>
              </a:rPr>
              <a:t> pour mieux </a:t>
            </a:r>
            <a:r>
              <a:rPr lang="fr-FR" sz="1800" b="0" i="0" u="none" strike="noStrike" baseline="0" dirty="0" err="1">
                <a:latin typeface="Times-Roman"/>
              </a:rPr>
              <a:t>equilibrer</a:t>
            </a:r>
            <a:r>
              <a:rPr lang="fr-FR" sz="1800" b="0" i="0" u="none" strike="noStrike" baseline="0" dirty="0">
                <a:latin typeface="Times-Roman"/>
              </a:rPr>
              <a:t> leur compte d'exploitation, et nous les consommons pour leur contenu informatif et la valorisation que nous renvoie leur consommation.</a:t>
            </a:r>
            <a:endParaRPr lang="fr-FR" dirty="0"/>
          </a:p>
        </p:txBody>
      </p:sp>
    </p:spTree>
    <p:extLst>
      <p:ext uri="{BB962C8B-B14F-4D97-AF65-F5344CB8AC3E}">
        <p14:creationId xmlns:p14="http://schemas.microsoft.com/office/powerpoint/2010/main" val="29879759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076F81-793F-906C-5896-CD9E3AEB2517}"/>
              </a:ext>
            </a:extLst>
          </p:cNvPr>
          <p:cNvSpPr>
            <a:spLocks noGrp="1"/>
          </p:cNvSpPr>
          <p:nvPr>
            <p:ph type="title"/>
          </p:nvPr>
        </p:nvSpPr>
        <p:spPr/>
        <p:txBody>
          <a:bodyPr/>
          <a:lstStyle/>
          <a:p>
            <a:r>
              <a:rPr lang="fr-FR" dirty="0"/>
              <a:t>Tour d’horizon des réseaux sociaux</a:t>
            </a:r>
          </a:p>
        </p:txBody>
      </p:sp>
      <p:sp>
        <p:nvSpPr>
          <p:cNvPr id="3" name="Espace réservé du contenu 2">
            <a:extLst>
              <a:ext uri="{FF2B5EF4-FFF2-40B4-BE49-F238E27FC236}">
                <a16:creationId xmlns:a16="http://schemas.microsoft.com/office/drawing/2014/main" id="{D79EAFB4-49BF-D9B2-52DE-1952FFA7DF44}"/>
              </a:ext>
            </a:extLst>
          </p:cNvPr>
          <p:cNvSpPr>
            <a:spLocks noGrp="1"/>
          </p:cNvSpPr>
          <p:nvPr>
            <p:ph idx="1"/>
          </p:nvPr>
        </p:nvSpPr>
        <p:spPr/>
        <p:txBody>
          <a:bodyPr/>
          <a:lstStyle/>
          <a:p>
            <a:pPr algn="l"/>
            <a:r>
              <a:rPr lang="fr-FR" sz="1800" b="1" i="0" u="none" strike="noStrike" baseline="0" dirty="0">
                <a:solidFill>
                  <a:srgbClr val="FFFFFF"/>
                </a:solidFill>
                <a:latin typeface="Raleway-ExtraBold"/>
              </a:rPr>
              <a:t>YOUTUBE :</a:t>
            </a:r>
          </a:p>
          <a:p>
            <a:pPr algn="l"/>
            <a:r>
              <a:rPr lang="fr-FR" sz="1800" b="0" i="0" u="none" strike="noStrike" baseline="0" dirty="0">
                <a:solidFill>
                  <a:srgbClr val="FFFFFF"/>
                </a:solidFill>
                <a:latin typeface="Raleway" panose="020B0403030101060003" pitchFamily="34" charset="0"/>
              </a:rPr>
              <a:t>1. Peu coûteux et facile à prendre en main</a:t>
            </a:r>
          </a:p>
          <a:p>
            <a:pPr algn="l"/>
            <a:r>
              <a:rPr lang="fr-FR" sz="1800" b="0" i="0" u="none" strike="noStrike" baseline="0" dirty="0">
                <a:solidFill>
                  <a:srgbClr val="FFFFFF"/>
                </a:solidFill>
                <a:latin typeface="Raleway" panose="020B0403030101060003" pitchFamily="34" charset="0"/>
              </a:rPr>
              <a:t>2. L’intégration des vidéos et la facilité de partage</a:t>
            </a:r>
          </a:p>
          <a:p>
            <a:pPr algn="l"/>
            <a:r>
              <a:rPr lang="fr-FR" sz="1800" b="0" i="0" u="none" strike="noStrike" baseline="0" dirty="0">
                <a:solidFill>
                  <a:srgbClr val="FFFFFF"/>
                </a:solidFill>
                <a:latin typeface="Raleway" panose="020B0403030101060003" pitchFamily="34" charset="0"/>
              </a:rPr>
              <a:t>3. La popularité de la plateforme</a:t>
            </a:r>
          </a:p>
          <a:p>
            <a:pPr algn="l"/>
            <a:r>
              <a:rPr lang="fr-FR" sz="1800" b="0" i="0" u="none" strike="noStrike" baseline="0" dirty="0">
                <a:solidFill>
                  <a:srgbClr val="FFFFFF"/>
                </a:solidFill>
                <a:latin typeface="Raleway" panose="020B0403030101060003" pitchFamily="34" charset="0"/>
              </a:rPr>
              <a:t>4. </a:t>
            </a:r>
            <a:r>
              <a:rPr lang="fr-FR" sz="1800" b="0" i="0" u="none" strike="noStrike" baseline="0" dirty="0" err="1">
                <a:solidFill>
                  <a:srgbClr val="FFFFFF"/>
                </a:solidFill>
                <a:latin typeface="Raleway" panose="020B0403030101060003" pitchFamily="34" charset="0"/>
              </a:rPr>
              <a:t>Youtube</a:t>
            </a:r>
            <a:r>
              <a:rPr lang="fr-FR" sz="1800" b="0" i="0" u="none" strike="noStrike" baseline="0" dirty="0">
                <a:solidFill>
                  <a:srgbClr val="FFFFFF"/>
                </a:solidFill>
                <a:latin typeface="Raleway" panose="020B0403030101060003" pitchFamily="34" charset="0"/>
              </a:rPr>
              <a:t> est le second plus grand moteur de recherche</a:t>
            </a:r>
          </a:p>
          <a:p>
            <a:pPr algn="l"/>
            <a:r>
              <a:rPr lang="fr-FR" sz="1800" b="0" i="0" u="none" strike="noStrike" baseline="0" dirty="0">
                <a:solidFill>
                  <a:srgbClr val="FFFFFF"/>
                </a:solidFill>
                <a:latin typeface="Raleway" panose="020B0403030101060003" pitchFamily="34" charset="0"/>
              </a:rPr>
              <a:t>5. Rendre ses produits ou services plus “tangibles”</a:t>
            </a:r>
          </a:p>
          <a:p>
            <a:pPr algn="l"/>
            <a:r>
              <a:rPr lang="fr-FR" sz="1800" b="0" i="0" u="none" strike="noStrike" baseline="0" dirty="0">
                <a:solidFill>
                  <a:srgbClr val="FFFFFF"/>
                </a:solidFill>
                <a:latin typeface="Raleway" panose="020B0403030101060003" pitchFamily="34" charset="0"/>
              </a:rPr>
              <a:t>6. Améliorer sa réputation</a:t>
            </a:r>
            <a:endParaRPr lang="fr-FR" dirty="0"/>
          </a:p>
        </p:txBody>
      </p:sp>
    </p:spTree>
    <p:extLst>
      <p:ext uri="{BB962C8B-B14F-4D97-AF65-F5344CB8AC3E}">
        <p14:creationId xmlns:p14="http://schemas.microsoft.com/office/powerpoint/2010/main" val="26099532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076F81-793F-906C-5896-CD9E3AEB2517}"/>
              </a:ext>
            </a:extLst>
          </p:cNvPr>
          <p:cNvSpPr>
            <a:spLocks noGrp="1"/>
          </p:cNvSpPr>
          <p:nvPr>
            <p:ph type="title"/>
          </p:nvPr>
        </p:nvSpPr>
        <p:spPr/>
        <p:txBody>
          <a:bodyPr/>
          <a:lstStyle/>
          <a:p>
            <a:r>
              <a:rPr lang="fr-FR" dirty="0"/>
              <a:t>Tour d’horizon des réseaux sociaux</a:t>
            </a:r>
          </a:p>
        </p:txBody>
      </p:sp>
      <p:sp>
        <p:nvSpPr>
          <p:cNvPr id="3" name="Espace réservé du contenu 2">
            <a:extLst>
              <a:ext uri="{FF2B5EF4-FFF2-40B4-BE49-F238E27FC236}">
                <a16:creationId xmlns:a16="http://schemas.microsoft.com/office/drawing/2014/main" id="{D79EAFB4-49BF-D9B2-52DE-1952FFA7DF44}"/>
              </a:ext>
            </a:extLst>
          </p:cNvPr>
          <p:cNvSpPr>
            <a:spLocks noGrp="1"/>
          </p:cNvSpPr>
          <p:nvPr>
            <p:ph idx="1"/>
          </p:nvPr>
        </p:nvSpPr>
        <p:spPr/>
        <p:txBody>
          <a:bodyPr>
            <a:normAutofit lnSpcReduction="10000"/>
          </a:bodyPr>
          <a:lstStyle/>
          <a:p>
            <a:pPr algn="l"/>
            <a:r>
              <a:rPr lang="fr-FR" sz="1800" b="1" i="0" u="none" strike="noStrike" baseline="0" dirty="0">
                <a:solidFill>
                  <a:srgbClr val="FFFFFF"/>
                </a:solidFill>
                <a:latin typeface="+mj-lt"/>
              </a:rPr>
              <a:t>Instagram</a:t>
            </a:r>
          </a:p>
          <a:p>
            <a:pPr algn="l"/>
            <a:endParaRPr lang="fr-FR" b="1" dirty="0">
              <a:solidFill>
                <a:srgbClr val="FFFFFF"/>
              </a:solidFill>
              <a:latin typeface="+mj-lt"/>
            </a:endParaRPr>
          </a:p>
          <a:p>
            <a:pPr algn="l"/>
            <a:r>
              <a:rPr lang="fr-FR" sz="1800" b="1" i="0" u="none" strike="noStrike" baseline="0" dirty="0">
                <a:solidFill>
                  <a:srgbClr val="FFFFFF"/>
                </a:solidFill>
                <a:latin typeface="+mj-lt"/>
              </a:rPr>
              <a:t>‘‘#’’Les «hashtags» : de la même manière que sur Twitter et Facebook, les hashtags vous aident à cibler des contenus de votre choix et à identifier les tendances. Leur utilisation s’intensifie en partie pendant les événements, les concours ou les challenges. À titre indicatif, vous pouvez en faire usage pour informer de votre participation à un festival ou à une manifestation. La géolocalisation, quant à elle, vous perme d’atteindre un public à proximité.</a:t>
            </a:r>
          </a:p>
          <a:p>
            <a:pPr algn="l"/>
            <a:endParaRPr lang="fr-FR" sz="1800" b="1" i="0" u="none" strike="noStrike" baseline="0" dirty="0">
              <a:solidFill>
                <a:srgbClr val="FFFFFF"/>
              </a:solidFill>
              <a:latin typeface="+mj-lt"/>
            </a:endParaRPr>
          </a:p>
          <a:p>
            <a:pPr algn="l"/>
            <a:r>
              <a:rPr lang="fr-FR" sz="1800" b="1" i="0" u="none" strike="noStrike" baseline="0" dirty="0">
                <a:solidFill>
                  <a:srgbClr val="FFFFFF"/>
                </a:solidFill>
                <a:latin typeface="+mj-lt"/>
              </a:rPr>
              <a:t>‘‘ ’’Les «stories» : à l’image de Snapchat, Instagram propose des stories. Cet outil vous confère la possibilité de partager des informations à caractère </a:t>
            </a:r>
            <a:r>
              <a:rPr lang="fr-FR" sz="1800" b="1" i="0" u="none" strike="noStrike" baseline="0" dirty="0" err="1">
                <a:solidFill>
                  <a:srgbClr val="FFFFFF"/>
                </a:solidFill>
                <a:latin typeface="+mj-lt"/>
              </a:rPr>
              <a:t>éphémère</a:t>
            </a:r>
            <a:r>
              <a:rPr lang="fr-FR" sz="1800" b="1" i="0" u="none" strike="noStrike" baseline="0" dirty="0">
                <a:solidFill>
                  <a:srgbClr val="FFFFFF"/>
                </a:solidFill>
                <a:latin typeface="+mj-lt"/>
              </a:rPr>
              <a:t> (disponible 24h seulement). Étant le plus utilisé sur Instagram, il s’agit d’un instrument pertinent pour votre communication, surtout grâce à son aspect fun et décalé́.</a:t>
            </a:r>
            <a:endParaRPr lang="fr-FR" dirty="0">
              <a:latin typeface="+mj-lt"/>
            </a:endParaRPr>
          </a:p>
        </p:txBody>
      </p:sp>
    </p:spTree>
    <p:extLst>
      <p:ext uri="{BB962C8B-B14F-4D97-AF65-F5344CB8AC3E}">
        <p14:creationId xmlns:p14="http://schemas.microsoft.com/office/powerpoint/2010/main" val="24664972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076F81-793F-906C-5896-CD9E3AEB2517}"/>
              </a:ext>
            </a:extLst>
          </p:cNvPr>
          <p:cNvSpPr>
            <a:spLocks noGrp="1"/>
          </p:cNvSpPr>
          <p:nvPr>
            <p:ph type="title"/>
          </p:nvPr>
        </p:nvSpPr>
        <p:spPr/>
        <p:txBody>
          <a:bodyPr/>
          <a:lstStyle/>
          <a:p>
            <a:r>
              <a:rPr lang="fr-FR" dirty="0"/>
              <a:t>Tour d’horizon des réseaux sociaux</a:t>
            </a:r>
          </a:p>
        </p:txBody>
      </p:sp>
      <p:sp>
        <p:nvSpPr>
          <p:cNvPr id="3" name="Espace réservé du contenu 2">
            <a:extLst>
              <a:ext uri="{FF2B5EF4-FFF2-40B4-BE49-F238E27FC236}">
                <a16:creationId xmlns:a16="http://schemas.microsoft.com/office/drawing/2014/main" id="{D79EAFB4-49BF-D9B2-52DE-1952FFA7DF44}"/>
              </a:ext>
            </a:extLst>
          </p:cNvPr>
          <p:cNvSpPr>
            <a:spLocks noGrp="1"/>
          </p:cNvSpPr>
          <p:nvPr>
            <p:ph idx="1"/>
          </p:nvPr>
        </p:nvSpPr>
        <p:spPr/>
        <p:txBody>
          <a:bodyPr>
            <a:normAutofit/>
          </a:bodyPr>
          <a:lstStyle/>
          <a:p>
            <a:pPr algn="l"/>
            <a:r>
              <a:rPr lang="fr-FR" sz="1800" b="1" i="0" u="none" strike="noStrike" baseline="0" dirty="0">
                <a:solidFill>
                  <a:srgbClr val="FFFFFF"/>
                </a:solidFill>
                <a:latin typeface="+mj-lt"/>
              </a:rPr>
              <a:t>WHATSAPPS</a:t>
            </a:r>
          </a:p>
          <a:p>
            <a:pPr algn="l"/>
            <a:endParaRPr lang="fr-FR" b="1" dirty="0">
              <a:solidFill>
                <a:srgbClr val="FFFFFF"/>
              </a:solidFill>
              <a:latin typeface="+mj-lt"/>
            </a:endParaRPr>
          </a:p>
          <a:p>
            <a:pPr algn="l"/>
            <a:r>
              <a:rPr lang="fr-FR" sz="1800" b="1" i="0" u="none" strike="noStrike" baseline="0" dirty="0">
                <a:solidFill>
                  <a:srgbClr val="FFFFFF"/>
                </a:solidFill>
                <a:latin typeface="Raleway-Bold"/>
              </a:rPr>
              <a:t>Les avantages de WhatsApp par rapport :</a:t>
            </a:r>
          </a:p>
          <a:p>
            <a:pPr algn="l"/>
            <a:r>
              <a:rPr lang="fr-FR" sz="1800" b="0" i="0" u="none" strike="noStrike" baseline="0" dirty="0">
                <a:solidFill>
                  <a:srgbClr val="FFFFFF"/>
                </a:solidFill>
                <a:latin typeface="Raleway" panose="020B0403030101060003" pitchFamily="34" charset="0"/>
              </a:rPr>
              <a:t>au SMS : tout le monde le voit, et peut répondre à tout le monde</a:t>
            </a:r>
          </a:p>
          <a:p>
            <a:pPr algn="l"/>
            <a:r>
              <a:rPr lang="fr-FR" sz="1800" b="0" i="0" u="none" strike="noStrike" baseline="0" dirty="0">
                <a:solidFill>
                  <a:srgbClr val="FFFFFF"/>
                </a:solidFill>
                <a:latin typeface="Raleway" panose="020B0403030101060003" pitchFamily="34" charset="0"/>
              </a:rPr>
              <a:t>au mail : les jeunes consultent WhatsApp, contrairement à leurs boites mails (mais leurs parents continuent à consulter la leur)</a:t>
            </a:r>
          </a:p>
          <a:p>
            <a:pPr algn="l"/>
            <a:r>
              <a:rPr lang="fr-FR" sz="1800" b="0" i="0" u="none" strike="noStrike" baseline="0" dirty="0">
                <a:solidFill>
                  <a:srgbClr val="FFFFFF"/>
                </a:solidFill>
                <a:latin typeface="Raleway" panose="020B0403030101060003" pitchFamily="34" charset="0"/>
              </a:rPr>
              <a:t>à Messenger, le service de messagerie de Facebook : WhatsApp ne nécessite pas d’avoir de compte Facebook, de plus en plus boudé par les jeunes. Un numéro de téléphone suffit</a:t>
            </a:r>
            <a:endParaRPr lang="fr-FR" dirty="0">
              <a:latin typeface="+mj-lt"/>
            </a:endParaRPr>
          </a:p>
        </p:txBody>
      </p:sp>
    </p:spTree>
    <p:extLst>
      <p:ext uri="{BB962C8B-B14F-4D97-AF65-F5344CB8AC3E}">
        <p14:creationId xmlns:p14="http://schemas.microsoft.com/office/powerpoint/2010/main" val="581941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BE0073-966A-5407-027F-BCBAA7210CFD}"/>
              </a:ext>
            </a:extLst>
          </p:cNvPr>
          <p:cNvSpPr>
            <a:spLocks noGrp="1"/>
          </p:cNvSpPr>
          <p:nvPr>
            <p:ph type="title"/>
          </p:nvPr>
        </p:nvSpPr>
        <p:spPr/>
        <p:txBody>
          <a:bodyPr>
            <a:normAutofit fontScale="90000"/>
          </a:bodyPr>
          <a:lstStyle/>
          <a:p>
            <a:r>
              <a:rPr lang="fr-FR" dirty="0"/>
              <a:t>Les indicateurs de performances à suivre pour vos</a:t>
            </a:r>
            <a:br>
              <a:rPr lang="fr-FR" dirty="0"/>
            </a:br>
            <a:r>
              <a:rPr lang="fr-FR" dirty="0"/>
              <a:t>réseaux sociaux (KPI)</a:t>
            </a:r>
          </a:p>
        </p:txBody>
      </p:sp>
      <p:pic>
        <p:nvPicPr>
          <p:cNvPr id="5" name="Espace réservé du contenu 4">
            <a:extLst>
              <a:ext uri="{FF2B5EF4-FFF2-40B4-BE49-F238E27FC236}">
                <a16:creationId xmlns:a16="http://schemas.microsoft.com/office/drawing/2014/main" id="{DFDAB8F7-D78B-4828-DFFC-F4CDEAB7A59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7657" y="2133148"/>
            <a:ext cx="6876402" cy="4306995"/>
          </a:xfrm>
        </p:spPr>
      </p:pic>
    </p:spTree>
    <p:extLst>
      <p:ext uri="{BB962C8B-B14F-4D97-AF65-F5344CB8AC3E}">
        <p14:creationId xmlns:p14="http://schemas.microsoft.com/office/powerpoint/2010/main" val="16600777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796223-79BF-B5D8-F71A-1E07E3493215}"/>
              </a:ext>
            </a:extLst>
          </p:cNvPr>
          <p:cNvSpPr>
            <a:spLocks noGrp="1"/>
          </p:cNvSpPr>
          <p:nvPr>
            <p:ph type="title"/>
          </p:nvPr>
        </p:nvSpPr>
        <p:spPr/>
        <p:txBody>
          <a:bodyPr/>
          <a:lstStyle/>
          <a:p>
            <a:r>
              <a:rPr lang="fr-FR" dirty="0"/>
              <a:t>Les KPI essentiels en fonction de vos objectifs</a:t>
            </a:r>
          </a:p>
        </p:txBody>
      </p:sp>
      <p:sp>
        <p:nvSpPr>
          <p:cNvPr id="3" name="Espace réservé du contenu 2">
            <a:extLst>
              <a:ext uri="{FF2B5EF4-FFF2-40B4-BE49-F238E27FC236}">
                <a16:creationId xmlns:a16="http://schemas.microsoft.com/office/drawing/2014/main" id="{46FF686C-887B-0078-3A6F-0F1632BC2014}"/>
              </a:ext>
            </a:extLst>
          </p:cNvPr>
          <p:cNvSpPr>
            <a:spLocks noGrp="1"/>
          </p:cNvSpPr>
          <p:nvPr>
            <p:ph idx="1"/>
          </p:nvPr>
        </p:nvSpPr>
        <p:spPr/>
        <p:txBody>
          <a:bodyPr/>
          <a:lstStyle/>
          <a:p>
            <a:pPr algn="l"/>
            <a:r>
              <a:rPr lang="fr-FR" sz="1800" b="1" i="0" u="none" strike="noStrike" baseline="0" dirty="0">
                <a:latin typeface="Raleway-ExtraBold"/>
              </a:rPr>
              <a:t>Notoriété :</a:t>
            </a:r>
          </a:p>
          <a:p>
            <a:pPr algn="l"/>
            <a:r>
              <a:rPr lang="fr-FR" sz="1800" b="0" i="0" u="none" strike="noStrike" baseline="0" dirty="0">
                <a:latin typeface="Raleway" panose="020B0403030101060003" pitchFamily="34" charset="0"/>
              </a:rPr>
              <a:t>Si vous souhaitez augmenter la notoriété de votre marque ou de votre offre grâce aux médias sociaux, vous devez surveiller</a:t>
            </a:r>
          </a:p>
          <a:p>
            <a:pPr algn="l"/>
            <a:r>
              <a:rPr lang="fr-FR" sz="1800" b="0" i="0" u="none" strike="noStrike" baseline="0" dirty="0">
                <a:latin typeface="Raleway" panose="020B0403030101060003" pitchFamily="34" charset="0"/>
              </a:rPr>
              <a:t>• les </a:t>
            </a:r>
            <a:r>
              <a:rPr lang="fr-FR" sz="1800" b="1" i="0" u="none" strike="noStrike" baseline="0" dirty="0">
                <a:latin typeface="Raleway-ExtraBold"/>
              </a:rPr>
              <a:t>mentions </a:t>
            </a:r>
            <a:r>
              <a:rPr lang="fr-FR" sz="1800" b="0" i="0" u="none" strike="noStrike" baseline="0" dirty="0">
                <a:latin typeface="Raleway" panose="020B0403030101060003" pitchFamily="34" charset="0"/>
              </a:rPr>
              <a:t>et </a:t>
            </a:r>
            <a:r>
              <a:rPr lang="fr-FR" sz="1800" b="1" i="0" u="none" strike="noStrike" baseline="0" dirty="0">
                <a:latin typeface="Raleway-ExtraBold"/>
              </a:rPr>
              <a:t>hashtags </a:t>
            </a:r>
            <a:r>
              <a:rPr lang="fr-FR" sz="1800" b="0" i="0" u="none" strike="noStrike" baseline="0" dirty="0">
                <a:latin typeface="Raleway" panose="020B0403030101060003" pitchFamily="34" charset="0"/>
              </a:rPr>
              <a:t>vous concernant</a:t>
            </a:r>
          </a:p>
          <a:p>
            <a:pPr algn="l"/>
            <a:r>
              <a:rPr lang="fr-FR" sz="1800" b="0" i="0" u="none" strike="noStrike" baseline="0" dirty="0">
                <a:latin typeface="Raleway" panose="020B0403030101060003" pitchFamily="34" charset="0"/>
              </a:rPr>
              <a:t>• les </a:t>
            </a:r>
            <a:r>
              <a:rPr lang="fr-FR" sz="1800" b="1" i="0" u="none" strike="noStrike" baseline="0" dirty="0">
                <a:latin typeface="Raleway-ExtraBold"/>
              </a:rPr>
              <a:t>impressions </a:t>
            </a:r>
            <a:r>
              <a:rPr lang="fr-FR" sz="1800" b="0" i="0" u="none" strike="noStrike" baseline="0" dirty="0">
                <a:latin typeface="Raleway" panose="020B0403030101060003" pitchFamily="34" charset="0"/>
              </a:rPr>
              <a:t>(ou </a:t>
            </a:r>
            <a:r>
              <a:rPr lang="fr-FR" sz="1800" b="1" i="0" u="none" strike="noStrike" baseline="0" dirty="0">
                <a:latin typeface="Raleway-ExtraBold"/>
              </a:rPr>
              <a:t>vues</a:t>
            </a:r>
            <a:r>
              <a:rPr lang="fr-FR" sz="1800" b="0" i="0" u="none" strike="noStrike" baseline="0" dirty="0">
                <a:latin typeface="Raleway" panose="020B0403030101060003" pitchFamily="34" charset="0"/>
              </a:rPr>
              <a:t>) de vos publications</a:t>
            </a:r>
          </a:p>
          <a:p>
            <a:pPr algn="l"/>
            <a:r>
              <a:rPr lang="fr-FR" sz="1800" b="0" i="0" u="none" strike="noStrike" baseline="0" dirty="0">
                <a:latin typeface="Raleway" panose="020B0403030101060003" pitchFamily="34" charset="0"/>
              </a:rPr>
              <a:t>• le </a:t>
            </a:r>
            <a:r>
              <a:rPr lang="fr-FR" sz="1800" b="1" i="0" u="none" strike="noStrike" baseline="0" dirty="0" err="1">
                <a:latin typeface="Raleway-ExtraBold"/>
              </a:rPr>
              <a:t>reach</a:t>
            </a:r>
            <a:r>
              <a:rPr lang="fr-FR" sz="1800" b="1" i="0" u="none" strike="noStrike" baseline="0" dirty="0">
                <a:latin typeface="Raleway-ExtraBold"/>
              </a:rPr>
              <a:t>/portée</a:t>
            </a:r>
          </a:p>
          <a:p>
            <a:pPr algn="l"/>
            <a:r>
              <a:rPr lang="fr-FR" sz="1800" b="0" i="0" u="none" strike="noStrike" baseline="0" dirty="0">
                <a:latin typeface="Raleway" panose="020B0403030101060003" pitchFamily="34" charset="0"/>
              </a:rPr>
              <a:t>• le </a:t>
            </a:r>
            <a:r>
              <a:rPr lang="fr-FR" sz="1800" b="1" i="0" u="none" strike="noStrike" baseline="0" dirty="0">
                <a:latin typeface="Raleway-ExtraBold"/>
              </a:rPr>
              <a:t>trafic </a:t>
            </a:r>
            <a:r>
              <a:rPr lang="fr-FR" sz="1800" b="0" i="0" u="none" strike="noStrike" baseline="0" dirty="0">
                <a:latin typeface="Raleway" panose="020B0403030101060003" pitchFamily="34" charset="0"/>
              </a:rPr>
              <a:t>de votre site/blog en provenance des médias sociaux.</a:t>
            </a:r>
            <a:endParaRPr lang="fr-FR" dirty="0"/>
          </a:p>
        </p:txBody>
      </p:sp>
    </p:spTree>
    <p:extLst>
      <p:ext uri="{BB962C8B-B14F-4D97-AF65-F5344CB8AC3E}">
        <p14:creationId xmlns:p14="http://schemas.microsoft.com/office/powerpoint/2010/main" val="10592025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796223-79BF-B5D8-F71A-1E07E3493215}"/>
              </a:ext>
            </a:extLst>
          </p:cNvPr>
          <p:cNvSpPr>
            <a:spLocks noGrp="1"/>
          </p:cNvSpPr>
          <p:nvPr>
            <p:ph type="title"/>
          </p:nvPr>
        </p:nvSpPr>
        <p:spPr/>
        <p:txBody>
          <a:bodyPr/>
          <a:lstStyle/>
          <a:p>
            <a:r>
              <a:rPr lang="fr-FR" dirty="0"/>
              <a:t>Les KPI essentiels en fonction de vos objectifs</a:t>
            </a:r>
          </a:p>
        </p:txBody>
      </p:sp>
      <p:sp>
        <p:nvSpPr>
          <p:cNvPr id="3" name="Espace réservé du contenu 2">
            <a:extLst>
              <a:ext uri="{FF2B5EF4-FFF2-40B4-BE49-F238E27FC236}">
                <a16:creationId xmlns:a16="http://schemas.microsoft.com/office/drawing/2014/main" id="{46FF686C-887B-0078-3A6F-0F1632BC2014}"/>
              </a:ext>
            </a:extLst>
          </p:cNvPr>
          <p:cNvSpPr>
            <a:spLocks noGrp="1"/>
          </p:cNvSpPr>
          <p:nvPr>
            <p:ph idx="1"/>
          </p:nvPr>
        </p:nvSpPr>
        <p:spPr/>
        <p:txBody>
          <a:bodyPr>
            <a:normAutofit/>
          </a:bodyPr>
          <a:lstStyle/>
          <a:p>
            <a:pPr algn="l"/>
            <a:r>
              <a:rPr lang="fr-FR" sz="1800" b="1" i="0" u="none" strike="noStrike" baseline="0" dirty="0">
                <a:latin typeface="Raleway-ExtraBold"/>
              </a:rPr>
              <a:t>Acquisition :</a:t>
            </a:r>
          </a:p>
          <a:p>
            <a:pPr algn="l"/>
            <a:endParaRPr lang="fr-FR" sz="1800" b="1" i="0" u="none" strike="noStrike" baseline="0" dirty="0">
              <a:latin typeface="Raleway-ExtraBold"/>
            </a:endParaRPr>
          </a:p>
          <a:p>
            <a:pPr algn="l"/>
            <a:r>
              <a:rPr lang="fr-FR" sz="1800" i="0" u="none" strike="noStrike" baseline="0" dirty="0">
                <a:latin typeface="Raleway-ExtraBold"/>
              </a:rPr>
              <a:t>Si votre objectif est d’accroître votre communauté sur les médias sociaux, il faut étudier :</a:t>
            </a:r>
          </a:p>
          <a:p>
            <a:pPr algn="l"/>
            <a:r>
              <a:rPr lang="fr-FR" sz="1800" b="1" i="0" u="none" strike="noStrike" baseline="0" dirty="0">
                <a:latin typeface="Raleway-ExtraBold"/>
              </a:rPr>
              <a:t>• l’évolution de votre communauté en suivant le nombre de fans/ abonnés/followers</a:t>
            </a:r>
          </a:p>
          <a:p>
            <a:pPr algn="l"/>
            <a:r>
              <a:rPr lang="fr-FR" sz="1800" b="1" i="0" u="none" strike="noStrike" baseline="0" dirty="0">
                <a:latin typeface="Raleway-ExtraBold"/>
              </a:rPr>
              <a:t>• la croissance de votre communauté en calculant les taux de croissance des abonnés pour chaque média social</a:t>
            </a:r>
          </a:p>
          <a:p>
            <a:pPr algn="l"/>
            <a:r>
              <a:rPr lang="fr-FR" sz="1800" b="1" i="0" u="none" strike="noStrike" baseline="0" dirty="0">
                <a:latin typeface="Raleway-ExtraBold"/>
              </a:rPr>
              <a:t>• la part de votre communauté pour chaque réseau social par rapport à votre communauté totale (faites le même calcul avec les chiffres de</a:t>
            </a:r>
          </a:p>
          <a:p>
            <a:pPr algn="l"/>
            <a:r>
              <a:rPr lang="fr-FR" sz="1800" b="1" i="0" u="none" strike="noStrike" baseline="0" dirty="0">
                <a:latin typeface="Raleway-ExtraBold"/>
              </a:rPr>
              <a:t>vos concurrents pour faire la comparaison) le trafic de votre site/blog en provenance des réseaux sociaux.</a:t>
            </a:r>
            <a:endParaRPr lang="fr-FR" dirty="0"/>
          </a:p>
        </p:txBody>
      </p:sp>
    </p:spTree>
    <p:extLst>
      <p:ext uri="{BB962C8B-B14F-4D97-AF65-F5344CB8AC3E}">
        <p14:creationId xmlns:p14="http://schemas.microsoft.com/office/powerpoint/2010/main" val="11784358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796223-79BF-B5D8-F71A-1E07E3493215}"/>
              </a:ext>
            </a:extLst>
          </p:cNvPr>
          <p:cNvSpPr>
            <a:spLocks noGrp="1"/>
          </p:cNvSpPr>
          <p:nvPr>
            <p:ph type="title"/>
          </p:nvPr>
        </p:nvSpPr>
        <p:spPr/>
        <p:txBody>
          <a:bodyPr/>
          <a:lstStyle/>
          <a:p>
            <a:r>
              <a:rPr lang="fr-FR" dirty="0"/>
              <a:t>Les KPI essentiels en fonction de vos objectifs</a:t>
            </a:r>
          </a:p>
        </p:txBody>
      </p:sp>
      <p:sp>
        <p:nvSpPr>
          <p:cNvPr id="3" name="Espace réservé du contenu 2">
            <a:extLst>
              <a:ext uri="{FF2B5EF4-FFF2-40B4-BE49-F238E27FC236}">
                <a16:creationId xmlns:a16="http://schemas.microsoft.com/office/drawing/2014/main" id="{46FF686C-887B-0078-3A6F-0F1632BC2014}"/>
              </a:ext>
            </a:extLst>
          </p:cNvPr>
          <p:cNvSpPr>
            <a:spLocks noGrp="1"/>
          </p:cNvSpPr>
          <p:nvPr>
            <p:ph idx="1"/>
          </p:nvPr>
        </p:nvSpPr>
        <p:spPr/>
        <p:txBody>
          <a:bodyPr>
            <a:normAutofit fontScale="92500" lnSpcReduction="10000"/>
          </a:bodyPr>
          <a:lstStyle/>
          <a:p>
            <a:pPr marL="0" indent="0" algn="l">
              <a:buNone/>
            </a:pPr>
            <a:r>
              <a:rPr lang="fr-FR" sz="1800" b="1" i="0" u="none" strike="noStrike" baseline="0" dirty="0">
                <a:latin typeface="Raleway-ExtraBold"/>
              </a:rPr>
              <a:t>Interaction et engagement :</a:t>
            </a:r>
          </a:p>
          <a:p>
            <a:pPr algn="l"/>
            <a:endParaRPr lang="fr-FR" sz="1800" i="0" u="none" strike="noStrike" baseline="0" dirty="0">
              <a:latin typeface="Raleway-ExtraBold"/>
            </a:endParaRPr>
          </a:p>
          <a:p>
            <a:pPr algn="l"/>
            <a:r>
              <a:rPr lang="fr-FR" sz="1800" i="0" u="none" strike="noStrike" baseline="0" dirty="0">
                <a:latin typeface="Raleway-ExtraBold"/>
              </a:rPr>
              <a:t>Pour générer plus d’interactions, d’engagements et trouver les ambassadeurs de votre marque, il faut analyser :</a:t>
            </a:r>
          </a:p>
          <a:p>
            <a:pPr algn="l"/>
            <a:r>
              <a:rPr lang="fr-FR" sz="1800" i="0" u="none" strike="noStrike" baseline="0" dirty="0">
                <a:latin typeface="Raleway-ExtraBold"/>
              </a:rPr>
              <a:t>• le nombre d’interactions (like, partage, commentaire, favoris, retweet)</a:t>
            </a:r>
          </a:p>
          <a:p>
            <a:pPr algn="l"/>
            <a:r>
              <a:rPr lang="fr-FR" sz="1800" i="0" u="none" strike="noStrike" baseline="0" dirty="0">
                <a:latin typeface="Raleway-ExtraBold"/>
              </a:rPr>
              <a:t>• la progression des interactions avec un taux de croissance</a:t>
            </a:r>
          </a:p>
          <a:p>
            <a:pPr algn="l"/>
            <a:r>
              <a:rPr lang="fr-FR" sz="1800" i="0" u="none" strike="noStrike" baseline="0" dirty="0">
                <a:latin typeface="Raleway-ExtraBold"/>
              </a:rPr>
              <a:t>• la performance des </a:t>
            </a:r>
            <a:r>
              <a:rPr lang="fr-FR" sz="1800" i="0" u="none" strike="noStrike" baseline="0" dirty="0" err="1">
                <a:latin typeface="Raleway-ExtraBold"/>
              </a:rPr>
              <a:t>posts</a:t>
            </a:r>
            <a:r>
              <a:rPr lang="fr-FR" sz="1800" i="0" u="none" strike="noStrike" baseline="0" dirty="0">
                <a:latin typeface="Raleway-ExtraBold"/>
              </a:rPr>
              <a:t> publiés avec le taux d’engagement de chaque publication</a:t>
            </a:r>
          </a:p>
          <a:p>
            <a:pPr algn="l"/>
            <a:r>
              <a:rPr lang="fr-FR" sz="1800" i="0" u="none" strike="noStrike" baseline="0" dirty="0">
                <a:latin typeface="Raleway-ExtraBold"/>
              </a:rPr>
              <a:t>• les hashtags vous concernant (nombre et croissance)</a:t>
            </a:r>
          </a:p>
          <a:p>
            <a:pPr algn="l"/>
            <a:r>
              <a:rPr lang="fr-FR" sz="1800" i="0" u="none" strike="noStrike" baseline="0" dirty="0">
                <a:latin typeface="Raleway-ExtraBold"/>
              </a:rPr>
              <a:t>• la part des influenceurs/ambassadeurs par rapport à votre audience cible</a:t>
            </a:r>
          </a:p>
          <a:p>
            <a:pPr algn="l"/>
            <a:r>
              <a:rPr lang="fr-FR" sz="1800" i="0" u="none" strike="noStrike" baseline="0" dirty="0">
                <a:latin typeface="Raleway-ExtraBold"/>
              </a:rPr>
              <a:t>• le score d’influence sociale de votre communauté.</a:t>
            </a:r>
            <a:endParaRPr lang="fr-FR" dirty="0"/>
          </a:p>
        </p:txBody>
      </p:sp>
    </p:spTree>
    <p:extLst>
      <p:ext uri="{BB962C8B-B14F-4D97-AF65-F5344CB8AC3E}">
        <p14:creationId xmlns:p14="http://schemas.microsoft.com/office/powerpoint/2010/main" val="34805052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796223-79BF-B5D8-F71A-1E07E3493215}"/>
              </a:ext>
            </a:extLst>
          </p:cNvPr>
          <p:cNvSpPr>
            <a:spLocks noGrp="1"/>
          </p:cNvSpPr>
          <p:nvPr>
            <p:ph type="title"/>
          </p:nvPr>
        </p:nvSpPr>
        <p:spPr/>
        <p:txBody>
          <a:bodyPr/>
          <a:lstStyle/>
          <a:p>
            <a:r>
              <a:rPr lang="fr-FR" dirty="0"/>
              <a:t>Les KPI essentiels en fonction de vos objectifs</a:t>
            </a:r>
          </a:p>
        </p:txBody>
      </p:sp>
      <p:sp>
        <p:nvSpPr>
          <p:cNvPr id="3" name="Espace réservé du contenu 2">
            <a:extLst>
              <a:ext uri="{FF2B5EF4-FFF2-40B4-BE49-F238E27FC236}">
                <a16:creationId xmlns:a16="http://schemas.microsoft.com/office/drawing/2014/main" id="{46FF686C-887B-0078-3A6F-0F1632BC2014}"/>
              </a:ext>
            </a:extLst>
          </p:cNvPr>
          <p:cNvSpPr>
            <a:spLocks noGrp="1"/>
          </p:cNvSpPr>
          <p:nvPr>
            <p:ph idx="1"/>
          </p:nvPr>
        </p:nvSpPr>
        <p:spPr/>
        <p:txBody>
          <a:bodyPr>
            <a:normAutofit/>
          </a:bodyPr>
          <a:lstStyle/>
          <a:p>
            <a:pPr algn="l"/>
            <a:r>
              <a:rPr lang="fr-FR" sz="1800" b="1" i="0" u="none" strike="noStrike" baseline="0" dirty="0">
                <a:latin typeface="Raleway-ExtraBold"/>
              </a:rPr>
              <a:t>Satisfaction :</a:t>
            </a:r>
          </a:p>
          <a:p>
            <a:pPr algn="l"/>
            <a:r>
              <a:rPr lang="fr-FR" sz="1800" b="0" i="0" u="none" strike="noStrike" baseline="0" dirty="0">
                <a:latin typeface="Raleway" panose="020B0403030101060003" pitchFamily="34" charset="0"/>
              </a:rPr>
              <a:t>Si vous souhaitez améliorer votre image et la satisfaction client vis-à-vis de votre marque par exemple, vous pouvez étudier :</a:t>
            </a:r>
          </a:p>
          <a:p>
            <a:pPr algn="l"/>
            <a:r>
              <a:rPr lang="fr-FR" sz="1800" b="0" i="0" u="none" strike="noStrike" baseline="0" dirty="0">
                <a:latin typeface="Raleway" panose="020B0403030101060003" pitchFamily="34" charset="0"/>
              </a:rPr>
              <a:t>• les </a:t>
            </a:r>
            <a:r>
              <a:rPr lang="fr-FR" sz="1800" b="1" i="0" u="none" strike="noStrike" baseline="0" dirty="0">
                <a:latin typeface="Raleway-ExtraBold"/>
              </a:rPr>
              <a:t>sentiments </a:t>
            </a:r>
            <a:r>
              <a:rPr lang="fr-FR" sz="1800" b="0" i="0" u="none" strike="noStrike" baseline="0" dirty="0">
                <a:latin typeface="Raleway" panose="020B0403030101060003" pitchFamily="34" charset="0"/>
              </a:rPr>
              <a:t>qui se dégagent des commentaires publiés par vos abonnés</a:t>
            </a:r>
          </a:p>
          <a:p>
            <a:pPr algn="l"/>
            <a:r>
              <a:rPr lang="fr-FR" sz="1800" b="0" i="0" u="none" strike="noStrike" baseline="0" dirty="0">
                <a:latin typeface="Raleway" panose="020B0403030101060003" pitchFamily="34" charset="0"/>
              </a:rPr>
              <a:t>• les </a:t>
            </a:r>
            <a:r>
              <a:rPr lang="fr-FR" sz="1800" b="1" i="0" u="none" strike="noStrike" baseline="0" dirty="0">
                <a:latin typeface="Raleway-ExtraBold"/>
              </a:rPr>
              <a:t>mentions </a:t>
            </a:r>
            <a:r>
              <a:rPr lang="fr-FR" sz="1800" b="0" i="0" u="none" strike="noStrike" baseline="0" dirty="0">
                <a:latin typeface="Raleway" panose="020B0403030101060003" pitchFamily="34" charset="0"/>
              </a:rPr>
              <a:t>et </a:t>
            </a:r>
            <a:r>
              <a:rPr lang="fr-FR" sz="1800" b="1" i="0" u="none" strike="noStrike" baseline="0" dirty="0">
                <a:latin typeface="Raleway-ExtraBold"/>
              </a:rPr>
              <a:t>hashtags</a:t>
            </a:r>
          </a:p>
          <a:p>
            <a:pPr algn="l"/>
            <a:r>
              <a:rPr lang="fr-FR" sz="1800" b="0" i="0" u="none" strike="noStrike" baseline="0" dirty="0">
                <a:latin typeface="Raleway" panose="020B0403030101060003" pitchFamily="34" charset="0"/>
              </a:rPr>
              <a:t>• les </a:t>
            </a:r>
            <a:r>
              <a:rPr lang="fr-FR" sz="1800" b="1" i="0" u="none" strike="noStrike" baseline="0" dirty="0">
                <a:latin typeface="Raleway-ExtraBold"/>
              </a:rPr>
              <a:t>favoris </a:t>
            </a:r>
            <a:r>
              <a:rPr lang="fr-FR" sz="1800" b="0" i="0" u="none" strike="noStrike" baseline="0" dirty="0">
                <a:latin typeface="Raleway" panose="020B0403030101060003" pitchFamily="34" charset="0"/>
              </a:rPr>
              <a:t>pour </a:t>
            </a:r>
            <a:r>
              <a:rPr lang="fr-FR" sz="1800" b="1" i="0" u="none" strike="noStrike" baseline="0" dirty="0">
                <a:latin typeface="Raleway-ExtraBold"/>
              </a:rPr>
              <a:t>Twitter</a:t>
            </a:r>
          </a:p>
          <a:p>
            <a:pPr algn="l"/>
            <a:r>
              <a:rPr lang="fr-FR" sz="1800" b="0" i="0" u="none" strike="noStrike" baseline="0" dirty="0">
                <a:latin typeface="Raleway" panose="020B0403030101060003" pitchFamily="34" charset="0"/>
              </a:rPr>
              <a:t>• Les « </a:t>
            </a:r>
            <a:r>
              <a:rPr lang="fr-FR" sz="1800" b="1" i="0" u="none" strike="noStrike" baseline="0" dirty="0">
                <a:latin typeface="Raleway-ExtraBold"/>
              </a:rPr>
              <a:t>J’aime </a:t>
            </a:r>
            <a:r>
              <a:rPr lang="fr-FR" sz="1800" b="0" i="0" u="none" strike="noStrike" baseline="0" dirty="0">
                <a:latin typeface="Raleway" panose="020B0403030101060003" pitchFamily="34" charset="0"/>
              </a:rPr>
              <a:t>»/ « </a:t>
            </a:r>
            <a:r>
              <a:rPr lang="fr-FR" sz="1800" b="1" i="0" u="none" strike="noStrike" baseline="0" dirty="0">
                <a:latin typeface="Raleway-ExtraBold"/>
              </a:rPr>
              <a:t>Je n’aime pas </a:t>
            </a:r>
            <a:r>
              <a:rPr lang="fr-FR" sz="1800" b="0" i="0" u="none" strike="noStrike" baseline="0" dirty="0">
                <a:latin typeface="Raleway" panose="020B0403030101060003" pitchFamily="34" charset="0"/>
              </a:rPr>
              <a:t>» de </a:t>
            </a:r>
            <a:r>
              <a:rPr lang="fr-FR" sz="1800" b="1" i="0" u="none" strike="noStrike" baseline="0" dirty="0">
                <a:latin typeface="Raleway-ExtraBold"/>
              </a:rPr>
              <a:t>YouTube</a:t>
            </a:r>
          </a:p>
          <a:p>
            <a:pPr algn="l"/>
            <a:r>
              <a:rPr lang="fr-FR" sz="1800" b="0" i="0" u="none" strike="noStrike" baseline="0" dirty="0">
                <a:latin typeface="Raleway" panose="020B0403030101060003" pitchFamily="34" charset="0"/>
              </a:rPr>
              <a:t>• la </a:t>
            </a:r>
            <a:r>
              <a:rPr lang="fr-FR" sz="1800" b="1" i="0" u="none" strike="noStrike" baseline="0" dirty="0">
                <a:latin typeface="Raleway-ExtraBold"/>
              </a:rPr>
              <a:t>perte d’abonnés</a:t>
            </a:r>
            <a:r>
              <a:rPr lang="fr-FR" sz="1800" b="0" i="0" u="none" strike="noStrike" baseline="0" dirty="0">
                <a:latin typeface="Raleway" panose="020B0403030101060003" pitchFamily="34" charset="0"/>
              </a:rPr>
              <a:t>.</a:t>
            </a:r>
            <a:endParaRPr lang="fr-FR" dirty="0"/>
          </a:p>
        </p:txBody>
      </p:sp>
    </p:spTree>
    <p:extLst>
      <p:ext uri="{BB962C8B-B14F-4D97-AF65-F5344CB8AC3E}">
        <p14:creationId xmlns:p14="http://schemas.microsoft.com/office/powerpoint/2010/main" val="23681390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796223-79BF-B5D8-F71A-1E07E3493215}"/>
              </a:ext>
            </a:extLst>
          </p:cNvPr>
          <p:cNvSpPr>
            <a:spLocks noGrp="1"/>
          </p:cNvSpPr>
          <p:nvPr>
            <p:ph type="title"/>
          </p:nvPr>
        </p:nvSpPr>
        <p:spPr/>
        <p:txBody>
          <a:bodyPr/>
          <a:lstStyle/>
          <a:p>
            <a:r>
              <a:rPr lang="fr-FR" dirty="0"/>
              <a:t>Les KPI essentiels en fonction de vos objectifs</a:t>
            </a:r>
          </a:p>
        </p:txBody>
      </p:sp>
      <p:sp>
        <p:nvSpPr>
          <p:cNvPr id="3" name="Espace réservé du contenu 2">
            <a:extLst>
              <a:ext uri="{FF2B5EF4-FFF2-40B4-BE49-F238E27FC236}">
                <a16:creationId xmlns:a16="http://schemas.microsoft.com/office/drawing/2014/main" id="{46FF686C-887B-0078-3A6F-0F1632BC2014}"/>
              </a:ext>
            </a:extLst>
          </p:cNvPr>
          <p:cNvSpPr>
            <a:spLocks noGrp="1"/>
          </p:cNvSpPr>
          <p:nvPr>
            <p:ph idx="1"/>
          </p:nvPr>
        </p:nvSpPr>
        <p:spPr/>
        <p:txBody>
          <a:bodyPr>
            <a:normAutofit/>
          </a:bodyPr>
          <a:lstStyle/>
          <a:p>
            <a:pPr algn="l"/>
            <a:r>
              <a:rPr lang="fr-FR" sz="1800" b="1" i="0" u="none" strike="noStrike" baseline="0" dirty="0">
                <a:latin typeface="Raleway-ExtraBold"/>
              </a:rPr>
              <a:t>Conversion :</a:t>
            </a:r>
          </a:p>
          <a:p>
            <a:pPr algn="l"/>
            <a:r>
              <a:rPr lang="fr-FR" sz="1800" b="0" i="0" u="none" strike="noStrike" baseline="0" dirty="0">
                <a:latin typeface="Raleway" panose="020B0403030101060003" pitchFamily="34" charset="0"/>
              </a:rPr>
              <a:t>Pour mesurer la conversion générée grâce à vos réseaux sociaux, vous pouvez analyser :</a:t>
            </a:r>
          </a:p>
          <a:p>
            <a:pPr algn="l"/>
            <a:r>
              <a:rPr lang="fr-FR" sz="1800" b="0" i="0" u="none" strike="noStrike" baseline="0" dirty="0">
                <a:latin typeface="Raleway" panose="020B0403030101060003" pitchFamily="34" charset="0"/>
              </a:rPr>
              <a:t>• le </a:t>
            </a:r>
            <a:r>
              <a:rPr lang="fr-FR" sz="1800" b="1" i="0" u="none" strike="noStrike" baseline="0" dirty="0">
                <a:latin typeface="Raleway-ExtraBold"/>
              </a:rPr>
              <a:t>taux de conversion </a:t>
            </a:r>
            <a:r>
              <a:rPr lang="fr-FR" sz="1800" b="0" i="0" u="none" strike="noStrike" baseline="0" dirty="0">
                <a:latin typeface="Raleway" panose="020B0403030101060003" pitchFamily="34" charset="0"/>
              </a:rPr>
              <a:t>(Facebook Insights propose par exemple ce taux qui mesure la capacité de vos fans à générer des conversions sur votre site)</a:t>
            </a:r>
          </a:p>
          <a:p>
            <a:pPr algn="l"/>
            <a:r>
              <a:rPr lang="fr-FR" sz="1800" b="0" i="0" u="none" strike="noStrike" baseline="0" dirty="0">
                <a:latin typeface="Raleway" panose="020B0403030101060003" pitchFamily="34" charset="0"/>
              </a:rPr>
              <a:t>• le </a:t>
            </a:r>
            <a:r>
              <a:rPr lang="fr-FR" sz="1800" b="1" i="0" u="none" strike="noStrike" baseline="0" dirty="0">
                <a:latin typeface="Raleway-ExtraBold"/>
              </a:rPr>
              <a:t>nombre de clics de lien</a:t>
            </a:r>
          </a:p>
          <a:p>
            <a:pPr algn="l"/>
            <a:r>
              <a:rPr lang="fr-FR" sz="1800" b="0" i="0" u="none" strike="noStrike" baseline="0" dirty="0">
                <a:latin typeface="Raleway" panose="020B0403030101060003" pitchFamily="34" charset="0"/>
              </a:rPr>
              <a:t>• le </a:t>
            </a:r>
            <a:r>
              <a:rPr lang="fr-FR" sz="1800" b="1" i="0" u="none" strike="noStrike" baseline="0" dirty="0">
                <a:latin typeface="Raleway-ExtraBold"/>
              </a:rPr>
              <a:t>nombre de leads </a:t>
            </a:r>
            <a:r>
              <a:rPr lang="fr-FR" sz="1800" b="0" i="0" u="none" strike="noStrike" baseline="0" dirty="0">
                <a:latin typeface="Raleway" panose="020B0403030101060003" pitchFamily="34" charset="0"/>
              </a:rPr>
              <a:t>provenant de vos médias sociaux.</a:t>
            </a:r>
            <a:endParaRPr lang="fr-FR" dirty="0"/>
          </a:p>
        </p:txBody>
      </p:sp>
    </p:spTree>
    <p:extLst>
      <p:ext uri="{BB962C8B-B14F-4D97-AF65-F5344CB8AC3E}">
        <p14:creationId xmlns:p14="http://schemas.microsoft.com/office/powerpoint/2010/main" val="24070611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AD9A52-CCAE-D793-34E1-4E9A7FF6AFEC}"/>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F00AF048-D935-D8CF-2808-1109F79EDC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5023" y="466105"/>
            <a:ext cx="9072979" cy="5925790"/>
          </a:xfrm>
        </p:spPr>
      </p:pic>
    </p:spTree>
    <p:extLst>
      <p:ext uri="{BB962C8B-B14F-4D97-AF65-F5344CB8AC3E}">
        <p14:creationId xmlns:p14="http://schemas.microsoft.com/office/powerpoint/2010/main" val="3400035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E0FE08-2D3B-86DB-EA6C-BAE6EB4A9AAD}"/>
              </a:ext>
            </a:extLst>
          </p:cNvPr>
          <p:cNvSpPr>
            <a:spLocks noGrp="1"/>
          </p:cNvSpPr>
          <p:nvPr>
            <p:ph type="title"/>
          </p:nvPr>
        </p:nvSpPr>
        <p:spPr/>
        <p:txBody>
          <a:bodyPr/>
          <a:lstStyle/>
          <a:p>
            <a:r>
              <a:rPr lang="fr-FR" dirty="0"/>
              <a:t>VERS UNE CLASSIFICATION MÉDIAS/HORS MÉDIAS</a:t>
            </a:r>
          </a:p>
        </p:txBody>
      </p:sp>
      <p:sp>
        <p:nvSpPr>
          <p:cNvPr id="3" name="Espace réservé du contenu 2">
            <a:extLst>
              <a:ext uri="{FF2B5EF4-FFF2-40B4-BE49-F238E27FC236}">
                <a16:creationId xmlns:a16="http://schemas.microsoft.com/office/drawing/2014/main" id="{C74F3473-7E1F-AFD2-7116-1F9F0A9D597D}"/>
              </a:ext>
            </a:extLst>
          </p:cNvPr>
          <p:cNvSpPr>
            <a:spLocks noGrp="1"/>
          </p:cNvSpPr>
          <p:nvPr>
            <p:ph idx="1"/>
          </p:nvPr>
        </p:nvSpPr>
        <p:spPr/>
        <p:txBody>
          <a:bodyPr/>
          <a:lstStyle/>
          <a:p>
            <a:pPr algn="l"/>
            <a:r>
              <a:rPr lang="fr-FR" sz="1800" b="1" i="0" u="none" strike="noStrike" baseline="0" dirty="0">
                <a:latin typeface="Times-Roman"/>
              </a:rPr>
              <a:t>Les </a:t>
            </a:r>
            <a:r>
              <a:rPr lang="fr-FR" sz="1800" b="1" i="0" u="none" strike="noStrike" baseline="0" dirty="0" err="1">
                <a:latin typeface="Times-Roman"/>
              </a:rPr>
              <a:t>medias</a:t>
            </a:r>
            <a:r>
              <a:rPr lang="fr-FR" sz="1800" b="1" i="0" u="none" strike="noStrike" baseline="0" dirty="0">
                <a:latin typeface="Times-Roman"/>
              </a:rPr>
              <a:t> d'exposition </a:t>
            </a:r>
            <a:r>
              <a:rPr lang="fr-FR" sz="1800" b="0" i="0" u="none" strike="noStrike" baseline="0" dirty="0">
                <a:latin typeface="Times-Roman"/>
              </a:rPr>
              <a:t>sont une autre race de </a:t>
            </a:r>
            <a:r>
              <a:rPr lang="fr-FR" sz="1800" b="0" i="0" u="none" strike="noStrike" baseline="0" dirty="0" err="1">
                <a:latin typeface="Times-Roman"/>
              </a:rPr>
              <a:t>medias</a:t>
            </a:r>
            <a:r>
              <a:rPr lang="fr-FR" sz="1800" b="0" i="0" u="none" strike="noStrike" baseline="0" dirty="0">
                <a:latin typeface="Times-Roman"/>
              </a:rPr>
              <a:t>, leur message s'impose a nous, sans alibi de la consommation d'informations, sans qu'on l'ait souhaite, mais bien souvent parce qu'on y est expose de </a:t>
            </a:r>
            <a:r>
              <a:rPr lang="fr-FR" sz="1800" b="0" i="0" u="none" strike="noStrike" baseline="0" dirty="0" err="1">
                <a:latin typeface="Times-Roman"/>
              </a:rPr>
              <a:t>facon</a:t>
            </a:r>
            <a:r>
              <a:rPr lang="fr-FR" sz="1800" b="0" i="0" u="none" strike="noStrike" baseline="0" dirty="0">
                <a:latin typeface="Times-Roman"/>
              </a:rPr>
              <a:t> physique, en fonction de nos modes de vie personnels : dans la rue, dans un parking, face a une vitrine, dans un magasin ou face a un rayon.</a:t>
            </a:r>
            <a:endParaRPr lang="fr-FR" dirty="0"/>
          </a:p>
        </p:txBody>
      </p:sp>
    </p:spTree>
    <p:extLst>
      <p:ext uri="{BB962C8B-B14F-4D97-AF65-F5344CB8AC3E}">
        <p14:creationId xmlns:p14="http://schemas.microsoft.com/office/powerpoint/2010/main" val="2677418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8AA877-3B39-FC67-9067-53C5F1EE4A6F}"/>
              </a:ext>
            </a:extLst>
          </p:cNvPr>
          <p:cNvSpPr>
            <a:spLocks noGrp="1"/>
          </p:cNvSpPr>
          <p:nvPr>
            <p:ph type="title"/>
          </p:nvPr>
        </p:nvSpPr>
        <p:spPr/>
        <p:txBody>
          <a:bodyPr/>
          <a:lstStyle/>
          <a:p>
            <a:r>
              <a:rPr lang="fr-FR" dirty="0"/>
              <a:t>Les quatre piliers du modèle PESO</a:t>
            </a:r>
          </a:p>
        </p:txBody>
      </p:sp>
      <p:sp>
        <p:nvSpPr>
          <p:cNvPr id="3" name="Espace réservé du contenu 2">
            <a:extLst>
              <a:ext uri="{FF2B5EF4-FFF2-40B4-BE49-F238E27FC236}">
                <a16:creationId xmlns:a16="http://schemas.microsoft.com/office/drawing/2014/main" id="{95365A95-AC79-5A2D-82D4-C58B7B328A4D}"/>
              </a:ext>
            </a:extLst>
          </p:cNvPr>
          <p:cNvSpPr>
            <a:spLocks noGrp="1"/>
          </p:cNvSpPr>
          <p:nvPr>
            <p:ph idx="1"/>
          </p:nvPr>
        </p:nvSpPr>
        <p:spPr/>
        <p:txBody>
          <a:bodyPr/>
          <a:lstStyle/>
          <a:p>
            <a:r>
              <a:rPr lang="fr-FR" dirty="0"/>
              <a:t>Le modèle PESO repose sur quatre piliers fondamentaux, chacun ayant un rôle spécifique et complémentaire dans la construction d’une stratégie marketing solide et efficace. En maîtrisant ces piliers et en les intégrant harmonieusement, vous pourrez optimiser vos investissements publicitaires, profiter de la notoriété acquise, tirer parti des réseaux sociaux et développer votre propre contenu. Ensemble, ces quatre piliers offrent une vision globale et cohérente de votre stratégie marketing, permettant d’atteindre vos objectifs avec succès.</a:t>
            </a:r>
          </a:p>
          <a:p>
            <a:endParaRPr lang="fr-FR" dirty="0"/>
          </a:p>
          <a:p>
            <a:r>
              <a:rPr lang="fr-FR" dirty="0"/>
              <a:t>Comprendre et maîtriser chaque pilier du modèle PESO est essentiel pour en tirer le meilleur parti. Chacun d’eux possède ses propres forces, opportunités et défis, qui doivent être appréhendés et exploités de manière adaptée. En combinant ces piliers de manière judicieuse, vous pourrez maximiser l’impact de votre message et atteindre votre audience cible avec une efficacité redoutable.</a:t>
            </a:r>
          </a:p>
        </p:txBody>
      </p:sp>
    </p:spTree>
    <p:extLst>
      <p:ext uri="{BB962C8B-B14F-4D97-AF65-F5344CB8AC3E}">
        <p14:creationId xmlns:p14="http://schemas.microsoft.com/office/powerpoint/2010/main" val="369902440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356991-AE6F-4B3D-7F7D-FEFB3A671326}"/>
              </a:ext>
            </a:extLst>
          </p:cNvPr>
          <p:cNvSpPr>
            <a:spLocks noGrp="1"/>
          </p:cNvSpPr>
          <p:nvPr>
            <p:ph type="title"/>
          </p:nvPr>
        </p:nvSpPr>
        <p:spPr/>
        <p:txBody>
          <a:bodyPr/>
          <a:lstStyle/>
          <a:p>
            <a:r>
              <a:rPr lang="fr-FR" dirty="0"/>
              <a:t>Modèle PESO</a:t>
            </a:r>
          </a:p>
        </p:txBody>
      </p:sp>
      <p:sp>
        <p:nvSpPr>
          <p:cNvPr id="3" name="Espace réservé du contenu 2">
            <a:extLst>
              <a:ext uri="{FF2B5EF4-FFF2-40B4-BE49-F238E27FC236}">
                <a16:creationId xmlns:a16="http://schemas.microsoft.com/office/drawing/2014/main" id="{444137D5-6B01-7E35-E5B6-B9399B0A489B}"/>
              </a:ext>
            </a:extLst>
          </p:cNvPr>
          <p:cNvSpPr>
            <a:spLocks noGrp="1"/>
          </p:cNvSpPr>
          <p:nvPr>
            <p:ph idx="1"/>
          </p:nvPr>
        </p:nvSpPr>
        <p:spPr/>
        <p:txBody>
          <a:bodyPr/>
          <a:lstStyle/>
          <a:p>
            <a:r>
              <a:rPr lang="fr-FR" dirty="0"/>
              <a:t>Une stratégie de contenu efficace ne repose pas sur une seule tactique.</a:t>
            </a:r>
          </a:p>
          <a:p>
            <a:endParaRPr lang="fr-FR" dirty="0"/>
          </a:p>
          <a:p>
            <a:r>
              <a:rPr lang="fr-FR" dirty="0"/>
              <a:t>Pour réussir, vous avez besoin d'un mélange de:</a:t>
            </a:r>
          </a:p>
          <a:p>
            <a:endParaRPr lang="fr-FR" dirty="0"/>
          </a:p>
          <a:p>
            <a:r>
              <a:rPr lang="fr-FR" dirty="0"/>
              <a:t>Médias payants</a:t>
            </a:r>
          </a:p>
          <a:p>
            <a:r>
              <a:rPr lang="fr-FR" dirty="0"/>
              <a:t>Médias détenus</a:t>
            </a:r>
          </a:p>
          <a:p>
            <a:r>
              <a:rPr lang="fr-FR" dirty="0"/>
              <a:t>Médias gagnés</a:t>
            </a:r>
          </a:p>
          <a:p>
            <a:r>
              <a:rPr lang="fr-FR" dirty="0"/>
              <a:t>Médias partagés</a:t>
            </a:r>
          </a:p>
        </p:txBody>
      </p:sp>
    </p:spTree>
    <p:extLst>
      <p:ext uri="{BB962C8B-B14F-4D97-AF65-F5344CB8AC3E}">
        <p14:creationId xmlns:p14="http://schemas.microsoft.com/office/powerpoint/2010/main" val="33814668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262194-20FE-396C-2DEE-B6BAA10AFA95}"/>
              </a:ext>
            </a:extLst>
          </p:cNvPr>
          <p:cNvSpPr>
            <a:spLocks noGrp="1"/>
          </p:cNvSpPr>
          <p:nvPr>
            <p:ph type="title"/>
          </p:nvPr>
        </p:nvSpPr>
        <p:spPr/>
        <p:txBody>
          <a:bodyPr/>
          <a:lstStyle/>
          <a:p>
            <a:r>
              <a:rPr lang="fr-FR" dirty="0" err="1"/>
              <a:t>Paid</a:t>
            </a:r>
            <a:r>
              <a:rPr lang="fr-FR" dirty="0"/>
              <a:t> Media : optimiser vos investissements publicitaires</a:t>
            </a:r>
          </a:p>
        </p:txBody>
      </p:sp>
      <p:sp>
        <p:nvSpPr>
          <p:cNvPr id="3" name="Espace réservé du contenu 2">
            <a:extLst>
              <a:ext uri="{FF2B5EF4-FFF2-40B4-BE49-F238E27FC236}">
                <a16:creationId xmlns:a16="http://schemas.microsoft.com/office/drawing/2014/main" id="{E7E2643C-B88B-7495-3574-4C78BD317E6B}"/>
              </a:ext>
            </a:extLst>
          </p:cNvPr>
          <p:cNvSpPr>
            <a:spLocks noGrp="1"/>
          </p:cNvSpPr>
          <p:nvPr>
            <p:ph idx="1"/>
          </p:nvPr>
        </p:nvSpPr>
        <p:spPr/>
        <p:txBody>
          <a:bodyPr/>
          <a:lstStyle/>
          <a:p>
            <a:r>
              <a:rPr lang="fr-FR" dirty="0"/>
              <a:t>Le </a:t>
            </a:r>
            <a:r>
              <a:rPr lang="fr-FR" dirty="0" err="1"/>
              <a:t>Paid</a:t>
            </a:r>
            <a:r>
              <a:rPr lang="fr-FR" dirty="0"/>
              <a:t> Media correspond aux investissements publicitaires que vous effectuez pour promouvoir votre entreprise, vos produits ou vos services. Il s’agit d’acheter de l’espace publicitaire sur différents supports, tels que les médias traditionnels (télévision, radio, presse), les médias numériques (réseaux sociaux, sites web) ou encore les supports événementiels (salons, conférences). Le principal avantage du </a:t>
            </a:r>
            <a:r>
              <a:rPr lang="fr-FR" dirty="0" err="1"/>
              <a:t>Paid</a:t>
            </a:r>
            <a:r>
              <a:rPr lang="fr-FR" dirty="0"/>
              <a:t> Media réside dans sa capacité à vous offrir une visibilité immédiate et ciblée, en échange d’un budget déterminé.</a:t>
            </a:r>
          </a:p>
          <a:p>
            <a:endParaRPr lang="fr-FR" dirty="0"/>
          </a:p>
          <a:p>
            <a:r>
              <a:rPr lang="fr-FR" dirty="0"/>
              <a:t>Pour optimiser vos investissements en </a:t>
            </a:r>
            <a:r>
              <a:rPr lang="fr-FR" dirty="0" err="1"/>
              <a:t>Paid</a:t>
            </a:r>
            <a:r>
              <a:rPr lang="fr-FR" dirty="0"/>
              <a:t> Media, il est essentiel de choisir les supports les mieux adaptés à votre audience cible et à vos objectifs, et de suivre attentivement les performances de vos campagnes publicitaires. De cette manière, vous pourrez ajuster rapidement votre stratégie et maximiser le retour sur investissement (ROI) de vos actions.</a:t>
            </a:r>
          </a:p>
        </p:txBody>
      </p:sp>
    </p:spTree>
    <p:extLst>
      <p:ext uri="{BB962C8B-B14F-4D97-AF65-F5344CB8AC3E}">
        <p14:creationId xmlns:p14="http://schemas.microsoft.com/office/powerpoint/2010/main" val="35458408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06BD2A-8D50-2CEE-F23A-6B168931CABF}"/>
              </a:ext>
            </a:extLst>
          </p:cNvPr>
          <p:cNvSpPr>
            <a:spLocks noGrp="1"/>
          </p:cNvSpPr>
          <p:nvPr>
            <p:ph type="title"/>
          </p:nvPr>
        </p:nvSpPr>
        <p:spPr/>
        <p:txBody>
          <a:bodyPr/>
          <a:lstStyle/>
          <a:p>
            <a:r>
              <a:rPr lang="fr-FR" dirty="0" err="1"/>
              <a:t>Earned</a:t>
            </a:r>
            <a:r>
              <a:rPr lang="fr-FR" dirty="0"/>
              <a:t> Media : profiter de la notoriété acquise</a:t>
            </a:r>
          </a:p>
        </p:txBody>
      </p:sp>
      <p:sp>
        <p:nvSpPr>
          <p:cNvPr id="3" name="Espace réservé du contenu 2">
            <a:extLst>
              <a:ext uri="{FF2B5EF4-FFF2-40B4-BE49-F238E27FC236}">
                <a16:creationId xmlns:a16="http://schemas.microsoft.com/office/drawing/2014/main" id="{18FEA178-50BD-8561-5B0E-4882BB369B20}"/>
              </a:ext>
            </a:extLst>
          </p:cNvPr>
          <p:cNvSpPr>
            <a:spLocks noGrp="1"/>
          </p:cNvSpPr>
          <p:nvPr>
            <p:ph idx="1"/>
          </p:nvPr>
        </p:nvSpPr>
        <p:spPr/>
        <p:txBody>
          <a:bodyPr/>
          <a:lstStyle/>
          <a:p>
            <a:r>
              <a:rPr lang="fr-FR" dirty="0"/>
              <a:t>L’</a:t>
            </a:r>
            <a:r>
              <a:rPr lang="fr-FR" dirty="0" err="1"/>
              <a:t>Earned</a:t>
            </a:r>
            <a:r>
              <a:rPr lang="fr-FR" dirty="0"/>
              <a:t> Media englobe tous les contenus et messages diffusés par des tiers au sujet de votre entreprise, sans que vous ayez à débourser un centime. Il peut s’agir d’articles de presse, de témoignages clients, de critiques de produits, d’interviews, de partenariats ou encore de bouche-à-oreille. L’</a:t>
            </a:r>
            <a:r>
              <a:rPr lang="fr-FR" dirty="0" err="1"/>
              <a:t>Earned</a:t>
            </a:r>
            <a:r>
              <a:rPr lang="fr-FR" dirty="0"/>
              <a:t> Media permet de bénéficier d’une notoriété et d’une crédibilité accrues, car il est généralement perçu comme étant moins biaisé et commercial que le </a:t>
            </a:r>
            <a:r>
              <a:rPr lang="fr-FR" dirty="0" err="1"/>
              <a:t>Paid</a:t>
            </a:r>
            <a:r>
              <a:rPr lang="fr-FR" dirty="0"/>
              <a:t> Media.</a:t>
            </a:r>
          </a:p>
          <a:p>
            <a:endParaRPr lang="fr-FR" dirty="0"/>
          </a:p>
          <a:p>
            <a:r>
              <a:rPr lang="fr-FR" dirty="0"/>
              <a:t>Pour tirer le meilleur parti de l’</a:t>
            </a:r>
            <a:r>
              <a:rPr lang="fr-FR" dirty="0" err="1"/>
              <a:t>Earned</a:t>
            </a:r>
            <a:r>
              <a:rPr lang="fr-FR" dirty="0"/>
              <a:t> Media, il est essentiel de mettre en place des relations solides et durables avec les médias, les influenceurs, les partenaires et les clients. De même, il est nécessaire de surveiller et d’analyser régulièrement la couverture médiatique et les retombées de vos actions, afin d’identifier les opportunités d’amélioration et de renforcement de votre notoriété.</a:t>
            </a:r>
          </a:p>
        </p:txBody>
      </p:sp>
    </p:spTree>
    <p:extLst>
      <p:ext uri="{BB962C8B-B14F-4D97-AF65-F5344CB8AC3E}">
        <p14:creationId xmlns:p14="http://schemas.microsoft.com/office/powerpoint/2010/main" val="372499809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8D1699-136C-BA40-F590-E6FF18AF19E0}"/>
              </a:ext>
            </a:extLst>
          </p:cNvPr>
          <p:cNvSpPr>
            <a:spLocks noGrp="1"/>
          </p:cNvSpPr>
          <p:nvPr>
            <p:ph type="title"/>
          </p:nvPr>
        </p:nvSpPr>
        <p:spPr/>
        <p:txBody>
          <a:bodyPr/>
          <a:lstStyle/>
          <a:p>
            <a:r>
              <a:rPr lang="fr-FR" dirty="0" err="1"/>
              <a:t>Shared</a:t>
            </a:r>
            <a:r>
              <a:rPr lang="fr-FR" dirty="0"/>
              <a:t> Media : tirer parti des réseaux sociaux</a:t>
            </a:r>
          </a:p>
        </p:txBody>
      </p:sp>
      <p:sp>
        <p:nvSpPr>
          <p:cNvPr id="3" name="Espace réservé du contenu 2">
            <a:extLst>
              <a:ext uri="{FF2B5EF4-FFF2-40B4-BE49-F238E27FC236}">
                <a16:creationId xmlns:a16="http://schemas.microsoft.com/office/drawing/2014/main" id="{81C6B58B-38B2-AF70-57E3-0450EE4E83E2}"/>
              </a:ext>
            </a:extLst>
          </p:cNvPr>
          <p:cNvSpPr>
            <a:spLocks noGrp="1"/>
          </p:cNvSpPr>
          <p:nvPr>
            <p:ph idx="1"/>
          </p:nvPr>
        </p:nvSpPr>
        <p:spPr/>
        <p:txBody>
          <a:bodyPr>
            <a:normAutofit lnSpcReduction="10000"/>
          </a:bodyPr>
          <a:lstStyle/>
          <a:p>
            <a:r>
              <a:rPr lang="fr-FR" dirty="0"/>
              <a:t>Le </a:t>
            </a:r>
            <a:r>
              <a:rPr lang="fr-FR" dirty="0" err="1"/>
              <a:t>Shared</a:t>
            </a:r>
            <a:r>
              <a:rPr lang="fr-FR" dirty="0"/>
              <a:t> Media englobe l’ensemble des contenus que vous publiez et partagez sur les réseaux sociaux, ainsi que les interactions qui en découlent (commentaires, likes, partages, etc.). Les réseaux sociaux offrent un potentiel énorme pour toucher et engager votre audience, en diffusant des messages ciblés et personnalisés. De même, ils permettent de créer une communauté de clients fidèles et d’ambassadeurs de votre marque, qui peuvent contribuer à diffuser votre message et à renforcer votre notoriété.</a:t>
            </a:r>
          </a:p>
          <a:p>
            <a:endParaRPr lang="fr-FR" dirty="0"/>
          </a:p>
          <a:p>
            <a:r>
              <a:rPr lang="fr-FR" dirty="0"/>
              <a:t>Pour exploiter pleinement le potentiel du </a:t>
            </a:r>
            <a:r>
              <a:rPr lang="fr-FR" dirty="0" err="1"/>
              <a:t>Shared</a:t>
            </a:r>
            <a:r>
              <a:rPr lang="fr-FR" dirty="0"/>
              <a:t> Media, il est essentiel de définir une stratégie de contenu adaptée à chaque réseau social, en tenant compte de leurs spécificités et de leur audience. De même, il est nécessaire d’interagir régulièrement avec votre communauté, en répondant à leurs questions, en les sollicitant et en les valorisant. Enfin, il est indispensable de mesurer et d’analyser les performances de vos actions sur les réseaux sociaux, afin d’ajuster votre stratégie et d’optimiser vos résultats.</a:t>
            </a:r>
          </a:p>
        </p:txBody>
      </p:sp>
    </p:spTree>
    <p:extLst>
      <p:ext uri="{BB962C8B-B14F-4D97-AF65-F5344CB8AC3E}">
        <p14:creationId xmlns:p14="http://schemas.microsoft.com/office/powerpoint/2010/main" val="232901153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533D04-DEBF-2DB8-BD1D-11789CEC6E16}"/>
              </a:ext>
            </a:extLst>
          </p:cNvPr>
          <p:cNvSpPr>
            <a:spLocks noGrp="1"/>
          </p:cNvSpPr>
          <p:nvPr>
            <p:ph type="title"/>
          </p:nvPr>
        </p:nvSpPr>
        <p:spPr/>
        <p:txBody>
          <a:bodyPr/>
          <a:lstStyle/>
          <a:p>
            <a:r>
              <a:rPr lang="fr-FR" dirty="0" err="1"/>
              <a:t>Owned</a:t>
            </a:r>
            <a:r>
              <a:rPr lang="fr-FR" dirty="0"/>
              <a:t> Media : développer votre propre contenu</a:t>
            </a:r>
          </a:p>
        </p:txBody>
      </p:sp>
      <p:sp>
        <p:nvSpPr>
          <p:cNvPr id="3" name="Espace réservé du contenu 2">
            <a:extLst>
              <a:ext uri="{FF2B5EF4-FFF2-40B4-BE49-F238E27FC236}">
                <a16:creationId xmlns:a16="http://schemas.microsoft.com/office/drawing/2014/main" id="{4CDAAA4D-B178-1B23-E81D-701CA8BF3BEB}"/>
              </a:ext>
            </a:extLst>
          </p:cNvPr>
          <p:cNvSpPr>
            <a:spLocks noGrp="1"/>
          </p:cNvSpPr>
          <p:nvPr>
            <p:ph idx="1"/>
          </p:nvPr>
        </p:nvSpPr>
        <p:spPr/>
        <p:txBody>
          <a:bodyPr/>
          <a:lstStyle/>
          <a:p>
            <a:r>
              <a:rPr lang="fr-FR" dirty="0"/>
              <a:t>L’</a:t>
            </a:r>
            <a:r>
              <a:rPr lang="fr-FR" dirty="0" err="1"/>
              <a:t>Owned</a:t>
            </a:r>
            <a:r>
              <a:rPr lang="fr-FR" dirty="0"/>
              <a:t> Media désigne l’ensemble des contenus que vous créez et publiez sur vos propres supports de communication, tels que votre site web, votre blog, vos newsletters ou encore vos supports de présentation. L’</a:t>
            </a:r>
            <a:r>
              <a:rPr lang="fr-FR" dirty="0" err="1"/>
              <a:t>Owned</a:t>
            </a:r>
            <a:r>
              <a:rPr lang="fr-FR" dirty="0"/>
              <a:t> Media vous offre un contrôle total sur votre message et votre image de marque, ainsi qu’une grande flexibilité pour adapter et personnaliser vos contenus en fonction de vos objectifs et de votre audience. De même, il permet de générer du trafic, de capter des leads et de fidéliser vos clients, en leur offrant une expérience riche et personnalisée.</a:t>
            </a:r>
          </a:p>
          <a:p>
            <a:endParaRPr lang="fr-FR" dirty="0"/>
          </a:p>
          <a:p>
            <a:r>
              <a:rPr lang="fr-FR" dirty="0"/>
              <a:t>Pour développer efficacement votre </a:t>
            </a:r>
            <a:r>
              <a:rPr lang="fr-FR" dirty="0" err="1"/>
              <a:t>Owned</a:t>
            </a:r>
            <a:r>
              <a:rPr lang="fr-FR" dirty="0"/>
              <a:t> Media, il est essentiel de définir une stratégie de contenu solide et cohérente, en tenant compte des attentes et des besoins de votre audience. De même, il est nécessaire de produire des contenus de qualité, qui apportent de la valeur ajoutée à vos lecteurs et qui renforcent votre positionnement d’expert dans votre domaine. Enfin, il est indispensable de mesurer et d’analyser les performances de vos contenus, afin d’ajuster votre stratégie et d’optimiser vos résultats.</a:t>
            </a:r>
          </a:p>
        </p:txBody>
      </p:sp>
    </p:spTree>
    <p:extLst>
      <p:ext uri="{BB962C8B-B14F-4D97-AF65-F5344CB8AC3E}">
        <p14:creationId xmlns:p14="http://schemas.microsoft.com/office/powerpoint/2010/main" val="6466555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8CF5A5-B469-863E-510C-C22ED968AA4A}"/>
              </a:ext>
            </a:extLst>
          </p:cNvPr>
          <p:cNvSpPr>
            <a:spLocks noGrp="1"/>
          </p:cNvSpPr>
          <p:nvPr>
            <p:ph type="title"/>
          </p:nvPr>
        </p:nvSpPr>
        <p:spPr/>
        <p:txBody>
          <a:bodyPr/>
          <a:lstStyle/>
          <a:p>
            <a:r>
              <a:rPr lang="fr-FR" dirty="0"/>
              <a:t>Adapter votre approche en fonction de votre cible</a:t>
            </a:r>
          </a:p>
        </p:txBody>
      </p:sp>
      <p:sp>
        <p:nvSpPr>
          <p:cNvPr id="3" name="Espace réservé du contenu 2">
            <a:extLst>
              <a:ext uri="{FF2B5EF4-FFF2-40B4-BE49-F238E27FC236}">
                <a16:creationId xmlns:a16="http://schemas.microsoft.com/office/drawing/2014/main" id="{36753FC5-0F9C-A92E-0B9F-DD2E76AEDF79}"/>
              </a:ext>
            </a:extLst>
          </p:cNvPr>
          <p:cNvSpPr>
            <a:spLocks noGrp="1"/>
          </p:cNvSpPr>
          <p:nvPr>
            <p:ph idx="1"/>
          </p:nvPr>
        </p:nvSpPr>
        <p:spPr/>
        <p:txBody>
          <a:bodyPr/>
          <a:lstStyle/>
          <a:p>
            <a:r>
              <a:rPr lang="fr-FR" dirty="0"/>
              <a:t>Par exemple, si votre cible est principalement composée de jeunes actifs, il pourrait être pertinent de privilégier les réseaux sociaux et les formats vidéo pour vos campagnes de </a:t>
            </a:r>
            <a:r>
              <a:rPr lang="fr-FR" dirty="0" err="1"/>
              <a:t>Paid</a:t>
            </a:r>
            <a:r>
              <a:rPr lang="fr-FR" dirty="0"/>
              <a:t> Media et de </a:t>
            </a:r>
            <a:r>
              <a:rPr lang="fr-FR" dirty="0" err="1"/>
              <a:t>Shared</a:t>
            </a:r>
            <a:r>
              <a:rPr lang="fr-FR" dirty="0"/>
              <a:t> Media. Si votre cible est plutôt constituée de professionnels expérimentés, il pourrait être intéressant de miser sur des articles de fond et des études de cas pour votre </a:t>
            </a:r>
            <a:r>
              <a:rPr lang="fr-FR" dirty="0" err="1"/>
              <a:t>Owned</a:t>
            </a:r>
            <a:r>
              <a:rPr lang="fr-FR" dirty="0"/>
              <a:t> Media et votre </a:t>
            </a:r>
            <a:r>
              <a:rPr lang="fr-FR" dirty="0" err="1"/>
              <a:t>Earned</a:t>
            </a:r>
            <a:r>
              <a:rPr lang="fr-FR" dirty="0"/>
              <a:t> Media. Enfin, si votre cible est très segmentée et diversifiée, il pourrait être judicieux d’adopter une approche multi-canal et </a:t>
            </a:r>
            <a:r>
              <a:rPr lang="fr-FR" dirty="0" err="1"/>
              <a:t>multi-format</a:t>
            </a:r>
            <a:r>
              <a:rPr lang="fr-FR" dirty="0"/>
              <a:t>, afin de toucher l’ensemble de vos segments avec une efficacité optimale.</a:t>
            </a:r>
          </a:p>
        </p:txBody>
      </p:sp>
    </p:spTree>
    <p:extLst>
      <p:ext uri="{BB962C8B-B14F-4D97-AF65-F5344CB8AC3E}">
        <p14:creationId xmlns:p14="http://schemas.microsoft.com/office/powerpoint/2010/main" val="418961669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1F7E20-6FFD-0F56-5DF0-E6F0C947004C}"/>
              </a:ext>
            </a:extLst>
          </p:cNvPr>
          <p:cNvSpPr>
            <a:spLocks noGrp="1"/>
          </p:cNvSpPr>
          <p:nvPr>
            <p:ph type="title"/>
          </p:nvPr>
        </p:nvSpPr>
        <p:spPr/>
        <p:txBody>
          <a:bodyPr/>
          <a:lstStyle/>
          <a:p>
            <a:r>
              <a:rPr lang="fr-FR" dirty="0"/>
              <a:t>Campagnes publicitaires réussies grâce au </a:t>
            </a:r>
            <a:r>
              <a:rPr lang="fr-FR" dirty="0" err="1"/>
              <a:t>Paid</a:t>
            </a:r>
            <a:r>
              <a:rPr lang="fr-FR" dirty="0"/>
              <a:t> Media</a:t>
            </a:r>
          </a:p>
        </p:txBody>
      </p:sp>
      <p:sp>
        <p:nvSpPr>
          <p:cNvPr id="3" name="Espace réservé du contenu 2">
            <a:extLst>
              <a:ext uri="{FF2B5EF4-FFF2-40B4-BE49-F238E27FC236}">
                <a16:creationId xmlns:a16="http://schemas.microsoft.com/office/drawing/2014/main" id="{ABF8512B-BF41-2D09-F47E-A3A5E8C8D121}"/>
              </a:ext>
            </a:extLst>
          </p:cNvPr>
          <p:cNvSpPr>
            <a:spLocks noGrp="1"/>
          </p:cNvSpPr>
          <p:nvPr>
            <p:ph idx="1"/>
          </p:nvPr>
        </p:nvSpPr>
        <p:spPr/>
        <p:txBody>
          <a:bodyPr/>
          <a:lstStyle/>
          <a:p>
            <a:r>
              <a:rPr lang="fr-FR" dirty="0"/>
              <a:t>De nombreuses campagnes publicitaires ont connu un succès retentissant grâce à une utilisation judicieuse et innovante du </a:t>
            </a:r>
            <a:r>
              <a:rPr lang="fr-FR" dirty="0" err="1"/>
              <a:t>Paid</a:t>
            </a:r>
            <a:r>
              <a:rPr lang="fr-FR" dirty="0"/>
              <a:t> Media. Par exemple, la marque de boissons énergisantes Red Bull a su tirer parti des médias traditionnels (télévision, presse) et numériques (réseaux sociaux, sites web) pour diffuser des messages percutants et audacieux, qui ont contribué à renforcer son image de marque et sa notoriété. De même, la marque de vêtements </a:t>
            </a:r>
            <a:r>
              <a:rPr lang="fr-FR" dirty="0" err="1"/>
              <a:t>outdoor</a:t>
            </a:r>
            <a:r>
              <a:rPr lang="fr-FR" dirty="0"/>
              <a:t> </a:t>
            </a:r>
            <a:r>
              <a:rPr lang="fr-FR" dirty="0" err="1"/>
              <a:t>Patagonia</a:t>
            </a:r>
            <a:r>
              <a:rPr lang="fr-FR" dirty="0"/>
              <a:t> a réussi à sensibiliser et à mobiliser son audience autour de ses valeurs environnementales et éthiques, grâce à des campagnes publicitaires ciblées et engagées.</a:t>
            </a:r>
          </a:p>
          <a:p>
            <a:endParaRPr lang="fr-FR" dirty="0"/>
          </a:p>
          <a:p>
            <a:r>
              <a:rPr lang="fr-FR" dirty="0"/>
              <a:t>Ces exemples témoignent de l’importance de bien choisir et d’adapter ses supports de communication en fonction de sa cible et de ses objectifs, ainsi que de la nécessité de suivre et d’analyser les performances de ses actions pour optimiser ses investissements publicitaires.</a:t>
            </a:r>
          </a:p>
        </p:txBody>
      </p:sp>
    </p:spTree>
    <p:extLst>
      <p:ext uri="{BB962C8B-B14F-4D97-AF65-F5344CB8AC3E}">
        <p14:creationId xmlns:p14="http://schemas.microsoft.com/office/powerpoint/2010/main" val="32277230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3391EA-2BA3-615D-DA6B-906C61C76E52}"/>
              </a:ext>
            </a:extLst>
          </p:cNvPr>
          <p:cNvSpPr>
            <a:spLocks noGrp="1"/>
          </p:cNvSpPr>
          <p:nvPr>
            <p:ph type="title"/>
          </p:nvPr>
        </p:nvSpPr>
        <p:spPr/>
        <p:txBody>
          <a:bodyPr/>
          <a:lstStyle/>
          <a:p>
            <a:r>
              <a:rPr lang="fr-FR" dirty="0"/>
              <a:t>Témoignages et succès obtenus par </a:t>
            </a:r>
            <a:r>
              <a:rPr lang="fr-FR" dirty="0" err="1"/>
              <a:t>Earned</a:t>
            </a:r>
            <a:r>
              <a:rPr lang="fr-FR" dirty="0"/>
              <a:t> Media</a:t>
            </a:r>
          </a:p>
        </p:txBody>
      </p:sp>
      <p:sp>
        <p:nvSpPr>
          <p:cNvPr id="3" name="Espace réservé du contenu 2">
            <a:extLst>
              <a:ext uri="{FF2B5EF4-FFF2-40B4-BE49-F238E27FC236}">
                <a16:creationId xmlns:a16="http://schemas.microsoft.com/office/drawing/2014/main" id="{2C1F041B-A4CD-115C-432E-4EF3AB333C84}"/>
              </a:ext>
            </a:extLst>
          </p:cNvPr>
          <p:cNvSpPr>
            <a:spLocks noGrp="1"/>
          </p:cNvSpPr>
          <p:nvPr>
            <p:ph idx="1"/>
          </p:nvPr>
        </p:nvSpPr>
        <p:spPr/>
        <p:txBody>
          <a:bodyPr/>
          <a:lstStyle/>
          <a:p>
            <a:r>
              <a:rPr lang="fr-FR" dirty="0"/>
              <a:t>L’</a:t>
            </a:r>
            <a:r>
              <a:rPr lang="fr-FR" dirty="0" err="1"/>
              <a:t>Earned</a:t>
            </a:r>
            <a:r>
              <a:rPr lang="fr-FR" dirty="0"/>
              <a:t> Media a permis à de nombreuses entreprises de bénéficier d’une notoriété et d’une crédibilité accrues, en s’appuyant sur la diffusion de contenus et de messages par des tiers. Par exemple, la start-up française BlaBlaCar a connu un succès fulgurant grâce à une couverture médiatique massive et favorable, qui a contribué à faire connaître et à populariser son concept de covoiturage longue distance. De même, la marque de cosmétiques Lush a su capitaliser sur les témoignages et les recommandations de ses clients pour asseoir sa réputation d’entreprise responsable et engagée.</a:t>
            </a:r>
          </a:p>
        </p:txBody>
      </p:sp>
    </p:spTree>
    <p:extLst>
      <p:ext uri="{BB962C8B-B14F-4D97-AF65-F5344CB8AC3E}">
        <p14:creationId xmlns:p14="http://schemas.microsoft.com/office/powerpoint/2010/main" val="268596798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586A3B-4A56-5172-876C-C182A43B1B1F}"/>
              </a:ext>
            </a:extLst>
          </p:cNvPr>
          <p:cNvSpPr>
            <a:spLocks noGrp="1"/>
          </p:cNvSpPr>
          <p:nvPr>
            <p:ph type="title"/>
          </p:nvPr>
        </p:nvSpPr>
        <p:spPr/>
        <p:txBody>
          <a:bodyPr/>
          <a:lstStyle/>
          <a:p>
            <a:r>
              <a:rPr lang="fr-FR" dirty="0"/>
              <a:t>Stratégies de contenu partagé sur les réseaux sociaux</a:t>
            </a:r>
          </a:p>
        </p:txBody>
      </p:sp>
      <p:sp>
        <p:nvSpPr>
          <p:cNvPr id="3" name="Espace réservé du contenu 2">
            <a:extLst>
              <a:ext uri="{FF2B5EF4-FFF2-40B4-BE49-F238E27FC236}">
                <a16:creationId xmlns:a16="http://schemas.microsoft.com/office/drawing/2014/main" id="{AFB578B6-C543-73B2-E30B-804338EE61AB}"/>
              </a:ext>
            </a:extLst>
          </p:cNvPr>
          <p:cNvSpPr>
            <a:spLocks noGrp="1"/>
          </p:cNvSpPr>
          <p:nvPr>
            <p:ph idx="1"/>
          </p:nvPr>
        </p:nvSpPr>
        <p:spPr/>
        <p:txBody>
          <a:bodyPr/>
          <a:lstStyle/>
          <a:p>
            <a:r>
              <a:rPr lang="fr-FR" dirty="0"/>
              <a:t>Le </a:t>
            </a:r>
            <a:r>
              <a:rPr lang="fr-FR" dirty="0" err="1"/>
              <a:t>Shared</a:t>
            </a:r>
            <a:r>
              <a:rPr lang="fr-FR" dirty="0"/>
              <a:t> Media a permis à de nombreuses entreprises de toucher et d’engager leur audience, en diffusant des contenus adaptés et personnalisés sur les réseaux sociaux. Par exemple, la marque de fast-food McDonald’s a su créer un véritable buzz autour de ses produits et de ses promotions, grâce à des publications virales et interactives sur Facebook, Twitter et Instagram. De même, la marque de mode Zara a réussi à fédérer une communauté de fans et d’ambassadeurs, en partageant régulièrement des photos, des vidéos et des stories mettant en scène ses collections et ses coulisses.</a:t>
            </a:r>
          </a:p>
          <a:p>
            <a:endParaRPr lang="fr-FR" dirty="0"/>
          </a:p>
          <a:p>
            <a:r>
              <a:rPr lang="fr-FR" dirty="0"/>
              <a:t>Ces exemples démontrent l’importance de définir une stratégie de contenu adaptée à chaque réseau social, en tenant compte de leurs spécificités et de leur audience, ainsi que de la nécessité d’interagir régulièrement avec sa communauté et de mesurer les performances de ses actions pour optimiser ses résultats.</a:t>
            </a:r>
          </a:p>
        </p:txBody>
      </p:sp>
    </p:spTree>
    <p:extLst>
      <p:ext uri="{BB962C8B-B14F-4D97-AF65-F5344CB8AC3E}">
        <p14:creationId xmlns:p14="http://schemas.microsoft.com/office/powerpoint/2010/main" val="1519678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E0FE08-2D3B-86DB-EA6C-BAE6EB4A9AAD}"/>
              </a:ext>
            </a:extLst>
          </p:cNvPr>
          <p:cNvSpPr>
            <a:spLocks noGrp="1"/>
          </p:cNvSpPr>
          <p:nvPr>
            <p:ph type="title"/>
          </p:nvPr>
        </p:nvSpPr>
        <p:spPr/>
        <p:txBody>
          <a:bodyPr/>
          <a:lstStyle/>
          <a:p>
            <a:r>
              <a:rPr lang="fr-FR" dirty="0"/>
              <a:t>VERS UNE CLASSIFICATION MÉDIAS/HORS MÉDIAS</a:t>
            </a:r>
          </a:p>
        </p:txBody>
      </p:sp>
      <p:sp>
        <p:nvSpPr>
          <p:cNvPr id="3" name="Espace réservé du contenu 2">
            <a:extLst>
              <a:ext uri="{FF2B5EF4-FFF2-40B4-BE49-F238E27FC236}">
                <a16:creationId xmlns:a16="http://schemas.microsoft.com/office/drawing/2014/main" id="{C74F3473-7E1F-AFD2-7116-1F9F0A9D597D}"/>
              </a:ext>
            </a:extLst>
          </p:cNvPr>
          <p:cNvSpPr>
            <a:spLocks noGrp="1"/>
          </p:cNvSpPr>
          <p:nvPr>
            <p:ph idx="1"/>
          </p:nvPr>
        </p:nvSpPr>
        <p:spPr/>
        <p:txBody>
          <a:bodyPr/>
          <a:lstStyle/>
          <a:p>
            <a:pPr algn="l"/>
            <a:r>
              <a:rPr lang="fr-FR" sz="1800" b="1" i="0" u="none" strike="noStrike" baseline="0" dirty="0">
                <a:latin typeface="Times-Roman"/>
              </a:rPr>
              <a:t>les </a:t>
            </a:r>
            <a:r>
              <a:rPr lang="fr-FR" sz="1800" b="1" i="0" u="none" strike="noStrike" baseline="0" dirty="0" err="1">
                <a:latin typeface="Times-Roman"/>
              </a:rPr>
              <a:t>medias</a:t>
            </a:r>
            <a:r>
              <a:rPr lang="fr-FR" sz="1800" b="1" i="0" u="none" strike="noStrike" baseline="0" dirty="0">
                <a:latin typeface="Times-Roman"/>
              </a:rPr>
              <a:t> de participation</a:t>
            </a:r>
            <a:r>
              <a:rPr lang="fr-FR" sz="1800" b="0" i="0" u="none" strike="noStrike" baseline="0" dirty="0">
                <a:latin typeface="Times-Roman"/>
              </a:rPr>
              <a:t>. Par leur discours, par leur fonctionnement, ils sollicitent l'avis du consommateur et/ou l'incitent a agir, a modifier son comportement. Parce que l'</a:t>
            </a:r>
            <a:r>
              <a:rPr lang="fr-FR" sz="1800" b="0" i="0" u="none" strike="noStrike" baseline="0" dirty="0" err="1">
                <a:latin typeface="Times-Roman"/>
              </a:rPr>
              <a:t>interactivite</a:t>
            </a:r>
            <a:r>
              <a:rPr lang="fr-FR" dirty="0">
                <a:latin typeface="Times-Roman"/>
              </a:rPr>
              <a:t> </a:t>
            </a:r>
            <a:r>
              <a:rPr lang="fr-FR" sz="1800" b="0" i="0" u="none" strike="noStrike" baseline="0" dirty="0">
                <a:latin typeface="Times-Roman"/>
              </a:rPr>
              <a:t>est une valeur montante essentielle des </a:t>
            </a:r>
            <a:r>
              <a:rPr lang="fr-FR" sz="1800" b="0" i="0" u="none" strike="noStrike" baseline="0" dirty="0" err="1">
                <a:latin typeface="Times-Roman"/>
              </a:rPr>
              <a:t>annees</a:t>
            </a:r>
            <a:r>
              <a:rPr lang="fr-FR" sz="1800" b="0" i="0" u="none" strike="noStrike" baseline="0" dirty="0">
                <a:latin typeface="Times-Roman"/>
              </a:rPr>
              <a:t> 90, les </a:t>
            </a:r>
            <a:r>
              <a:rPr lang="fr-FR" sz="1800" b="0" i="0" u="none" strike="noStrike" baseline="0" dirty="0" err="1">
                <a:latin typeface="Times-Roman"/>
              </a:rPr>
              <a:t>medias</a:t>
            </a:r>
            <a:r>
              <a:rPr lang="fr-FR" sz="1800" b="0" i="0" u="none" strike="noStrike" baseline="0" dirty="0">
                <a:latin typeface="Times-Roman"/>
              </a:rPr>
              <a:t> qui affichent cette </a:t>
            </a:r>
            <a:r>
              <a:rPr lang="fr-FR" sz="1800" b="0" i="0" u="none" strike="noStrike" baseline="0" dirty="0" err="1">
                <a:latin typeface="Times-Roman"/>
              </a:rPr>
              <a:t>competence</a:t>
            </a:r>
            <a:r>
              <a:rPr lang="fr-FR" sz="1800" b="0" i="0" u="none" strike="noStrike" baseline="0" dirty="0">
                <a:latin typeface="Times-Roman"/>
              </a:rPr>
              <a:t> connaissent un </a:t>
            </a:r>
            <a:r>
              <a:rPr lang="fr-FR" sz="1800" b="0" i="0" u="none" strike="noStrike" baseline="0" dirty="0" err="1">
                <a:latin typeface="Times-Roman"/>
              </a:rPr>
              <a:t>succes</a:t>
            </a:r>
            <a:r>
              <a:rPr lang="fr-FR" sz="1800" b="0" i="0" u="none" strike="noStrike" baseline="0" dirty="0">
                <a:latin typeface="Times-Roman"/>
              </a:rPr>
              <a:t> certain.</a:t>
            </a:r>
            <a:endParaRPr lang="fr-FR" dirty="0"/>
          </a:p>
        </p:txBody>
      </p:sp>
    </p:spTree>
    <p:extLst>
      <p:ext uri="{BB962C8B-B14F-4D97-AF65-F5344CB8AC3E}">
        <p14:creationId xmlns:p14="http://schemas.microsoft.com/office/powerpoint/2010/main" val="233678250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BEC036-631A-BC38-4F1C-D5706041260E}"/>
              </a:ext>
            </a:extLst>
          </p:cNvPr>
          <p:cNvSpPr>
            <a:spLocks noGrp="1"/>
          </p:cNvSpPr>
          <p:nvPr>
            <p:ph type="title"/>
          </p:nvPr>
        </p:nvSpPr>
        <p:spPr/>
        <p:txBody>
          <a:bodyPr/>
          <a:lstStyle/>
          <a:p>
            <a:r>
              <a:rPr lang="fr-FR" dirty="0"/>
              <a:t>Création de contenus engageants pour </a:t>
            </a:r>
            <a:r>
              <a:rPr lang="fr-FR" dirty="0" err="1"/>
              <a:t>Owned</a:t>
            </a:r>
            <a:r>
              <a:rPr lang="fr-FR" dirty="0"/>
              <a:t> Media</a:t>
            </a:r>
          </a:p>
        </p:txBody>
      </p:sp>
      <p:sp>
        <p:nvSpPr>
          <p:cNvPr id="3" name="Espace réservé du contenu 2">
            <a:extLst>
              <a:ext uri="{FF2B5EF4-FFF2-40B4-BE49-F238E27FC236}">
                <a16:creationId xmlns:a16="http://schemas.microsoft.com/office/drawing/2014/main" id="{02D35698-C21C-2658-11AB-04369C8BC4D4}"/>
              </a:ext>
            </a:extLst>
          </p:cNvPr>
          <p:cNvSpPr>
            <a:spLocks noGrp="1"/>
          </p:cNvSpPr>
          <p:nvPr>
            <p:ph idx="1"/>
          </p:nvPr>
        </p:nvSpPr>
        <p:spPr/>
        <p:txBody>
          <a:bodyPr/>
          <a:lstStyle/>
          <a:p>
            <a:r>
              <a:rPr lang="fr-FR" dirty="0"/>
              <a:t>L’</a:t>
            </a:r>
            <a:r>
              <a:rPr lang="fr-FR" dirty="0" err="1"/>
              <a:t>Owned</a:t>
            </a:r>
            <a:r>
              <a:rPr lang="fr-FR" dirty="0"/>
              <a:t> Media a permis à de nombreuses entreprises de générer du trafic, de capter des leads et de fidéliser leurs clients, en créant et en publiant des contenus de qualité sur leurs propres supports de communication. Par exemple, le site de réservation d’hôtels Booking.com a su s’imposer comme une référence incontournable dans son secteur, grâce à la publication régulière d’articles de conseils, de témoignages et d’actualités sur son blog. De même, la marque de high-tech Apple a réussi à créer un véritable engouement autour de ses produits, en diffusant des vidéos de présentation et des tutoriels sur sa chaîne YouTube et son site web.</a:t>
            </a:r>
          </a:p>
        </p:txBody>
      </p:sp>
    </p:spTree>
    <p:extLst>
      <p:ext uri="{BB962C8B-B14F-4D97-AF65-F5344CB8AC3E}">
        <p14:creationId xmlns:p14="http://schemas.microsoft.com/office/powerpoint/2010/main" val="141933436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430B34-DE84-03EA-9412-DA4C5945BA31}"/>
              </a:ext>
            </a:extLst>
          </p:cNvPr>
          <p:cNvSpPr>
            <a:spLocks noGrp="1"/>
          </p:cNvSpPr>
          <p:nvPr>
            <p:ph type="title"/>
          </p:nvPr>
        </p:nvSpPr>
        <p:spPr/>
        <p:txBody>
          <a:bodyPr/>
          <a:lstStyle/>
          <a:p>
            <a:r>
              <a:rPr lang="fr-FR" dirty="0"/>
              <a:t>Indicateurs clés de performance (KPI) à suivre</a:t>
            </a:r>
          </a:p>
        </p:txBody>
      </p:sp>
      <p:sp>
        <p:nvSpPr>
          <p:cNvPr id="3" name="Espace réservé du contenu 2">
            <a:extLst>
              <a:ext uri="{FF2B5EF4-FFF2-40B4-BE49-F238E27FC236}">
                <a16:creationId xmlns:a16="http://schemas.microsoft.com/office/drawing/2014/main" id="{413D88B8-C1A7-EAAF-894E-7F67116AE687}"/>
              </a:ext>
            </a:extLst>
          </p:cNvPr>
          <p:cNvSpPr>
            <a:spLocks noGrp="1"/>
          </p:cNvSpPr>
          <p:nvPr>
            <p:ph idx="1"/>
          </p:nvPr>
        </p:nvSpPr>
        <p:spPr/>
        <p:txBody>
          <a:bodyPr/>
          <a:lstStyle/>
          <a:p>
            <a:r>
              <a:rPr lang="fr-FR" dirty="0" err="1"/>
              <a:t>Paid</a:t>
            </a:r>
            <a:r>
              <a:rPr lang="fr-FR" dirty="0"/>
              <a:t> Media : nombre de visites, taux de clics, taux de conversion, coût par clic, coût par acquisition, retour sur investissement (ROI).</a:t>
            </a:r>
          </a:p>
          <a:p>
            <a:r>
              <a:rPr lang="fr-FR" dirty="0" err="1"/>
              <a:t>Earned</a:t>
            </a:r>
            <a:r>
              <a:rPr lang="fr-FR" dirty="0"/>
              <a:t> Media : nombre d’articles de presse, audience médiatique, portée, engagement, sentiment, part de voix.</a:t>
            </a:r>
          </a:p>
          <a:p>
            <a:r>
              <a:rPr lang="fr-FR" dirty="0" err="1"/>
              <a:t>Shared</a:t>
            </a:r>
            <a:r>
              <a:rPr lang="fr-FR" dirty="0"/>
              <a:t> Media : nombre d’abonnés, taux d’engagement, partage, mentions “J’aime”, commentaires, clics.</a:t>
            </a:r>
          </a:p>
          <a:p>
            <a:r>
              <a:rPr lang="fr-FR" dirty="0" err="1"/>
              <a:t>Owned</a:t>
            </a:r>
            <a:r>
              <a:rPr lang="fr-FR" dirty="0"/>
              <a:t> Media : nombre de visites, taux de rebond, durée moyenne de visite, taux de conversion, leads générés, inscriptions à la newsletter.</a:t>
            </a:r>
          </a:p>
        </p:txBody>
      </p:sp>
    </p:spTree>
    <p:extLst>
      <p:ext uri="{BB962C8B-B14F-4D97-AF65-F5344CB8AC3E}">
        <p14:creationId xmlns:p14="http://schemas.microsoft.com/office/powerpoint/2010/main" val="295600843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A6F085-6C43-EF6B-DF1C-520B7313A0D2}"/>
              </a:ext>
            </a:extLst>
          </p:cNvPr>
          <p:cNvSpPr>
            <a:spLocks noGrp="1"/>
          </p:cNvSpPr>
          <p:nvPr>
            <p:ph type="title"/>
          </p:nvPr>
        </p:nvSpPr>
        <p:spPr/>
        <p:txBody>
          <a:bodyPr/>
          <a:lstStyle/>
          <a:p>
            <a:r>
              <a:rPr lang="fr-FR" dirty="0"/>
              <a:t>Elaboration de votre Plan d’action</a:t>
            </a:r>
          </a:p>
        </p:txBody>
      </p:sp>
      <p:sp>
        <p:nvSpPr>
          <p:cNvPr id="3" name="Espace réservé du contenu 2">
            <a:extLst>
              <a:ext uri="{FF2B5EF4-FFF2-40B4-BE49-F238E27FC236}">
                <a16:creationId xmlns:a16="http://schemas.microsoft.com/office/drawing/2014/main" id="{97FCD0AF-64C2-A9E8-2AD8-1785603FE8EC}"/>
              </a:ext>
            </a:extLst>
          </p:cNvPr>
          <p:cNvSpPr>
            <a:spLocks noGrp="1"/>
          </p:cNvSpPr>
          <p:nvPr>
            <p:ph idx="1"/>
          </p:nvPr>
        </p:nvSpPr>
        <p:spPr/>
        <p:txBody>
          <a:bodyPr/>
          <a:lstStyle/>
          <a:p>
            <a:pPr marL="0" indent="0">
              <a:buNone/>
            </a:pPr>
            <a:r>
              <a:rPr lang="fr-FR" dirty="0"/>
              <a:t>1) PRÉPARATION ET ÉTUDE PRÉLIMINAIRE – 1 semaines </a:t>
            </a:r>
          </a:p>
          <a:p>
            <a:r>
              <a:rPr lang="fr-FR" dirty="0"/>
              <a:t>• Constitution de l’équipe </a:t>
            </a:r>
          </a:p>
          <a:p>
            <a:r>
              <a:rPr lang="fr-FR" dirty="0"/>
              <a:t>• Étude préliminaire en interne </a:t>
            </a:r>
          </a:p>
          <a:p>
            <a:r>
              <a:rPr lang="fr-FR" dirty="0"/>
              <a:t>• Élaboration d’une feuille de route</a:t>
            </a:r>
          </a:p>
        </p:txBody>
      </p:sp>
    </p:spTree>
    <p:extLst>
      <p:ext uri="{BB962C8B-B14F-4D97-AF65-F5344CB8AC3E}">
        <p14:creationId xmlns:p14="http://schemas.microsoft.com/office/powerpoint/2010/main" val="71593273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A6F085-6C43-EF6B-DF1C-520B7313A0D2}"/>
              </a:ext>
            </a:extLst>
          </p:cNvPr>
          <p:cNvSpPr>
            <a:spLocks noGrp="1"/>
          </p:cNvSpPr>
          <p:nvPr>
            <p:ph type="title"/>
          </p:nvPr>
        </p:nvSpPr>
        <p:spPr/>
        <p:txBody>
          <a:bodyPr/>
          <a:lstStyle/>
          <a:p>
            <a:r>
              <a:rPr lang="fr-FR" dirty="0"/>
              <a:t>Elaboration de votre plan d’action</a:t>
            </a:r>
          </a:p>
        </p:txBody>
      </p:sp>
      <p:sp>
        <p:nvSpPr>
          <p:cNvPr id="3" name="Espace réservé du contenu 2">
            <a:extLst>
              <a:ext uri="{FF2B5EF4-FFF2-40B4-BE49-F238E27FC236}">
                <a16:creationId xmlns:a16="http://schemas.microsoft.com/office/drawing/2014/main" id="{97FCD0AF-64C2-A9E8-2AD8-1785603FE8EC}"/>
              </a:ext>
            </a:extLst>
          </p:cNvPr>
          <p:cNvSpPr>
            <a:spLocks noGrp="1"/>
          </p:cNvSpPr>
          <p:nvPr>
            <p:ph idx="1"/>
          </p:nvPr>
        </p:nvSpPr>
        <p:spPr/>
        <p:txBody>
          <a:bodyPr/>
          <a:lstStyle/>
          <a:p>
            <a:pPr marL="0" indent="0">
              <a:buNone/>
            </a:pPr>
            <a:r>
              <a:rPr lang="fr-FR" dirty="0"/>
              <a:t>2) ANALYSE ET RECHERCHE - 2 semaines</a:t>
            </a:r>
          </a:p>
          <a:p>
            <a:pPr marL="0" indent="0">
              <a:buNone/>
            </a:pPr>
            <a:r>
              <a:rPr lang="fr-FR" dirty="0"/>
              <a:t>• Étude de marché </a:t>
            </a:r>
          </a:p>
          <a:p>
            <a:pPr marL="0" indent="0">
              <a:buNone/>
            </a:pPr>
            <a:r>
              <a:rPr lang="fr-FR" dirty="0"/>
              <a:t>• Audit de la marque </a:t>
            </a:r>
          </a:p>
          <a:p>
            <a:pPr marL="0" indent="0">
              <a:buNone/>
            </a:pPr>
            <a:r>
              <a:rPr lang="fr-FR" dirty="0"/>
              <a:t>• Audit des médias</a:t>
            </a:r>
          </a:p>
        </p:txBody>
      </p:sp>
    </p:spTree>
    <p:extLst>
      <p:ext uri="{BB962C8B-B14F-4D97-AF65-F5344CB8AC3E}">
        <p14:creationId xmlns:p14="http://schemas.microsoft.com/office/powerpoint/2010/main" val="205253608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A6F085-6C43-EF6B-DF1C-520B7313A0D2}"/>
              </a:ext>
            </a:extLst>
          </p:cNvPr>
          <p:cNvSpPr>
            <a:spLocks noGrp="1"/>
          </p:cNvSpPr>
          <p:nvPr>
            <p:ph type="title"/>
          </p:nvPr>
        </p:nvSpPr>
        <p:spPr/>
        <p:txBody>
          <a:bodyPr/>
          <a:lstStyle/>
          <a:p>
            <a:r>
              <a:rPr lang="fr-FR" dirty="0"/>
              <a:t>Elaboration de votre Plan d’action</a:t>
            </a:r>
          </a:p>
        </p:txBody>
      </p:sp>
      <p:sp>
        <p:nvSpPr>
          <p:cNvPr id="3" name="Espace réservé du contenu 2">
            <a:extLst>
              <a:ext uri="{FF2B5EF4-FFF2-40B4-BE49-F238E27FC236}">
                <a16:creationId xmlns:a16="http://schemas.microsoft.com/office/drawing/2014/main" id="{97FCD0AF-64C2-A9E8-2AD8-1785603FE8EC}"/>
              </a:ext>
            </a:extLst>
          </p:cNvPr>
          <p:cNvSpPr>
            <a:spLocks noGrp="1"/>
          </p:cNvSpPr>
          <p:nvPr>
            <p:ph idx="1"/>
          </p:nvPr>
        </p:nvSpPr>
        <p:spPr/>
        <p:txBody>
          <a:bodyPr/>
          <a:lstStyle/>
          <a:p>
            <a:pPr marL="0" indent="0">
              <a:buNone/>
            </a:pPr>
            <a:r>
              <a:rPr lang="fr-FR" dirty="0"/>
              <a:t>2) ANALYSE ET RECHERCHE - 2 semaines</a:t>
            </a:r>
          </a:p>
          <a:p>
            <a:pPr marL="0" indent="0">
              <a:buNone/>
            </a:pPr>
            <a:r>
              <a:rPr lang="fr-FR" dirty="0"/>
              <a:t>• Étude de marché </a:t>
            </a:r>
          </a:p>
          <a:p>
            <a:pPr marL="0" indent="0">
              <a:buNone/>
            </a:pPr>
            <a:r>
              <a:rPr lang="fr-FR" dirty="0"/>
              <a:t>• Audit de la marque </a:t>
            </a:r>
          </a:p>
          <a:p>
            <a:pPr marL="0" indent="0">
              <a:buNone/>
            </a:pPr>
            <a:r>
              <a:rPr lang="fr-FR" dirty="0"/>
              <a:t>• Audit des médias</a:t>
            </a:r>
          </a:p>
        </p:txBody>
      </p:sp>
    </p:spTree>
    <p:extLst>
      <p:ext uri="{BB962C8B-B14F-4D97-AF65-F5344CB8AC3E}">
        <p14:creationId xmlns:p14="http://schemas.microsoft.com/office/powerpoint/2010/main" val="198823287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A6F085-6C43-EF6B-DF1C-520B7313A0D2}"/>
              </a:ext>
            </a:extLst>
          </p:cNvPr>
          <p:cNvSpPr>
            <a:spLocks noGrp="1"/>
          </p:cNvSpPr>
          <p:nvPr>
            <p:ph type="title"/>
          </p:nvPr>
        </p:nvSpPr>
        <p:spPr/>
        <p:txBody>
          <a:bodyPr/>
          <a:lstStyle/>
          <a:p>
            <a:r>
              <a:rPr lang="fr-FR" dirty="0"/>
              <a:t>Elaboration de votre Plan d’action</a:t>
            </a:r>
          </a:p>
        </p:txBody>
      </p:sp>
      <p:sp>
        <p:nvSpPr>
          <p:cNvPr id="3" name="Espace réservé du contenu 2">
            <a:extLst>
              <a:ext uri="{FF2B5EF4-FFF2-40B4-BE49-F238E27FC236}">
                <a16:creationId xmlns:a16="http://schemas.microsoft.com/office/drawing/2014/main" id="{97FCD0AF-64C2-A9E8-2AD8-1785603FE8EC}"/>
              </a:ext>
            </a:extLst>
          </p:cNvPr>
          <p:cNvSpPr>
            <a:spLocks noGrp="1"/>
          </p:cNvSpPr>
          <p:nvPr>
            <p:ph idx="1"/>
          </p:nvPr>
        </p:nvSpPr>
        <p:spPr/>
        <p:txBody>
          <a:bodyPr/>
          <a:lstStyle/>
          <a:p>
            <a:pPr marL="0" indent="0">
              <a:buNone/>
            </a:pPr>
            <a:r>
              <a:rPr lang="fr-FR" dirty="0"/>
              <a:t>ÉLABORATION DE LA STRATÉGIE – 3 semaines </a:t>
            </a:r>
          </a:p>
          <a:p>
            <a:pPr marL="0" indent="0">
              <a:buNone/>
            </a:pPr>
            <a:r>
              <a:rPr lang="fr-FR" dirty="0"/>
              <a:t>• Plan de travail et de mise en œuvre </a:t>
            </a:r>
          </a:p>
          <a:p>
            <a:pPr marL="0" indent="0">
              <a:buNone/>
            </a:pPr>
            <a:r>
              <a:rPr lang="fr-FR" dirty="0"/>
              <a:t>• Rédaction</a:t>
            </a:r>
          </a:p>
        </p:txBody>
      </p:sp>
    </p:spTree>
    <p:extLst>
      <p:ext uri="{BB962C8B-B14F-4D97-AF65-F5344CB8AC3E}">
        <p14:creationId xmlns:p14="http://schemas.microsoft.com/office/powerpoint/2010/main" val="401681472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A6F085-6C43-EF6B-DF1C-520B7313A0D2}"/>
              </a:ext>
            </a:extLst>
          </p:cNvPr>
          <p:cNvSpPr>
            <a:spLocks noGrp="1"/>
          </p:cNvSpPr>
          <p:nvPr>
            <p:ph type="title"/>
          </p:nvPr>
        </p:nvSpPr>
        <p:spPr/>
        <p:txBody>
          <a:bodyPr/>
          <a:lstStyle/>
          <a:p>
            <a:r>
              <a:rPr lang="fr-FR" dirty="0"/>
              <a:t>Elaboration de votre Plan d’action</a:t>
            </a:r>
          </a:p>
        </p:txBody>
      </p:sp>
      <p:sp>
        <p:nvSpPr>
          <p:cNvPr id="3" name="Espace réservé du contenu 2">
            <a:extLst>
              <a:ext uri="{FF2B5EF4-FFF2-40B4-BE49-F238E27FC236}">
                <a16:creationId xmlns:a16="http://schemas.microsoft.com/office/drawing/2014/main" id="{97FCD0AF-64C2-A9E8-2AD8-1785603FE8EC}"/>
              </a:ext>
            </a:extLst>
          </p:cNvPr>
          <p:cNvSpPr>
            <a:spLocks noGrp="1"/>
          </p:cNvSpPr>
          <p:nvPr>
            <p:ph idx="1"/>
          </p:nvPr>
        </p:nvSpPr>
        <p:spPr/>
        <p:txBody>
          <a:bodyPr/>
          <a:lstStyle/>
          <a:p>
            <a:pPr marL="0" indent="0">
              <a:buNone/>
            </a:pPr>
            <a:r>
              <a:rPr lang="fr-FR" dirty="0"/>
              <a:t>APPROBATION ET LANCEMENT – 1 semaine</a:t>
            </a:r>
          </a:p>
          <a:p>
            <a:pPr marL="0" indent="0">
              <a:buNone/>
            </a:pPr>
            <a:r>
              <a:rPr lang="fr-FR" dirty="0"/>
              <a:t>• Présenter la stratégie à la haute direction pour approbation </a:t>
            </a:r>
          </a:p>
          <a:p>
            <a:pPr marL="0" indent="0">
              <a:buNone/>
            </a:pPr>
            <a:r>
              <a:rPr lang="fr-FR" dirty="0"/>
              <a:t>• Lancement</a:t>
            </a:r>
          </a:p>
        </p:txBody>
      </p:sp>
    </p:spTree>
    <p:extLst>
      <p:ext uri="{BB962C8B-B14F-4D97-AF65-F5344CB8AC3E}">
        <p14:creationId xmlns:p14="http://schemas.microsoft.com/office/powerpoint/2010/main" val="110308395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4B8638-C268-A10B-B8BF-B8226AC59EB5}"/>
              </a:ext>
            </a:extLst>
          </p:cNvPr>
          <p:cNvSpPr>
            <a:spLocks noGrp="1"/>
          </p:cNvSpPr>
          <p:nvPr>
            <p:ph type="title"/>
          </p:nvPr>
        </p:nvSpPr>
        <p:spPr/>
        <p:txBody>
          <a:bodyPr/>
          <a:lstStyle/>
          <a:p>
            <a:r>
              <a:rPr lang="fr-FR" dirty="0"/>
              <a:t>ÉTAPE 1</a:t>
            </a:r>
          </a:p>
        </p:txBody>
      </p:sp>
      <p:sp>
        <p:nvSpPr>
          <p:cNvPr id="3" name="Espace réservé du contenu 2">
            <a:extLst>
              <a:ext uri="{FF2B5EF4-FFF2-40B4-BE49-F238E27FC236}">
                <a16:creationId xmlns:a16="http://schemas.microsoft.com/office/drawing/2014/main" id="{564B1D6D-9821-C4AB-5B05-7DF432AB830A}"/>
              </a:ext>
            </a:extLst>
          </p:cNvPr>
          <p:cNvSpPr>
            <a:spLocks noGrp="1"/>
          </p:cNvSpPr>
          <p:nvPr>
            <p:ph idx="1"/>
          </p:nvPr>
        </p:nvSpPr>
        <p:spPr/>
        <p:txBody>
          <a:bodyPr/>
          <a:lstStyle/>
          <a:p>
            <a:r>
              <a:rPr lang="fr-FR" dirty="0"/>
              <a:t>Avant de commencer à élaborer la stratégie, les paramètres de l’exercice doivent être clairement définis. Il s’agit de déterminer à la fois la portée de l’exercice et le processus qui sera suivi afin d’élaborer une stratégie de communication efficace. Il est essentiel de mener à bien cette étape, car les informations recueillies jetteront les bases des prochaines étapes d’élaboration de la stratégie de communication.</a:t>
            </a:r>
          </a:p>
        </p:txBody>
      </p:sp>
    </p:spTree>
    <p:extLst>
      <p:ext uri="{BB962C8B-B14F-4D97-AF65-F5344CB8AC3E}">
        <p14:creationId xmlns:p14="http://schemas.microsoft.com/office/powerpoint/2010/main" val="256968489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4B8638-C268-A10B-B8BF-B8226AC59EB5}"/>
              </a:ext>
            </a:extLst>
          </p:cNvPr>
          <p:cNvSpPr>
            <a:spLocks noGrp="1"/>
          </p:cNvSpPr>
          <p:nvPr>
            <p:ph type="title"/>
          </p:nvPr>
        </p:nvSpPr>
        <p:spPr/>
        <p:txBody>
          <a:bodyPr/>
          <a:lstStyle/>
          <a:p>
            <a:r>
              <a:rPr lang="fr-FR" dirty="0"/>
              <a:t>ÉTAPE 1</a:t>
            </a:r>
          </a:p>
        </p:txBody>
      </p:sp>
      <p:sp>
        <p:nvSpPr>
          <p:cNvPr id="3" name="Espace réservé du contenu 2">
            <a:extLst>
              <a:ext uri="{FF2B5EF4-FFF2-40B4-BE49-F238E27FC236}">
                <a16:creationId xmlns:a16="http://schemas.microsoft.com/office/drawing/2014/main" id="{564B1D6D-9821-C4AB-5B05-7DF432AB830A}"/>
              </a:ext>
            </a:extLst>
          </p:cNvPr>
          <p:cNvSpPr>
            <a:spLocks noGrp="1"/>
          </p:cNvSpPr>
          <p:nvPr>
            <p:ph idx="1"/>
          </p:nvPr>
        </p:nvSpPr>
        <p:spPr/>
        <p:txBody>
          <a:bodyPr/>
          <a:lstStyle/>
          <a:p>
            <a:pPr marL="0" indent="0">
              <a:buNone/>
            </a:pPr>
            <a:r>
              <a:rPr lang="fr-FR" dirty="0"/>
              <a:t>PRÉPARATION ET ÉTUDE PRÉLIMINAIRE</a:t>
            </a:r>
          </a:p>
          <a:p>
            <a:r>
              <a:rPr lang="fr-FR" dirty="0"/>
              <a:t>Définir l’équipe - Réseau stratégique de communication</a:t>
            </a:r>
          </a:p>
          <a:p>
            <a:r>
              <a:rPr lang="fr-FR" dirty="0"/>
              <a:t>Mener une étude préliminaire en interne - Questionnaire à l’intention des groupes de discussion</a:t>
            </a:r>
          </a:p>
          <a:p>
            <a:r>
              <a:rPr lang="fr-FR" dirty="0"/>
              <a:t>Élaborer une feuille de route - Feuille de route de la stratégie de communication</a:t>
            </a:r>
          </a:p>
        </p:txBody>
      </p:sp>
    </p:spTree>
    <p:extLst>
      <p:ext uri="{BB962C8B-B14F-4D97-AF65-F5344CB8AC3E}">
        <p14:creationId xmlns:p14="http://schemas.microsoft.com/office/powerpoint/2010/main" val="33589003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4B8638-C268-A10B-B8BF-B8226AC59EB5}"/>
              </a:ext>
            </a:extLst>
          </p:cNvPr>
          <p:cNvSpPr>
            <a:spLocks noGrp="1"/>
          </p:cNvSpPr>
          <p:nvPr>
            <p:ph type="title"/>
          </p:nvPr>
        </p:nvSpPr>
        <p:spPr/>
        <p:txBody>
          <a:bodyPr/>
          <a:lstStyle/>
          <a:p>
            <a:r>
              <a:rPr lang="fr-FR" dirty="0"/>
              <a:t>ÉTAPE 1</a:t>
            </a:r>
          </a:p>
        </p:txBody>
      </p:sp>
      <p:sp>
        <p:nvSpPr>
          <p:cNvPr id="3" name="Espace réservé du contenu 2">
            <a:extLst>
              <a:ext uri="{FF2B5EF4-FFF2-40B4-BE49-F238E27FC236}">
                <a16:creationId xmlns:a16="http://schemas.microsoft.com/office/drawing/2014/main" id="{564B1D6D-9821-C4AB-5B05-7DF432AB830A}"/>
              </a:ext>
            </a:extLst>
          </p:cNvPr>
          <p:cNvSpPr>
            <a:spLocks noGrp="1"/>
          </p:cNvSpPr>
          <p:nvPr>
            <p:ph idx="1"/>
          </p:nvPr>
        </p:nvSpPr>
        <p:spPr/>
        <p:txBody>
          <a:bodyPr/>
          <a:lstStyle/>
          <a:p>
            <a:pPr marL="0" indent="0">
              <a:buNone/>
            </a:pPr>
            <a:r>
              <a:rPr lang="fr-FR" dirty="0"/>
              <a:t>Quel est l’objectif de la stratégie de communication ? </a:t>
            </a:r>
          </a:p>
          <a:p>
            <a:pPr marL="0" indent="0">
              <a:buNone/>
            </a:pPr>
            <a:r>
              <a:rPr lang="fr-FR" dirty="0"/>
              <a:t>Quels sont les problèmes qu’elle vise à résoudre ? </a:t>
            </a:r>
          </a:p>
          <a:p>
            <a:pPr marL="0" indent="0">
              <a:buNone/>
            </a:pPr>
            <a:r>
              <a:rPr lang="fr-FR" dirty="0"/>
              <a:t>Pourquoi élaborer une stratégie de communication maintenant ? </a:t>
            </a:r>
          </a:p>
          <a:p>
            <a:pPr marL="0" indent="0">
              <a:buNone/>
            </a:pPr>
            <a:r>
              <a:rPr lang="fr-FR" dirty="0"/>
              <a:t>À qui s’adresse la stratégie ? </a:t>
            </a:r>
          </a:p>
          <a:p>
            <a:pPr marL="0" indent="0">
              <a:buNone/>
            </a:pPr>
            <a:r>
              <a:rPr lang="fr-FR" dirty="0"/>
              <a:t>Quelles sont les occasions à saisir ? </a:t>
            </a:r>
          </a:p>
          <a:p>
            <a:pPr marL="0" indent="0">
              <a:buNone/>
            </a:pPr>
            <a:r>
              <a:rPr lang="fr-FR" dirty="0"/>
              <a:t>Quels sont les principaux problèmes de communication (interne et externe) à résoudre ? Précisez les mécanismes et les tactiques que vous emploierez. </a:t>
            </a:r>
          </a:p>
          <a:p>
            <a:pPr marL="0" indent="0">
              <a:buNone/>
            </a:pPr>
            <a:r>
              <a:rPr lang="fr-FR" dirty="0"/>
              <a:t>Qu’est-ce qui a été fait dans le cadre des stratégies de communication précédentes ?</a:t>
            </a:r>
          </a:p>
        </p:txBody>
      </p:sp>
    </p:spTree>
    <p:extLst>
      <p:ext uri="{BB962C8B-B14F-4D97-AF65-F5344CB8AC3E}">
        <p14:creationId xmlns:p14="http://schemas.microsoft.com/office/powerpoint/2010/main" val="21762405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éleste">
  <a:themeElements>
    <a:clrScheme name="Céleste">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élest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éleste">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docProps/app.xml><?xml version="1.0" encoding="utf-8"?>
<Properties xmlns="http://schemas.openxmlformats.org/officeDocument/2006/extended-properties" xmlns:vt="http://schemas.openxmlformats.org/officeDocument/2006/docPropsVTypes">
  <TotalTime>3752</TotalTime>
  <Words>7380</Words>
  <Application>Microsoft Office PowerPoint</Application>
  <PresentationFormat>Grand écran</PresentationFormat>
  <Paragraphs>465</Paragraphs>
  <Slides>106</Slides>
  <Notes>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106</vt:i4>
      </vt:variant>
    </vt:vector>
  </HeadingPairs>
  <TitlesOfParts>
    <vt:vector size="117" baseType="lpstr">
      <vt:lpstr>Arial</vt:lpstr>
      <vt:lpstr>Arial</vt:lpstr>
      <vt:lpstr>Calibri</vt:lpstr>
      <vt:lpstr>Calibri Light</vt:lpstr>
      <vt:lpstr>Century Gothic</vt:lpstr>
      <vt:lpstr>Raleway</vt:lpstr>
      <vt:lpstr>Raleway-Bold</vt:lpstr>
      <vt:lpstr>Raleway-ExtraBold</vt:lpstr>
      <vt:lpstr>Times New Roman</vt:lpstr>
      <vt:lpstr>Times-Roman</vt:lpstr>
      <vt:lpstr>Céleste</vt:lpstr>
      <vt:lpstr>Stratégie des médias   </vt:lpstr>
      <vt:lpstr>I Média / Hors média – qui est dedans – qui est dehors </vt:lpstr>
      <vt:lpstr>Média / Hors média – qui est dedans – qui est dehors </vt:lpstr>
      <vt:lpstr>Média / Hors média – qui est dedans – qui est dehors </vt:lpstr>
      <vt:lpstr>LA COMMUNICATION RÉACTIVE</vt:lpstr>
      <vt:lpstr>COMMUNICATION MEDIATIQUE, DONC GLOBALE : LA COMMUNICATION « ONE-TO-ONE »</vt:lpstr>
      <vt:lpstr>VERS UNE CLASSIFICATION MÉDIAS/HORS MÉDIAS</vt:lpstr>
      <vt:lpstr>VERS UNE CLASSIFICATION MÉDIAS/HORS MÉDIAS</vt:lpstr>
      <vt:lpstr>VERS UNE CLASSIFICATION MÉDIAS/HORS MÉDIAS</vt:lpstr>
      <vt:lpstr>Présentation PowerPoint</vt:lpstr>
      <vt:lpstr>Les objectifs</vt:lpstr>
      <vt:lpstr>Présentation PowerPoint</vt:lpstr>
      <vt:lpstr>Présentation PowerPoint</vt:lpstr>
      <vt:lpstr>Présentation PowerPoint</vt:lpstr>
      <vt:lpstr>Présentation PowerPoint</vt:lpstr>
      <vt:lpstr>La communication hors médias</vt:lpstr>
      <vt:lpstr>Répartition des dépenses </vt:lpstr>
      <vt:lpstr>Promotion des ventes</vt:lpstr>
      <vt:lpstr>Présentation PowerPoint</vt:lpstr>
      <vt:lpstr>Présentation PowerPoint</vt:lpstr>
      <vt:lpstr>Présentation PowerPoint</vt:lpstr>
      <vt:lpstr>Le marketing direct </vt:lpstr>
      <vt:lpstr>Présentation PowerPoint</vt:lpstr>
      <vt:lpstr>Présentation PowerPoint</vt:lpstr>
      <vt:lpstr>Les outils du marketing direct  l’e-mailing</vt:lpstr>
      <vt:lpstr>Présentation PowerPoint</vt:lpstr>
      <vt:lpstr>Présentation PowerPoint</vt:lpstr>
      <vt:lpstr>Les relations publiques</vt:lpstr>
      <vt:lpstr>Relations publiques Les moyens utilisés</vt:lpstr>
      <vt:lpstr>II Le plan média</vt:lpstr>
      <vt:lpstr>Les étapes de l’élaboration d’un media planning</vt:lpstr>
      <vt:lpstr>Présentation PowerPoint</vt:lpstr>
      <vt:lpstr>Présentation PowerPoint</vt:lpstr>
      <vt:lpstr>Qu’est-ce qu’un persona ?</vt:lpstr>
      <vt:lpstr>Qu’est-ce qu’un persona ?</vt:lpstr>
      <vt:lpstr>Les éléments clés d’un persona</vt:lpstr>
      <vt:lpstr>Comment obtenir des données pour créer un persona</vt:lpstr>
      <vt:lpstr>Présentation PowerPoint</vt:lpstr>
      <vt:lpstr>Comment les décrire ?</vt:lpstr>
      <vt:lpstr>Présentation PowerPoint</vt:lpstr>
      <vt:lpstr>Présentation PowerPoint</vt:lpstr>
      <vt:lpstr>Comment les décrire ?</vt:lpstr>
      <vt:lpstr>Le cœur de cible d’une salle de sport en ligne</vt:lpstr>
      <vt:lpstr>COMMENT CIBLER </vt:lpstr>
      <vt:lpstr>Segmenter et hiérarchiser les clients</vt:lpstr>
      <vt:lpstr>Segmenter et hiérarchiser les clients</vt:lpstr>
      <vt:lpstr>Les acteurs de la publicité</vt:lpstr>
      <vt:lpstr>Présentation PowerPoint</vt:lpstr>
      <vt:lpstr>La création et le média-planning</vt:lpstr>
      <vt:lpstr>La copy-stratégie</vt:lpstr>
      <vt:lpstr>Exemple</vt:lpstr>
      <vt:lpstr>Les 3 focus publicitaires</vt:lpstr>
      <vt:lpstr>L'élimination des médias</vt:lpstr>
      <vt:lpstr>Type de médias selon objectif</vt:lpstr>
      <vt:lpstr>Le choix des supports</vt:lpstr>
      <vt:lpstr>modèles d'efficacité publicitaire</vt:lpstr>
      <vt:lpstr>Les modèles de hiérarchie des effets</vt:lpstr>
      <vt:lpstr>Les modèles de hiérarchie des effets</vt:lpstr>
      <vt:lpstr>Les modèles de hiérarchie des effets</vt:lpstr>
      <vt:lpstr>La mesure de l'impact publicitaire</vt:lpstr>
      <vt:lpstr>La mesure de l'impact publicitaire</vt:lpstr>
      <vt:lpstr>GRP</vt:lpstr>
      <vt:lpstr>Comment définir un GRP ?</vt:lpstr>
      <vt:lpstr>Présentation PowerPoint</vt:lpstr>
      <vt:lpstr>Exemple</vt:lpstr>
      <vt:lpstr>III Comment Exploiter les médias sociaux</vt:lpstr>
      <vt:lpstr>Elaborer une politique médias sociaux</vt:lpstr>
      <vt:lpstr>Comprendre l’écosystème des médias sociaux</vt:lpstr>
      <vt:lpstr>Tour d’horizon des réseaux sociaux</vt:lpstr>
      <vt:lpstr>Tour d’horizon des réseaux sociaux</vt:lpstr>
      <vt:lpstr>Tour d’horizon des réseaux sociaux</vt:lpstr>
      <vt:lpstr>Tour d’horizon des réseaux sociaux</vt:lpstr>
      <vt:lpstr>Les indicateurs de performances à suivre pour vos réseaux sociaux (KPI)</vt:lpstr>
      <vt:lpstr>Les KPI essentiels en fonction de vos objectifs</vt:lpstr>
      <vt:lpstr>Les KPI essentiels en fonction de vos objectifs</vt:lpstr>
      <vt:lpstr>Les KPI essentiels en fonction de vos objectifs</vt:lpstr>
      <vt:lpstr>Les KPI essentiels en fonction de vos objectifs</vt:lpstr>
      <vt:lpstr>Les KPI essentiels en fonction de vos objectifs</vt:lpstr>
      <vt:lpstr>Présentation PowerPoint</vt:lpstr>
      <vt:lpstr>Les quatre piliers du modèle PESO</vt:lpstr>
      <vt:lpstr>Modèle PESO</vt:lpstr>
      <vt:lpstr>Paid Media : optimiser vos investissements publicitaires</vt:lpstr>
      <vt:lpstr>Earned Media : profiter de la notoriété acquise</vt:lpstr>
      <vt:lpstr>Shared Media : tirer parti des réseaux sociaux</vt:lpstr>
      <vt:lpstr>Owned Media : développer votre propre contenu</vt:lpstr>
      <vt:lpstr>Adapter votre approche en fonction de votre cible</vt:lpstr>
      <vt:lpstr>Campagnes publicitaires réussies grâce au Paid Media</vt:lpstr>
      <vt:lpstr>Témoignages et succès obtenus par Earned Media</vt:lpstr>
      <vt:lpstr>Stratégies de contenu partagé sur les réseaux sociaux</vt:lpstr>
      <vt:lpstr>Création de contenus engageants pour Owned Media</vt:lpstr>
      <vt:lpstr>Indicateurs clés de performance (KPI) à suivre</vt:lpstr>
      <vt:lpstr>Elaboration de votre Plan d’action</vt:lpstr>
      <vt:lpstr>Elaboration de votre plan d’action</vt:lpstr>
      <vt:lpstr>Elaboration de votre Plan d’action</vt:lpstr>
      <vt:lpstr>Elaboration de votre Plan d’action</vt:lpstr>
      <vt:lpstr>Elaboration de votre Plan d’action</vt:lpstr>
      <vt:lpstr>ÉTAPE 1</vt:lpstr>
      <vt:lpstr>ÉTAPE 1</vt:lpstr>
      <vt:lpstr>ÉTAPE 1</vt:lpstr>
      <vt:lpstr>ÉTAPE 1</vt:lpstr>
      <vt:lpstr>ÉTAPE 2</vt:lpstr>
      <vt:lpstr>ÉTAPE 2</vt:lpstr>
      <vt:lpstr>ÉTAPE 2</vt:lpstr>
      <vt:lpstr>Etape 3</vt:lpstr>
      <vt:lpstr>Etape 3</vt:lpstr>
      <vt:lpstr>Etape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SWOT</dc:title>
  <dc:creator>communication@orchies-futsal.fr</dc:creator>
  <cp:lastModifiedBy>Nicolas Carré</cp:lastModifiedBy>
  <cp:revision>59</cp:revision>
  <dcterms:created xsi:type="dcterms:W3CDTF">2020-01-28T13:17:23Z</dcterms:created>
  <dcterms:modified xsi:type="dcterms:W3CDTF">2024-10-11T06:55:01Z</dcterms:modified>
</cp:coreProperties>
</file>