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8" r:id="rId21"/>
    <p:sldId id="287" r:id="rId22"/>
    <p:sldId id="289" r:id="rId23"/>
    <p:sldId id="290" r:id="rId24"/>
    <p:sldId id="291" r:id="rId25"/>
    <p:sldId id="292" r:id="rId26"/>
    <p:sldId id="293" r:id="rId27"/>
    <p:sldId id="294" r:id="rId28"/>
    <p:sldId id="2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9027064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113723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140920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25228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2825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42520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268196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689631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847538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273934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26149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4344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48386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31940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3ED0CC-082F-4160-86E5-0D6041F12778}" type="datetime1">
              <a:rPr lang="en-US" smtClean="0"/>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289147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22104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3945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10/3/2024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61960952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E991F-E463-4273-9609-6C90D97B47CD}"/>
              </a:ext>
            </a:extLst>
          </p:cNvPr>
          <p:cNvSpPr>
            <a:spLocks noGrp="1"/>
          </p:cNvSpPr>
          <p:nvPr>
            <p:ph type="title"/>
          </p:nvPr>
        </p:nvSpPr>
        <p:spPr/>
        <p:txBody>
          <a:bodyPr>
            <a:normAutofit/>
          </a:bodyPr>
          <a:lstStyle/>
          <a:p>
            <a:r>
              <a:rPr lang="fr-FR" dirty="0"/>
              <a:t>COMMUNICATION interne </a:t>
            </a:r>
            <a:br>
              <a:rPr lang="fr-FR"/>
            </a:br>
            <a:endParaRPr lang="fr-FR" dirty="0"/>
          </a:p>
        </p:txBody>
      </p:sp>
      <p:sp>
        <p:nvSpPr>
          <p:cNvPr id="3" name="Espace réservé du contenu 2">
            <a:extLst>
              <a:ext uri="{FF2B5EF4-FFF2-40B4-BE49-F238E27FC236}">
                <a16:creationId xmlns:a16="http://schemas.microsoft.com/office/drawing/2014/main" id="{C4813145-2B87-4E88-8228-752CFFF24D3A}"/>
              </a:ext>
            </a:extLst>
          </p:cNvPr>
          <p:cNvSpPr>
            <a:spLocks noGrp="1"/>
          </p:cNvSpPr>
          <p:nvPr>
            <p:ph idx="1"/>
          </p:nvPr>
        </p:nvSpPr>
        <p:spPr>
          <a:xfrm>
            <a:off x="685801" y="2341984"/>
            <a:ext cx="10131425" cy="3449216"/>
          </a:xfrm>
        </p:spPr>
        <p:txBody>
          <a:bodyPr>
            <a:normAutofit lnSpcReduction="10000"/>
          </a:bodyPr>
          <a:lstStyle/>
          <a:p>
            <a:pPr marL="0" indent="0">
              <a:buNone/>
            </a:pPr>
            <a:r>
              <a:rPr lang="fr-FR" sz="2800" dirty="0"/>
              <a:t>Fondements et éléments théoriques de la communication interne</a:t>
            </a:r>
          </a:p>
          <a:p>
            <a:pPr marL="0" indent="0">
              <a:buNone/>
            </a:pPr>
            <a:r>
              <a:rPr lang="fr-FR" sz="2800" dirty="0"/>
              <a:t>Maitriser les principes de base de la communication</a:t>
            </a:r>
          </a:p>
          <a:p>
            <a:pPr marL="0" indent="0">
              <a:buNone/>
            </a:pPr>
            <a:endParaRPr lang="fr-FR" sz="2800" dirty="0"/>
          </a:p>
          <a:p>
            <a:pPr marL="0" indent="0">
              <a:buNone/>
            </a:pPr>
            <a:r>
              <a:rPr lang="fr-FR" sz="2800" dirty="0"/>
              <a:t>la communication interne digitale, le journal d’entreprise, l’événementiel</a:t>
            </a:r>
          </a:p>
          <a:p>
            <a:pPr marL="0" indent="0">
              <a:buNone/>
            </a:pPr>
            <a:endParaRPr lang="fr-FR" sz="2800" dirty="0"/>
          </a:p>
          <a:p>
            <a:pPr marL="0" indent="0">
              <a:buNone/>
            </a:pPr>
            <a:r>
              <a:rPr lang="fr-FR" sz="2800" dirty="0"/>
              <a:t>la communication interne de crise</a:t>
            </a:r>
          </a:p>
        </p:txBody>
      </p:sp>
    </p:spTree>
    <p:extLst>
      <p:ext uri="{BB962C8B-B14F-4D97-AF65-F5344CB8AC3E}">
        <p14:creationId xmlns:p14="http://schemas.microsoft.com/office/powerpoint/2010/main" val="297433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2104D-9661-35F0-74D9-21B96383937E}"/>
              </a:ext>
            </a:extLst>
          </p:cNvPr>
          <p:cNvSpPr>
            <a:spLocks noGrp="1"/>
          </p:cNvSpPr>
          <p:nvPr>
            <p:ph type="title"/>
          </p:nvPr>
        </p:nvSpPr>
        <p:spPr/>
        <p:txBody>
          <a:bodyPr/>
          <a:lstStyle/>
          <a:p>
            <a:r>
              <a:rPr lang="fr-FR" dirty="0"/>
              <a:t>3. Pour partager des bonnes pratiques et transmettre des savoirs et savoir-faire</a:t>
            </a:r>
          </a:p>
        </p:txBody>
      </p:sp>
      <p:sp>
        <p:nvSpPr>
          <p:cNvPr id="3" name="Espace réservé du contenu 2">
            <a:extLst>
              <a:ext uri="{FF2B5EF4-FFF2-40B4-BE49-F238E27FC236}">
                <a16:creationId xmlns:a16="http://schemas.microsoft.com/office/drawing/2014/main" id="{C495998E-D884-428D-56B8-8CBFC86639B0}"/>
              </a:ext>
            </a:extLst>
          </p:cNvPr>
          <p:cNvSpPr>
            <a:spLocks noGrp="1"/>
          </p:cNvSpPr>
          <p:nvPr>
            <p:ph idx="1"/>
          </p:nvPr>
        </p:nvSpPr>
        <p:spPr/>
        <p:txBody>
          <a:bodyPr/>
          <a:lstStyle/>
          <a:p>
            <a:pPr algn="l">
              <a:buFont typeface="Arial" panose="020B0604020202020204" pitchFamily="34" charset="0"/>
              <a:buChar char="•"/>
            </a:pPr>
            <a:r>
              <a:rPr lang="fr-FR" b="0" i="0" dirty="0">
                <a:effectLst/>
                <a:latin typeface="Inter"/>
              </a:rPr>
              <a:t>Retour d’expérience sur des projets internes ou des attentes clients</a:t>
            </a:r>
          </a:p>
          <a:p>
            <a:pPr algn="l">
              <a:buFont typeface="Arial" panose="020B0604020202020204" pitchFamily="34" charset="0"/>
              <a:buChar char="•"/>
            </a:pPr>
            <a:r>
              <a:rPr lang="fr-FR" b="0" i="0" dirty="0">
                <a:effectLst/>
                <a:latin typeface="Inter"/>
              </a:rPr>
              <a:t>Accompagnement des évolutions de l’outil de production</a:t>
            </a:r>
          </a:p>
          <a:p>
            <a:pPr algn="l">
              <a:buFont typeface="Arial" panose="020B0604020202020204" pitchFamily="34" charset="0"/>
              <a:buChar char="•"/>
            </a:pPr>
            <a:r>
              <a:rPr lang="fr-FR" b="0" i="0" dirty="0">
                <a:effectLst/>
                <a:latin typeface="Inter"/>
              </a:rPr>
              <a:t>Adaptation à de nouvelles lois et contraintes externes</a:t>
            </a:r>
          </a:p>
          <a:p>
            <a:pPr algn="l">
              <a:buFont typeface="Arial" panose="020B0604020202020204" pitchFamily="34" charset="0"/>
              <a:buChar char="•"/>
            </a:pPr>
            <a:r>
              <a:rPr lang="fr-FR" b="0" i="0" dirty="0">
                <a:effectLst/>
                <a:latin typeface="Inter"/>
              </a:rPr>
              <a:t>Connaissance et compréhension du champ concurrentiel</a:t>
            </a:r>
          </a:p>
          <a:p>
            <a:endParaRPr lang="fr-FR" dirty="0"/>
          </a:p>
        </p:txBody>
      </p:sp>
    </p:spTree>
    <p:extLst>
      <p:ext uri="{BB962C8B-B14F-4D97-AF65-F5344CB8AC3E}">
        <p14:creationId xmlns:p14="http://schemas.microsoft.com/office/powerpoint/2010/main" val="216676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3B292-29AB-353F-0244-9A560C7BA87F}"/>
              </a:ext>
            </a:extLst>
          </p:cNvPr>
          <p:cNvSpPr>
            <a:spLocks noGrp="1"/>
          </p:cNvSpPr>
          <p:nvPr>
            <p:ph type="title"/>
          </p:nvPr>
        </p:nvSpPr>
        <p:spPr/>
        <p:txBody>
          <a:bodyPr/>
          <a:lstStyle/>
          <a:p>
            <a:r>
              <a:rPr lang="fr-FR" dirty="0"/>
              <a:t>4. Pour partager et mieux faire comprendre la stratégie</a:t>
            </a:r>
          </a:p>
        </p:txBody>
      </p:sp>
      <p:sp>
        <p:nvSpPr>
          <p:cNvPr id="3" name="Espace réservé du contenu 2">
            <a:extLst>
              <a:ext uri="{FF2B5EF4-FFF2-40B4-BE49-F238E27FC236}">
                <a16:creationId xmlns:a16="http://schemas.microsoft.com/office/drawing/2014/main" id="{48105867-3C6C-6C09-7FC4-0935065E0AF1}"/>
              </a:ext>
            </a:extLst>
          </p:cNvPr>
          <p:cNvSpPr>
            <a:spLocks noGrp="1"/>
          </p:cNvSpPr>
          <p:nvPr>
            <p:ph idx="1"/>
          </p:nvPr>
        </p:nvSpPr>
        <p:spPr/>
        <p:txBody>
          <a:bodyPr/>
          <a:lstStyle/>
          <a:p>
            <a:pPr algn="l">
              <a:buFont typeface="Arial" panose="020B0604020202020204" pitchFamily="34" charset="0"/>
              <a:buChar char="•"/>
            </a:pPr>
            <a:r>
              <a:rPr lang="fr-FR" b="0" i="0" dirty="0">
                <a:effectLst/>
                <a:latin typeface="Inter"/>
              </a:rPr>
              <a:t>Présentation de la mission ou de l’ambition de l’organisation </a:t>
            </a:r>
          </a:p>
          <a:p>
            <a:pPr algn="l">
              <a:buFont typeface="Arial" panose="020B0604020202020204" pitchFamily="34" charset="0"/>
              <a:buChar char="•"/>
            </a:pPr>
            <a:r>
              <a:rPr lang="fr-FR" b="0" i="0" dirty="0">
                <a:effectLst/>
                <a:latin typeface="Inter"/>
              </a:rPr>
              <a:t>Opérations de croissance par rachat, fusion, Spin-off</a:t>
            </a:r>
          </a:p>
          <a:p>
            <a:pPr algn="l">
              <a:buFont typeface="Arial" panose="020B0604020202020204" pitchFamily="34" charset="0"/>
              <a:buChar char="•"/>
            </a:pPr>
            <a:r>
              <a:rPr lang="fr-FR" b="0" i="0" dirty="0">
                <a:effectLst/>
                <a:latin typeface="Inter"/>
              </a:rPr>
              <a:t>Changement de stratégie pour favoriser l’adaptation au marché</a:t>
            </a:r>
          </a:p>
          <a:p>
            <a:pPr algn="l">
              <a:buFont typeface="Arial" panose="020B0604020202020204" pitchFamily="34" charset="0"/>
              <a:buChar char="•"/>
            </a:pPr>
            <a:r>
              <a:rPr lang="fr-FR" b="0" i="0" dirty="0">
                <a:effectLst/>
                <a:latin typeface="Inter"/>
              </a:rPr>
              <a:t>Recentrage et plans de réduction d’effectifs</a:t>
            </a:r>
          </a:p>
          <a:p>
            <a:pPr algn="l">
              <a:buFont typeface="Arial" panose="020B0604020202020204" pitchFamily="34" charset="0"/>
              <a:buChar char="•"/>
            </a:pPr>
            <a:r>
              <a:rPr lang="fr-FR" b="0" i="0" dirty="0">
                <a:effectLst/>
                <a:latin typeface="Inter"/>
              </a:rPr>
              <a:t>Dans les contextes de bataille boursière ou de crise</a:t>
            </a:r>
          </a:p>
          <a:p>
            <a:endParaRPr lang="fr-FR" dirty="0"/>
          </a:p>
        </p:txBody>
      </p:sp>
    </p:spTree>
    <p:extLst>
      <p:ext uri="{BB962C8B-B14F-4D97-AF65-F5344CB8AC3E}">
        <p14:creationId xmlns:p14="http://schemas.microsoft.com/office/powerpoint/2010/main" val="8441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34999-8E73-9732-A55E-8B4C637DCA45}"/>
              </a:ext>
            </a:extLst>
          </p:cNvPr>
          <p:cNvSpPr>
            <a:spLocks noGrp="1"/>
          </p:cNvSpPr>
          <p:nvPr>
            <p:ph type="title"/>
          </p:nvPr>
        </p:nvSpPr>
        <p:spPr/>
        <p:txBody>
          <a:bodyPr/>
          <a:lstStyle/>
          <a:p>
            <a:r>
              <a:rPr lang="fr-FR" dirty="0"/>
              <a:t>Identifiez ses acteurs</a:t>
            </a:r>
          </a:p>
        </p:txBody>
      </p:sp>
      <p:sp>
        <p:nvSpPr>
          <p:cNvPr id="3" name="Espace réservé du contenu 2">
            <a:extLst>
              <a:ext uri="{FF2B5EF4-FFF2-40B4-BE49-F238E27FC236}">
                <a16:creationId xmlns:a16="http://schemas.microsoft.com/office/drawing/2014/main" id="{F1A64087-F64C-CB86-BA96-9E2846DC214F}"/>
              </a:ext>
            </a:extLst>
          </p:cNvPr>
          <p:cNvSpPr>
            <a:spLocks noGrp="1"/>
          </p:cNvSpPr>
          <p:nvPr>
            <p:ph idx="1"/>
          </p:nvPr>
        </p:nvSpPr>
        <p:spPr/>
        <p:txBody>
          <a:bodyPr/>
          <a:lstStyle/>
          <a:p>
            <a:pPr algn="l"/>
            <a:r>
              <a:rPr lang="fr-FR" b="0" i="0" dirty="0">
                <a:effectLst/>
                <a:latin typeface="Inter"/>
              </a:rPr>
              <a:t>Pour identifier ces acteurs dans votre organisation, je vous recommande de considérer </a:t>
            </a:r>
            <a:r>
              <a:rPr lang="fr-FR" b="1" i="0" dirty="0">
                <a:effectLst/>
                <a:latin typeface="Inter"/>
              </a:rPr>
              <a:t>deux moments clés</a:t>
            </a:r>
            <a:r>
              <a:rPr lang="fr-FR" b="0" i="0" dirty="0">
                <a:effectLst/>
                <a:latin typeface="Inter"/>
              </a:rPr>
              <a:t> de votre communication interne :</a:t>
            </a:r>
          </a:p>
          <a:p>
            <a:pPr algn="l">
              <a:buFont typeface="+mj-lt"/>
              <a:buAutoNum type="arabicPeriod"/>
            </a:pPr>
            <a:r>
              <a:rPr lang="fr-FR" b="0" i="0" dirty="0">
                <a:effectLst/>
                <a:latin typeface="Inter"/>
              </a:rPr>
              <a:t>Lorsqu’il faut </a:t>
            </a:r>
            <a:r>
              <a:rPr lang="fr-FR" b="1" i="0" dirty="0">
                <a:effectLst/>
                <a:latin typeface="Inter"/>
              </a:rPr>
              <a:t>faire « remonter » l'information</a:t>
            </a:r>
            <a:r>
              <a:rPr lang="fr-FR" b="0" i="0" dirty="0">
                <a:effectLst/>
                <a:latin typeface="Inter"/>
              </a:rPr>
              <a:t> : cette communication « ascendante » (ou </a:t>
            </a:r>
            <a:r>
              <a:rPr lang="fr-FR" b="0" i="0" dirty="0" err="1">
                <a:effectLst/>
                <a:latin typeface="Inter"/>
              </a:rPr>
              <a:t>bottom</a:t>
            </a:r>
            <a:r>
              <a:rPr lang="fr-FR" b="0" i="0" dirty="0">
                <a:effectLst/>
                <a:latin typeface="Inter"/>
              </a:rPr>
              <a:t>-up) permet à chacun de s'exprimer et de se situer dans l’entreprise. L’organisation de ce recueil d’information depuis les divisions ou sites les plus reculés traduit la capacité de votre organisation à écouter ses équipes, et dans une certaine mesure, le niveau d’engagement de ces dernières.</a:t>
            </a:r>
          </a:p>
          <a:p>
            <a:pPr algn="l">
              <a:buFont typeface="+mj-lt"/>
              <a:buAutoNum type="arabicPeriod"/>
            </a:pPr>
            <a:r>
              <a:rPr lang="fr-FR" b="0" i="0" dirty="0">
                <a:effectLst/>
                <a:latin typeface="Inter"/>
              </a:rPr>
              <a:t>Le second moment clé est lorsqu’il faut </a:t>
            </a:r>
            <a:r>
              <a:rPr lang="fr-FR" b="1" i="0" dirty="0">
                <a:effectLst/>
                <a:latin typeface="Inter"/>
              </a:rPr>
              <a:t>faire « redescendre » l'information</a:t>
            </a:r>
            <a:r>
              <a:rPr lang="fr-FR" b="0" i="0" dirty="0">
                <a:effectLst/>
                <a:latin typeface="Inter"/>
              </a:rPr>
              <a:t> : à la recherche d'une dispersion efficace de l'information « vers le bas » (ou top-down). La clé est de trouver des moyens (mais aussi les moments et les relais) de communication directe avec l’ensemble des équipes.</a:t>
            </a:r>
          </a:p>
          <a:p>
            <a:endParaRPr lang="fr-FR" dirty="0"/>
          </a:p>
        </p:txBody>
      </p:sp>
    </p:spTree>
    <p:extLst>
      <p:ext uri="{BB962C8B-B14F-4D97-AF65-F5344CB8AC3E}">
        <p14:creationId xmlns:p14="http://schemas.microsoft.com/office/powerpoint/2010/main" val="27639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FF8162-95BB-8525-61FE-A50C53F3BAAA}"/>
              </a:ext>
            </a:extLst>
          </p:cNvPr>
          <p:cNvSpPr>
            <a:spLocks noGrp="1"/>
          </p:cNvSpPr>
          <p:nvPr>
            <p:ph type="title"/>
          </p:nvPr>
        </p:nvSpPr>
        <p:spPr/>
        <p:txBody>
          <a:bodyPr/>
          <a:lstStyle/>
          <a:p>
            <a:r>
              <a:rPr lang="fr-FR" dirty="0"/>
              <a:t>Toujours plus de communicants internes ?</a:t>
            </a:r>
          </a:p>
        </p:txBody>
      </p:sp>
      <p:sp>
        <p:nvSpPr>
          <p:cNvPr id="3" name="Espace réservé du contenu 2">
            <a:extLst>
              <a:ext uri="{FF2B5EF4-FFF2-40B4-BE49-F238E27FC236}">
                <a16:creationId xmlns:a16="http://schemas.microsoft.com/office/drawing/2014/main" id="{22176A99-C428-94DA-2AE7-20E8DACFB689}"/>
              </a:ext>
            </a:extLst>
          </p:cNvPr>
          <p:cNvSpPr>
            <a:spLocks noGrp="1"/>
          </p:cNvSpPr>
          <p:nvPr>
            <p:ph idx="1"/>
          </p:nvPr>
        </p:nvSpPr>
        <p:spPr/>
        <p:txBody>
          <a:bodyPr/>
          <a:lstStyle/>
          <a:p>
            <a:pPr algn="l"/>
            <a:r>
              <a:rPr lang="fr-FR" b="0" i="0" dirty="0">
                <a:effectLst/>
                <a:latin typeface="Inter"/>
              </a:rPr>
              <a:t>Convention, séminaire, roadshow, lettre d’information ou même kit de communication complet : les moyens mobilisés pour présenter une stratégie, des objectifs ou des résultats sont souvent importants. Ils associent régulièrement événements et présentiel avec des documents de synthèse remis aux relais managériaux, pour porter la bonne parole auprès de leurs équipes (on parle alors de « cascader » l’information).</a:t>
            </a:r>
          </a:p>
          <a:p>
            <a:pPr algn="l"/>
            <a:r>
              <a:rPr lang="fr-FR" b="0" i="0" dirty="0">
                <a:effectLst/>
                <a:latin typeface="Inter"/>
              </a:rPr>
              <a:t>Quand le nombre de managers est important, il devient intéressant de s'appuyer sur des relais pour s'assurer d'une diffusion rapide de l'information.</a:t>
            </a:r>
          </a:p>
          <a:p>
            <a:endParaRPr lang="fr-FR" dirty="0"/>
          </a:p>
        </p:txBody>
      </p:sp>
    </p:spTree>
    <p:extLst>
      <p:ext uri="{BB962C8B-B14F-4D97-AF65-F5344CB8AC3E}">
        <p14:creationId xmlns:p14="http://schemas.microsoft.com/office/powerpoint/2010/main" val="31413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E8CDF-7BC2-FA51-FC55-87EDAEE782FE}"/>
              </a:ext>
            </a:extLst>
          </p:cNvPr>
          <p:cNvSpPr>
            <a:spLocks noGrp="1"/>
          </p:cNvSpPr>
          <p:nvPr>
            <p:ph type="title"/>
          </p:nvPr>
        </p:nvSpPr>
        <p:spPr/>
        <p:txBody>
          <a:bodyPr/>
          <a:lstStyle/>
          <a:p>
            <a:r>
              <a:rPr lang="fr-FR" dirty="0"/>
              <a:t>Qui revendique le pilotage de la communication interne ?</a:t>
            </a:r>
          </a:p>
        </p:txBody>
      </p:sp>
      <p:sp>
        <p:nvSpPr>
          <p:cNvPr id="3" name="Espace réservé du contenu 2">
            <a:extLst>
              <a:ext uri="{FF2B5EF4-FFF2-40B4-BE49-F238E27FC236}">
                <a16:creationId xmlns:a16="http://schemas.microsoft.com/office/drawing/2014/main" id="{5A23D440-AD53-9234-3A02-D0692E6E2BA8}"/>
              </a:ext>
            </a:extLst>
          </p:cNvPr>
          <p:cNvSpPr>
            <a:spLocks noGrp="1"/>
          </p:cNvSpPr>
          <p:nvPr>
            <p:ph idx="1"/>
          </p:nvPr>
        </p:nvSpPr>
        <p:spPr/>
        <p:txBody>
          <a:bodyPr/>
          <a:lstStyle/>
          <a:p>
            <a:r>
              <a:rPr lang="fr-FR" b="0" i="0" dirty="0">
                <a:effectLst/>
                <a:latin typeface="Inter"/>
              </a:rPr>
              <a:t>Dans une large proportion d'organisations, les dirigeants estiment que la communication interne leur incombe. Mais il en est souvent de même pour les équipes ressources humaines ou communication, ainsi que la part croissante des managers de proximité (ceux qui encadrent réellement des équipes — parfois sans avoir même le statut cadre —, ce qui pose la question de leur identification dans les organisations). Seules les équipes marketing semblent se désintéresser du sujet.</a:t>
            </a:r>
            <a:endParaRPr lang="fr-FR" dirty="0"/>
          </a:p>
        </p:txBody>
      </p:sp>
    </p:spTree>
    <p:extLst>
      <p:ext uri="{BB962C8B-B14F-4D97-AF65-F5344CB8AC3E}">
        <p14:creationId xmlns:p14="http://schemas.microsoft.com/office/powerpoint/2010/main" val="70235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81BD9-189F-0E23-C8BA-F97B5A2478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79A3B09-F01C-7968-8586-9DFA16DA7028}"/>
              </a:ext>
            </a:extLst>
          </p:cNvPr>
          <p:cNvSpPr>
            <a:spLocks noGrp="1"/>
          </p:cNvSpPr>
          <p:nvPr>
            <p:ph type="title"/>
          </p:nvPr>
        </p:nvSpPr>
        <p:spPr/>
        <p:txBody>
          <a:bodyPr/>
          <a:lstStyle/>
          <a:p>
            <a:r>
              <a:rPr lang="fr-FR" dirty="0"/>
              <a:t>Qui revendique le pilotage de la communication interne ?</a:t>
            </a:r>
          </a:p>
        </p:txBody>
      </p:sp>
      <p:sp>
        <p:nvSpPr>
          <p:cNvPr id="3" name="Espace réservé du contenu 2">
            <a:extLst>
              <a:ext uri="{FF2B5EF4-FFF2-40B4-BE49-F238E27FC236}">
                <a16:creationId xmlns:a16="http://schemas.microsoft.com/office/drawing/2014/main" id="{CA9D6B57-89C4-BF00-85B7-E96079CE1A40}"/>
              </a:ext>
            </a:extLst>
          </p:cNvPr>
          <p:cNvSpPr>
            <a:spLocks noGrp="1"/>
          </p:cNvSpPr>
          <p:nvPr>
            <p:ph idx="1"/>
          </p:nvPr>
        </p:nvSpPr>
        <p:spPr/>
        <p:txBody>
          <a:bodyPr/>
          <a:lstStyle/>
          <a:p>
            <a:r>
              <a:rPr lang="fr-FR" b="0" i="0" dirty="0">
                <a:effectLst/>
                <a:latin typeface="Inter"/>
              </a:rPr>
              <a:t>Penser que le mandat qui vous est donné de déployer une communication interne vous permet de développer seul, en pleine autonomie et responsabilité, les plans de communication, les messages et les outils... sera très certainement contre-productif ! Gardez en tête que la communication interne vise avant tout à soutenir la collaboration et l'intelligence collective dans les organisations.</a:t>
            </a:r>
            <a:endParaRPr lang="fr-FR" dirty="0"/>
          </a:p>
        </p:txBody>
      </p:sp>
    </p:spTree>
    <p:extLst>
      <p:ext uri="{BB962C8B-B14F-4D97-AF65-F5344CB8AC3E}">
        <p14:creationId xmlns:p14="http://schemas.microsoft.com/office/powerpoint/2010/main" val="496397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l que soit le rattachement de ses équipes, votre communication interne gagnera toujours à être pensée, produite et diffusée en vous appuyant à la fois sur les équipes ressources humaines, communication, managériales et de direction.">
            <a:extLst>
              <a:ext uri="{FF2B5EF4-FFF2-40B4-BE49-F238E27FC236}">
                <a16:creationId xmlns:a16="http://schemas.microsoft.com/office/drawing/2014/main" id="{80C66BB8-0212-1501-1711-EE7E803B6D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246" y="1023257"/>
            <a:ext cx="7735507" cy="481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4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E5D03-3138-4C65-0408-774C9899B398}"/>
              </a:ext>
            </a:extLst>
          </p:cNvPr>
          <p:cNvSpPr>
            <a:spLocks noGrp="1"/>
          </p:cNvSpPr>
          <p:nvPr>
            <p:ph type="title"/>
          </p:nvPr>
        </p:nvSpPr>
        <p:spPr/>
        <p:txBody>
          <a:bodyPr/>
          <a:lstStyle/>
          <a:p>
            <a:r>
              <a:rPr lang="fr-FR" dirty="0"/>
              <a:t>Construisez un plan et pilotez les outils traditionnels</a:t>
            </a:r>
          </a:p>
        </p:txBody>
      </p:sp>
      <p:sp>
        <p:nvSpPr>
          <p:cNvPr id="3" name="Espace réservé du contenu 2">
            <a:extLst>
              <a:ext uri="{FF2B5EF4-FFF2-40B4-BE49-F238E27FC236}">
                <a16:creationId xmlns:a16="http://schemas.microsoft.com/office/drawing/2014/main" id="{9DB72C7B-6585-A87E-8BD7-CA690F2F7E50}"/>
              </a:ext>
            </a:extLst>
          </p:cNvPr>
          <p:cNvSpPr>
            <a:spLocks noGrp="1"/>
          </p:cNvSpPr>
          <p:nvPr>
            <p:ph idx="1"/>
          </p:nvPr>
        </p:nvSpPr>
        <p:spPr/>
        <p:txBody>
          <a:bodyPr/>
          <a:lstStyle/>
          <a:p>
            <a:r>
              <a:rPr lang="fr-FR" b="0" i="0" dirty="0">
                <a:effectLst/>
                <a:latin typeface="Inter"/>
              </a:rPr>
              <a:t>Définition : Le </a:t>
            </a:r>
            <a:r>
              <a:rPr lang="fr-FR" b="1" i="0" dirty="0">
                <a:effectLst/>
                <a:latin typeface="Inter"/>
              </a:rPr>
              <a:t>plan de communication interne</a:t>
            </a:r>
            <a:r>
              <a:rPr lang="fr-FR" b="0" i="0" dirty="0">
                <a:effectLst/>
                <a:latin typeface="Inter"/>
              </a:rPr>
              <a:t> organise le contenu des messages à délivrer par type de population (dirigeants, managers, collaborateurs, communautés spécifiques), vecteurs de diffusion (outils et méthodes choisis), planning de réalisation et de mise en application. </a:t>
            </a:r>
            <a:endParaRPr lang="fr-FR" dirty="0"/>
          </a:p>
        </p:txBody>
      </p:sp>
    </p:spTree>
    <p:extLst>
      <p:ext uri="{BB962C8B-B14F-4D97-AF65-F5344CB8AC3E}">
        <p14:creationId xmlns:p14="http://schemas.microsoft.com/office/powerpoint/2010/main" val="309562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B8201-97F3-6708-2D07-B5C507DE140C}"/>
              </a:ext>
            </a:extLst>
          </p:cNvPr>
          <p:cNvSpPr>
            <a:spLocks noGrp="1"/>
          </p:cNvSpPr>
          <p:nvPr>
            <p:ph type="title"/>
          </p:nvPr>
        </p:nvSpPr>
        <p:spPr/>
        <p:txBody>
          <a:bodyPr/>
          <a:lstStyle/>
          <a:p>
            <a:r>
              <a:rPr lang="fr-FR" dirty="0"/>
              <a:t>Choisissez votre support de communication</a:t>
            </a:r>
          </a:p>
        </p:txBody>
      </p:sp>
      <p:sp>
        <p:nvSpPr>
          <p:cNvPr id="3" name="Espace réservé du contenu 2">
            <a:extLst>
              <a:ext uri="{FF2B5EF4-FFF2-40B4-BE49-F238E27FC236}">
                <a16:creationId xmlns:a16="http://schemas.microsoft.com/office/drawing/2014/main" id="{3ABA7499-0303-2C4F-93BA-AC285E09CAA4}"/>
              </a:ext>
            </a:extLst>
          </p:cNvPr>
          <p:cNvSpPr>
            <a:spLocks noGrp="1"/>
          </p:cNvSpPr>
          <p:nvPr>
            <p:ph idx="1"/>
          </p:nvPr>
        </p:nvSpPr>
        <p:spPr>
          <a:xfrm>
            <a:off x="685801" y="2263365"/>
            <a:ext cx="10131425" cy="3649133"/>
          </a:xfrm>
        </p:spPr>
        <p:txBody>
          <a:bodyPr>
            <a:normAutofit lnSpcReduction="10000"/>
          </a:bodyPr>
          <a:lstStyle/>
          <a:p>
            <a:pPr algn="l"/>
            <a:r>
              <a:rPr lang="fr-FR" b="0" i="0" dirty="0">
                <a:effectLst/>
                <a:latin typeface="Inter"/>
              </a:rPr>
              <a:t>Elle recouvre d'une part toutes les formes de la communication orale :</a:t>
            </a:r>
          </a:p>
          <a:p>
            <a:pPr algn="l">
              <a:buFont typeface="Arial" panose="020B0604020202020204" pitchFamily="34" charset="0"/>
              <a:buChar char="•"/>
            </a:pPr>
            <a:r>
              <a:rPr lang="fr-FR" b="0" i="0" dirty="0">
                <a:effectLst/>
                <a:latin typeface="Inter"/>
              </a:rPr>
              <a:t>Entretien individuel</a:t>
            </a:r>
          </a:p>
          <a:p>
            <a:pPr algn="l">
              <a:buFont typeface="Arial" panose="020B0604020202020204" pitchFamily="34" charset="0"/>
              <a:buChar char="•"/>
            </a:pPr>
            <a:r>
              <a:rPr lang="fr-FR" b="0" i="0" dirty="0">
                <a:effectLst/>
                <a:latin typeface="Inter"/>
              </a:rPr>
              <a:t>Réunions d’information</a:t>
            </a:r>
          </a:p>
          <a:p>
            <a:pPr algn="l">
              <a:buFont typeface="Arial" panose="020B0604020202020204" pitchFamily="34" charset="0"/>
              <a:buChar char="•"/>
            </a:pPr>
            <a:r>
              <a:rPr lang="fr-FR" b="0" i="0" dirty="0">
                <a:effectLst/>
                <a:latin typeface="Inter"/>
              </a:rPr>
              <a:t>Comités paritaires ou de projet</a:t>
            </a:r>
          </a:p>
          <a:p>
            <a:pPr algn="l">
              <a:buFont typeface="Arial" panose="020B0604020202020204" pitchFamily="34" charset="0"/>
              <a:buChar char="•"/>
            </a:pPr>
            <a:r>
              <a:rPr lang="fr-FR" b="0" i="0" dirty="0">
                <a:effectLst/>
                <a:latin typeface="Inter"/>
              </a:rPr>
              <a:t>Rites et célébrations</a:t>
            </a:r>
          </a:p>
          <a:p>
            <a:pPr algn="l">
              <a:buFont typeface="Arial" panose="020B0604020202020204" pitchFamily="34" charset="0"/>
              <a:buChar char="•"/>
            </a:pPr>
            <a:r>
              <a:rPr lang="fr-FR" b="0" i="0" dirty="0">
                <a:effectLst/>
                <a:latin typeface="Inter"/>
              </a:rPr>
              <a:t>Appels et réunions téléphoniques</a:t>
            </a:r>
          </a:p>
          <a:p>
            <a:pPr algn="l">
              <a:buFont typeface="Arial" panose="020B0604020202020204" pitchFamily="34" charset="0"/>
              <a:buChar char="•"/>
            </a:pPr>
            <a:r>
              <a:rPr lang="fr-FR" b="0" i="0" dirty="0">
                <a:effectLst/>
                <a:latin typeface="Inter"/>
              </a:rPr>
              <a:t>Visioconférences</a:t>
            </a:r>
          </a:p>
          <a:p>
            <a:pPr algn="l">
              <a:buFont typeface="Arial" panose="020B0604020202020204" pitchFamily="34" charset="0"/>
              <a:buChar char="•"/>
            </a:pPr>
            <a:r>
              <a:rPr lang="fr-FR" b="0" i="0" dirty="0">
                <a:effectLst/>
                <a:latin typeface="Inter"/>
              </a:rPr>
              <a:t>Webconférences </a:t>
            </a:r>
          </a:p>
          <a:p>
            <a:pPr algn="l">
              <a:buFont typeface="Arial" panose="020B0604020202020204" pitchFamily="34" charset="0"/>
              <a:buChar char="•"/>
            </a:pPr>
            <a:r>
              <a:rPr lang="fr-FR" b="0" i="0" dirty="0">
                <a:effectLst/>
                <a:latin typeface="Inter"/>
              </a:rPr>
              <a:t>Séminaires et conventions.</a:t>
            </a:r>
          </a:p>
          <a:p>
            <a:endParaRPr lang="fr-FR" dirty="0"/>
          </a:p>
        </p:txBody>
      </p:sp>
    </p:spTree>
    <p:extLst>
      <p:ext uri="{BB962C8B-B14F-4D97-AF65-F5344CB8AC3E}">
        <p14:creationId xmlns:p14="http://schemas.microsoft.com/office/powerpoint/2010/main" val="177271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D4777-B77D-A1AC-D6A2-129AE6D5A1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7F7895-7CA8-B977-B997-64FC86296CED}"/>
              </a:ext>
            </a:extLst>
          </p:cNvPr>
          <p:cNvSpPr>
            <a:spLocks noGrp="1"/>
          </p:cNvSpPr>
          <p:nvPr>
            <p:ph type="title"/>
          </p:nvPr>
        </p:nvSpPr>
        <p:spPr/>
        <p:txBody>
          <a:bodyPr/>
          <a:lstStyle/>
          <a:p>
            <a:r>
              <a:rPr lang="fr-FR" dirty="0"/>
              <a:t>Choisissez votre support de communication</a:t>
            </a:r>
          </a:p>
        </p:txBody>
      </p:sp>
      <p:sp>
        <p:nvSpPr>
          <p:cNvPr id="3" name="Espace réservé du contenu 2">
            <a:extLst>
              <a:ext uri="{FF2B5EF4-FFF2-40B4-BE49-F238E27FC236}">
                <a16:creationId xmlns:a16="http://schemas.microsoft.com/office/drawing/2014/main" id="{6A66092C-D17D-1B4B-06A8-794287236668}"/>
              </a:ext>
            </a:extLst>
          </p:cNvPr>
          <p:cNvSpPr>
            <a:spLocks noGrp="1"/>
          </p:cNvSpPr>
          <p:nvPr>
            <p:ph idx="1"/>
          </p:nvPr>
        </p:nvSpPr>
        <p:spPr>
          <a:xfrm>
            <a:off x="685801" y="2263365"/>
            <a:ext cx="10131425" cy="3649133"/>
          </a:xfrm>
        </p:spPr>
        <p:txBody>
          <a:bodyPr>
            <a:normAutofit/>
          </a:bodyPr>
          <a:lstStyle/>
          <a:p>
            <a:pPr algn="l"/>
            <a:r>
              <a:rPr lang="fr-FR" b="0" i="0" dirty="0">
                <a:effectLst/>
                <a:latin typeface="Inter"/>
              </a:rPr>
              <a:t>Cela recouvre également naturellement toutes les communications écrites</a:t>
            </a:r>
            <a:r>
              <a:rPr lang="fr-FR" b="1" i="0" dirty="0">
                <a:effectLst/>
                <a:latin typeface="Inter"/>
              </a:rPr>
              <a:t>, qu’elles soient directes</a:t>
            </a:r>
            <a:r>
              <a:rPr lang="fr-FR" b="0" i="0" dirty="0">
                <a:effectLst/>
                <a:latin typeface="Inter"/>
              </a:rPr>
              <a:t> :</a:t>
            </a:r>
          </a:p>
          <a:p>
            <a:pPr algn="l">
              <a:buFont typeface="Arial" panose="020B0604020202020204" pitchFamily="34" charset="0"/>
              <a:buChar char="•"/>
            </a:pPr>
            <a:r>
              <a:rPr lang="fr-FR" b="0" i="0" dirty="0">
                <a:effectLst/>
                <a:latin typeface="Inter"/>
              </a:rPr>
              <a:t>E-mails, SMS et messageries instantanées  </a:t>
            </a:r>
          </a:p>
          <a:p>
            <a:pPr algn="l">
              <a:buFont typeface="Arial" panose="020B0604020202020204" pitchFamily="34" charset="0"/>
              <a:buChar char="•"/>
            </a:pPr>
            <a:r>
              <a:rPr lang="fr-FR" b="0" i="0" dirty="0">
                <a:effectLst/>
                <a:latin typeface="Inter"/>
              </a:rPr>
              <a:t>Les notes d’information </a:t>
            </a:r>
          </a:p>
          <a:p>
            <a:pPr algn="l">
              <a:buFont typeface="Arial" panose="020B0604020202020204" pitchFamily="34" charset="0"/>
              <a:buChar char="•"/>
            </a:pPr>
            <a:r>
              <a:rPr lang="fr-FR" b="0" i="0" dirty="0">
                <a:effectLst/>
                <a:latin typeface="Inter"/>
              </a:rPr>
              <a:t>Les comptes-rendus</a:t>
            </a:r>
          </a:p>
          <a:p>
            <a:pPr algn="l">
              <a:buFont typeface="Arial" panose="020B0604020202020204" pitchFamily="34" charset="0"/>
              <a:buChar char="•"/>
            </a:pPr>
            <a:r>
              <a:rPr lang="fr-FR" b="0" i="0" dirty="0">
                <a:effectLst/>
                <a:latin typeface="Inter"/>
              </a:rPr>
              <a:t>Les circulaires et affichages réglementés</a:t>
            </a:r>
          </a:p>
          <a:p>
            <a:pPr algn="l">
              <a:buFont typeface="Arial" panose="020B0604020202020204" pitchFamily="34" charset="0"/>
              <a:buChar char="•"/>
            </a:pPr>
            <a:r>
              <a:rPr lang="fr-FR" b="0" i="0" dirty="0">
                <a:effectLst/>
                <a:latin typeface="Inter"/>
              </a:rPr>
              <a:t>Les courriers, notamment adressés au domicile des membres de l’équipe</a:t>
            </a:r>
          </a:p>
          <a:p>
            <a:pPr algn="l"/>
            <a:r>
              <a:rPr lang="fr-FR" b="0" i="0" dirty="0">
                <a:effectLst/>
                <a:latin typeface="Inter"/>
              </a:rPr>
              <a:t>Ces différents outils permettent aux organisations de transmettre des messages totalement adaptés aux besoins et réalités de chaque collaborateur.</a:t>
            </a:r>
          </a:p>
          <a:p>
            <a:endParaRPr lang="fr-FR" dirty="0"/>
          </a:p>
        </p:txBody>
      </p:sp>
    </p:spTree>
    <p:extLst>
      <p:ext uri="{BB962C8B-B14F-4D97-AF65-F5344CB8AC3E}">
        <p14:creationId xmlns:p14="http://schemas.microsoft.com/office/powerpoint/2010/main" val="66727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252F5-08F2-BABC-772F-DCFC3B7045DC}"/>
              </a:ext>
            </a:extLst>
          </p:cNvPr>
          <p:cNvSpPr>
            <a:spLocks noGrp="1"/>
          </p:cNvSpPr>
          <p:nvPr>
            <p:ph type="title"/>
          </p:nvPr>
        </p:nvSpPr>
        <p:spPr/>
        <p:txBody>
          <a:bodyPr/>
          <a:lstStyle/>
          <a:p>
            <a:r>
              <a:rPr lang="fr-FR" dirty="0"/>
              <a:t>Les origines de la communication interne</a:t>
            </a:r>
          </a:p>
        </p:txBody>
      </p:sp>
      <p:sp>
        <p:nvSpPr>
          <p:cNvPr id="3" name="Espace réservé du contenu 2">
            <a:extLst>
              <a:ext uri="{FF2B5EF4-FFF2-40B4-BE49-F238E27FC236}">
                <a16:creationId xmlns:a16="http://schemas.microsoft.com/office/drawing/2014/main" id="{542952E3-F4D4-A6C2-355D-EE28C001C1D3}"/>
              </a:ext>
            </a:extLst>
          </p:cNvPr>
          <p:cNvSpPr>
            <a:spLocks noGrp="1"/>
          </p:cNvSpPr>
          <p:nvPr>
            <p:ph idx="1"/>
          </p:nvPr>
        </p:nvSpPr>
        <p:spPr>
          <a:xfrm>
            <a:off x="685801" y="2547085"/>
            <a:ext cx="10131425" cy="3649133"/>
          </a:xfrm>
        </p:spPr>
        <p:txBody>
          <a:bodyPr/>
          <a:lstStyle/>
          <a:p>
            <a:pPr algn="l"/>
            <a:r>
              <a:rPr lang="fr-FR" b="0" i="0" dirty="0">
                <a:effectLst/>
                <a:latin typeface="Inter"/>
              </a:rPr>
              <a:t>La communication interne est apparue avec l'avènement de l'ère industrielle et le besoin des directions des entreprises de transmettre des consignes et des informations à leurs salariés. Les premiers journaux internes ont ainsi été édités en 1890 ! Mais il a fallu attendre près de 100 ans pour voir la communication interne identifiée comme fonction à part entière.</a:t>
            </a:r>
          </a:p>
          <a:p>
            <a:pPr algn="l"/>
            <a:r>
              <a:rPr lang="fr-FR" b="0" i="0" dirty="0">
                <a:effectLst/>
                <a:latin typeface="Inter"/>
              </a:rPr>
              <a:t>Développée chronologiquement après la communication externe des organisations, la communication interne s’inspire de plus en plus souvent des techniques de communication et du marketing. Et la définition d’une stratégie de communication interne est souvent proche de celle d’une communication externe.</a:t>
            </a:r>
          </a:p>
          <a:p>
            <a:pPr algn="l"/>
            <a:r>
              <a:rPr lang="fr-FR" b="0" i="0" dirty="0">
                <a:effectLst/>
                <a:latin typeface="Inter"/>
              </a:rPr>
              <a:t>La grande différence ? Dans la communication interne, le produit à vendre est « la connaissance de l'entreprise» : on attend donc qu'elle informe les salariés sur la vie de l'entreprise, ses évolutions, son marché…</a:t>
            </a:r>
          </a:p>
          <a:p>
            <a:endParaRPr lang="fr-FR" dirty="0"/>
          </a:p>
        </p:txBody>
      </p:sp>
    </p:spTree>
    <p:extLst>
      <p:ext uri="{BB962C8B-B14F-4D97-AF65-F5344CB8AC3E}">
        <p14:creationId xmlns:p14="http://schemas.microsoft.com/office/powerpoint/2010/main" val="123635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0693-7914-FE87-907A-431692503D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DA11BCC-203A-735A-0596-D0996F3D145B}"/>
              </a:ext>
            </a:extLst>
          </p:cNvPr>
          <p:cNvSpPr>
            <a:spLocks noGrp="1"/>
          </p:cNvSpPr>
          <p:nvPr>
            <p:ph type="title"/>
          </p:nvPr>
        </p:nvSpPr>
        <p:spPr/>
        <p:txBody>
          <a:bodyPr/>
          <a:lstStyle/>
          <a:p>
            <a:r>
              <a:rPr lang="fr-FR" dirty="0"/>
              <a:t>Choisissez votre support de communication</a:t>
            </a:r>
          </a:p>
        </p:txBody>
      </p:sp>
      <p:sp>
        <p:nvSpPr>
          <p:cNvPr id="3" name="Espace réservé du contenu 2">
            <a:extLst>
              <a:ext uri="{FF2B5EF4-FFF2-40B4-BE49-F238E27FC236}">
                <a16:creationId xmlns:a16="http://schemas.microsoft.com/office/drawing/2014/main" id="{6B2E1473-531B-920D-6574-5470050BFC51}"/>
              </a:ext>
            </a:extLst>
          </p:cNvPr>
          <p:cNvSpPr>
            <a:spLocks noGrp="1"/>
          </p:cNvSpPr>
          <p:nvPr>
            <p:ph idx="1"/>
          </p:nvPr>
        </p:nvSpPr>
        <p:spPr>
          <a:xfrm>
            <a:off x="685801" y="2263365"/>
            <a:ext cx="10131425" cy="3649133"/>
          </a:xfrm>
        </p:spPr>
        <p:txBody>
          <a:bodyPr>
            <a:normAutofit/>
          </a:bodyPr>
          <a:lstStyle/>
          <a:p>
            <a:pPr algn="l"/>
            <a:r>
              <a:rPr lang="fr-FR" b="0" i="0" dirty="0">
                <a:effectLst/>
                <a:latin typeface="Inter"/>
              </a:rPr>
              <a:t>Ou bien encore</a:t>
            </a:r>
            <a:r>
              <a:rPr lang="fr-FR" b="1" i="0" dirty="0">
                <a:effectLst/>
                <a:latin typeface="Inter"/>
              </a:rPr>
              <a:t> les communications écrites indirectes</a:t>
            </a:r>
            <a:r>
              <a:rPr lang="fr-FR" b="0" i="0" dirty="0">
                <a:effectLst/>
                <a:latin typeface="Inter"/>
              </a:rPr>
              <a:t>, diffusées par des médias ad hoc :</a:t>
            </a:r>
          </a:p>
          <a:p>
            <a:pPr algn="l">
              <a:buFont typeface="Arial" panose="020B0604020202020204" pitchFamily="34" charset="0"/>
              <a:buChar char="•"/>
            </a:pPr>
            <a:r>
              <a:rPr lang="fr-FR" b="0" i="0" dirty="0">
                <a:effectLst/>
                <a:latin typeface="Inter"/>
              </a:rPr>
              <a:t>les médias écrits (journal interne ou campagnes d’affichage…)</a:t>
            </a:r>
          </a:p>
          <a:p>
            <a:pPr algn="l">
              <a:buFont typeface="Arial" panose="020B0604020202020204" pitchFamily="34" charset="0"/>
              <a:buChar char="•"/>
            </a:pPr>
            <a:r>
              <a:rPr lang="fr-FR" b="0" i="0" dirty="0">
                <a:effectLst/>
                <a:latin typeface="Inter"/>
              </a:rPr>
              <a:t>les médias audiovisuels (la vidéo, les radios ou podcasts)</a:t>
            </a:r>
          </a:p>
          <a:p>
            <a:pPr algn="l">
              <a:buFont typeface="Arial" panose="020B0604020202020204" pitchFamily="34" charset="0"/>
              <a:buChar char="•"/>
            </a:pPr>
            <a:r>
              <a:rPr lang="fr-FR" b="0" i="0" dirty="0">
                <a:effectLst/>
                <a:latin typeface="Inter"/>
              </a:rPr>
              <a:t>les médias électroniques qui connaissent actuellement un développement très important (les intranet, extranet, blogs ou sites internet…)</a:t>
            </a:r>
          </a:p>
          <a:p>
            <a:pPr algn="l">
              <a:buFont typeface="Arial" panose="020B0604020202020204" pitchFamily="34" charset="0"/>
              <a:buChar char="•"/>
            </a:pPr>
            <a:r>
              <a:rPr lang="fr-FR" b="0" i="0" dirty="0">
                <a:effectLst/>
                <a:latin typeface="Inter"/>
              </a:rPr>
              <a:t>également les applications, réseaux sociaux d’entreprises ou outils collaboratifs</a:t>
            </a:r>
          </a:p>
          <a:p>
            <a:endParaRPr lang="fr-FR" dirty="0"/>
          </a:p>
        </p:txBody>
      </p:sp>
    </p:spTree>
    <p:extLst>
      <p:ext uri="{BB962C8B-B14F-4D97-AF65-F5344CB8AC3E}">
        <p14:creationId xmlns:p14="http://schemas.microsoft.com/office/powerpoint/2010/main" val="394843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structure de votre plan de communication peut s’inspirer de cette trame proposée comme support à la réflexion par la Direction Générale de la Compétitivité de l’Industrie et des Services. Il peut être amélioré, simplifié et adapté à vo">
            <a:extLst>
              <a:ext uri="{FF2B5EF4-FFF2-40B4-BE49-F238E27FC236}">
                <a16:creationId xmlns:a16="http://schemas.microsoft.com/office/drawing/2014/main" id="{DB9E02B2-90D7-4CC7-556F-A73282FE6E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0914" y="1367096"/>
            <a:ext cx="9110172" cy="464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4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C1D42-436D-4A74-45F3-C6286A91D380}"/>
              </a:ext>
            </a:extLst>
          </p:cNvPr>
          <p:cNvSpPr>
            <a:spLocks noGrp="1"/>
          </p:cNvSpPr>
          <p:nvPr>
            <p:ph type="title"/>
          </p:nvPr>
        </p:nvSpPr>
        <p:spPr/>
        <p:txBody>
          <a:bodyPr/>
          <a:lstStyle/>
          <a:p>
            <a:r>
              <a:rPr lang="fr-FR" dirty="0"/>
              <a:t>Définissez vos objectifs, au-delà des outils et actions</a:t>
            </a:r>
          </a:p>
        </p:txBody>
      </p:sp>
      <p:sp>
        <p:nvSpPr>
          <p:cNvPr id="3" name="Espace réservé du contenu 2">
            <a:extLst>
              <a:ext uri="{FF2B5EF4-FFF2-40B4-BE49-F238E27FC236}">
                <a16:creationId xmlns:a16="http://schemas.microsoft.com/office/drawing/2014/main" id="{67CA76D8-AAC2-AE94-2A71-251008374498}"/>
              </a:ext>
            </a:extLst>
          </p:cNvPr>
          <p:cNvSpPr>
            <a:spLocks noGrp="1"/>
          </p:cNvSpPr>
          <p:nvPr>
            <p:ph idx="1"/>
          </p:nvPr>
        </p:nvSpPr>
        <p:spPr/>
        <p:txBody>
          <a:bodyPr/>
          <a:lstStyle/>
          <a:p>
            <a:pPr algn="l"/>
            <a:r>
              <a:rPr lang="fr-FR" b="0" i="0" dirty="0">
                <a:effectLst/>
                <a:latin typeface="Inter"/>
              </a:rPr>
              <a:t>Au fur et à mesure que la communication interne s' impose comme une expertise à part entière, la littérature s'enrichit et se stabilise quant à ses objectifs :</a:t>
            </a:r>
          </a:p>
          <a:p>
            <a:pPr algn="l">
              <a:buFont typeface="Arial" panose="020B0604020202020204" pitchFamily="34" charset="0"/>
              <a:buChar char="•"/>
            </a:pPr>
            <a:r>
              <a:rPr lang="fr-FR" b="0" i="0" dirty="0">
                <a:effectLst/>
                <a:latin typeface="Inter"/>
              </a:rPr>
              <a:t>Informer </a:t>
            </a:r>
          </a:p>
          <a:p>
            <a:pPr algn="l">
              <a:buFont typeface="Arial" panose="020B0604020202020204" pitchFamily="34" charset="0"/>
              <a:buChar char="•"/>
            </a:pPr>
            <a:r>
              <a:rPr lang="fr-FR" b="0" i="0" dirty="0">
                <a:effectLst/>
                <a:latin typeface="Inter"/>
              </a:rPr>
              <a:t>Apporter un message cohérent</a:t>
            </a:r>
          </a:p>
          <a:p>
            <a:pPr algn="l">
              <a:buFont typeface="Arial" panose="020B0604020202020204" pitchFamily="34" charset="0"/>
              <a:buChar char="•"/>
            </a:pPr>
            <a:r>
              <a:rPr lang="fr-FR" b="0" i="0" dirty="0">
                <a:effectLst/>
                <a:latin typeface="Inter"/>
              </a:rPr>
              <a:t>Donner du sens</a:t>
            </a:r>
          </a:p>
          <a:p>
            <a:pPr algn="l">
              <a:buFont typeface="Arial" panose="020B0604020202020204" pitchFamily="34" charset="0"/>
              <a:buChar char="•"/>
            </a:pPr>
            <a:r>
              <a:rPr lang="fr-FR" b="0" i="0" dirty="0">
                <a:effectLst/>
                <a:latin typeface="Inter"/>
              </a:rPr>
              <a:t>Mobiliser</a:t>
            </a:r>
          </a:p>
          <a:p>
            <a:pPr algn="l">
              <a:buFont typeface="Arial" panose="020B0604020202020204" pitchFamily="34" charset="0"/>
              <a:buChar char="•"/>
            </a:pPr>
            <a:r>
              <a:rPr lang="fr-FR" b="0" i="0" dirty="0">
                <a:effectLst/>
                <a:latin typeface="Inter"/>
              </a:rPr>
              <a:t>Valoriser</a:t>
            </a:r>
          </a:p>
          <a:p>
            <a:pPr algn="l">
              <a:buFont typeface="Arial" panose="020B0604020202020204" pitchFamily="34" charset="0"/>
              <a:buChar char="•"/>
            </a:pPr>
            <a:endParaRPr lang="fr-FR" b="0" i="0" dirty="0">
              <a:effectLst/>
              <a:latin typeface="Inter"/>
            </a:endParaRPr>
          </a:p>
          <a:p>
            <a:r>
              <a:rPr lang="fr-FR" b="0" i="0" dirty="0">
                <a:effectLst/>
                <a:latin typeface="Inter"/>
              </a:rPr>
              <a:t>Pour vous guider dans ces choix, je vous recommande d'adopter 4 partis-pris d'action.</a:t>
            </a:r>
            <a:endParaRPr lang="fr-FR" dirty="0"/>
          </a:p>
        </p:txBody>
      </p:sp>
    </p:spTree>
    <p:extLst>
      <p:ext uri="{BB962C8B-B14F-4D97-AF65-F5344CB8AC3E}">
        <p14:creationId xmlns:p14="http://schemas.microsoft.com/office/powerpoint/2010/main" val="147462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D484A-D0FC-DEF0-2C49-90FC0F4FF355}"/>
              </a:ext>
            </a:extLst>
          </p:cNvPr>
          <p:cNvSpPr>
            <a:spLocks noGrp="1"/>
          </p:cNvSpPr>
          <p:nvPr>
            <p:ph type="title"/>
          </p:nvPr>
        </p:nvSpPr>
        <p:spPr/>
        <p:txBody>
          <a:bodyPr/>
          <a:lstStyle/>
          <a:p>
            <a:r>
              <a:rPr lang="fr-FR" dirty="0"/>
              <a:t>Assurez une convergence des communications formelles et informelles</a:t>
            </a:r>
          </a:p>
        </p:txBody>
      </p:sp>
      <p:sp>
        <p:nvSpPr>
          <p:cNvPr id="3" name="Espace réservé du contenu 2">
            <a:extLst>
              <a:ext uri="{FF2B5EF4-FFF2-40B4-BE49-F238E27FC236}">
                <a16:creationId xmlns:a16="http://schemas.microsoft.com/office/drawing/2014/main" id="{6F57DDEB-2425-13B9-6870-8CC67CFDD6EC}"/>
              </a:ext>
            </a:extLst>
          </p:cNvPr>
          <p:cNvSpPr>
            <a:spLocks noGrp="1"/>
          </p:cNvSpPr>
          <p:nvPr>
            <p:ph idx="1"/>
          </p:nvPr>
        </p:nvSpPr>
        <p:spPr/>
        <p:txBody>
          <a:bodyPr/>
          <a:lstStyle/>
          <a:p>
            <a:pPr algn="l"/>
            <a:r>
              <a:rPr lang="fr-FR" b="0" i="0" dirty="0">
                <a:effectLst/>
                <a:latin typeface="Inter"/>
              </a:rPr>
              <a:t>Désormais, dans une large majorité de moyennes et grandes organisations, un site intranet, une messagerie instantanée ou un réseau social d'entreprise sont devenus le fer de lance de la communication interne. Ils permettent, en temps réel, de diffuser des informations et de recueillir des feedbacks des destinataires, et donc d'adapter au mieux les contenus, les émetteurs, les outils ou la périodicité de la communication interne. Dans certaines organisations  en revanche, cette communication passe encore essentiellement par une lettre, plus ou moins régulière, du directoire ou comité de direction.</a:t>
            </a:r>
          </a:p>
          <a:p>
            <a:pPr algn="l"/>
            <a:r>
              <a:rPr lang="fr-FR" b="0" i="0" dirty="0">
                <a:effectLst/>
                <a:latin typeface="Inter"/>
              </a:rPr>
              <a:t>Ne perdez jamais de vue que votre communication interne doit évoluer au rythme de votre entreprise, de ses évolutions et de ceux qui y travaillent. Elle gagnera toujours à être perméable à l’air du temps.</a:t>
            </a:r>
          </a:p>
          <a:p>
            <a:endParaRPr lang="fr-FR" dirty="0"/>
          </a:p>
        </p:txBody>
      </p:sp>
    </p:spTree>
    <p:extLst>
      <p:ext uri="{BB962C8B-B14F-4D97-AF65-F5344CB8AC3E}">
        <p14:creationId xmlns:p14="http://schemas.microsoft.com/office/powerpoint/2010/main" val="247702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3F697-8886-B13D-8DE1-4530B868F8F9}"/>
              </a:ext>
            </a:extLst>
          </p:cNvPr>
          <p:cNvSpPr>
            <a:spLocks noGrp="1"/>
          </p:cNvSpPr>
          <p:nvPr>
            <p:ph type="title"/>
          </p:nvPr>
        </p:nvSpPr>
        <p:spPr/>
        <p:txBody>
          <a:bodyPr/>
          <a:lstStyle/>
          <a:p>
            <a:r>
              <a:rPr lang="fr-FR" dirty="0"/>
              <a:t>Produisez et partagez l’information et les éléments stratégiques</a:t>
            </a:r>
          </a:p>
        </p:txBody>
      </p:sp>
      <p:sp>
        <p:nvSpPr>
          <p:cNvPr id="3" name="Espace réservé du contenu 2">
            <a:extLst>
              <a:ext uri="{FF2B5EF4-FFF2-40B4-BE49-F238E27FC236}">
                <a16:creationId xmlns:a16="http://schemas.microsoft.com/office/drawing/2014/main" id="{4E688E4B-9184-6AAB-8242-EC3D07AC2D38}"/>
              </a:ext>
            </a:extLst>
          </p:cNvPr>
          <p:cNvSpPr>
            <a:spLocks noGrp="1"/>
          </p:cNvSpPr>
          <p:nvPr>
            <p:ph idx="1"/>
          </p:nvPr>
        </p:nvSpPr>
        <p:spPr/>
        <p:txBody>
          <a:bodyPr/>
          <a:lstStyle/>
          <a:p>
            <a:pPr algn="l"/>
            <a:r>
              <a:rPr lang="fr-FR" b="1" i="0" dirty="0">
                <a:effectLst/>
                <a:latin typeface="Inter"/>
              </a:rPr>
              <a:t>Les entreprises sont de plus en plus nombreuses à confier un objectif stratégique à la communication interne :</a:t>
            </a:r>
          </a:p>
          <a:p>
            <a:pPr algn="l">
              <a:buFont typeface="Arial" panose="020B0604020202020204" pitchFamily="34" charset="0"/>
              <a:buChar char="•"/>
            </a:pPr>
            <a:r>
              <a:rPr lang="fr-FR" b="0" i="0" dirty="0">
                <a:effectLst/>
                <a:latin typeface="Inter"/>
              </a:rPr>
              <a:t>expliciter et formaliser la stratégie et ses inflexions</a:t>
            </a:r>
          </a:p>
          <a:p>
            <a:pPr algn="l">
              <a:buFont typeface="Arial" panose="020B0604020202020204" pitchFamily="34" charset="0"/>
              <a:buChar char="•"/>
            </a:pPr>
            <a:r>
              <a:rPr lang="fr-FR" b="0" i="0" dirty="0">
                <a:effectLst/>
                <a:latin typeface="Inter"/>
              </a:rPr>
              <a:t>orchestrer les preuves et messages qui crédibilisent cette stratégie</a:t>
            </a:r>
          </a:p>
          <a:p>
            <a:pPr algn="l">
              <a:buFont typeface="Arial" panose="020B0604020202020204" pitchFamily="34" charset="0"/>
              <a:buChar char="•"/>
            </a:pPr>
            <a:r>
              <a:rPr lang="fr-FR" b="0" i="0" dirty="0">
                <a:effectLst/>
                <a:latin typeface="Inter"/>
              </a:rPr>
              <a:t>organiser ensuite son déploiement et son activation en interne </a:t>
            </a:r>
          </a:p>
          <a:p>
            <a:pPr algn="l">
              <a:buFont typeface="Arial" panose="020B0604020202020204" pitchFamily="34" charset="0"/>
              <a:buChar char="•"/>
            </a:pPr>
            <a:r>
              <a:rPr lang="fr-FR" b="0" i="0" dirty="0">
                <a:effectLst/>
                <a:latin typeface="Inter"/>
              </a:rPr>
              <a:t>et fournir à tous les éléments dont ils ont besoin pour agir et remplir leur mission.</a:t>
            </a:r>
          </a:p>
          <a:p>
            <a:pPr algn="l">
              <a:buFont typeface="Arial" panose="020B0604020202020204" pitchFamily="34" charset="0"/>
              <a:buChar char="•"/>
            </a:pPr>
            <a:endParaRPr lang="fr-FR" dirty="0">
              <a:latin typeface="Inter"/>
            </a:endParaRPr>
          </a:p>
          <a:p>
            <a:pPr algn="l">
              <a:buFont typeface="Arial" panose="020B0604020202020204" pitchFamily="34" charset="0"/>
              <a:buChar char="•"/>
            </a:pPr>
            <a:r>
              <a:rPr lang="fr-FR" b="0" i="0" dirty="0">
                <a:effectLst/>
                <a:latin typeface="Inter"/>
              </a:rPr>
              <a:t>Lorsqu’une personne est consciente de la pierre qu’elle amène à l’édifice global de l’organisation, elle cherche spontanément à donner le meilleur d’elle-même.</a:t>
            </a:r>
            <a:endParaRPr lang="fr-FR" dirty="0"/>
          </a:p>
        </p:txBody>
      </p:sp>
    </p:spTree>
    <p:extLst>
      <p:ext uri="{BB962C8B-B14F-4D97-AF65-F5344CB8AC3E}">
        <p14:creationId xmlns:p14="http://schemas.microsoft.com/office/powerpoint/2010/main" val="221403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00DB6A-EC20-04BA-2BFE-CBA4BFD2DC67}"/>
              </a:ext>
            </a:extLst>
          </p:cNvPr>
          <p:cNvSpPr>
            <a:spLocks noGrp="1"/>
          </p:cNvSpPr>
          <p:nvPr>
            <p:ph type="title"/>
          </p:nvPr>
        </p:nvSpPr>
        <p:spPr/>
        <p:txBody>
          <a:bodyPr/>
          <a:lstStyle/>
          <a:p>
            <a:r>
              <a:rPr lang="fr-FR" dirty="0"/>
              <a:t>Stimulez l’écoute et la compréhension du corps social</a:t>
            </a:r>
          </a:p>
        </p:txBody>
      </p:sp>
      <p:sp>
        <p:nvSpPr>
          <p:cNvPr id="3" name="Espace réservé du contenu 2">
            <a:extLst>
              <a:ext uri="{FF2B5EF4-FFF2-40B4-BE49-F238E27FC236}">
                <a16:creationId xmlns:a16="http://schemas.microsoft.com/office/drawing/2014/main" id="{FA8F17A9-3942-C770-F7A2-14E9AF98604B}"/>
              </a:ext>
            </a:extLst>
          </p:cNvPr>
          <p:cNvSpPr>
            <a:spLocks noGrp="1"/>
          </p:cNvSpPr>
          <p:nvPr>
            <p:ph idx="1"/>
          </p:nvPr>
        </p:nvSpPr>
        <p:spPr/>
        <p:txBody>
          <a:bodyPr/>
          <a:lstStyle/>
          <a:p>
            <a:pPr algn="l"/>
            <a:r>
              <a:rPr lang="fr-FR" b="0" i="0" dirty="0">
                <a:effectLst/>
                <a:latin typeface="Inter"/>
              </a:rPr>
              <a:t>Vos sujets et moments de communication doivent être adossés à l'agenda et aux temps forts de votre organisation. Les vœux, les résultats financiers, le partage de succès ou d’informations stratégiques sont des temps forts qui gagnent toujours à être mis en scène, c’est-à-dire préparés, théâtralisés et partagés.</a:t>
            </a:r>
          </a:p>
          <a:p>
            <a:pPr algn="l"/>
            <a:r>
              <a:rPr lang="fr-FR" b="0" i="0" dirty="0">
                <a:effectLst/>
                <a:latin typeface="Inter"/>
              </a:rPr>
              <a:t>Si vous réunissez vos équipes à intervalles très réguliers, il vous sera aisé de profiter de ces espaces et temps de communication pour installer une conversation régulière avec vos publics internes.</a:t>
            </a:r>
          </a:p>
          <a:p>
            <a:endParaRPr lang="fr-FR" dirty="0"/>
          </a:p>
        </p:txBody>
      </p:sp>
    </p:spTree>
    <p:extLst>
      <p:ext uri="{BB962C8B-B14F-4D97-AF65-F5344CB8AC3E}">
        <p14:creationId xmlns:p14="http://schemas.microsoft.com/office/powerpoint/2010/main" val="90723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6C17-D77A-FAA3-637B-4AA4919DA5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DBD2735-35EE-5B9C-644D-4ED9D3619840}"/>
              </a:ext>
            </a:extLst>
          </p:cNvPr>
          <p:cNvSpPr>
            <a:spLocks noGrp="1"/>
          </p:cNvSpPr>
          <p:nvPr>
            <p:ph type="title"/>
          </p:nvPr>
        </p:nvSpPr>
        <p:spPr/>
        <p:txBody>
          <a:bodyPr/>
          <a:lstStyle/>
          <a:p>
            <a:r>
              <a:rPr lang="fr-FR" dirty="0"/>
              <a:t>Stimulez l’écoute et la compréhension du corps social</a:t>
            </a:r>
          </a:p>
        </p:txBody>
      </p:sp>
      <p:sp>
        <p:nvSpPr>
          <p:cNvPr id="3" name="Espace réservé du contenu 2">
            <a:extLst>
              <a:ext uri="{FF2B5EF4-FFF2-40B4-BE49-F238E27FC236}">
                <a16:creationId xmlns:a16="http://schemas.microsoft.com/office/drawing/2014/main" id="{C4AA1AD8-011A-4ECA-EB33-F7FE85D8BCB2}"/>
              </a:ext>
            </a:extLst>
          </p:cNvPr>
          <p:cNvSpPr>
            <a:spLocks noGrp="1"/>
          </p:cNvSpPr>
          <p:nvPr>
            <p:ph idx="1"/>
          </p:nvPr>
        </p:nvSpPr>
        <p:spPr>
          <a:xfrm>
            <a:off x="685801" y="2487299"/>
            <a:ext cx="10131425" cy="3649133"/>
          </a:xfrm>
        </p:spPr>
        <p:txBody>
          <a:bodyPr/>
          <a:lstStyle/>
          <a:p>
            <a:pPr algn="l"/>
            <a:r>
              <a:rPr lang="fr-FR" b="0" i="0" dirty="0">
                <a:effectLst/>
                <a:latin typeface="Inter"/>
              </a:rPr>
              <a:t>Voici l'exemple d'une maison de luxe dont les équipes du siège et les fonctions supports viennent chaque année prêter main forte aux équipes en boutiques avant les fêtes de fin d’année.</a:t>
            </a:r>
          </a:p>
          <a:p>
            <a:pPr algn="l"/>
            <a:r>
              <a:rPr lang="fr-FR" b="0" i="0" dirty="0">
                <a:effectLst/>
                <a:latin typeface="Inter"/>
              </a:rPr>
              <a:t>Cet événement a de multiples bénéfices : la reconnaissance du rôle essentiel des équipes de vente, une meilleure compréhension de leurs enjeux quotidiens, et des retours directs des clients qui permettent de mieux préparer les futures collections.</a:t>
            </a:r>
          </a:p>
          <a:p>
            <a:pPr algn="l"/>
            <a:r>
              <a:rPr lang="fr-FR" b="0" i="0" dirty="0">
                <a:effectLst/>
                <a:latin typeface="Inter"/>
              </a:rPr>
              <a:t>Ce rituel immuable depuis plus de 100 ans est un formidable atout pour l’agilité et la performance de cette maison.</a:t>
            </a:r>
          </a:p>
          <a:p>
            <a:pPr algn="l"/>
            <a:r>
              <a:rPr lang="fr-FR" b="0" i="0" dirty="0">
                <a:effectLst/>
                <a:latin typeface="Inter"/>
              </a:rPr>
              <a:t>L’échange, l’enrichissement réciproque, la coordination et l’interactivité entre personnes ou entités sont au cœur des missions de la communication interne. Tout comme l’adhésion à l’ambition, aux valeurs, aux projets communs et la solidarité de tous.</a:t>
            </a:r>
          </a:p>
          <a:p>
            <a:endParaRPr lang="fr-FR" dirty="0"/>
          </a:p>
        </p:txBody>
      </p:sp>
    </p:spTree>
    <p:extLst>
      <p:ext uri="{BB962C8B-B14F-4D97-AF65-F5344CB8AC3E}">
        <p14:creationId xmlns:p14="http://schemas.microsoft.com/office/powerpoint/2010/main" val="3696028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3422A-E450-0FDE-7CDE-869279A7070D}"/>
              </a:ext>
            </a:extLst>
          </p:cNvPr>
          <p:cNvSpPr>
            <a:spLocks noGrp="1"/>
          </p:cNvSpPr>
          <p:nvPr>
            <p:ph type="title"/>
          </p:nvPr>
        </p:nvSpPr>
        <p:spPr/>
        <p:txBody>
          <a:bodyPr/>
          <a:lstStyle/>
          <a:p>
            <a:r>
              <a:rPr lang="fr-FR" dirty="0"/>
              <a:t>Apportez des conseils et un soutien aux managers</a:t>
            </a:r>
          </a:p>
        </p:txBody>
      </p:sp>
      <p:sp>
        <p:nvSpPr>
          <p:cNvPr id="3" name="Espace réservé du contenu 2">
            <a:extLst>
              <a:ext uri="{FF2B5EF4-FFF2-40B4-BE49-F238E27FC236}">
                <a16:creationId xmlns:a16="http://schemas.microsoft.com/office/drawing/2014/main" id="{2E2F24D6-B4DB-5A25-61E9-BB3519EF823A}"/>
              </a:ext>
            </a:extLst>
          </p:cNvPr>
          <p:cNvSpPr>
            <a:spLocks noGrp="1"/>
          </p:cNvSpPr>
          <p:nvPr>
            <p:ph idx="1"/>
          </p:nvPr>
        </p:nvSpPr>
        <p:spPr/>
        <p:txBody>
          <a:bodyPr/>
          <a:lstStyle/>
          <a:p>
            <a:pPr algn="l"/>
            <a:r>
              <a:rPr lang="fr-FR" b="0" i="0" dirty="0">
                <a:effectLst/>
                <a:latin typeface="Inter"/>
              </a:rPr>
              <a:t>L’engagement des membres d’une équipe vient avec la clarté du projet, la qualité de la relation, de la dynamique d'équipe (si elle est bien constituée), de la reconnaissance…</a:t>
            </a:r>
          </a:p>
          <a:p>
            <a:pPr algn="l"/>
            <a:r>
              <a:rPr lang="fr-FR" b="0" i="0" dirty="0">
                <a:effectLst/>
                <a:latin typeface="Inter"/>
              </a:rPr>
              <a:t>C'est dire si le rôle des managers est clé, dès lors que le changement devient la norme dans une organisation. Ce sont eux qui peuvent encourager et valoriser les comportements attendus, ainsi que les croyances partagées sur comment réussir ensemble.</a:t>
            </a:r>
          </a:p>
          <a:p>
            <a:endParaRPr lang="fr-FR" dirty="0"/>
          </a:p>
        </p:txBody>
      </p:sp>
    </p:spTree>
    <p:extLst>
      <p:ext uri="{BB962C8B-B14F-4D97-AF65-F5344CB8AC3E}">
        <p14:creationId xmlns:p14="http://schemas.microsoft.com/office/powerpoint/2010/main" val="251588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E038E-2C97-37A8-EE2E-AD41447A14D3}"/>
              </a:ext>
            </a:extLst>
          </p:cNvPr>
          <p:cNvSpPr>
            <a:spLocks noGrp="1"/>
          </p:cNvSpPr>
          <p:nvPr>
            <p:ph type="title"/>
          </p:nvPr>
        </p:nvSpPr>
        <p:spPr/>
        <p:txBody>
          <a:bodyPr/>
          <a:lstStyle/>
          <a:p>
            <a:r>
              <a:rPr lang="fr-FR" dirty="0"/>
              <a:t>Attention à toujours bien analyser les besoins et les usages de vos destinataires.</a:t>
            </a:r>
          </a:p>
        </p:txBody>
      </p:sp>
      <p:sp>
        <p:nvSpPr>
          <p:cNvPr id="3" name="Espace réservé du contenu 2">
            <a:extLst>
              <a:ext uri="{FF2B5EF4-FFF2-40B4-BE49-F238E27FC236}">
                <a16:creationId xmlns:a16="http://schemas.microsoft.com/office/drawing/2014/main" id="{A13E6998-2766-C0C4-CFF1-76C7B6E01BC0}"/>
              </a:ext>
            </a:extLst>
          </p:cNvPr>
          <p:cNvSpPr>
            <a:spLocks noGrp="1"/>
          </p:cNvSpPr>
          <p:nvPr>
            <p:ph idx="1"/>
          </p:nvPr>
        </p:nvSpPr>
        <p:spPr>
          <a:xfrm>
            <a:off x="685801" y="2599267"/>
            <a:ext cx="10131425" cy="3649133"/>
          </a:xfrm>
        </p:spPr>
        <p:txBody>
          <a:bodyPr/>
          <a:lstStyle/>
          <a:p>
            <a:pPr algn="l"/>
            <a:r>
              <a:rPr lang="fr-FR" b="0" i="0" dirty="0">
                <a:effectLst/>
                <a:latin typeface="Inter"/>
              </a:rPr>
              <a:t>C'est le cas par exemple de ce groupe international qui produisait quotidiennement une synthèse de l'actualité, partageait les jalons des différents projets, proposait des fiches pratiques et bien évidement toutes les informations destinées à ses managers dans une </a:t>
            </a:r>
            <a:r>
              <a:rPr lang="fr-FR" b="0" i="0" dirty="0" err="1">
                <a:effectLst/>
                <a:latin typeface="Inter"/>
              </a:rPr>
              <a:t>newsroom</a:t>
            </a:r>
            <a:r>
              <a:rPr lang="fr-FR" b="0" i="0" dirty="0">
                <a:effectLst/>
                <a:latin typeface="Inter"/>
              </a:rPr>
              <a:t> dédiée.</a:t>
            </a:r>
          </a:p>
          <a:p>
            <a:pPr algn="l"/>
            <a:r>
              <a:rPr lang="fr-FR" b="0" i="0" dirty="0">
                <a:effectLst/>
                <a:latin typeface="Inter"/>
              </a:rPr>
              <a:t>Cet espace de l'Intranet, réservé aux "People Manager", ne pouvait être consulté que derrière un ordinateur fixe (pas d'accès depuis un terminal mobile) et dans les locaux de l'entreprise (pour des raisons de sécurité informatique, le pare-feu du groupe interdisait toute consultation en mobilité).</a:t>
            </a:r>
          </a:p>
          <a:p>
            <a:pPr algn="l"/>
            <a:r>
              <a:rPr lang="fr-FR" b="0" i="0" dirty="0">
                <a:effectLst/>
                <a:latin typeface="Inter"/>
              </a:rPr>
              <a:t>L'agenda et le rythme de travail des managers dans ce groupe ne leur permettait donc que de se connecter en arrivant au bureau avant de démarrer leur "journée de travail" et d'enchaîner réunions ou rendez-vous...</a:t>
            </a:r>
          </a:p>
          <a:p>
            <a:pPr algn="l"/>
            <a:r>
              <a:rPr lang="fr-FR" b="0" i="0" dirty="0">
                <a:effectLst/>
                <a:latin typeface="Inter"/>
              </a:rPr>
              <a:t>Aucun des temps de transport ou d'attente ne pouvait être consacré à la lecture de ces informations précieuses.</a:t>
            </a:r>
          </a:p>
          <a:p>
            <a:endParaRPr lang="fr-FR" dirty="0"/>
          </a:p>
        </p:txBody>
      </p:sp>
    </p:spTree>
    <p:extLst>
      <p:ext uri="{BB962C8B-B14F-4D97-AF65-F5344CB8AC3E}">
        <p14:creationId xmlns:p14="http://schemas.microsoft.com/office/powerpoint/2010/main" val="7385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D0970-4FCD-DA51-6B2D-66F0EA585A81}"/>
              </a:ext>
            </a:extLst>
          </p:cNvPr>
          <p:cNvSpPr>
            <a:spLocks noGrp="1"/>
          </p:cNvSpPr>
          <p:nvPr>
            <p:ph type="title"/>
          </p:nvPr>
        </p:nvSpPr>
        <p:spPr/>
        <p:txBody>
          <a:bodyPr/>
          <a:lstStyle/>
          <a:p>
            <a:r>
              <a:rPr lang="fr-FR" dirty="0"/>
              <a:t>Les objectifs traditionnellement assignés à la communication interne</a:t>
            </a:r>
          </a:p>
        </p:txBody>
      </p:sp>
      <p:sp>
        <p:nvSpPr>
          <p:cNvPr id="3" name="Espace réservé du contenu 2">
            <a:extLst>
              <a:ext uri="{FF2B5EF4-FFF2-40B4-BE49-F238E27FC236}">
                <a16:creationId xmlns:a16="http://schemas.microsoft.com/office/drawing/2014/main" id="{26A4B915-5599-E630-A74F-EB9D90E2B93A}"/>
              </a:ext>
            </a:extLst>
          </p:cNvPr>
          <p:cNvSpPr>
            <a:spLocks noGrp="1"/>
          </p:cNvSpPr>
          <p:nvPr>
            <p:ph idx="1"/>
          </p:nvPr>
        </p:nvSpPr>
        <p:spPr>
          <a:xfrm>
            <a:off x="685801" y="2449977"/>
            <a:ext cx="10131425" cy="3649133"/>
          </a:xfrm>
        </p:spPr>
        <p:txBody>
          <a:bodyPr>
            <a:normAutofit fontScale="92500" lnSpcReduction="20000"/>
          </a:bodyPr>
          <a:lstStyle/>
          <a:p>
            <a:pPr algn="l"/>
            <a:r>
              <a:rPr lang="fr-FR" b="0" i="0" dirty="0">
                <a:effectLst/>
                <a:latin typeface="Inter"/>
              </a:rPr>
              <a:t>La communication interne est responsable de partager et faire comprendre la stratégie aux publics internes, pour donner à chacun les moyens de savoir ce que l’on attend de lui. L'objectif ? Permettre à l'ensemble des salariés d'agir plus efficacement, avec réactivité et optimisation des synergies.</a:t>
            </a:r>
          </a:p>
          <a:p>
            <a:pPr algn="l"/>
            <a:r>
              <a:rPr lang="fr-FR" b="0" i="0" dirty="0">
                <a:effectLst/>
                <a:latin typeface="Inter"/>
              </a:rPr>
              <a:t> En développant votre communication interne, vous pourrez ainsi </a:t>
            </a:r>
            <a:r>
              <a:rPr lang="fr-FR" b="1" i="0" dirty="0">
                <a:effectLst/>
                <a:latin typeface="Inter"/>
              </a:rPr>
              <a:t>répondre à de nombreux besoins</a:t>
            </a:r>
            <a:r>
              <a:rPr lang="fr-FR" b="0" i="0" dirty="0">
                <a:effectLst/>
                <a:latin typeface="Inter"/>
              </a:rPr>
              <a:t> spécifiques :</a:t>
            </a:r>
          </a:p>
          <a:p>
            <a:pPr algn="l">
              <a:buFont typeface="Arial" panose="020B0604020202020204" pitchFamily="34" charset="0"/>
              <a:buChar char="•"/>
            </a:pPr>
            <a:r>
              <a:rPr lang="fr-FR" b="0" i="0" dirty="0">
                <a:effectLst/>
                <a:latin typeface="Inter"/>
              </a:rPr>
              <a:t>administratifs,</a:t>
            </a:r>
          </a:p>
          <a:p>
            <a:pPr algn="l">
              <a:buFont typeface="Arial" panose="020B0604020202020204" pitchFamily="34" charset="0"/>
              <a:buChar char="•"/>
            </a:pPr>
            <a:r>
              <a:rPr lang="fr-FR" b="0" i="0" dirty="0">
                <a:effectLst/>
                <a:latin typeface="Inter"/>
              </a:rPr>
              <a:t>métiers,</a:t>
            </a:r>
          </a:p>
          <a:p>
            <a:pPr algn="l">
              <a:buFont typeface="Arial" panose="020B0604020202020204" pitchFamily="34" charset="0"/>
              <a:buChar char="•"/>
            </a:pPr>
            <a:r>
              <a:rPr lang="fr-FR" b="0" i="0" dirty="0">
                <a:effectLst/>
                <a:latin typeface="Inter"/>
              </a:rPr>
              <a:t>ressources humaines,</a:t>
            </a:r>
          </a:p>
          <a:p>
            <a:pPr algn="l">
              <a:buFont typeface="Arial" panose="020B0604020202020204" pitchFamily="34" charset="0"/>
              <a:buChar char="•"/>
            </a:pPr>
            <a:r>
              <a:rPr lang="fr-FR" b="0" i="0" dirty="0">
                <a:effectLst/>
                <a:latin typeface="Inter"/>
              </a:rPr>
              <a:t>opérationnels,</a:t>
            </a:r>
          </a:p>
          <a:p>
            <a:pPr algn="l">
              <a:buFont typeface="Arial" panose="020B0604020202020204" pitchFamily="34" charset="0"/>
              <a:buChar char="•"/>
            </a:pPr>
            <a:r>
              <a:rPr lang="fr-FR" b="0" i="0" dirty="0">
                <a:effectLst/>
                <a:latin typeface="Inter"/>
              </a:rPr>
              <a:t>transversaux</a:t>
            </a:r>
          </a:p>
          <a:p>
            <a:pPr algn="l">
              <a:buFont typeface="Arial" panose="020B0604020202020204" pitchFamily="34" charset="0"/>
              <a:buChar char="•"/>
            </a:pPr>
            <a:r>
              <a:rPr lang="fr-FR" b="0" i="0" dirty="0">
                <a:effectLst/>
                <a:latin typeface="Inter"/>
              </a:rPr>
              <a:t>ou managériaux…</a:t>
            </a:r>
          </a:p>
          <a:p>
            <a:endParaRPr lang="fr-FR" dirty="0"/>
          </a:p>
        </p:txBody>
      </p:sp>
    </p:spTree>
    <p:extLst>
      <p:ext uri="{BB962C8B-B14F-4D97-AF65-F5344CB8AC3E}">
        <p14:creationId xmlns:p14="http://schemas.microsoft.com/office/powerpoint/2010/main" val="233405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3E1B7-7D1E-19EB-FD0B-25216AC01F81}"/>
              </a:ext>
            </a:extLst>
          </p:cNvPr>
          <p:cNvSpPr>
            <a:spLocks noGrp="1"/>
          </p:cNvSpPr>
          <p:nvPr>
            <p:ph type="title"/>
          </p:nvPr>
        </p:nvSpPr>
        <p:spPr/>
        <p:txBody>
          <a:bodyPr/>
          <a:lstStyle/>
          <a:p>
            <a:r>
              <a:rPr lang="fr-FR" dirty="0"/>
              <a:t>Qui a la responsabilité de la communication interne ?</a:t>
            </a:r>
          </a:p>
        </p:txBody>
      </p:sp>
      <p:sp>
        <p:nvSpPr>
          <p:cNvPr id="3" name="Espace réservé du contenu 2">
            <a:extLst>
              <a:ext uri="{FF2B5EF4-FFF2-40B4-BE49-F238E27FC236}">
                <a16:creationId xmlns:a16="http://schemas.microsoft.com/office/drawing/2014/main" id="{E5156852-8004-1F15-F334-B4376CEC9C55}"/>
              </a:ext>
            </a:extLst>
          </p:cNvPr>
          <p:cNvSpPr>
            <a:spLocks noGrp="1"/>
          </p:cNvSpPr>
          <p:nvPr>
            <p:ph idx="1"/>
          </p:nvPr>
        </p:nvSpPr>
        <p:spPr/>
        <p:txBody>
          <a:bodyPr/>
          <a:lstStyle/>
          <a:p>
            <a:pPr algn="l"/>
            <a:r>
              <a:rPr lang="fr-FR" b="0" i="0" dirty="0">
                <a:effectLst/>
                <a:latin typeface="Inter"/>
              </a:rPr>
              <a:t>Dans certaines organisations, elle est du ressort du directeur des ressources humaines, parce que la politique de communication interne est considérée comme étant liée davantage à la gestion du personnel qu'à sa simple information.</a:t>
            </a:r>
          </a:p>
          <a:p>
            <a:pPr algn="l"/>
            <a:r>
              <a:rPr lang="fr-FR" b="0" i="0" dirty="0">
                <a:effectLst/>
                <a:latin typeface="Inter"/>
              </a:rPr>
              <a:t>Dans d'autres organisations, elle est du ressort du directeur de la communication, car considérée comme s'inscrivant dans la politique globale de communication, dont la cohérence d'ensemble est jugée primordiale.</a:t>
            </a:r>
          </a:p>
          <a:p>
            <a:endParaRPr lang="fr-FR" dirty="0"/>
          </a:p>
        </p:txBody>
      </p:sp>
    </p:spTree>
    <p:extLst>
      <p:ext uri="{BB962C8B-B14F-4D97-AF65-F5344CB8AC3E}">
        <p14:creationId xmlns:p14="http://schemas.microsoft.com/office/powerpoint/2010/main" val="99727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D6B48-FB09-5CD0-E20E-F61B28DA0B6E}"/>
              </a:ext>
            </a:extLst>
          </p:cNvPr>
          <p:cNvSpPr>
            <a:spLocks noGrp="1"/>
          </p:cNvSpPr>
          <p:nvPr>
            <p:ph type="title"/>
          </p:nvPr>
        </p:nvSpPr>
        <p:spPr/>
        <p:txBody>
          <a:bodyPr/>
          <a:lstStyle/>
          <a:p>
            <a:r>
              <a:rPr lang="fr-FR" dirty="0"/>
              <a:t>Des outils et schémas très proches des autres communications de l'entreprise</a:t>
            </a:r>
          </a:p>
        </p:txBody>
      </p:sp>
      <p:sp>
        <p:nvSpPr>
          <p:cNvPr id="3" name="Espace réservé du contenu 2">
            <a:extLst>
              <a:ext uri="{FF2B5EF4-FFF2-40B4-BE49-F238E27FC236}">
                <a16:creationId xmlns:a16="http://schemas.microsoft.com/office/drawing/2014/main" id="{94C739FC-F0F4-F541-8B26-EF85974C647C}"/>
              </a:ext>
            </a:extLst>
          </p:cNvPr>
          <p:cNvSpPr>
            <a:spLocks noGrp="1"/>
          </p:cNvSpPr>
          <p:nvPr>
            <p:ph idx="1"/>
          </p:nvPr>
        </p:nvSpPr>
        <p:spPr/>
        <p:txBody>
          <a:bodyPr/>
          <a:lstStyle/>
          <a:p>
            <a:pPr algn="l"/>
            <a:r>
              <a:rPr lang="fr-FR" b="0" i="0" dirty="0">
                <a:effectLst/>
                <a:latin typeface="Inter"/>
              </a:rPr>
              <a:t>A partir des besoins recensés, elle produit les supports et les actions nécessaires, puis utilise les réseaux humains ou matériels adaptés pour les distribuer. Elle sollicite et traite également les très utiles feedbacks.</a:t>
            </a:r>
          </a:p>
          <a:p>
            <a:pPr algn="l"/>
            <a:r>
              <a:rPr lang="fr-FR" b="0" i="0" dirty="0">
                <a:effectLst/>
                <a:latin typeface="Inter"/>
              </a:rPr>
              <a:t>Présenter et expliquer des résultats, transmettre des informations, expliquer une nouvelle organisation ou orientation stratégique, motiver les collaborateurs, rassembler les acteurs autour d'un projet d’entreprise… dans tous les cas, ces actions de communication interne respectent le schéma de Lasswell :</a:t>
            </a:r>
            <a:br>
              <a:rPr lang="fr-FR" b="0" i="0" dirty="0">
                <a:effectLst/>
                <a:latin typeface="Inter"/>
              </a:rPr>
            </a:br>
            <a:r>
              <a:rPr lang="fr-FR" b="0" i="0" dirty="0">
                <a:effectLst/>
                <a:latin typeface="Inter"/>
              </a:rPr>
              <a:t>Qui - dit quoi  - par quel canal - à qui - et avec quels effets souhaités</a:t>
            </a:r>
            <a:r>
              <a:rPr lang="fr-FR" b="0" i="0" dirty="0">
                <a:solidFill>
                  <a:srgbClr val="271A38"/>
                </a:solidFill>
                <a:effectLst/>
                <a:latin typeface="Inter"/>
              </a:rPr>
              <a:t>.</a:t>
            </a:r>
          </a:p>
          <a:p>
            <a:endParaRPr lang="fr-FR" dirty="0"/>
          </a:p>
        </p:txBody>
      </p:sp>
      <p:pic>
        <p:nvPicPr>
          <p:cNvPr id="1026" name="Picture 2" descr="Shéma de Laswell">
            <a:extLst>
              <a:ext uri="{FF2B5EF4-FFF2-40B4-BE49-F238E27FC236}">
                <a16:creationId xmlns:a16="http://schemas.microsoft.com/office/drawing/2014/main" id="{4BF7C02A-D73D-141C-92DD-2DC3D1631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013" y="5167312"/>
            <a:ext cx="57150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23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5890D-3E45-9193-1B5F-735C1F994382}"/>
              </a:ext>
            </a:extLst>
          </p:cNvPr>
          <p:cNvSpPr>
            <a:spLocks noGrp="1"/>
          </p:cNvSpPr>
          <p:nvPr>
            <p:ph type="title"/>
          </p:nvPr>
        </p:nvSpPr>
        <p:spPr/>
        <p:txBody>
          <a:bodyPr/>
          <a:lstStyle/>
          <a:p>
            <a:r>
              <a:rPr lang="fr-FR" dirty="0"/>
              <a:t>Les évolutions récentes de la communication interne</a:t>
            </a:r>
          </a:p>
        </p:txBody>
      </p:sp>
      <p:sp>
        <p:nvSpPr>
          <p:cNvPr id="3" name="Espace réservé du contenu 2">
            <a:extLst>
              <a:ext uri="{FF2B5EF4-FFF2-40B4-BE49-F238E27FC236}">
                <a16:creationId xmlns:a16="http://schemas.microsoft.com/office/drawing/2014/main" id="{3F985A5E-7F60-8D33-6365-918A8CE1FA7E}"/>
              </a:ext>
            </a:extLst>
          </p:cNvPr>
          <p:cNvSpPr>
            <a:spLocks noGrp="1"/>
          </p:cNvSpPr>
          <p:nvPr>
            <p:ph idx="1"/>
          </p:nvPr>
        </p:nvSpPr>
        <p:spPr/>
        <p:txBody>
          <a:bodyPr/>
          <a:lstStyle/>
          <a:p>
            <a:pPr algn="l"/>
            <a:r>
              <a:rPr lang="fr-FR" b="0" i="0" dirty="0">
                <a:effectLst/>
                <a:latin typeface="Inter"/>
              </a:rPr>
              <a:t>Conçue à ses origines comme une simple transmission d’information, la communication interne a progressivement couvert des informations administratives puis business, des partages de bonnes pratiques et retours d’expérience, la présentation et les évolutions des orientations stratégiques.</a:t>
            </a:r>
          </a:p>
          <a:p>
            <a:pPr algn="l"/>
            <a:r>
              <a:rPr lang="fr-FR" b="0" i="0" dirty="0">
                <a:effectLst/>
                <a:latin typeface="Inter"/>
              </a:rPr>
              <a:t>De nombreuses recherches et études ont désormais prouvé la corrélation entre la capacité d’une communication interne à satisfaire les attentes des salariés et le succès d’une organisation. Lorsque les employés sont satisfaits de la communication effectuée par une organisation, ils sont plus mobilisés, la productivité et leur fidélité augmentent.</a:t>
            </a:r>
          </a:p>
          <a:p>
            <a:endParaRPr lang="fr-FR" dirty="0"/>
          </a:p>
        </p:txBody>
      </p:sp>
    </p:spTree>
    <p:extLst>
      <p:ext uri="{BB962C8B-B14F-4D97-AF65-F5344CB8AC3E}">
        <p14:creationId xmlns:p14="http://schemas.microsoft.com/office/powerpoint/2010/main" val="559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31AA0-42A3-54D2-46FC-5812EFD8B6DD}"/>
              </a:ext>
            </a:extLst>
          </p:cNvPr>
          <p:cNvSpPr>
            <a:spLocks noGrp="1"/>
          </p:cNvSpPr>
          <p:nvPr>
            <p:ph type="title"/>
          </p:nvPr>
        </p:nvSpPr>
        <p:spPr/>
        <p:txBody>
          <a:bodyPr/>
          <a:lstStyle/>
          <a:p>
            <a:r>
              <a:rPr lang="fr-FR" dirty="0"/>
              <a:t>A quoi sert la communication interne ?</a:t>
            </a:r>
          </a:p>
        </p:txBody>
      </p:sp>
      <p:pic>
        <p:nvPicPr>
          <p:cNvPr id="2050" name="Picture 2">
            <a:extLst>
              <a:ext uri="{FF2B5EF4-FFF2-40B4-BE49-F238E27FC236}">
                <a16:creationId xmlns:a16="http://schemas.microsoft.com/office/drawing/2014/main" id="{FDB3EEBA-B436-9F5E-3285-273D7CEAF1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3509" y="1824297"/>
            <a:ext cx="7556008" cy="465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2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FF640-9F1C-C99A-6D64-A84C6FFF26C3}"/>
              </a:ext>
            </a:extLst>
          </p:cNvPr>
          <p:cNvSpPr>
            <a:spLocks noGrp="1"/>
          </p:cNvSpPr>
          <p:nvPr>
            <p:ph type="title"/>
          </p:nvPr>
        </p:nvSpPr>
        <p:spPr/>
        <p:txBody>
          <a:bodyPr/>
          <a:lstStyle/>
          <a:p>
            <a:r>
              <a:rPr lang="fr-FR" dirty="0"/>
              <a:t>1. Pour informer du développement des Ressources Humaines</a:t>
            </a:r>
          </a:p>
        </p:txBody>
      </p:sp>
      <p:sp>
        <p:nvSpPr>
          <p:cNvPr id="3" name="Espace réservé du contenu 2">
            <a:extLst>
              <a:ext uri="{FF2B5EF4-FFF2-40B4-BE49-F238E27FC236}">
                <a16:creationId xmlns:a16="http://schemas.microsoft.com/office/drawing/2014/main" id="{6DCE396A-4106-F50B-4CC8-BB80D951D011}"/>
              </a:ext>
            </a:extLst>
          </p:cNvPr>
          <p:cNvSpPr>
            <a:spLocks noGrp="1"/>
          </p:cNvSpPr>
          <p:nvPr>
            <p:ph idx="1"/>
          </p:nvPr>
        </p:nvSpPr>
        <p:spPr/>
        <p:txBody>
          <a:bodyPr/>
          <a:lstStyle/>
          <a:p>
            <a:pPr algn="l">
              <a:buFont typeface="Arial" panose="020B0604020202020204" pitchFamily="34" charset="0"/>
              <a:buChar char="•"/>
            </a:pPr>
            <a:r>
              <a:rPr lang="fr-FR" b="0" i="0" dirty="0">
                <a:effectLst/>
                <a:latin typeface="Inter"/>
              </a:rPr>
              <a:t>accueil des nouveaux arrivants</a:t>
            </a:r>
          </a:p>
          <a:p>
            <a:pPr algn="l">
              <a:buFont typeface="Arial" panose="020B0604020202020204" pitchFamily="34" charset="0"/>
              <a:buChar char="•"/>
            </a:pPr>
            <a:r>
              <a:rPr lang="fr-FR" b="0" i="0" dirty="0">
                <a:effectLst/>
                <a:latin typeface="Inter"/>
              </a:rPr>
              <a:t>informations sur les compétences, les parcours, les formations</a:t>
            </a:r>
          </a:p>
          <a:p>
            <a:pPr algn="l">
              <a:buFont typeface="Arial" panose="020B0604020202020204" pitchFamily="34" charset="0"/>
              <a:buChar char="•"/>
            </a:pPr>
            <a:r>
              <a:rPr lang="fr-FR" b="0" i="0" dirty="0">
                <a:effectLst/>
                <a:latin typeface="Inter"/>
              </a:rPr>
              <a:t>informations sociales</a:t>
            </a:r>
          </a:p>
          <a:p>
            <a:pPr algn="l">
              <a:buFont typeface="Arial" panose="020B0604020202020204" pitchFamily="34" charset="0"/>
              <a:buChar char="•"/>
            </a:pPr>
            <a:r>
              <a:rPr lang="fr-FR" b="0" i="0" dirty="0">
                <a:effectLst/>
                <a:latin typeface="Inter"/>
              </a:rPr>
              <a:t>informations administratives</a:t>
            </a:r>
          </a:p>
          <a:p>
            <a:endParaRPr lang="fr-FR" dirty="0"/>
          </a:p>
        </p:txBody>
      </p:sp>
    </p:spTree>
    <p:extLst>
      <p:ext uri="{BB962C8B-B14F-4D97-AF65-F5344CB8AC3E}">
        <p14:creationId xmlns:p14="http://schemas.microsoft.com/office/powerpoint/2010/main" val="47677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7A8F0-E029-A19B-74EA-C7A9D89CE227}"/>
              </a:ext>
            </a:extLst>
          </p:cNvPr>
          <p:cNvSpPr>
            <a:spLocks noGrp="1"/>
          </p:cNvSpPr>
          <p:nvPr>
            <p:ph type="title"/>
          </p:nvPr>
        </p:nvSpPr>
        <p:spPr/>
        <p:txBody>
          <a:bodyPr/>
          <a:lstStyle/>
          <a:p>
            <a:r>
              <a:rPr lang="fr-FR" dirty="0"/>
              <a:t>2. Lorsque se fait ressentir un besoin de partage d’information sur l’entreprise</a:t>
            </a:r>
          </a:p>
        </p:txBody>
      </p:sp>
      <p:sp>
        <p:nvSpPr>
          <p:cNvPr id="3" name="Espace réservé du contenu 2">
            <a:extLst>
              <a:ext uri="{FF2B5EF4-FFF2-40B4-BE49-F238E27FC236}">
                <a16:creationId xmlns:a16="http://schemas.microsoft.com/office/drawing/2014/main" id="{C2220AA1-EE0B-7090-E5CF-2AAA272C2DE0}"/>
              </a:ext>
            </a:extLst>
          </p:cNvPr>
          <p:cNvSpPr>
            <a:spLocks noGrp="1"/>
          </p:cNvSpPr>
          <p:nvPr>
            <p:ph idx="1"/>
          </p:nvPr>
        </p:nvSpPr>
        <p:spPr/>
        <p:txBody>
          <a:bodyPr/>
          <a:lstStyle/>
          <a:p>
            <a:pPr algn="l">
              <a:buFont typeface="Arial" panose="020B0604020202020204" pitchFamily="34" charset="0"/>
              <a:buChar char="•"/>
            </a:pPr>
            <a:r>
              <a:rPr lang="fr-FR" b="0" i="0" dirty="0">
                <a:effectLst/>
                <a:latin typeface="Inter"/>
              </a:rPr>
              <a:t>Agenda de l’organisation</a:t>
            </a:r>
          </a:p>
          <a:p>
            <a:pPr algn="l">
              <a:buFont typeface="Arial" panose="020B0604020202020204" pitchFamily="34" charset="0"/>
              <a:buChar char="•"/>
            </a:pPr>
            <a:r>
              <a:rPr lang="fr-FR" b="0" i="0" dirty="0">
                <a:effectLst/>
                <a:latin typeface="Inter"/>
              </a:rPr>
              <a:t>Evolutions de son organigramme ou des équipes</a:t>
            </a:r>
          </a:p>
          <a:p>
            <a:pPr algn="l">
              <a:buFont typeface="Arial" panose="020B0604020202020204" pitchFamily="34" charset="0"/>
              <a:buChar char="•"/>
            </a:pPr>
            <a:r>
              <a:rPr lang="fr-FR" b="0" i="0" dirty="0">
                <a:effectLst/>
                <a:latin typeface="Inter"/>
              </a:rPr>
              <a:t>Description des process, ou de leurs évolutions  </a:t>
            </a:r>
          </a:p>
          <a:p>
            <a:pPr algn="l">
              <a:buFont typeface="Arial" panose="020B0604020202020204" pitchFamily="34" charset="0"/>
              <a:buChar char="•"/>
            </a:pPr>
            <a:r>
              <a:rPr lang="fr-FR" b="0" i="0" dirty="0">
                <a:effectLst/>
                <a:latin typeface="Inter"/>
              </a:rPr>
              <a:t>Information sur les outils et règles de fonctionnement</a:t>
            </a:r>
          </a:p>
          <a:p>
            <a:pPr algn="l">
              <a:buFont typeface="Arial" panose="020B0604020202020204" pitchFamily="34" charset="0"/>
              <a:buChar char="•"/>
            </a:pPr>
            <a:r>
              <a:rPr lang="fr-FR" b="0" i="0" dirty="0">
                <a:effectLst/>
                <a:latin typeface="Inter"/>
              </a:rPr>
              <a:t>Meilleure connaissance des autres services</a:t>
            </a:r>
          </a:p>
          <a:p>
            <a:endParaRPr lang="fr-FR" dirty="0"/>
          </a:p>
        </p:txBody>
      </p:sp>
    </p:spTree>
    <p:extLst>
      <p:ext uri="{BB962C8B-B14F-4D97-AF65-F5344CB8AC3E}">
        <p14:creationId xmlns:p14="http://schemas.microsoft.com/office/powerpoint/2010/main" val="167596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343</TotalTime>
  <Words>2157</Words>
  <Application>Microsoft Office PowerPoint</Application>
  <PresentationFormat>Grand écran</PresentationFormat>
  <Paragraphs>125</Paragraphs>
  <Slides>28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Calibri Light</vt:lpstr>
      <vt:lpstr>Inter</vt:lpstr>
      <vt:lpstr>Céleste</vt:lpstr>
      <vt:lpstr>COMMUNICATION interne  </vt:lpstr>
      <vt:lpstr>Les origines de la communication interne</vt:lpstr>
      <vt:lpstr>Les objectifs traditionnellement assignés à la communication interne</vt:lpstr>
      <vt:lpstr>Qui a la responsabilité de la communication interne ?</vt:lpstr>
      <vt:lpstr>Des outils et schémas très proches des autres communications de l'entreprise</vt:lpstr>
      <vt:lpstr>Les évolutions récentes de la communication interne</vt:lpstr>
      <vt:lpstr>A quoi sert la communication interne ?</vt:lpstr>
      <vt:lpstr>1. Pour informer du développement des Ressources Humaines</vt:lpstr>
      <vt:lpstr>2. Lorsque se fait ressentir un besoin de partage d’information sur l’entreprise</vt:lpstr>
      <vt:lpstr>3. Pour partager des bonnes pratiques et transmettre des savoirs et savoir-faire</vt:lpstr>
      <vt:lpstr>4. Pour partager et mieux faire comprendre la stratégie</vt:lpstr>
      <vt:lpstr>Identifiez ses acteurs</vt:lpstr>
      <vt:lpstr>Toujours plus de communicants internes ?</vt:lpstr>
      <vt:lpstr>Qui revendique le pilotage de la communication interne ?</vt:lpstr>
      <vt:lpstr>Qui revendique le pilotage de la communication interne ?</vt:lpstr>
      <vt:lpstr>Présentation PowerPoint</vt:lpstr>
      <vt:lpstr>Construisez un plan et pilotez les outils traditionnels</vt:lpstr>
      <vt:lpstr>Choisissez votre support de communication</vt:lpstr>
      <vt:lpstr>Choisissez votre support de communication</vt:lpstr>
      <vt:lpstr>Choisissez votre support de communication</vt:lpstr>
      <vt:lpstr>Présentation PowerPoint</vt:lpstr>
      <vt:lpstr>Définissez vos objectifs, au-delà des outils et actions</vt:lpstr>
      <vt:lpstr>Assurez une convergence des communications formelles et informelles</vt:lpstr>
      <vt:lpstr>Produisez et partagez l’information et les éléments stratégiques</vt:lpstr>
      <vt:lpstr>Stimulez l’écoute et la compréhension du corps social</vt:lpstr>
      <vt:lpstr>Stimulez l’écoute et la compréhension du corps social</vt:lpstr>
      <vt:lpstr>Apportez des conseils et un soutien aux managers</vt:lpstr>
      <vt:lpstr>Attention à toujours bien analyser les besoins et les usages de vos destinataires.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interne  FSMS L1</dc:title>
  <dc:creator>communication@orchies-futsal.fr</dc:creator>
  <cp:lastModifiedBy>CARRE Nicolas</cp:lastModifiedBy>
  <cp:revision>10</cp:revision>
  <dcterms:created xsi:type="dcterms:W3CDTF">2020-11-14T09:45:25Z</dcterms:created>
  <dcterms:modified xsi:type="dcterms:W3CDTF">2024-10-03T10:18:11Z</dcterms:modified>
</cp:coreProperties>
</file>