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Lst>
  <p:sldIdLst>
    <p:sldId id="268" r:id="rId2"/>
    <p:sldId id="269" r:id="rId3"/>
    <p:sldId id="270" r:id="rId4"/>
    <p:sldId id="271" r:id="rId5"/>
    <p:sldId id="272" r:id="rId6"/>
    <p:sldId id="273" r:id="rId7"/>
    <p:sldId id="274" r:id="rId8"/>
    <p:sldId id="275" r:id="rId9"/>
    <p:sldId id="308" r:id="rId10"/>
    <p:sldId id="309" r:id="rId11"/>
    <p:sldId id="310" r:id="rId12"/>
    <p:sldId id="311" r:id="rId13"/>
    <p:sldId id="312" r:id="rId14"/>
    <p:sldId id="313"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 id="305" r:id="rId45"/>
    <p:sldId id="306" r:id="rId46"/>
    <p:sldId id="307" r:id="rId47"/>
    <p:sldId id="314" r:id="rId48"/>
    <p:sldId id="315" r:id="rId49"/>
    <p:sldId id="316"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fr-FR"/>
              <a:t>Modifiez le style du titre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073ED0CC-082F-4160-86E5-0D6041F12778}" type="datetime1">
              <a:rPr lang="en-US" smtClean="0"/>
              <a:t>9/27/2022</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590270640"/>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73ED0CC-082F-4160-86E5-0D6041F12778}" type="datetime1">
              <a:rPr lang="en-US" smtClean="0"/>
              <a:t>9/27/2022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01137233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73ED0CC-082F-4160-86E5-0D6041F12778}" type="datetime1">
              <a:rPr lang="en-US" smtClean="0"/>
              <a:t>9/27/2022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41409207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73ED0CC-082F-4160-86E5-0D6041F12778}" type="datetime1">
              <a:rPr lang="en-US" smtClean="0"/>
              <a:t>9/27/2022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52522845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73ED0CC-082F-4160-86E5-0D6041F12778}" type="datetime1">
              <a:rPr lang="en-US" smtClean="0"/>
              <a:t>9/27/2022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40282513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73ED0CC-082F-4160-86E5-0D6041F12778}" type="datetime1">
              <a:rPr lang="en-US" smtClean="0"/>
              <a:t>9/27/2022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44252069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73ED0CC-082F-4160-86E5-0D6041F12778}" type="datetime1">
              <a:rPr lang="en-US" smtClean="0"/>
              <a:t>9/27/2022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02681964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73ED0CC-082F-4160-86E5-0D6041F12778}" type="datetime1">
              <a:rPr lang="en-US" smtClean="0"/>
              <a:t>9/27/2022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368963130"/>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73ED0CC-082F-4160-86E5-0D6041F12778}" type="datetime1">
              <a:rPr lang="en-US" smtClean="0"/>
              <a:t>9/27/2022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88475386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73ED0CC-082F-4160-86E5-0D6041F12778}" type="datetime1">
              <a:rPr lang="en-US" smtClean="0"/>
              <a:t>9/27/2022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72739342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fr-FR"/>
              <a:t>Modifiez le style du titre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73ED0CC-082F-4160-86E5-0D6041F12778}" type="datetime1">
              <a:rPr lang="en-US" smtClean="0"/>
              <a:t>9/27/2022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42614963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073ED0CC-082F-4160-86E5-0D6041F12778}" type="datetime1">
              <a:rPr lang="en-US" smtClean="0"/>
              <a:t>9/27/2022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49434484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073ED0CC-082F-4160-86E5-0D6041F12778}" type="datetime1">
              <a:rPr lang="en-US" smtClean="0"/>
              <a:t>9/27/2022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54838672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073ED0CC-082F-4160-86E5-0D6041F12778}" type="datetime1">
              <a:rPr lang="en-US" smtClean="0"/>
              <a:t>9/27/2022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73194055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073ED0CC-082F-4160-86E5-0D6041F12778}" type="datetime1">
              <a:rPr lang="en-US" smtClean="0"/>
              <a:t>9/27/2022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32891479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73ED0CC-082F-4160-86E5-0D6041F12778}" type="datetime1">
              <a:rPr lang="en-US" smtClean="0"/>
              <a:t>9/27/2022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72210469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fr-FR"/>
              <a:t>Modifiez le style du titre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73ED0CC-082F-4160-86E5-0D6041F12778}" type="datetime1">
              <a:rPr lang="en-US" smtClean="0"/>
              <a:t>9/27/2022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64394539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73ED0CC-082F-4160-86E5-0D6041F12778}" type="datetime1">
              <a:rPr lang="en-US" smtClean="0"/>
              <a:t>9/27/2022</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A98EE3D-8CD1-4C3F-BD1C-C98C9596463C}" type="slidenum">
              <a:rPr lang="en-US" smtClean="0"/>
              <a:t>‹N°›</a:t>
            </a:fld>
            <a:endParaRPr lang="en-US" dirty="0"/>
          </a:p>
        </p:txBody>
      </p:sp>
    </p:spTree>
    <p:extLst>
      <p:ext uri="{BB962C8B-B14F-4D97-AF65-F5344CB8AC3E}">
        <p14:creationId xmlns:p14="http://schemas.microsoft.com/office/powerpoint/2010/main" val="3619609520"/>
      </p:ext>
    </p:extLst>
  </p:cSld>
  <p:clrMap bg1="dk1" tx1="lt1" bg2="dk2" tx2="lt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greatplacetowork.fr/palmares-certifications/palmares-2020/?fbclid=IwAR1YaFMr_PEXEUStllIxH7J3ZRPDlVSl4Mqo4zpTzmiPJpjfocVNi-slfFU" TargetMode="External"/><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DE991F-E463-4273-9609-6C90D97B47CD}"/>
              </a:ext>
            </a:extLst>
          </p:cNvPr>
          <p:cNvSpPr>
            <a:spLocks noGrp="1"/>
          </p:cNvSpPr>
          <p:nvPr>
            <p:ph type="title"/>
          </p:nvPr>
        </p:nvSpPr>
        <p:spPr/>
        <p:txBody>
          <a:bodyPr>
            <a:normAutofit/>
          </a:bodyPr>
          <a:lstStyle/>
          <a:p>
            <a:r>
              <a:rPr lang="fr-FR" dirty="0"/>
              <a:t>COMMUNICATION interne </a:t>
            </a:r>
            <a:br>
              <a:rPr lang="fr-FR"/>
            </a:br>
            <a:endParaRPr lang="fr-FR" dirty="0"/>
          </a:p>
        </p:txBody>
      </p:sp>
      <p:sp>
        <p:nvSpPr>
          <p:cNvPr id="3" name="Espace réservé du contenu 2">
            <a:extLst>
              <a:ext uri="{FF2B5EF4-FFF2-40B4-BE49-F238E27FC236}">
                <a16:creationId xmlns:a16="http://schemas.microsoft.com/office/drawing/2014/main" id="{C4813145-2B87-4E88-8228-752CFFF24D3A}"/>
              </a:ext>
            </a:extLst>
          </p:cNvPr>
          <p:cNvSpPr>
            <a:spLocks noGrp="1"/>
          </p:cNvSpPr>
          <p:nvPr>
            <p:ph idx="1"/>
          </p:nvPr>
        </p:nvSpPr>
        <p:spPr>
          <a:xfrm>
            <a:off x="685801" y="2341984"/>
            <a:ext cx="10131425" cy="3449216"/>
          </a:xfrm>
        </p:spPr>
        <p:txBody>
          <a:bodyPr>
            <a:normAutofit lnSpcReduction="10000"/>
          </a:bodyPr>
          <a:lstStyle/>
          <a:p>
            <a:pPr marL="0" indent="0">
              <a:buNone/>
            </a:pPr>
            <a:r>
              <a:rPr lang="fr-FR" sz="2800" dirty="0"/>
              <a:t>Fondements et éléments théoriques de la communication interne</a:t>
            </a:r>
          </a:p>
          <a:p>
            <a:pPr marL="0" indent="0">
              <a:buNone/>
            </a:pPr>
            <a:r>
              <a:rPr lang="fr-FR" sz="2800" dirty="0"/>
              <a:t>Maitriser les principes de base de la communication</a:t>
            </a:r>
          </a:p>
          <a:p>
            <a:pPr marL="0" indent="0">
              <a:buNone/>
            </a:pPr>
            <a:endParaRPr lang="fr-FR" sz="2800" dirty="0"/>
          </a:p>
          <a:p>
            <a:pPr marL="0" indent="0">
              <a:buNone/>
            </a:pPr>
            <a:r>
              <a:rPr lang="fr-FR" sz="2800" dirty="0"/>
              <a:t>la communication interne digitale, le journal d’entreprise, l’événementiel</a:t>
            </a:r>
          </a:p>
          <a:p>
            <a:pPr marL="0" indent="0">
              <a:buNone/>
            </a:pPr>
            <a:endParaRPr lang="fr-FR" sz="2800" dirty="0"/>
          </a:p>
          <a:p>
            <a:pPr marL="0" indent="0">
              <a:buNone/>
            </a:pPr>
            <a:r>
              <a:rPr lang="fr-FR" sz="2800" dirty="0"/>
              <a:t>la communication interne de crise</a:t>
            </a:r>
          </a:p>
        </p:txBody>
      </p:sp>
    </p:spTree>
    <p:extLst>
      <p:ext uri="{BB962C8B-B14F-4D97-AF65-F5344CB8AC3E}">
        <p14:creationId xmlns:p14="http://schemas.microsoft.com/office/powerpoint/2010/main" val="2974338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8E3BEA-BB4A-4056-BAB1-F4709C321BC5}"/>
              </a:ext>
            </a:extLst>
          </p:cNvPr>
          <p:cNvSpPr>
            <a:spLocks noGrp="1"/>
          </p:cNvSpPr>
          <p:nvPr>
            <p:ph type="title"/>
          </p:nvPr>
        </p:nvSpPr>
        <p:spPr/>
        <p:txBody>
          <a:bodyPr/>
          <a:lstStyle/>
          <a:p>
            <a:r>
              <a:rPr lang="fr-FR" sz="3600" b="1" spc="-5" dirty="0">
                <a:effectLst/>
                <a:latin typeface="Arial" panose="020B0604020202020204" pitchFamily="34" charset="0"/>
                <a:ea typeface="Arial" panose="020B0604020202020204" pitchFamily="34" charset="0"/>
              </a:rPr>
              <a:t>La</a:t>
            </a:r>
            <a:r>
              <a:rPr lang="fr-FR" sz="3600" b="1" spc="-10" dirty="0">
                <a:effectLst/>
                <a:latin typeface="Arial" panose="020B0604020202020204" pitchFamily="34" charset="0"/>
                <a:ea typeface="Arial" panose="020B0604020202020204" pitchFamily="34" charset="0"/>
              </a:rPr>
              <a:t> </a:t>
            </a:r>
            <a:r>
              <a:rPr lang="fr-FR" sz="3600" b="1" spc="-5" dirty="0">
                <a:effectLst/>
                <a:latin typeface="Arial" panose="020B0604020202020204" pitchFamily="34" charset="0"/>
                <a:ea typeface="Arial" panose="020B0604020202020204" pitchFamily="34" charset="0"/>
              </a:rPr>
              <a:t>croix</a:t>
            </a:r>
            <a:br>
              <a:rPr lang="fr-FR" sz="3600" spc="-5" dirty="0">
                <a:effectLst/>
                <a:latin typeface="Arial" panose="020B0604020202020204" pitchFamily="34" charset="0"/>
                <a:ea typeface="Arial" panose="020B0604020202020204" pitchFamily="34" charset="0"/>
              </a:rPr>
            </a:br>
            <a:endParaRPr lang="fr-FR" dirty="0"/>
          </a:p>
        </p:txBody>
      </p:sp>
      <p:sp>
        <p:nvSpPr>
          <p:cNvPr id="3" name="Espace réservé du contenu 2">
            <a:extLst>
              <a:ext uri="{FF2B5EF4-FFF2-40B4-BE49-F238E27FC236}">
                <a16:creationId xmlns:a16="http://schemas.microsoft.com/office/drawing/2014/main" id="{1D2FC798-68C9-4228-B75B-CFEE0ED8288F}"/>
              </a:ext>
            </a:extLst>
          </p:cNvPr>
          <p:cNvSpPr>
            <a:spLocks noGrp="1"/>
          </p:cNvSpPr>
          <p:nvPr>
            <p:ph idx="1"/>
          </p:nvPr>
        </p:nvSpPr>
        <p:spPr>
          <a:xfrm>
            <a:off x="205273" y="1041055"/>
            <a:ext cx="12493690" cy="3649133"/>
          </a:xfrm>
        </p:spPr>
        <p:txBody>
          <a:bodyPr/>
          <a:lstStyle/>
          <a:p>
            <a:pPr marL="108585" marR="384175">
              <a:spcBef>
                <a:spcPts val="15"/>
              </a:spcBef>
              <a:spcAft>
                <a:spcPts val="0"/>
              </a:spcAft>
            </a:pPr>
            <a:r>
              <a:rPr lang="fr-FR" sz="1800" dirty="0">
                <a:effectLst/>
                <a:latin typeface="Arial" panose="020B0604020202020204" pitchFamily="34" charset="0"/>
                <a:ea typeface="Arial" panose="020B0604020202020204" pitchFamily="34" charset="0"/>
              </a:rPr>
              <a:t>La communication se fait par la personne centrale qui reçoit et envoie les informations aux autres membres du réseau. Ceux-ci ne peuvent communiquer directement entre eux. Ils doivent passer par la personne au centre du réseau qui peut centraliser toute l’information et jouer un rôle de leader.</a:t>
            </a:r>
          </a:p>
          <a:p>
            <a:pPr marL="108585" marR="292735">
              <a:spcAft>
                <a:spcPts val="0"/>
              </a:spcAft>
            </a:pPr>
            <a:r>
              <a:rPr lang="fr-FR" sz="1800" dirty="0">
                <a:effectLst/>
                <a:latin typeface="Arial" panose="020B0604020202020204" pitchFamily="34" charset="0"/>
                <a:ea typeface="Arial" panose="020B0604020202020204" pitchFamily="34" charset="0"/>
              </a:rPr>
              <a:t>Les organisations classiques, caractérisées par une structure rigide et où le respect de la hiérarchie est une valeur importante, présentent souvent ce type de réseau. Il s’avère efficace pour une prise de décision rapide sans recherche de l’unanimité et lorsque les tâches sont simples et répétitives (</a:t>
            </a:r>
            <a:r>
              <a:rPr lang="fr-FR" sz="1800" i="1" dirty="0">
                <a:effectLst/>
                <a:latin typeface="Arial" panose="020B0604020202020204" pitchFamily="34" charset="0"/>
                <a:ea typeface="Arial" panose="020B0604020202020204" pitchFamily="34" charset="0"/>
              </a:rPr>
              <a:t>cf</a:t>
            </a:r>
            <a:r>
              <a:rPr lang="fr-FR" sz="1800" dirty="0">
                <a:effectLst/>
                <a:latin typeface="Arial" panose="020B0604020202020204" pitchFamily="34" charset="0"/>
                <a:ea typeface="Arial" panose="020B0604020202020204" pitchFamily="34" charset="0"/>
              </a:rPr>
              <a:t>. relations gestionnaires – subordonnés).</a:t>
            </a:r>
          </a:p>
          <a:p>
            <a:endParaRPr lang="fr-FR" dirty="0"/>
          </a:p>
        </p:txBody>
      </p:sp>
      <p:pic>
        <p:nvPicPr>
          <p:cNvPr id="5" name="Image 4">
            <a:extLst>
              <a:ext uri="{FF2B5EF4-FFF2-40B4-BE49-F238E27FC236}">
                <a16:creationId xmlns:a16="http://schemas.microsoft.com/office/drawing/2014/main" id="{BEA3B474-BFE9-4726-9EE4-D0335651E1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5837" y="3834258"/>
            <a:ext cx="5968582" cy="2414142"/>
          </a:xfrm>
          <a:prstGeom prst="rect">
            <a:avLst/>
          </a:prstGeom>
        </p:spPr>
      </p:pic>
    </p:spTree>
    <p:extLst>
      <p:ext uri="{BB962C8B-B14F-4D97-AF65-F5344CB8AC3E}">
        <p14:creationId xmlns:p14="http://schemas.microsoft.com/office/powerpoint/2010/main" val="407302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E791C5-02AF-4C28-8A19-488B1CBEEBAD}"/>
              </a:ext>
            </a:extLst>
          </p:cNvPr>
          <p:cNvSpPr>
            <a:spLocks noGrp="1"/>
          </p:cNvSpPr>
          <p:nvPr>
            <p:ph type="title"/>
          </p:nvPr>
        </p:nvSpPr>
        <p:spPr/>
        <p:txBody>
          <a:bodyPr/>
          <a:lstStyle/>
          <a:p>
            <a:r>
              <a:rPr lang="fr-FR" sz="1800" b="1" spc="-5" dirty="0">
                <a:effectLst/>
                <a:latin typeface="Arial" panose="020B0604020202020204" pitchFamily="34" charset="0"/>
                <a:ea typeface="Arial" panose="020B0604020202020204" pitchFamily="34" charset="0"/>
              </a:rPr>
              <a:t>La</a:t>
            </a:r>
            <a:r>
              <a:rPr lang="fr-FR" sz="1800" b="1" spc="-10" dirty="0">
                <a:effectLst/>
                <a:latin typeface="Arial" panose="020B0604020202020204" pitchFamily="34" charset="0"/>
                <a:ea typeface="Arial" panose="020B0604020202020204" pitchFamily="34" charset="0"/>
              </a:rPr>
              <a:t> </a:t>
            </a:r>
            <a:r>
              <a:rPr lang="fr-FR" sz="1800" b="1" spc="-5" dirty="0">
                <a:effectLst/>
                <a:latin typeface="Arial" panose="020B0604020202020204" pitchFamily="34" charset="0"/>
                <a:ea typeface="Arial" panose="020B0604020202020204" pitchFamily="34" charset="0"/>
              </a:rPr>
              <a:t>chaîne</a:t>
            </a:r>
            <a:br>
              <a:rPr lang="fr-FR" sz="1800" b="1" spc="-5" dirty="0">
                <a:effectLst/>
                <a:latin typeface="Arial" panose="020B0604020202020204" pitchFamily="34" charset="0"/>
                <a:ea typeface="Arial" panose="020B0604020202020204" pitchFamily="34" charset="0"/>
              </a:rPr>
            </a:br>
            <a:endParaRPr lang="fr-FR" dirty="0"/>
          </a:p>
        </p:txBody>
      </p:sp>
      <p:sp>
        <p:nvSpPr>
          <p:cNvPr id="3" name="Espace réservé du contenu 2">
            <a:extLst>
              <a:ext uri="{FF2B5EF4-FFF2-40B4-BE49-F238E27FC236}">
                <a16:creationId xmlns:a16="http://schemas.microsoft.com/office/drawing/2014/main" id="{134902A2-F2D4-4B79-A7F6-CDF3279D6FD4}"/>
              </a:ext>
            </a:extLst>
          </p:cNvPr>
          <p:cNvSpPr>
            <a:spLocks noGrp="1"/>
          </p:cNvSpPr>
          <p:nvPr>
            <p:ph idx="1"/>
          </p:nvPr>
        </p:nvSpPr>
        <p:spPr>
          <a:xfrm>
            <a:off x="685801" y="1784135"/>
            <a:ext cx="11220060" cy="2196668"/>
          </a:xfrm>
        </p:spPr>
        <p:txBody>
          <a:bodyPr/>
          <a:lstStyle/>
          <a:p>
            <a:r>
              <a:rPr lang="fr-FR" sz="1800" dirty="0">
                <a:effectLst/>
                <a:latin typeface="Arial" panose="020B0604020202020204" pitchFamily="34" charset="0"/>
                <a:ea typeface="Arial" panose="020B0604020202020204" pitchFamily="34" charset="0"/>
              </a:rPr>
              <a:t>Les informations sont transmises de façon linéaire en passant de l’une à l’autre des personnes, sans qu’elles ne puissent communiquer entre elles. Ce type de réseau favorise la distorsion des messages (cf. le jeu du téléphone sans fil), et ce d’autant plus que le nombre de ses membres est important (ex. : relations de type militaire).</a:t>
            </a:r>
          </a:p>
          <a:p>
            <a:endParaRPr lang="fr-FR" dirty="0"/>
          </a:p>
        </p:txBody>
      </p:sp>
      <p:pic>
        <p:nvPicPr>
          <p:cNvPr id="7" name="Image 6" descr="Une image contenant périphérique, mètre&#10;&#10;Description générée automatiquement">
            <a:extLst>
              <a:ext uri="{FF2B5EF4-FFF2-40B4-BE49-F238E27FC236}">
                <a16:creationId xmlns:a16="http://schemas.microsoft.com/office/drawing/2014/main" id="{9DB45290-C540-4921-A32C-07771E3528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718" y="3822812"/>
            <a:ext cx="8076564" cy="2335392"/>
          </a:xfrm>
          <a:prstGeom prst="rect">
            <a:avLst/>
          </a:prstGeom>
        </p:spPr>
      </p:pic>
    </p:spTree>
    <p:extLst>
      <p:ext uri="{BB962C8B-B14F-4D97-AF65-F5344CB8AC3E}">
        <p14:creationId xmlns:p14="http://schemas.microsoft.com/office/powerpoint/2010/main" val="4083302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2E2644-66CA-47BF-9E67-F0D6FDE45E6A}"/>
              </a:ext>
            </a:extLst>
          </p:cNvPr>
          <p:cNvSpPr>
            <a:spLocks noGrp="1"/>
          </p:cNvSpPr>
          <p:nvPr>
            <p:ph type="title"/>
          </p:nvPr>
        </p:nvSpPr>
        <p:spPr/>
        <p:txBody>
          <a:bodyPr/>
          <a:lstStyle/>
          <a:p>
            <a:r>
              <a:rPr lang="fr-FR" sz="1800" b="1" spc="-5" dirty="0">
                <a:effectLst/>
                <a:latin typeface="Arial" panose="020B0604020202020204" pitchFamily="34" charset="0"/>
                <a:ea typeface="Arial" panose="020B0604020202020204" pitchFamily="34" charset="0"/>
              </a:rPr>
              <a:t>Le « y</a:t>
            </a:r>
            <a:r>
              <a:rPr lang="fr-FR" sz="1800" b="1" spc="-10" dirty="0">
                <a:effectLst/>
                <a:latin typeface="Arial" panose="020B0604020202020204" pitchFamily="34" charset="0"/>
                <a:ea typeface="Arial" panose="020B0604020202020204" pitchFamily="34" charset="0"/>
              </a:rPr>
              <a:t> </a:t>
            </a:r>
            <a:r>
              <a:rPr lang="fr-FR" sz="1800" b="1" spc="-5" dirty="0">
                <a:effectLst/>
                <a:latin typeface="Arial" panose="020B0604020202020204" pitchFamily="34" charset="0"/>
                <a:ea typeface="Arial" panose="020B0604020202020204" pitchFamily="34" charset="0"/>
              </a:rPr>
              <a:t>»</a:t>
            </a:r>
            <a:br>
              <a:rPr lang="fr-FR" sz="1800" b="1" spc="-5" dirty="0">
                <a:effectLst/>
                <a:latin typeface="Arial" panose="020B0604020202020204" pitchFamily="34" charset="0"/>
                <a:ea typeface="Arial" panose="020B0604020202020204" pitchFamily="34" charset="0"/>
              </a:rPr>
            </a:br>
            <a:endParaRPr lang="fr-FR" dirty="0"/>
          </a:p>
        </p:txBody>
      </p:sp>
      <p:sp>
        <p:nvSpPr>
          <p:cNvPr id="3" name="Espace réservé du contenu 2">
            <a:extLst>
              <a:ext uri="{FF2B5EF4-FFF2-40B4-BE49-F238E27FC236}">
                <a16:creationId xmlns:a16="http://schemas.microsoft.com/office/drawing/2014/main" id="{8BD05A17-6F48-43D1-BA75-D4FDB81AE154}"/>
              </a:ext>
            </a:extLst>
          </p:cNvPr>
          <p:cNvSpPr>
            <a:spLocks noGrp="1"/>
          </p:cNvSpPr>
          <p:nvPr>
            <p:ph idx="1"/>
          </p:nvPr>
        </p:nvSpPr>
        <p:spPr>
          <a:xfrm>
            <a:off x="685800" y="1675537"/>
            <a:ext cx="10131425" cy="1286933"/>
          </a:xfrm>
        </p:spPr>
        <p:txBody>
          <a:bodyPr/>
          <a:lstStyle/>
          <a:p>
            <a:pPr marL="108585" marR="652145">
              <a:spcBef>
                <a:spcPts val="5"/>
              </a:spcBef>
              <a:spcAft>
                <a:spcPts val="0"/>
              </a:spcAft>
            </a:pPr>
            <a:r>
              <a:rPr lang="fr-FR" sz="1800" dirty="0">
                <a:effectLst/>
                <a:latin typeface="Arial" panose="020B0604020202020204" pitchFamily="34" charset="0"/>
                <a:ea typeface="Arial" panose="020B0604020202020204" pitchFamily="34" charset="0"/>
              </a:rPr>
              <a:t>Il s’agit d’une variante du réseau en chaîne. Un membre de la chaîne est en contact avec une personne non membre de la chaîne </a:t>
            </a:r>
            <a:r>
              <a:rPr lang="fr-FR" sz="1800" i="1" dirty="0">
                <a:effectLst/>
                <a:latin typeface="Arial" panose="020B0604020202020204" pitchFamily="34" charset="0"/>
                <a:ea typeface="Arial" panose="020B0604020202020204" pitchFamily="34" charset="0"/>
              </a:rPr>
              <a:t>(cf. </a:t>
            </a:r>
            <a:r>
              <a:rPr lang="fr-FR" sz="1800" dirty="0">
                <a:effectLst/>
                <a:latin typeface="Arial" panose="020B0604020202020204" pitchFamily="34" charset="0"/>
                <a:ea typeface="Arial" panose="020B0604020202020204" pitchFamily="34" charset="0"/>
              </a:rPr>
              <a:t>relations gestionnaire – expert-conseil).</a:t>
            </a:r>
          </a:p>
          <a:p>
            <a:r>
              <a:rPr lang="fr-FR" sz="1800" dirty="0">
                <a:effectLst/>
                <a:latin typeface="Arial" panose="020B0604020202020204" pitchFamily="34" charset="0"/>
                <a:ea typeface="Arial" panose="020B0604020202020204" pitchFamily="34" charset="0"/>
              </a:rPr>
              <a:t> </a:t>
            </a:r>
          </a:p>
          <a:p>
            <a:endParaRPr lang="fr-FR" dirty="0"/>
          </a:p>
        </p:txBody>
      </p:sp>
      <p:pic>
        <p:nvPicPr>
          <p:cNvPr id="7" name="Image 6" descr="Une image contenant mètre&#10;&#10;Description générée automatiquement">
            <a:extLst>
              <a:ext uri="{FF2B5EF4-FFF2-40B4-BE49-F238E27FC236}">
                <a16:creationId xmlns:a16="http://schemas.microsoft.com/office/drawing/2014/main" id="{2090E760-401C-4ADB-9AFB-C2DC829BF0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8874" y="2962470"/>
            <a:ext cx="8144963" cy="2481340"/>
          </a:xfrm>
          <a:prstGeom prst="rect">
            <a:avLst/>
          </a:prstGeom>
        </p:spPr>
      </p:pic>
    </p:spTree>
    <p:extLst>
      <p:ext uri="{BB962C8B-B14F-4D97-AF65-F5344CB8AC3E}">
        <p14:creationId xmlns:p14="http://schemas.microsoft.com/office/powerpoint/2010/main" val="2765270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82FCF6-0954-4E77-B2D5-96B82C886B08}"/>
              </a:ext>
            </a:extLst>
          </p:cNvPr>
          <p:cNvSpPr>
            <a:spLocks noGrp="1"/>
          </p:cNvSpPr>
          <p:nvPr>
            <p:ph type="title"/>
          </p:nvPr>
        </p:nvSpPr>
        <p:spPr/>
        <p:txBody>
          <a:bodyPr/>
          <a:lstStyle/>
          <a:p>
            <a:r>
              <a:rPr lang="fr-FR" sz="1800" b="1" spc="-5" dirty="0">
                <a:effectLst/>
                <a:latin typeface="Arial" panose="020B0604020202020204" pitchFamily="34" charset="0"/>
                <a:ea typeface="Arial" panose="020B0604020202020204" pitchFamily="34" charset="0"/>
              </a:rPr>
              <a:t>Le</a:t>
            </a:r>
            <a:r>
              <a:rPr lang="fr-FR" sz="1800" b="1" spc="-10" dirty="0">
                <a:effectLst/>
                <a:latin typeface="Arial" panose="020B0604020202020204" pitchFamily="34" charset="0"/>
                <a:ea typeface="Arial" panose="020B0604020202020204" pitchFamily="34" charset="0"/>
              </a:rPr>
              <a:t> </a:t>
            </a:r>
            <a:r>
              <a:rPr lang="fr-FR" sz="1800" b="1" spc="-5" dirty="0">
                <a:effectLst/>
                <a:latin typeface="Arial" panose="020B0604020202020204" pitchFamily="34" charset="0"/>
                <a:ea typeface="Arial" panose="020B0604020202020204" pitchFamily="34" charset="0"/>
              </a:rPr>
              <a:t>cercle</a:t>
            </a:r>
            <a:br>
              <a:rPr lang="fr-FR" sz="1800" spc="-5" dirty="0">
                <a:effectLst/>
                <a:latin typeface="Arial" panose="020B0604020202020204" pitchFamily="34" charset="0"/>
                <a:ea typeface="Arial" panose="020B0604020202020204" pitchFamily="34" charset="0"/>
              </a:rPr>
            </a:br>
            <a:endParaRPr lang="fr-FR" dirty="0"/>
          </a:p>
        </p:txBody>
      </p:sp>
      <p:sp>
        <p:nvSpPr>
          <p:cNvPr id="3" name="Espace réservé du contenu 2">
            <a:extLst>
              <a:ext uri="{FF2B5EF4-FFF2-40B4-BE49-F238E27FC236}">
                <a16:creationId xmlns:a16="http://schemas.microsoft.com/office/drawing/2014/main" id="{639A6630-9AB8-4D11-BF28-6C0CF27FDA76}"/>
              </a:ext>
            </a:extLst>
          </p:cNvPr>
          <p:cNvSpPr>
            <a:spLocks noGrp="1"/>
          </p:cNvSpPr>
          <p:nvPr>
            <p:ph idx="1"/>
          </p:nvPr>
        </p:nvSpPr>
        <p:spPr>
          <a:xfrm>
            <a:off x="685801" y="1618134"/>
            <a:ext cx="10131425" cy="2196668"/>
          </a:xfrm>
        </p:spPr>
        <p:txBody>
          <a:bodyPr/>
          <a:lstStyle/>
          <a:p>
            <a:r>
              <a:rPr lang="fr-FR" sz="1800" dirty="0">
                <a:effectLst/>
                <a:latin typeface="Arial" panose="020B0604020202020204" pitchFamily="34" charset="0"/>
                <a:ea typeface="Arial" panose="020B0604020202020204" pitchFamily="34" charset="0"/>
              </a:rPr>
              <a:t>L’initiative de la communication est possible pour chacun des membres du réseau. Il est difficile d’y exercer un leadership puisque chaque personne n’a de contact qu’avec certains autres membres.</a:t>
            </a:r>
          </a:p>
          <a:p>
            <a:endParaRPr lang="fr-FR" dirty="0"/>
          </a:p>
        </p:txBody>
      </p:sp>
      <p:pic>
        <p:nvPicPr>
          <p:cNvPr id="5" name="Image 4" descr="Une image contenant mètre, horloge&#10;&#10;Description générée automatiquement">
            <a:extLst>
              <a:ext uri="{FF2B5EF4-FFF2-40B4-BE49-F238E27FC236}">
                <a16:creationId xmlns:a16="http://schemas.microsoft.com/office/drawing/2014/main" id="{F52320F5-6A00-45AB-9E82-0CCC0B1449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7153" y="3429000"/>
            <a:ext cx="7957693" cy="2561253"/>
          </a:xfrm>
          <a:prstGeom prst="rect">
            <a:avLst/>
          </a:prstGeom>
        </p:spPr>
      </p:pic>
    </p:spTree>
    <p:extLst>
      <p:ext uri="{BB962C8B-B14F-4D97-AF65-F5344CB8AC3E}">
        <p14:creationId xmlns:p14="http://schemas.microsoft.com/office/powerpoint/2010/main" val="2942262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F2871F-CE43-4ADA-A5A0-5AB325821166}"/>
              </a:ext>
            </a:extLst>
          </p:cNvPr>
          <p:cNvSpPr>
            <a:spLocks noGrp="1"/>
          </p:cNvSpPr>
          <p:nvPr>
            <p:ph type="title"/>
          </p:nvPr>
        </p:nvSpPr>
        <p:spPr/>
        <p:txBody>
          <a:bodyPr/>
          <a:lstStyle/>
          <a:p>
            <a:r>
              <a:rPr lang="fr-FR" sz="1800" b="1" spc="-5" dirty="0">
                <a:effectLst/>
                <a:latin typeface="Arial" panose="020B0604020202020204" pitchFamily="34" charset="0"/>
                <a:ea typeface="Arial" panose="020B0604020202020204" pitchFamily="34" charset="0"/>
              </a:rPr>
              <a:t>La toile d’araignée</a:t>
            </a:r>
            <a:br>
              <a:rPr lang="fr-FR" sz="1800" b="1" spc="-5" dirty="0">
                <a:effectLst/>
                <a:latin typeface="Arial" panose="020B0604020202020204" pitchFamily="34" charset="0"/>
                <a:ea typeface="Arial" panose="020B0604020202020204" pitchFamily="34" charset="0"/>
              </a:rPr>
            </a:br>
            <a:endParaRPr lang="fr-FR" dirty="0"/>
          </a:p>
        </p:txBody>
      </p:sp>
      <p:sp>
        <p:nvSpPr>
          <p:cNvPr id="3" name="Espace réservé du contenu 2">
            <a:extLst>
              <a:ext uri="{FF2B5EF4-FFF2-40B4-BE49-F238E27FC236}">
                <a16:creationId xmlns:a16="http://schemas.microsoft.com/office/drawing/2014/main" id="{32743858-69C7-40B9-8F25-9A376093AB56}"/>
              </a:ext>
            </a:extLst>
          </p:cNvPr>
          <p:cNvSpPr>
            <a:spLocks noGrp="1"/>
          </p:cNvSpPr>
          <p:nvPr>
            <p:ph idx="1"/>
          </p:nvPr>
        </p:nvSpPr>
        <p:spPr>
          <a:xfrm>
            <a:off x="685801" y="1768842"/>
            <a:ext cx="10131425" cy="1286933"/>
          </a:xfrm>
        </p:spPr>
        <p:txBody>
          <a:bodyPr/>
          <a:lstStyle/>
          <a:p>
            <a:r>
              <a:rPr lang="fr-FR" sz="1800" dirty="0">
                <a:effectLst/>
                <a:latin typeface="Arial" panose="020B0604020202020204" pitchFamily="34" charset="0"/>
                <a:ea typeface="Arial" panose="020B0604020202020204" pitchFamily="34" charset="0"/>
              </a:rPr>
              <a:t>L’information circule dans tous les sens et entre toutes les personnes. Ce type de réseau favorise la participation de ses membres. Il implique cependant une certaine lenteur dans les prises de décision liées à la nécessaire discussion entre les personnes.</a:t>
            </a:r>
          </a:p>
          <a:p>
            <a:endParaRPr lang="fr-FR" dirty="0"/>
          </a:p>
        </p:txBody>
      </p:sp>
      <p:pic>
        <p:nvPicPr>
          <p:cNvPr id="5" name="Image 4" descr="Une image contenant texte&#10;&#10;Description générée automatiquement">
            <a:extLst>
              <a:ext uri="{FF2B5EF4-FFF2-40B4-BE49-F238E27FC236}">
                <a16:creationId xmlns:a16="http://schemas.microsoft.com/office/drawing/2014/main" id="{5C8FAF17-95D5-4E67-AACC-34BA16A8DE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6517" y="3225109"/>
            <a:ext cx="8458966" cy="2737152"/>
          </a:xfrm>
          <a:prstGeom prst="rect">
            <a:avLst/>
          </a:prstGeom>
        </p:spPr>
      </p:pic>
    </p:spTree>
    <p:extLst>
      <p:ext uri="{BB962C8B-B14F-4D97-AF65-F5344CB8AC3E}">
        <p14:creationId xmlns:p14="http://schemas.microsoft.com/office/powerpoint/2010/main" val="842932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7FC737-AFD3-45F9-A3AA-F5454C9DE8D4}"/>
              </a:ext>
            </a:extLst>
          </p:cNvPr>
          <p:cNvSpPr>
            <a:spLocks noGrp="1"/>
          </p:cNvSpPr>
          <p:nvPr>
            <p:ph type="title"/>
          </p:nvPr>
        </p:nvSpPr>
        <p:spPr>
          <a:xfrm>
            <a:off x="676470" y="124409"/>
            <a:ext cx="10131425" cy="1456267"/>
          </a:xfrm>
        </p:spPr>
        <p:txBody>
          <a:bodyPr/>
          <a:lstStyle/>
          <a:p>
            <a:r>
              <a:rPr lang="fr-FR" sz="1800" b="1" dirty="0">
                <a:solidFill>
                  <a:srgbClr val="FFFFFF"/>
                </a:solidFill>
                <a:effectLst/>
                <a:latin typeface="Cambria" panose="02040503050406030204" pitchFamily="18" charset="0"/>
                <a:ea typeface="Calibri" panose="020F0502020204030204" pitchFamily="34" charset="0"/>
                <a:cs typeface="Calibri" panose="020F0502020204030204" pitchFamily="34" charset="0"/>
              </a:rPr>
              <a:t>. MISSIONS ET PLACE DE LA COMMUNICATION INTERNE</a:t>
            </a:r>
            <a:br>
              <a:rPr lang="fr-FR" sz="1800" b="1" dirty="0">
                <a:solidFill>
                  <a:srgbClr val="FFFFFF"/>
                </a:solidFill>
                <a:effectLst/>
                <a:latin typeface="Cambria" panose="02040503050406030204" pitchFamily="18" charset="0"/>
                <a:ea typeface="Calibri" panose="020F0502020204030204" pitchFamily="34" charset="0"/>
                <a:cs typeface="Calibri" panose="020F0502020204030204" pitchFamily="34" charset="0"/>
              </a:rPr>
            </a:br>
            <a:r>
              <a:rPr lang="fr-FR" sz="1800" b="1" dirty="0">
                <a:solidFill>
                  <a:srgbClr val="FFFFFF"/>
                </a:solidFill>
                <a:effectLst/>
                <a:latin typeface="Cambria" panose="02040503050406030204" pitchFamily="18" charset="0"/>
                <a:ea typeface="Calibri" panose="020F0502020204030204" pitchFamily="34" charset="0"/>
                <a:cs typeface="Calibri" panose="020F0502020204030204" pitchFamily="34" charset="0"/>
              </a:rPr>
              <a:t>1.1. Les missions du service de communication interne</a:t>
            </a:r>
            <a:endParaRPr lang="fr-FR" dirty="0"/>
          </a:p>
        </p:txBody>
      </p:sp>
      <p:pic>
        <p:nvPicPr>
          <p:cNvPr id="6" name="image7.jpeg">
            <a:extLst>
              <a:ext uri="{FF2B5EF4-FFF2-40B4-BE49-F238E27FC236}">
                <a16:creationId xmlns:a16="http://schemas.microsoft.com/office/drawing/2014/main" id="{995E3DFC-89F6-46C3-B593-E7AE406F3240}"/>
              </a:ext>
            </a:extLst>
          </p:cNvPr>
          <p:cNvPicPr>
            <a:picLocks noGrp="1"/>
          </p:cNvPicPr>
          <p:nvPr>
            <p:ph idx="1"/>
          </p:nvPr>
        </p:nvPicPr>
        <p:blipFill>
          <a:blip r:embed="rId2" cstate="print"/>
          <a:stretch>
            <a:fillRect/>
          </a:stretch>
        </p:blipFill>
        <p:spPr>
          <a:xfrm>
            <a:off x="2007509" y="1712330"/>
            <a:ext cx="6744604" cy="4641816"/>
          </a:xfrm>
          <a:prstGeom prst="rect">
            <a:avLst/>
          </a:prstGeom>
        </p:spPr>
      </p:pic>
    </p:spTree>
    <p:extLst>
      <p:ext uri="{BB962C8B-B14F-4D97-AF65-F5344CB8AC3E}">
        <p14:creationId xmlns:p14="http://schemas.microsoft.com/office/powerpoint/2010/main" val="3803815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8.jpeg">
            <a:extLst>
              <a:ext uri="{FF2B5EF4-FFF2-40B4-BE49-F238E27FC236}">
                <a16:creationId xmlns:a16="http://schemas.microsoft.com/office/drawing/2014/main" id="{DDDF2D23-C7CA-476A-935D-65DD6ED60C10}"/>
              </a:ext>
            </a:extLst>
          </p:cNvPr>
          <p:cNvPicPr>
            <a:picLocks noGrp="1"/>
          </p:cNvPicPr>
          <p:nvPr>
            <p:ph idx="1"/>
          </p:nvPr>
        </p:nvPicPr>
        <p:blipFill>
          <a:blip r:embed="rId2" cstate="print"/>
          <a:stretch>
            <a:fillRect/>
          </a:stretch>
        </p:blipFill>
        <p:spPr>
          <a:xfrm>
            <a:off x="1688841" y="569167"/>
            <a:ext cx="8061649" cy="5756987"/>
          </a:xfrm>
          <a:prstGeom prst="rect">
            <a:avLst/>
          </a:prstGeom>
        </p:spPr>
      </p:pic>
    </p:spTree>
    <p:extLst>
      <p:ext uri="{BB962C8B-B14F-4D97-AF65-F5344CB8AC3E}">
        <p14:creationId xmlns:p14="http://schemas.microsoft.com/office/powerpoint/2010/main" val="237633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1ED248-1D4A-4BCC-85CD-8299E70CAB11}"/>
              </a:ext>
            </a:extLst>
          </p:cNvPr>
          <p:cNvSpPr>
            <a:spLocks noGrp="1"/>
          </p:cNvSpPr>
          <p:nvPr>
            <p:ph type="title"/>
          </p:nvPr>
        </p:nvSpPr>
        <p:spPr/>
        <p:txBody>
          <a:bodyPr/>
          <a:lstStyle/>
          <a:p>
            <a:r>
              <a:rPr lang="fr-FR" dirty="0"/>
              <a:t>1.2. La place de la communication interne dans l’entreprise</a:t>
            </a:r>
          </a:p>
        </p:txBody>
      </p:sp>
      <p:sp>
        <p:nvSpPr>
          <p:cNvPr id="3" name="Espace réservé du contenu 2">
            <a:extLst>
              <a:ext uri="{FF2B5EF4-FFF2-40B4-BE49-F238E27FC236}">
                <a16:creationId xmlns:a16="http://schemas.microsoft.com/office/drawing/2014/main" id="{0E68437F-AC48-4804-A50D-6EA4429DF9C7}"/>
              </a:ext>
            </a:extLst>
          </p:cNvPr>
          <p:cNvSpPr>
            <a:spLocks noGrp="1"/>
          </p:cNvSpPr>
          <p:nvPr>
            <p:ph idx="1"/>
          </p:nvPr>
        </p:nvSpPr>
        <p:spPr>
          <a:xfrm>
            <a:off x="685799" y="1947333"/>
            <a:ext cx="10131426" cy="1333468"/>
          </a:xfrm>
        </p:spPr>
        <p:txBody>
          <a:bodyPr/>
          <a:lstStyle/>
          <a:p>
            <a:r>
              <a:rPr lang="fr-FR" sz="1800" dirty="0">
                <a:effectLst/>
                <a:latin typeface="Calibri" panose="020F0502020204030204" pitchFamily="34" charset="0"/>
                <a:ea typeface="Calibri" panose="020F0502020204030204" pitchFamily="34" charset="0"/>
              </a:rPr>
              <a:t>Selon l’organisation la CI peut être positionnée/rattachée au département communication-marketing, au RH ou directement à la direction générale</a:t>
            </a:r>
          </a:p>
          <a:p>
            <a:endParaRPr lang="fr-FR" dirty="0"/>
          </a:p>
        </p:txBody>
      </p:sp>
      <p:pic>
        <p:nvPicPr>
          <p:cNvPr id="4" name="image9.jpeg">
            <a:extLst>
              <a:ext uri="{FF2B5EF4-FFF2-40B4-BE49-F238E27FC236}">
                <a16:creationId xmlns:a16="http://schemas.microsoft.com/office/drawing/2014/main" id="{855AA6A8-6876-41C6-8E03-72D556AC98CE}"/>
              </a:ext>
            </a:extLst>
          </p:cNvPr>
          <p:cNvPicPr/>
          <p:nvPr/>
        </p:nvPicPr>
        <p:blipFill>
          <a:blip r:embed="rId2" cstate="print"/>
          <a:stretch>
            <a:fillRect/>
          </a:stretch>
        </p:blipFill>
        <p:spPr>
          <a:xfrm>
            <a:off x="2172016" y="3076046"/>
            <a:ext cx="7214579" cy="3520697"/>
          </a:xfrm>
          <a:prstGeom prst="rect">
            <a:avLst/>
          </a:prstGeom>
        </p:spPr>
      </p:pic>
    </p:spTree>
    <p:extLst>
      <p:ext uri="{BB962C8B-B14F-4D97-AF65-F5344CB8AC3E}">
        <p14:creationId xmlns:p14="http://schemas.microsoft.com/office/powerpoint/2010/main" val="24849658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D99AB9F-3D72-426F-ADD0-37383FD824C7}"/>
              </a:ext>
            </a:extLst>
          </p:cNvPr>
          <p:cNvSpPr>
            <a:spLocks noGrp="1"/>
          </p:cNvSpPr>
          <p:nvPr>
            <p:ph idx="1"/>
          </p:nvPr>
        </p:nvSpPr>
        <p:spPr>
          <a:xfrm>
            <a:off x="648479" y="755780"/>
            <a:ext cx="10669554" cy="5346440"/>
          </a:xfrm>
        </p:spPr>
        <p:txBody>
          <a:bodyPr/>
          <a:lstStyle/>
          <a:p>
            <a:pPr marL="453390">
              <a:spcBef>
                <a:spcPts val="390"/>
              </a:spcBef>
              <a:spcAft>
                <a:spcPts val="0"/>
              </a:spcAft>
            </a:pPr>
            <a:r>
              <a:rPr lang="fr-FR" sz="2000" dirty="0">
                <a:effectLst/>
                <a:latin typeface="Calibri" panose="020F0502020204030204" pitchFamily="34" charset="0"/>
                <a:ea typeface="Calibri" panose="020F0502020204030204" pitchFamily="34" charset="0"/>
              </a:rPr>
              <a:t>Des sujets communs avec les RH</a:t>
            </a:r>
          </a:p>
          <a:p>
            <a:pPr marL="342900" marR="1424940" lvl="0" indent="-342900">
              <a:lnSpc>
                <a:spcPct val="87000"/>
              </a:lnSpc>
              <a:spcBef>
                <a:spcPts val="375"/>
              </a:spcBef>
              <a:spcAft>
                <a:spcPts val="0"/>
              </a:spcAft>
              <a:buFont typeface="Arial" panose="020B0604020202020204" pitchFamily="34" charset="0"/>
              <a:buChar char="–"/>
              <a:tabLst>
                <a:tab pos="1196975" algn="l"/>
                <a:tab pos="1197610" algn="l"/>
              </a:tabLst>
            </a:pPr>
            <a:r>
              <a:rPr lang="fr-FR" sz="2000" b="1" spc="-150" dirty="0">
                <a:effectLst/>
                <a:latin typeface="Calibri" panose="020F0502020204030204" pitchFamily="34" charset="0"/>
                <a:ea typeface="Calibri" panose="020F0502020204030204" pitchFamily="34" charset="0"/>
              </a:rPr>
              <a:t>Les valeurs de </a:t>
            </a:r>
            <a:r>
              <a:rPr lang="fr-FR" sz="2000" b="1" spc="-20" dirty="0">
                <a:effectLst/>
                <a:latin typeface="Calibri" panose="020F0502020204030204" pitchFamily="34" charset="0"/>
                <a:ea typeface="Calibri" panose="020F0502020204030204" pitchFamily="34" charset="0"/>
              </a:rPr>
              <a:t>l’entreprise </a:t>
            </a:r>
            <a:r>
              <a:rPr lang="fr-FR" sz="2000" spc="-150" dirty="0">
                <a:effectLst/>
                <a:latin typeface="Calibri" panose="020F0502020204030204" pitchFamily="34" charset="0"/>
                <a:ea typeface="Calibri" panose="020F0502020204030204" pitchFamily="34" charset="0"/>
              </a:rPr>
              <a:t>: les </a:t>
            </a:r>
            <a:r>
              <a:rPr lang="fr-FR" sz="2000" spc="-35" dirty="0">
                <a:effectLst/>
                <a:latin typeface="Calibri" panose="020F0502020204030204" pitchFamily="34" charset="0"/>
                <a:ea typeface="Calibri" panose="020F0502020204030204" pitchFamily="34" charset="0"/>
              </a:rPr>
              <a:t>créer, </a:t>
            </a:r>
            <a:r>
              <a:rPr lang="fr-FR" sz="2000" spc="-150" dirty="0">
                <a:effectLst/>
                <a:latin typeface="Calibri" panose="020F0502020204030204" pitchFamily="34" charset="0"/>
                <a:ea typeface="Calibri" panose="020F0502020204030204" pitchFamily="34" charset="0"/>
              </a:rPr>
              <a:t>les </a:t>
            </a:r>
            <a:r>
              <a:rPr lang="fr-FR" sz="2000" spc="-15" dirty="0">
                <a:effectLst/>
                <a:latin typeface="Calibri" panose="020F0502020204030204" pitchFamily="34" charset="0"/>
                <a:ea typeface="Calibri" panose="020F0502020204030204" pitchFamily="34" charset="0"/>
              </a:rPr>
              <a:t>faire </a:t>
            </a:r>
            <a:r>
              <a:rPr lang="fr-FR" sz="2000" spc="-150" dirty="0">
                <a:effectLst/>
                <a:latin typeface="Calibri" panose="020F0502020204030204" pitchFamily="34" charset="0"/>
                <a:ea typeface="Calibri" panose="020F0502020204030204" pitchFamily="34" charset="0"/>
              </a:rPr>
              <a:t>vivre, les </a:t>
            </a:r>
            <a:r>
              <a:rPr lang="fr-FR" sz="2000" spc="-30" dirty="0">
                <a:effectLst/>
                <a:latin typeface="Calibri" panose="020F0502020204030204" pitchFamily="34" charset="0"/>
                <a:ea typeface="Calibri" panose="020F0502020204030204" pitchFamily="34" charset="0"/>
              </a:rPr>
              <a:t>illustrer, </a:t>
            </a:r>
            <a:r>
              <a:rPr lang="fr-FR" sz="2000" spc="-150" dirty="0">
                <a:effectLst/>
                <a:latin typeface="Calibri" panose="020F0502020204030204" pitchFamily="34" charset="0"/>
                <a:ea typeface="Calibri" panose="020F0502020204030204" pitchFamily="34" charset="0"/>
              </a:rPr>
              <a:t>les </a:t>
            </a:r>
            <a:r>
              <a:rPr lang="fr-FR" sz="2000" spc="-15" dirty="0">
                <a:effectLst/>
                <a:latin typeface="Calibri" panose="020F0502020204030204" pitchFamily="34" charset="0"/>
                <a:ea typeface="Calibri" panose="020F0502020204030204" pitchFamily="34" charset="0"/>
              </a:rPr>
              <a:t>faire </a:t>
            </a:r>
            <a:r>
              <a:rPr lang="fr-FR" sz="2000" spc="-25" dirty="0">
                <a:effectLst/>
                <a:latin typeface="Calibri" panose="020F0502020204030204" pitchFamily="34" charset="0"/>
                <a:ea typeface="Calibri" panose="020F0502020204030204" pitchFamily="34" charset="0"/>
              </a:rPr>
              <a:t>évoluer,…</a:t>
            </a:r>
            <a:endParaRPr lang="fr-FR" sz="2000" spc="-150" dirty="0">
              <a:effectLst/>
              <a:latin typeface="Calibri" panose="020F0502020204030204" pitchFamily="34" charset="0"/>
              <a:ea typeface="Calibri" panose="020F0502020204030204" pitchFamily="34" charset="0"/>
            </a:endParaRPr>
          </a:p>
          <a:p>
            <a:pPr marL="342900" lvl="0" indent="-342900">
              <a:spcBef>
                <a:spcPts val="250"/>
              </a:spcBef>
              <a:buFont typeface="Arial" panose="020B0604020202020204" pitchFamily="34" charset="0"/>
              <a:buChar char="–"/>
              <a:tabLst>
                <a:tab pos="1196975" algn="l"/>
                <a:tab pos="1197610" algn="l"/>
              </a:tabLst>
            </a:pPr>
            <a:r>
              <a:rPr lang="fr-FR" sz="2000" b="1" spc="-150" dirty="0">
                <a:effectLst/>
                <a:latin typeface="Calibri" panose="020F0502020204030204" pitchFamily="34" charset="0"/>
                <a:ea typeface="Calibri" panose="020F0502020204030204" pitchFamily="34" charset="0"/>
              </a:rPr>
              <a:t>La culture commune</a:t>
            </a:r>
            <a:r>
              <a:rPr lang="fr-FR" sz="2000" spc="-150" dirty="0">
                <a:effectLst/>
                <a:latin typeface="Calibri" panose="020F0502020204030204" pitchFamily="34" charset="0"/>
                <a:ea typeface="Calibri" panose="020F0502020204030204" pitchFamily="34" charset="0"/>
              </a:rPr>
              <a:t>: de quoi </a:t>
            </a:r>
            <a:r>
              <a:rPr lang="fr-FR" sz="2000" spc="-15" dirty="0">
                <a:effectLst/>
                <a:latin typeface="Calibri" panose="020F0502020204030204" pitchFamily="34" charset="0"/>
                <a:ea typeface="Calibri" panose="020F0502020204030204" pitchFamily="34" charset="0"/>
              </a:rPr>
              <a:t>est faite </a:t>
            </a:r>
            <a:r>
              <a:rPr lang="fr-FR" sz="2000" spc="-150" dirty="0">
                <a:effectLst/>
                <a:latin typeface="Calibri" panose="020F0502020204030204" pitchFamily="34" charset="0"/>
                <a:ea typeface="Calibri" panose="020F0502020204030204" pitchFamily="34" charset="0"/>
              </a:rPr>
              <a:t>la culture de</a:t>
            </a:r>
            <a:r>
              <a:rPr lang="fr-FR" sz="2000" spc="85" dirty="0">
                <a:effectLst/>
                <a:latin typeface="Calibri" panose="020F0502020204030204" pitchFamily="34" charset="0"/>
                <a:ea typeface="Calibri" panose="020F0502020204030204" pitchFamily="34" charset="0"/>
              </a:rPr>
              <a:t> </a:t>
            </a:r>
            <a:r>
              <a:rPr lang="fr-FR" sz="2000" spc="-20" dirty="0">
                <a:effectLst/>
                <a:latin typeface="Calibri" panose="020F0502020204030204" pitchFamily="34" charset="0"/>
                <a:ea typeface="Calibri" panose="020F0502020204030204" pitchFamily="34" charset="0"/>
              </a:rPr>
              <a:t>l’entreprise</a:t>
            </a:r>
            <a:endParaRPr lang="fr-FR" sz="2000" spc="-150" dirty="0">
              <a:effectLst/>
              <a:latin typeface="Calibri" panose="020F0502020204030204" pitchFamily="34" charset="0"/>
              <a:ea typeface="Calibri" panose="020F0502020204030204" pitchFamily="34" charset="0"/>
            </a:endParaRPr>
          </a:p>
          <a:p>
            <a:pPr marL="342900" marR="1290320" lvl="0" indent="-342900">
              <a:lnSpc>
                <a:spcPct val="87000"/>
              </a:lnSpc>
              <a:spcBef>
                <a:spcPts val="385"/>
              </a:spcBef>
              <a:spcAft>
                <a:spcPts val="0"/>
              </a:spcAft>
              <a:buFont typeface="Arial" panose="020B0604020202020204" pitchFamily="34" charset="0"/>
              <a:buChar char="–"/>
              <a:tabLst>
                <a:tab pos="1196975" algn="l"/>
                <a:tab pos="1197610" algn="l"/>
              </a:tabLst>
            </a:pPr>
            <a:r>
              <a:rPr lang="fr-FR" sz="2000" b="1" spc="-150" dirty="0">
                <a:effectLst/>
                <a:latin typeface="Calibri" panose="020F0502020204030204" pitchFamily="34" charset="0"/>
                <a:ea typeface="Calibri" panose="020F0502020204030204" pitchFamily="34" charset="0"/>
              </a:rPr>
              <a:t>La marque employeur</a:t>
            </a:r>
            <a:r>
              <a:rPr lang="fr-FR" sz="2000" spc="-150" dirty="0">
                <a:effectLst/>
                <a:latin typeface="Calibri" panose="020F0502020204030204" pitchFamily="34" charset="0"/>
                <a:ea typeface="Calibri" panose="020F0502020204030204" pitchFamily="34" charset="0"/>
              </a:rPr>
              <a:t>: comment </a:t>
            </a:r>
            <a:r>
              <a:rPr lang="fr-FR" sz="2000" spc="-35" dirty="0">
                <a:effectLst/>
                <a:latin typeface="Calibri" panose="020F0502020204030204" pitchFamily="34" charset="0"/>
                <a:ea typeface="Calibri" panose="020F0502020204030204" pitchFamily="34" charset="0"/>
              </a:rPr>
              <a:t>attirer, </a:t>
            </a:r>
            <a:r>
              <a:rPr lang="fr-FR" sz="2000" spc="-20" dirty="0">
                <a:effectLst/>
                <a:latin typeface="Calibri" panose="020F0502020204030204" pitchFamily="34" charset="0"/>
                <a:ea typeface="Calibri" panose="020F0502020204030204" pitchFamily="34" charset="0"/>
              </a:rPr>
              <a:t>accueillir, intégrer </a:t>
            </a:r>
            <a:r>
              <a:rPr lang="fr-FR" sz="2000" spc="-150" dirty="0">
                <a:effectLst/>
                <a:latin typeface="Calibri" panose="020F0502020204030204" pitchFamily="34" charset="0"/>
                <a:ea typeface="Calibri" panose="020F0502020204030204" pitchFamily="34" charset="0"/>
              </a:rPr>
              <a:t>et fidéliser les </a:t>
            </a:r>
            <a:r>
              <a:rPr lang="fr-FR" sz="2000" spc="-15" dirty="0">
                <a:effectLst/>
                <a:latin typeface="Calibri" panose="020F0502020204030204" pitchFamily="34" charset="0"/>
                <a:ea typeface="Calibri" panose="020F0502020204030204" pitchFamily="34" charset="0"/>
              </a:rPr>
              <a:t>talents</a:t>
            </a:r>
            <a:endParaRPr lang="fr-FR" sz="2000" spc="-150" dirty="0">
              <a:effectLst/>
              <a:latin typeface="Calibri" panose="020F0502020204030204" pitchFamily="34" charset="0"/>
              <a:ea typeface="Calibri" panose="020F0502020204030204" pitchFamily="34" charset="0"/>
            </a:endParaRPr>
          </a:p>
          <a:p>
            <a:pPr marL="342900" lvl="0" indent="-342900">
              <a:spcBef>
                <a:spcPts val="245"/>
              </a:spcBef>
              <a:buFont typeface="Arial" panose="020B0604020202020204" pitchFamily="34" charset="0"/>
              <a:buChar char="–"/>
              <a:tabLst>
                <a:tab pos="1196975" algn="l"/>
                <a:tab pos="1197610" algn="l"/>
              </a:tabLst>
            </a:pPr>
            <a:r>
              <a:rPr lang="fr-FR" sz="2000" b="1" spc="-30" dirty="0">
                <a:effectLst/>
                <a:latin typeface="Calibri" panose="020F0502020204030204" pitchFamily="34" charset="0"/>
                <a:ea typeface="Calibri" panose="020F0502020204030204" pitchFamily="34" charset="0"/>
              </a:rPr>
              <a:t>L’engagement </a:t>
            </a:r>
            <a:r>
              <a:rPr lang="fr-FR" sz="2000" spc="-150" dirty="0">
                <a:effectLst/>
                <a:latin typeface="Calibri" panose="020F0502020204030204" pitchFamily="34" charset="0"/>
                <a:ea typeface="Calibri" panose="020F0502020204030204" pitchFamily="34" charset="0"/>
              </a:rPr>
              <a:t>des</a:t>
            </a:r>
            <a:r>
              <a:rPr lang="fr-FR" sz="2000" spc="-30" dirty="0">
                <a:effectLst/>
                <a:latin typeface="Calibri" panose="020F0502020204030204" pitchFamily="34" charset="0"/>
                <a:ea typeface="Calibri" panose="020F0502020204030204" pitchFamily="34" charset="0"/>
              </a:rPr>
              <a:t> </a:t>
            </a:r>
            <a:r>
              <a:rPr lang="fr-FR" sz="2000" spc="-15" dirty="0">
                <a:effectLst/>
                <a:latin typeface="Calibri" panose="020F0502020204030204" pitchFamily="34" charset="0"/>
                <a:ea typeface="Calibri" panose="020F0502020204030204" pitchFamily="34" charset="0"/>
              </a:rPr>
              <a:t>collaborateurs</a:t>
            </a:r>
            <a:endParaRPr lang="fr-FR" sz="2000" spc="-150" dirty="0">
              <a:effectLst/>
              <a:latin typeface="Calibri" panose="020F0502020204030204" pitchFamily="34" charset="0"/>
              <a:ea typeface="Calibri" panose="020F0502020204030204" pitchFamily="34" charset="0"/>
            </a:endParaRPr>
          </a:p>
          <a:p>
            <a:pPr marL="342900" marR="1230630" lvl="0" indent="-342900">
              <a:lnSpc>
                <a:spcPct val="87000"/>
              </a:lnSpc>
              <a:spcBef>
                <a:spcPts val="385"/>
              </a:spcBef>
              <a:spcAft>
                <a:spcPts val="0"/>
              </a:spcAft>
              <a:buFont typeface="Arial" panose="020B0604020202020204" pitchFamily="34" charset="0"/>
              <a:buChar char="–"/>
              <a:tabLst>
                <a:tab pos="1196975" algn="l"/>
                <a:tab pos="1197610" algn="l"/>
              </a:tabLst>
            </a:pPr>
            <a:r>
              <a:rPr lang="fr-FR" sz="2000" b="1" spc="-150" dirty="0">
                <a:effectLst/>
                <a:latin typeface="Calibri" panose="020F0502020204030204" pitchFamily="34" charset="0"/>
                <a:ea typeface="Calibri" panose="020F0502020204030204" pitchFamily="34" charset="0"/>
              </a:rPr>
              <a:t>La </a:t>
            </a:r>
            <a:r>
              <a:rPr lang="fr-FR" sz="2000" b="1" spc="-15" dirty="0">
                <a:effectLst/>
                <a:latin typeface="Calibri" panose="020F0502020204030204" pitchFamily="34" charset="0"/>
                <a:ea typeface="Calibri" panose="020F0502020204030204" pitchFamily="34" charset="0"/>
              </a:rPr>
              <a:t>motivation </a:t>
            </a:r>
            <a:r>
              <a:rPr lang="fr-FR" sz="2000" b="1" spc="-150" dirty="0">
                <a:effectLst/>
                <a:latin typeface="Calibri" panose="020F0502020204030204" pitchFamily="34" charset="0"/>
                <a:ea typeface="Calibri" panose="020F0502020204030204" pitchFamily="34" charset="0"/>
              </a:rPr>
              <a:t>en interne</a:t>
            </a:r>
            <a:r>
              <a:rPr lang="fr-FR" sz="2000" spc="-150" dirty="0">
                <a:effectLst/>
                <a:latin typeface="Calibri" panose="020F0502020204030204" pitchFamily="34" charset="0"/>
                <a:ea typeface="Calibri" panose="020F0502020204030204" pitchFamily="34" charset="0"/>
              </a:rPr>
              <a:t>: communiquer sur la politique de </a:t>
            </a:r>
            <a:r>
              <a:rPr lang="fr-FR" sz="2000" spc="-15" dirty="0">
                <a:effectLst/>
                <a:latin typeface="Calibri" panose="020F0502020204030204" pitchFamily="34" charset="0"/>
                <a:ea typeface="Calibri" panose="020F0502020204030204" pitchFamily="34" charset="0"/>
              </a:rPr>
              <a:t>rémunération, mettre </a:t>
            </a:r>
            <a:r>
              <a:rPr lang="fr-FR" sz="2000" spc="-150" dirty="0">
                <a:effectLst/>
                <a:latin typeface="Calibri" panose="020F0502020204030204" pitchFamily="34" charset="0"/>
                <a:ea typeface="Calibri" panose="020F0502020204030204" pitchFamily="34" charset="0"/>
              </a:rPr>
              <a:t>en valeur la mobilité, la </a:t>
            </a:r>
            <a:r>
              <a:rPr lang="fr-FR" sz="2000" spc="-15" dirty="0">
                <a:effectLst/>
                <a:latin typeface="Calibri" panose="020F0502020204030204" pitchFamily="34" charset="0"/>
                <a:ea typeface="Calibri" panose="020F0502020204030204" pitchFamily="34" charset="0"/>
              </a:rPr>
              <a:t>diversité, </a:t>
            </a:r>
            <a:r>
              <a:rPr lang="fr-FR" sz="2000" spc="-150" dirty="0">
                <a:effectLst/>
                <a:latin typeface="Calibri" panose="020F0502020204030204" pitchFamily="34" charset="0"/>
                <a:ea typeface="Calibri" panose="020F0502020204030204" pitchFamily="34" charset="0"/>
              </a:rPr>
              <a:t>le « bien vivre » en </a:t>
            </a:r>
            <a:r>
              <a:rPr lang="fr-FR" sz="2000" spc="-15" dirty="0">
                <a:effectLst/>
                <a:latin typeface="Calibri" panose="020F0502020204030204" pitchFamily="34" charset="0"/>
                <a:ea typeface="Calibri" panose="020F0502020204030204" pitchFamily="34" charset="0"/>
              </a:rPr>
              <a:t>entreprise, </a:t>
            </a:r>
            <a:r>
              <a:rPr lang="fr-FR" sz="2000" spc="-150" dirty="0">
                <a:effectLst/>
                <a:latin typeface="Calibri" panose="020F0502020204030204" pitchFamily="34" charset="0"/>
                <a:ea typeface="Calibri" panose="020F0502020204030204" pitchFamily="34" charset="0"/>
              </a:rPr>
              <a:t>communiquer sur les outils de pilotage</a:t>
            </a:r>
            <a:r>
              <a:rPr lang="fr-FR" sz="2000" spc="130" dirty="0">
                <a:effectLst/>
                <a:latin typeface="Calibri" panose="020F0502020204030204" pitchFamily="34" charset="0"/>
                <a:ea typeface="Calibri" panose="020F0502020204030204" pitchFamily="34" charset="0"/>
              </a:rPr>
              <a:t> </a:t>
            </a:r>
            <a:r>
              <a:rPr lang="fr-FR" sz="2000" spc="-150" dirty="0">
                <a:effectLst/>
                <a:latin typeface="Calibri" panose="020F0502020204030204" pitchFamily="34" charset="0"/>
                <a:ea typeface="Calibri" panose="020F0502020204030204" pitchFamily="34" charset="0"/>
              </a:rPr>
              <a:t>RH</a:t>
            </a:r>
          </a:p>
          <a:p>
            <a:pPr marL="342900" lvl="0" indent="-342900">
              <a:spcBef>
                <a:spcPts val="260"/>
              </a:spcBef>
              <a:buFont typeface="Arial" panose="020B0604020202020204" pitchFamily="34" charset="0"/>
              <a:buChar char="–"/>
              <a:tabLst>
                <a:tab pos="1196975" algn="l"/>
                <a:tab pos="1197610" algn="l"/>
              </a:tabLst>
            </a:pPr>
            <a:r>
              <a:rPr lang="fr-FR" sz="2000" b="1" spc="-150" dirty="0">
                <a:effectLst/>
                <a:latin typeface="Calibri" panose="020F0502020204030204" pitchFamily="34" charset="0"/>
                <a:ea typeface="Calibri" panose="020F0502020204030204" pitchFamily="34" charset="0"/>
              </a:rPr>
              <a:t>La gestion des </a:t>
            </a:r>
            <a:r>
              <a:rPr lang="fr-FR" sz="2000" b="1" spc="-15" dirty="0">
                <a:effectLst/>
                <a:latin typeface="Calibri" panose="020F0502020204030204" pitchFamily="34" charset="0"/>
                <a:ea typeface="Calibri" panose="020F0502020204030204" pitchFamily="34" charset="0"/>
              </a:rPr>
              <a:t>savoirs </a:t>
            </a:r>
            <a:r>
              <a:rPr lang="fr-FR" sz="2000" spc="-150" dirty="0">
                <a:effectLst/>
                <a:latin typeface="Calibri" panose="020F0502020204030204" pitchFamily="34" charset="0"/>
                <a:ea typeface="Calibri" panose="020F0502020204030204" pitchFamily="34" charset="0"/>
              </a:rPr>
              <a:t>dans </a:t>
            </a:r>
            <a:r>
              <a:rPr lang="fr-FR" sz="2000" spc="-20" dirty="0">
                <a:effectLst/>
                <a:latin typeface="Calibri" panose="020F0502020204030204" pitchFamily="34" charset="0"/>
                <a:ea typeface="Calibri" panose="020F0502020204030204" pitchFamily="34" charset="0"/>
              </a:rPr>
              <a:t>l’entreprise: </a:t>
            </a:r>
            <a:r>
              <a:rPr lang="fr-FR" sz="2000" spc="-150" dirty="0">
                <a:effectLst/>
                <a:latin typeface="Calibri" panose="020F0502020204030204" pitchFamily="34" charset="0"/>
                <a:ea typeface="Calibri" panose="020F0502020204030204" pitchFamily="34" charset="0"/>
              </a:rPr>
              <a:t>valoriser</a:t>
            </a:r>
            <a:r>
              <a:rPr lang="fr-FR" sz="2000" spc="90" dirty="0">
                <a:effectLst/>
                <a:latin typeface="Calibri" panose="020F0502020204030204" pitchFamily="34" charset="0"/>
                <a:ea typeface="Calibri" panose="020F0502020204030204" pitchFamily="34" charset="0"/>
              </a:rPr>
              <a:t> </a:t>
            </a:r>
            <a:r>
              <a:rPr lang="fr-FR" sz="2000" spc="-20" dirty="0">
                <a:effectLst/>
                <a:latin typeface="Calibri" panose="020F0502020204030204" pitchFamily="34" charset="0"/>
                <a:ea typeface="Calibri" panose="020F0502020204030204" pitchFamily="34" charset="0"/>
              </a:rPr>
              <a:t>l’expertise</a:t>
            </a:r>
            <a:endParaRPr lang="fr-FR" sz="2000" spc="-150" dirty="0">
              <a:effectLst/>
              <a:latin typeface="Calibri" panose="020F0502020204030204" pitchFamily="34" charset="0"/>
              <a:ea typeface="Calibri" panose="020F0502020204030204" pitchFamily="34" charset="0"/>
            </a:endParaRPr>
          </a:p>
          <a:p>
            <a:pPr marL="342900" marR="805180" lvl="0" indent="-342900">
              <a:lnSpc>
                <a:spcPct val="87000"/>
              </a:lnSpc>
              <a:spcBef>
                <a:spcPts val="380"/>
              </a:spcBef>
              <a:spcAft>
                <a:spcPts val="0"/>
              </a:spcAft>
              <a:buFont typeface="Arial" panose="020B0604020202020204" pitchFamily="34" charset="0"/>
              <a:buChar char="–"/>
              <a:tabLst>
                <a:tab pos="1196975" algn="l"/>
                <a:tab pos="1197610" algn="l"/>
              </a:tabLst>
            </a:pPr>
            <a:r>
              <a:rPr lang="fr-FR" sz="2000" b="1" spc="-150" dirty="0">
                <a:effectLst/>
                <a:latin typeface="Calibri" panose="020F0502020204030204" pitchFamily="34" charset="0"/>
                <a:ea typeface="Calibri" panose="020F0502020204030204" pitchFamily="34" charset="0"/>
              </a:rPr>
              <a:t>Les changements dans </a:t>
            </a:r>
            <a:r>
              <a:rPr lang="fr-FR" sz="2000" b="1" spc="-20" dirty="0">
                <a:effectLst/>
                <a:latin typeface="Calibri" panose="020F0502020204030204" pitchFamily="34" charset="0"/>
                <a:ea typeface="Calibri" panose="020F0502020204030204" pitchFamily="34" charset="0"/>
              </a:rPr>
              <a:t>l’organisation</a:t>
            </a:r>
            <a:r>
              <a:rPr lang="fr-FR" sz="2000" spc="-20" dirty="0">
                <a:effectLst/>
                <a:latin typeface="Calibri" panose="020F0502020204030204" pitchFamily="34" charset="0"/>
                <a:ea typeface="Calibri" panose="020F0502020204030204" pitchFamily="34" charset="0"/>
              </a:rPr>
              <a:t>: </a:t>
            </a:r>
            <a:r>
              <a:rPr lang="fr-FR" sz="2000" spc="-150" dirty="0">
                <a:effectLst/>
                <a:latin typeface="Calibri" panose="020F0502020204030204" pitchFamily="34" charset="0"/>
                <a:ea typeface="Calibri" panose="020F0502020204030204" pitchFamily="34" charset="0"/>
              </a:rPr>
              <a:t>informer en temps </a:t>
            </a:r>
            <a:r>
              <a:rPr lang="fr-FR" sz="2000" spc="-15" dirty="0">
                <a:effectLst/>
                <a:latin typeface="Calibri" panose="020F0502020204030204" pitchFamily="34" charset="0"/>
                <a:ea typeface="Calibri" panose="020F0502020204030204" pitchFamily="34" charset="0"/>
              </a:rPr>
              <a:t>réels </a:t>
            </a:r>
            <a:r>
              <a:rPr lang="fr-FR" sz="2000" spc="-150" dirty="0">
                <a:effectLst/>
                <a:latin typeface="Calibri" panose="020F0502020204030204" pitchFamily="34" charset="0"/>
                <a:ea typeface="Calibri" panose="020F0502020204030204" pitchFamily="34" charset="0"/>
              </a:rPr>
              <a:t>sur les arrivées, départs,</a:t>
            </a:r>
            <a:r>
              <a:rPr lang="fr-FR" sz="2000" spc="20" dirty="0">
                <a:effectLst/>
                <a:latin typeface="Calibri" panose="020F0502020204030204" pitchFamily="34" charset="0"/>
                <a:ea typeface="Calibri" panose="020F0502020204030204" pitchFamily="34" charset="0"/>
              </a:rPr>
              <a:t> </a:t>
            </a:r>
            <a:r>
              <a:rPr lang="fr-FR" sz="2000" spc="-150" dirty="0">
                <a:effectLst/>
                <a:latin typeface="Calibri" panose="020F0502020204030204" pitchFamily="34" charset="0"/>
                <a:ea typeface="Calibri" panose="020F0502020204030204" pitchFamily="34" charset="0"/>
              </a:rPr>
              <a:t>changements</a:t>
            </a:r>
          </a:p>
          <a:p>
            <a:endParaRPr lang="fr-FR" dirty="0"/>
          </a:p>
        </p:txBody>
      </p:sp>
    </p:spTree>
    <p:extLst>
      <p:ext uri="{BB962C8B-B14F-4D97-AF65-F5344CB8AC3E}">
        <p14:creationId xmlns:p14="http://schemas.microsoft.com/office/powerpoint/2010/main" val="1928023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7">
            <a:extLst>
              <a:ext uri="{FF2B5EF4-FFF2-40B4-BE49-F238E27FC236}">
                <a16:creationId xmlns:a16="http://schemas.microsoft.com/office/drawing/2014/main" id="{918A9780-50B5-4B6F-B419-C1214C67D7C3}"/>
              </a:ext>
            </a:extLst>
          </p:cNvPr>
          <p:cNvPicPr>
            <a:picLocks noGrp="1" noChangeAspect="1"/>
          </p:cNvPicPr>
          <p:nvPr>
            <p:ph idx="1"/>
          </p:nvPr>
        </p:nvPicPr>
        <p:blipFill>
          <a:blip r:embed="rId2"/>
          <a:stretch>
            <a:fillRect/>
          </a:stretch>
        </p:blipFill>
        <p:spPr>
          <a:xfrm>
            <a:off x="1262356" y="855306"/>
            <a:ext cx="9109443" cy="514738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262328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45215E-D40B-4024-87B3-5571A52BA211}"/>
              </a:ext>
            </a:extLst>
          </p:cNvPr>
          <p:cNvSpPr>
            <a:spLocks noGrp="1"/>
          </p:cNvSpPr>
          <p:nvPr>
            <p:ph type="title"/>
          </p:nvPr>
        </p:nvSpPr>
        <p:spPr/>
        <p:txBody>
          <a:bodyPr/>
          <a:lstStyle/>
          <a:p>
            <a:r>
              <a:rPr lang="fr-FR" dirty="0"/>
              <a:t>1.	Définition:</a:t>
            </a:r>
          </a:p>
        </p:txBody>
      </p:sp>
      <p:sp>
        <p:nvSpPr>
          <p:cNvPr id="3" name="Espace réservé du contenu 2">
            <a:extLst>
              <a:ext uri="{FF2B5EF4-FFF2-40B4-BE49-F238E27FC236}">
                <a16:creationId xmlns:a16="http://schemas.microsoft.com/office/drawing/2014/main" id="{84B20F7E-E6D9-4E7B-9539-7FC93BF877B2}"/>
              </a:ext>
            </a:extLst>
          </p:cNvPr>
          <p:cNvSpPr>
            <a:spLocks noGrp="1"/>
          </p:cNvSpPr>
          <p:nvPr>
            <p:ph idx="1"/>
          </p:nvPr>
        </p:nvSpPr>
        <p:spPr>
          <a:xfrm>
            <a:off x="685801" y="2142067"/>
            <a:ext cx="10131425" cy="3913500"/>
          </a:xfrm>
        </p:spPr>
        <p:txBody>
          <a:bodyPr>
            <a:normAutofit lnSpcReduction="10000"/>
          </a:bodyPr>
          <a:lstStyle/>
          <a:p>
            <a:pPr marL="797560" indent="-344805">
              <a:lnSpc>
                <a:spcPct val="97000"/>
              </a:lnSpc>
              <a:spcBef>
                <a:spcPts val="1655"/>
              </a:spcBef>
              <a:spcAft>
                <a:spcPts val="0"/>
              </a:spcAft>
            </a:pPr>
            <a:r>
              <a:rPr lang="fr-FR" sz="1800" dirty="0">
                <a:effectLst/>
                <a:latin typeface="Calibri" panose="020F0502020204030204" pitchFamily="34" charset="0"/>
                <a:ea typeface="Calibri" panose="020F0502020204030204" pitchFamily="34" charset="0"/>
              </a:rPr>
              <a:t>La communication interne englobe les </a:t>
            </a:r>
            <a:r>
              <a:rPr lang="fr-FR" sz="1800" b="1" dirty="0">
                <a:effectLst/>
                <a:latin typeface="Calibri" panose="020F0502020204030204" pitchFamily="34" charset="0"/>
                <a:ea typeface="Calibri" panose="020F0502020204030204" pitchFamily="34" charset="0"/>
              </a:rPr>
              <a:t>actes de communication se produisant à l’intérieur </a:t>
            </a:r>
            <a:r>
              <a:rPr lang="fr-FR" sz="1800" dirty="0">
                <a:effectLst/>
                <a:latin typeface="Calibri" panose="020F0502020204030204" pitchFamily="34" charset="0"/>
                <a:ea typeface="Calibri" panose="020F0502020204030204" pitchFamily="34" charset="0"/>
              </a:rPr>
              <a:t>de l’organisation.</a:t>
            </a:r>
          </a:p>
          <a:p>
            <a:pPr marL="453390">
              <a:lnSpc>
                <a:spcPts val="2300"/>
              </a:lnSpc>
              <a:spcBef>
                <a:spcPts val="1630"/>
              </a:spcBef>
              <a:spcAft>
                <a:spcPts val="0"/>
              </a:spcAft>
            </a:pPr>
            <a:r>
              <a:rPr lang="fr-FR" sz="1800" dirty="0">
                <a:effectLst/>
                <a:latin typeface="Calibri" panose="020F0502020204030204" pitchFamily="34" charset="0"/>
                <a:ea typeface="Calibri" panose="020F0502020204030204" pitchFamily="34" charset="0"/>
              </a:rPr>
              <a:t>Dans une perspective sociale, elle répond aux </a:t>
            </a:r>
            <a:r>
              <a:rPr lang="fr-FR" sz="1800" b="1" spc="-25" dirty="0">
                <a:effectLst/>
                <a:latin typeface="Calibri" panose="020F0502020204030204" pitchFamily="34" charset="0"/>
                <a:ea typeface="Calibri" panose="020F0502020204030204" pitchFamily="34" charset="0"/>
              </a:rPr>
              <a:t>attentes </a:t>
            </a:r>
            <a:r>
              <a:rPr lang="fr-FR" sz="1800" b="1" dirty="0">
                <a:effectLst/>
                <a:latin typeface="Calibri" panose="020F0502020204030204" pitchFamily="34" charset="0"/>
                <a:ea typeface="Calibri" panose="020F0502020204030204" pitchFamily="34" charset="0"/>
              </a:rPr>
              <a:t>et besoins</a:t>
            </a:r>
            <a:r>
              <a:rPr lang="fr-FR" sz="1800" b="1" spc="-295" dirty="0">
                <a:effectLst/>
                <a:latin typeface="Calibri" panose="020F0502020204030204" pitchFamily="34" charset="0"/>
                <a:ea typeface="Calibri" panose="020F0502020204030204" pitchFamily="34" charset="0"/>
              </a:rPr>
              <a:t> </a:t>
            </a:r>
            <a:r>
              <a:rPr lang="fr-FR" sz="1800" b="1" dirty="0">
                <a:effectLst/>
                <a:latin typeface="Calibri" panose="020F0502020204030204" pitchFamily="34" charset="0"/>
                <a:ea typeface="Calibri" panose="020F0502020204030204" pitchFamily="34" charset="0"/>
              </a:rPr>
              <a:t>d’information</a:t>
            </a:r>
            <a:r>
              <a:rPr lang="fr-FR" b="1" dirty="0">
                <a:latin typeface="Calibri" panose="020F0502020204030204" pitchFamily="34" charset="0"/>
                <a:ea typeface="Calibri" panose="020F0502020204030204" pitchFamily="34" charset="0"/>
              </a:rPr>
              <a:t> </a:t>
            </a:r>
            <a:r>
              <a:rPr lang="fr-FR" sz="1800" dirty="0">
                <a:effectLst/>
                <a:latin typeface="Calibri" panose="020F0502020204030204" pitchFamily="34" charset="0"/>
                <a:ea typeface="Calibri" panose="020F0502020204030204" pitchFamily="34" charset="0"/>
              </a:rPr>
              <a:t>des salariés.</a:t>
            </a:r>
          </a:p>
          <a:p>
            <a:pPr marL="453390">
              <a:lnSpc>
                <a:spcPts val="2300"/>
              </a:lnSpc>
              <a:spcBef>
                <a:spcPts val="1630"/>
              </a:spcBef>
              <a:spcAft>
                <a:spcPts val="0"/>
              </a:spcAft>
            </a:pPr>
            <a:endParaRPr lang="fr-FR" sz="1800" dirty="0">
              <a:effectLst/>
              <a:latin typeface="Calibri" panose="020F0502020204030204" pitchFamily="34" charset="0"/>
              <a:ea typeface="Calibri" panose="020F0502020204030204" pitchFamily="34" charset="0"/>
            </a:endParaRPr>
          </a:p>
          <a:p>
            <a:pPr marL="342900" lvl="0" indent="-342900">
              <a:spcBef>
                <a:spcPts val="370"/>
              </a:spcBef>
              <a:buSzPts val="1700"/>
              <a:buFont typeface="Arial" panose="020B0604020202020204" pitchFamily="34" charset="0"/>
              <a:buChar char="–"/>
              <a:tabLst>
                <a:tab pos="1196975" algn="l"/>
                <a:tab pos="1197610" algn="l"/>
              </a:tabLst>
            </a:pPr>
            <a:r>
              <a:rPr lang="fr-FR" sz="1800" dirty="0">
                <a:effectLst/>
                <a:latin typeface="Calibri" panose="020F0502020204030204" pitchFamily="34" charset="0"/>
                <a:ea typeface="Arial" panose="020B0604020202020204" pitchFamily="34" charset="0"/>
              </a:rPr>
              <a:t>Comprendre les objectifs de </a:t>
            </a:r>
            <a:r>
              <a:rPr lang="fr-FR" sz="1800" spc="-20" dirty="0">
                <a:effectLst/>
                <a:latin typeface="Calibri" panose="020F0502020204030204" pitchFamily="34" charset="0"/>
                <a:ea typeface="Arial" panose="020B0604020202020204" pitchFamily="34" charset="0"/>
              </a:rPr>
              <a:t>l’entreprise</a:t>
            </a:r>
            <a:endParaRPr lang="fr-FR" sz="1800" dirty="0">
              <a:effectLst/>
              <a:latin typeface="Calibri" panose="020F0502020204030204" pitchFamily="34" charset="0"/>
              <a:ea typeface="Arial" panose="020B0604020202020204" pitchFamily="34" charset="0"/>
            </a:endParaRPr>
          </a:p>
          <a:p>
            <a:pPr marL="342900" lvl="0" indent="-342900">
              <a:spcBef>
                <a:spcPts val="370"/>
              </a:spcBef>
              <a:buSzPts val="1700"/>
              <a:buFont typeface="Arial" panose="020B0604020202020204" pitchFamily="34" charset="0"/>
              <a:buChar char="–"/>
              <a:tabLst>
                <a:tab pos="1196975" algn="l"/>
                <a:tab pos="1197610" algn="l"/>
              </a:tabLst>
            </a:pPr>
            <a:r>
              <a:rPr lang="fr-FR" sz="1800" dirty="0">
                <a:effectLst/>
                <a:latin typeface="Calibri" panose="020F0502020204030204" pitchFamily="34" charset="0"/>
                <a:ea typeface="Arial" panose="020B0604020202020204" pitchFamily="34" charset="0"/>
              </a:rPr>
              <a:t>Être </a:t>
            </a:r>
            <a:r>
              <a:rPr lang="fr-FR" sz="1800" spc="-15" dirty="0">
                <a:effectLst/>
                <a:latin typeface="Calibri" panose="020F0502020204030204" pitchFamily="34" charset="0"/>
                <a:ea typeface="Arial" panose="020B0604020202020204" pitchFamily="34" charset="0"/>
              </a:rPr>
              <a:t>reconnus </a:t>
            </a:r>
            <a:r>
              <a:rPr lang="fr-FR" sz="1800" dirty="0">
                <a:effectLst/>
                <a:latin typeface="Calibri" panose="020F0502020204030204" pitchFamily="34" charset="0"/>
                <a:ea typeface="Arial" panose="020B0604020202020204" pitchFamily="34" charset="0"/>
              </a:rPr>
              <a:t>pour leurs compétences et être</a:t>
            </a:r>
            <a:r>
              <a:rPr lang="fr-FR" sz="1800" spc="25" dirty="0">
                <a:effectLst/>
                <a:latin typeface="Calibri" panose="020F0502020204030204" pitchFamily="34" charset="0"/>
                <a:ea typeface="Arial" panose="020B0604020202020204" pitchFamily="34" charset="0"/>
              </a:rPr>
              <a:t> </a:t>
            </a:r>
            <a:r>
              <a:rPr lang="fr-FR" sz="1800" spc="-15" dirty="0">
                <a:effectLst/>
                <a:latin typeface="Calibri" panose="020F0502020204030204" pitchFamily="34" charset="0"/>
                <a:ea typeface="Arial" panose="020B0604020202020204" pitchFamily="34" charset="0"/>
              </a:rPr>
              <a:t>écoutés</a:t>
            </a:r>
            <a:endParaRPr lang="fr-FR" sz="1800" dirty="0">
              <a:effectLst/>
              <a:latin typeface="Calibri" panose="020F0502020204030204" pitchFamily="34" charset="0"/>
              <a:ea typeface="Arial" panose="020B0604020202020204" pitchFamily="34" charset="0"/>
            </a:endParaRPr>
          </a:p>
          <a:p>
            <a:pPr marL="453390">
              <a:spcBef>
                <a:spcPts val="1625"/>
              </a:spcBef>
              <a:spcAft>
                <a:spcPts val="0"/>
              </a:spcAft>
            </a:pPr>
            <a:r>
              <a:rPr lang="fr-FR" sz="1800" dirty="0">
                <a:effectLst/>
                <a:latin typeface="Calibri" panose="020F0502020204030204" pitchFamily="34" charset="0"/>
                <a:ea typeface="Calibri" panose="020F0502020204030204" pitchFamily="34" charset="0"/>
              </a:rPr>
              <a:t>Elle permet de créer </a:t>
            </a:r>
            <a:r>
              <a:rPr lang="fr-FR" sz="1800" b="1" dirty="0">
                <a:effectLst/>
                <a:latin typeface="Calibri" panose="020F0502020204030204" pitchFamily="34" charset="0"/>
                <a:ea typeface="Calibri" panose="020F0502020204030204" pitchFamily="34" charset="0"/>
              </a:rPr>
              <a:t>un esprit d’entreprise </a:t>
            </a:r>
            <a:r>
              <a:rPr lang="fr-FR" sz="1800" dirty="0">
                <a:effectLst/>
                <a:latin typeface="Calibri" panose="020F0502020204030204" pitchFamily="34" charset="0"/>
                <a:ea typeface="Calibri" panose="020F0502020204030204" pitchFamily="34" charset="0"/>
              </a:rPr>
              <a:t>et donc de </a:t>
            </a:r>
            <a:r>
              <a:rPr lang="fr-FR" sz="1800" b="1" dirty="0">
                <a:effectLst/>
                <a:latin typeface="Calibri" panose="020F0502020204030204" pitchFamily="34" charset="0"/>
                <a:ea typeface="Calibri" panose="020F0502020204030204" pitchFamily="34" charset="0"/>
              </a:rPr>
              <a:t>motiver </a:t>
            </a:r>
            <a:r>
              <a:rPr lang="fr-FR" sz="1800" dirty="0">
                <a:effectLst/>
                <a:latin typeface="Calibri" panose="020F0502020204030204" pitchFamily="34" charset="0"/>
                <a:ea typeface="Calibri" panose="020F0502020204030204" pitchFamily="34" charset="0"/>
              </a:rPr>
              <a:t>les salariés.</a:t>
            </a:r>
          </a:p>
          <a:p>
            <a:pPr>
              <a:spcBef>
                <a:spcPts val="15"/>
              </a:spcBef>
            </a:pPr>
            <a:r>
              <a:rPr lang="fr-FR" sz="1800" dirty="0">
                <a:effectLst/>
                <a:latin typeface="Calibri" panose="020F0502020204030204" pitchFamily="34" charset="0"/>
                <a:ea typeface="Calibri" panose="020F0502020204030204" pitchFamily="34" charset="0"/>
              </a:rPr>
              <a:t> </a:t>
            </a:r>
          </a:p>
          <a:p>
            <a:pPr marL="797560" marR="697865" indent="-344805">
              <a:lnSpc>
                <a:spcPct val="97000"/>
              </a:lnSpc>
              <a:spcAft>
                <a:spcPts val="0"/>
              </a:spcAft>
            </a:pPr>
            <a:r>
              <a:rPr lang="fr-FR" sz="1800" dirty="0">
                <a:effectLst/>
                <a:latin typeface="Calibri" panose="020F0502020204030204" pitchFamily="34" charset="0"/>
                <a:ea typeface="Calibri" panose="020F0502020204030204" pitchFamily="34" charset="0"/>
              </a:rPr>
              <a:t>Avec le développement de la RSE, les salariés sont aujourd’hui en attente d’une vraie politique de communication interne (liée au « bien être au travail)</a:t>
            </a:r>
          </a:p>
          <a:p>
            <a:endParaRPr lang="fr-FR" dirty="0"/>
          </a:p>
        </p:txBody>
      </p:sp>
    </p:spTree>
    <p:extLst>
      <p:ext uri="{BB962C8B-B14F-4D97-AF65-F5344CB8AC3E}">
        <p14:creationId xmlns:p14="http://schemas.microsoft.com/office/powerpoint/2010/main" val="3261275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116DB9-1E1F-474F-AC76-86DC35FFE5A0}"/>
              </a:ext>
            </a:extLst>
          </p:cNvPr>
          <p:cNvSpPr>
            <a:spLocks noGrp="1"/>
          </p:cNvSpPr>
          <p:nvPr>
            <p:ph type="title"/>
          </p:nvPr>
        </p:nvSpPr>
        <p:spPr>
          <a:xfrm>
            <a:off x="611156" y="199053"/>
            <a:ext cx="11378681" cy="1456267"/>
          </a:xfrm>
        </p:spPr>
        <p:txBody>
          <a:bodyPr>
            <a:normAutofit/>
          </a:bodyPr>
          <a:lstStyle/>
          <a:p>
            <a:r>
              <a:rPr lang="fr-FR" sz="3200" dirty="0"/>
              <a:t>1.3 Articulation entre communication interne et externe</a:t>
            </a:r>
          </a:p>
        </p:txBody>
      </p:sp>
      <p:pic>
        <p:nvPicPr>
          <p:cNvPr id="4" name="image10.png">
            <a:extLst>
              <a:ext uri="{FF2B5EF4-FFF2-40B4-BE49-F238E27FC236}">
                <a16:creationId xmlns:a16="http://schemas.microsoft.com/office/drawing/2014/main" id="{388B0D8F-9C7E-4F3B-BD28-759E74900971}"/>
              </a:ext>
            </a:extLst>
          </p:cNvPr>
          <p:cNvPicPr>
            <a:picLocks noGrp="1"/>
          </p:cNvPicPr>
          <p:nvPr>
            <p:ph idx="1"/>
          </p:nvPr>
        </p:nvPicPr>
        <p:blipFill>
          <a:blip r:embed="rId2" cstate="print"/>
          <a:stretch>
            <a:fillRect/>
          </a:stretch>
        </p:blipFill>
        <p:spPr>
          <a:xfrm>
            <a:off x="2229713" y="1478039"/>
            <a:ext cx="6718345" cy="4885439"/>
          </a:xfrm>
          <a:prstGeom prst="rect">
            <a:avLst/>
          </a:prstGeom>
        </p:spPr>
      </p:pic>
    </p:spTree>
    <p:extLst>
      <p:ext uri="{BB962C8B-B14F-4D97-AF65-F5344CB8AC3E}">
        <p14:creationId xmlns:p14="http://schemas.microsoft.com/office/powerpoint/2010/main" val="32740613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8318375-35FA-4D8E-AE15-39C68E554272}"/>
              </a:ext>
            </a:extLst>
          </p:cNvPr>
          <p:cNvSpPr>
            <a:spLocks noGrp="1"/>
          </p:cNvSpPr>
          <p:nvPr>
            <p:ph idx="1"/>
          </p:nvPr>
        </p:nvSpPr>
        <p:spPr>
          <a:xfrm>
            <a:off x="685801" y="1222311"/>
            <a:ext cx="10131425" cy="4954554"/>
          </a:xfrm>
        </p:spPr>
        <p:txBody>
          <a:bodyPr>
            <a:normAutofit/>
          </a:bodyPr>
          <a:lstStyle/>
          <a:p>
            <a:pPr marL="453390">
              <a:spcBef>
                <a:spcPts val="390"/>
              </a:spcBef>
            </a:pPr>
            <a:r>
              <a:rPr lang="fr-FR" sz="1800" b="1" dirty="0">
                <a:solidFill>
                  <a:srgbClr val="FF555F"/>
                </a:solidFill>
                <a:effectLst/>
                <a:latin typeface="Wingdings" panose="05000000000000000000" pitchFamily="2" charset="2"/>
                <a:ea typeface="Calibri" panose="020F0502020204030204" pitchFamily="34" charset="0"/>
              </a:rPr>
              <a:t>è</a:t>
            </a:r>
            <a:r>
              <a:rPr lang="fr-FR" sz="1800" b="1" dirty="0">
                <a:solidFill>
                  <a:srgbClr val="FF555F"/>
                </a:solidFill>
                <a:effectLst/>
                <a:latin typeface="Times New Roman" panose="02020603050405020304" pitchFamily="18" charset="0"/>
                <a:ea typeface="Calibri" panose="020F0502020204030204" pitchFamily="34" charset="0"/>
                <a:cs typeface="Calibri" panose="020F0502020204030204" pitchFamily="34" charset="0"/>
              </a:rPr>
              <a:t> </a:t>
            </a:r>
            <a:r>
              <a:rPr lang="fr-FR" sz="1800" b="1" dirty="0">
                <a:effectLst/>
                <a:latin typeface="Calibri" panose="020F0502020204030204" pitchFamily="34" charset="0"/>
                <a:ea typeface="Calibri" panose="020F0502020204030204" pitchFamily="34" charset="0"/>
              </a:rPr>
              <a:t>Elles doivent être en phase dans la construction d’une image cohérente</a:t>
            </a:r>
          </a:p>
          <a:p>
            <a:pPr marL="453390">
              <a:spcBef>
                <a:spcPts val="1640"/>
              </a:spcBef>
              <a:spcAft>
                <a:spcPts val="0"/>
              </a:spcAft>
            </a:pPr>
            <a:r>
              <a:rPr lang="fr-FR" sz="1800" dirty="0">
                <a:solidFill>
                  <a:srgbClr val="FF555F"/>
                </a:solidFill>
                <a:effectLst/>
                <a:latin typeface="Wingdings" panose="05000000000000000000" pitchFamily="2" charset="2"/>
                <a:ea typeface="Calibri" panose="020F0502020204030204" pitchFamily="34" charset="0"/>
              </a:rPr>
              <a:t>è</a:t>
            </a:r>
            <a:r>
              <a:rPr lang="fr-FR" sz="1800" dirty="0">
                <a:solidFill>
                  <a:srgbClr val="FF555F"/>
                </a:solidFill>
                <a:effectLst/>
                <a:latin typeface="Times New Roman" panose="02020603050405020304" pitchFamily="18" charset="0"/>
                <a:ea typeface="Calibri" panose="020F0502020204030204" pitchFamily="34" charset="0"/>
                <a:cs typeface="Calibri" panose="020F0502020204030204" pitchFamily="34" charset="0"/>
              </a:rPr>
              <a:t> </a:t>
            </a:r>
            <a:r>
              <a:rPr lang="fr-FR" sz="1800" dirty="0">
                <a:effectLst/>
                <a:latin typeface="Calibri" panose="020F0502020204030204" pitchFamily="34" charset="0"/>
                <a:ea typeface="Calibri" panose="020F0502020204030204" pitchFamily="34" charset="0"/>
              </a:rPr>
              <a:t>Le personnel est le </a:t>
            </a:r>
            <a:r>
              <a:rPr lang="fr-FR" sz="1800" b="1" dirty="0">
                <a:effectLst/>
                <a:latin typeface="Calibri" panose="020F0502020204030204" pitchFamily="34" charset="0"/>
                <a:ea typeface="Calibri" panose="020F0502020204030204" pitchFamily="34" charset="0"/>
              </a:rPr>
              <a:t>1</a:t>
            </a:r>
            <a:r>
              <a:rPr lang="fr-FR" sz="1800" b="1" baseline="30000" dirty="0">
                <a:effectLst/>
                <a:latin typeface="Calibri" panose="020F0502020204030204" pitchFamily="34" charset="0"/>
                <a:ea typeface="Calibri" panose="020F0502020204030204" pitchFamily="34" charset="0"/>
              </a:rPr>
              <a:t>er</a:t>
            </a:r>
            <a:r>
              <a:rPr lang="fr-FR" sz="1800" b="1" dirty="0">
                <a:effectLst/>
                <a:latin typeface="Calibri" panose="020F0502020204030204" pitchFamily="34" charset="0"/>
                <a:ea typeface="Calibri" panose="020F0502020204030204" pitchFamily="34" charset="0"/>
              </a:rPr>
              <a:t> ambassadeur de l’entreprise</a:t>
            </a:r>
            <a:r>
              <a:rPr lang="fr-FR" sz="1800" dirty="0">
                <a:effectLst/>
                <a:latin typeface="Calibri" panose="020F0502020204030204" pitchFamily="34" charset="0"/>
                <a:ea typeface="Calibri" panose="020F0502020204030204" pitchFamily="34" charset="0"/>
              </a:rPr>
              <a:t>:</a:t>
            </a:r>
          </a:p>
          <a:p>
            <a:pPr marL="453390">
              <a:spcBef>
                <a:spcPts val="1635"/>
              </a:spcBef>
            </a:pPr>
            <a:r>
              <a:rPr lang="fr-FR" sz="1800" b="1" dirty="0">
                <a:solidFill>
                  <a:srgbClr val="FF555F"/>
                </a:solidFill>
                <a:effectLst/>
                <a:latin typeface="Wingdings" panose="05000000000000000000" pitchFamily="2" charset="2"/>
                <a:ea typeface="Calibri" panose="020F0502020204030204" pitchFamily="34" charset="0"/>
              </a:rPr>
              <a:t>è</a:t>
            </a:r>
            <a:r>
              <a:rPr lang="fr-FR" sz="1800" b="1" dirty="0">
                <a:solidFill>
                  <a:srgbClr val="FF555F"/>
                </a:solidFill>
                <a:effectLst/>
                <a:latin typeface="Times New Roman" panose="02020603050405020304" pitchFamily="18" charset="0"/>
                <a:ea typeface="Calibri" panose="020F0502020204030204" pitchFamily="34" charset="0"/>
                <a:cs typeface="Calibri" panose="020F0502020204030204" pitchFamily="34" charset="0"/>
              </a:rPr>
              <a:t> </a:t>
            </a:r>
            <a:r>
              <a:rPr lang="fr-FR" sz="1800" b="1" dirty="0">
                <a:effectLst/>
                <a:latin typeface="Calibri" panose="020F0502020204030204" pitchFamily="34" charset="0"/>
                <a:ea typeface="Calibri" panose="020F0502020204030204" pitchFamily="34" charset="0"/>
              </a:rPr>
              <a:t>Toute politique d’image COMMENCE par l’interne</a:t>
            </a:r>
          </a:p>
          <a:p>
            <a:pPr marL="797560" marR="697865" indent="-344805">
              <a:lnSpc>
                <a:spcPct val="97000"/>
              </a:lnSpc>
              <a:spcBef>
                <a:spcPts val="1680"/>
              </a:spcBef>
              <a:spcAft>
                <a:spcPts val="0"/>
              </a:spcAft>
            </a:pPr>
            <a:r>
              <a:rPr lang="fr-FR" sz="1800" dirty="0">
                <a:solidFill>
                  <a:srgbClr val="FF555F"/>
                </a:solidFill>
                <a:effectLst/>
                <a:latin typeface="Wingdings" panose="05000000000000000000" pitchFamily="2" charset="2"/>
                <a:ea typeface="Calibri" panose="020F0502020204030204" pitchFamily="34" charset="0"/>
              </a:rPr>
              <a:t>è</a:t>
            </a:r>
            <a:r>
              <a:rPr lang="fr-FR" sz="1800" dirty="0">
                <a:solidFill>
                  <a:srgbClr val="FF555F"/>
                </a:solidFill>
                <a:effectLst/>
                <a:latin typeface="Times New Roman" panose="02020603050405020304" pitchFamily="18" charset="0"/>
                <a:ea typeface="Calibri" panose="020F0502020204030204" pitchFamily="34" charset="0"/>
                <a:cs typeface="Calibri" panose="020F0502020204030204" pitchFamily="34" charset="0"/>
              </a:rPr>
              <a:t> </a:t>
            </a:r>
            <a:r>
              <a:rPr lang="fr-FR" sz="1800" dirty="0">
                <a:effectLst/>
                <a:latin typeface="Calibri" panose="020F0502020204030204" pitchFamily="34" charset="0"/>
                <a:ea typeface="Calibri" panose="020F0502020204030204" pitchFamily="34" charset="0"/>
              </a:rPr>
              <a:t>Toute conférence de presse ou autre gros évènement externe est précédée et suivie d’une communication auprès de l’interne</a:t>
            </a:r>
          </a:p>
          <a:p>
            <a:r>
              <a:rPr lang="fr-FR" sz="1800" dirty="0">
                <a:effectLst/>
                <a:latin typeface="Calibri" panose="020F0502020204030204" pitchFamily="34" charset="0"/>
                <a:ea typeface="Calibri" panose="020F0502020204030204" pitchFamily="34" charset="0"/>
              </a:rPr>
              <a:t> </a:t>
            </a:r>
          </a:p>
          <a:p>
            <a:pPr>
              <a:spcBef>
                <a:spcPts val="55"/>
              </a:spcBef>
            </a:pPr>
            <a:r>
              <a:rPr lang="fr-FR" sz="1800" dirty="0">
                <a:effectLst/>
                <a:latin typeface="Calibri" panose="020F0502020204030204" pitchFamily="34" charset="0"/>
                <a:ea typeface="Calibri" panose="020F0502020204030204" pitchFamily="34" charset="0"/>
              </a:rPr>
              <a:t> </a:t>
            </a:r>
          </a:p>
          <a:p>
            <a:pPr marL="797560" marR="581660" indent="-344805">
              <a:lnSpc>
                <a:spcPct val="97000"/>
              </a:lnSpc>
              <a:spcAft>
                <a:spcPts val="0"/>
              </a:spcAft>
            </a:pPr>
            <a:r>
              <a:rPr lang="fr-FR" sz="1800" dirty="0">
                <a:effectLst/>
                <a:latin typeface="Calibri" panose="020F0502020204030204" pitchFamily="34" charset="0"/>
                <a:ea typeface="Calibri" panose="020F0502020204030204" pitchFamily="34" charset="0"/>
              </a:rPr>
              <a:t>Offrir en interne la primeur de l’information c’est lui témoigner sa confiance, du respect… cela permet de renforcer l’esprit de groupe et la motivation interne.</a:t>
            </a:r>
          </a:p>
          <a:p>
            <a:endParaRPr lang="fr-FR" dirty="0"/>
          </a:p>
        </p:txBody>
      </p:sp>
    </p:spTree>
    <p:extLst>
      <p:ext uri="{BB962C8B-B14F-4D97-AF65-F5344CB8AC3E}">
        <p14:creationId xmlns:p14="http://schemas.microsoft.com/office/powerpoint/2010/main" val="31384979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76B818-7DB9-4F06-926C-6ECB53580A91}"/>
              </a:ext>
            </a:extLst>
          </p:cNvPr>
          <p:cNvSpPr>
            <a:spLocks noGrp="1"/>
          </p:cNvSpPr>
          <p:nvPr>
            <p:ph type="title"/>
          </p:nvPr>
        </p:nvSpPr>
        <p:spPr>
          <a:xfrm>
            <a:off x="685799" y="214826"/>
            <a:ext cx="10131425" cy="1456267"/>
          </a:xfrm>
        </p:spPr>
        <p:txBody>
          <a:bodyPr>
            <a:normAutofit/>
          </a:bodyPr>
          <a:lstStyle/>
          <a:p>
            <a:r>
              <a:rPr lang="fr-FR" dirty="0"/>
              <a:t>2. LES AUDIENCES DE LA COMMUNICATION INTERNE</a:t>
            </a:r>
            <a:br>
              <a:rPr lang="fr-FR" dirty="0"/>
            </a:br>
            <a:r>
              <a:rPr lang="fr-FR" sz="1800" dirty="0"/>
              <a:t>2.1 Qui sont les cibles de la communication interne ?</a:t>
            </a:r>
            <a:endParaRPr lang="fr-FR" dirty="0"/>
          </a:p>
        </p:txBody>
      </p:sp>
      <p:pic>
        <p:nvPicPr>
          <p:cNvPr id="4" name="image13.jpeg">
            <a:extLst>
              <a:ext uri="{FF2B5EF4-FFF2-40B4-BE49-F238E27FC236}">
                <a16:creationId xmlns:a16="http://schemas.microsoft.com/office/drawing/2014/main" id="{9DBE4BD4-9CEE-40A5-AA2D-5A8208BB1B58}"/>
              </a:ext>
            </a:extLst>
          </p:cNvPr>
          <p:cNvPicPr>
            <a:picLocks noGrp="1"/>
          </p:cNvPicPr>
          <p:nvPr>
            <p:ph idx="1"/>
          </p:nvPr>
        </p:nvPicPr>
        <p:blipFill>
          <a:blip r:embed="rId2" cstate="print"/>
          <a:stretch>
            <a:fillRect/>
          </a:stretch>
        </p:blipFill>
        <p:spPr>
          <a:xfrm>
            <a:off x="1110343" y="1781791"/>
            <a:ext cx="3229720" cy="1879324"/>
          </a:xfrm>
          <a:prstGeom prst="rect">
            <a:avLst/>
          </a:prstGeom>
        </p:spPr>
      </p:pic>
      <p:sp>
        <p:nvSpPr>
          <p:cNvPr id="9" name="ZoneTexte 8">
            <a:extLst>
              <a:ext uri="{FF2B5EF4-FFF2-40B4-BE49-F238E27FC236}">
                <a16:creationId xmlns:a16="http://schemas.microsoft.com/office/drawing/2014/main" id="{875C7397-4D2C-41B8-BE16-6BB3C234E6B4}"/>
              </a:ext>
            </a:extLst>
          </p:cNvPr>
          <p:cNvSpPr txBox="1"/>
          <p:nvPr/>
        </p:nvSpPr>
        <p:spPr>
          <a:xfrm>
            <a:off x="893406" y="4075688"/>
            <a:ext cx="6097554" cy="348813"/>
          </a:xfrm>
          <a:prstGeom prst="rect">
            <a:avLst/>
          </a:prstGeom>
          <a:noFill/>
        </p:spPr>
        <p:txBody>
          <a:bodyPr wrap="square">
            <a:spAutoFit/>
          </a:bodyPr>
          <a:lstStyle/>
          <a:p>
            <a:pPr marL="380365">
              <a:lnSpc>
                <a:spcPts val="2040"/>
              </a:lnSpc>
            </a:pPr>
            <a:r>
              <a:rPr lang="fr-FR" sz="1800" b="1" dirty="0">
                <a:effectLst/>
                <a:latin typeface="Calibri" panose="020F0502020204030204" pitchFamily="34" charset="0"/>
                <a:ea typeface="Calibri" panose="020F0502020204030204" pitchFamily="34" charset="0"/>
              </a:rPr>
              <a:t>Les </a:t>
            </a:r>
            <a:r>
              <a:rPr lang="fr-FR" sz="1800" b="1" spc="-15" dirty="0">
                <a:effectLst/>
                <a:latin typeface="Calibri" panose="020F0502020204030204" pitchFamily="34" charset="0"/>
                <a:ea typeface="Calibri" panose="020F0502020204030204" pitchFamily="34" charset="0"/>
              </a:rPr>
              <a:t>salariés/collaborateurs</a:t>
            </a:r>
            <a:endParaRPr lang="fr-FR" sz="1800" b="1" dirty="0">
              <a:effectLst/>
              <a:latin typeface="Calibri" panose="020F0502020204030204" pitchFamily="34" charset="0"/>
              <a:ea typeface="Calibri" panose="020F0502020204030204" pitchFamily="34" charset="0"/>
            </a:endParaRPr>
          </a:p>
        </p:txBody>
      </p:sp>
      <p:sp>
        <p:nvSpPr>
          <p:cNvPr id="11" name="ZoneTexte 10">
            <a:extLst>
              <a:ext uri="{FF2B5EF4-FFF2-40B4-BE49-F238E27FC236}">
                <a16:creationId xmlns:a16="http://schemas.microsoft.com/office/drawing/2014/main" id="{2478EA79-EBDF-4307-B8C7-4C0AC8EE30B6}"/>
              </a:ext>
            </a:extLst>
          </p:cNvPr>
          <p:cNvSpPr txBox="1"/>
          <p:nvPr/>
        </p:nvSpPr>
        <p:spPr>
          <a:xfrm>
            <a:off x="899398" y="4792134"/>
            <a:ext cx="6097554" cy="923971"/>
          </a:xfrm>
          <a:prstGeom prst="rect">
            <a:avLst/>
          </a:prstGeom>
          <a:noFill/>
        </p:spPr>
        <p:txBody>
          <a:bodyPr wrap="square">
            <a:spAutoFit/>
          </a:bodyPr>
          <a:lstStyle/>
          <a:p>
            <a:pPr marL="788670" indent="-302260">
              <a:lnSpc>
                <a:spcPct val="97000"/>
              </a:lnSpc>
              <a:spcBef>
                <a:spcPts val="750"/>
              </a:spcBef>
              <a:spcAft>
                <a:spcPts val="0"/>
              </a:spcAft>
            </a:pPr>
            <a:r>
              <a:rPr lang="fr-FR" sz="1800" spc="-20" dirty="0">
                <a:effectLst/>
                <a:latin typeface="Calibri" panose="020F0502020204030204" pitchFamily="34" charset="0"/>
                <a:ea typeface="Calibri" panose="020F0502020204030204" pitchFamily="34" charset="0"/>
              </a:rPr>
              <a:t>Représentants </a:t>
            </a:r>
            <a:r>
              <a:rPr lang="fr-FR" sz="1800" dirty="0">
                <a:effectLst/>
                <a:latin typeface="Calibri" panose="020F0502020204030204" pitchFamily="34" charset="0"/>
                <a:ea typeface="Calibri" panose="020F0502020204030204" pitchFamily="34" charset="0"/>
              </a:rPr>
              <a:t>marque</a:t>
            </a:r>
          </a:p>
          <a:p>
            <a:pPr marL="572770" marR="10160" indent="-329565">
              <a:lnSpc>
                <a:spcPct val="97000"/>
              </a:lnSpc>
              <a:spcBef>
                <a:spcPts val="170"/>
              </a:spcBef>
              <a:spcAft>
                <a:spcPts val="0"/>
              </a:spcAft>
            </a:pPr>
            <a:br>
              <a:rPr lang="fr-FR" sz="1800" dirty="0">
                <a:effectLst/>
                <a:latin typeface="Calibri" panose="020F0502020204030204" pitchFamily="34" charset="0"/>
                <a:ea typeface="Calibri" panose="020F0502020204030204" pitchFamily="34" charset="0"/>
              </a:rPr>
            </a:br>
            <a:r>
              <a:rPr lang="fr-FR" sz="1800" dirty="0">
                <a:effectLst/>
                <a:latin typeface="Calibri" panose="020F0502020204030204" pitchFamily="34" charset="0"/>
                <a:ea typeface="Calibri" panose="020F0502020204030204" pitchFamily="34" charset="0"/>
              </a:rPr>
              <a:t>Commerciaux terrain</a:t>
            </a:r>
          </a:p>
        </p:txBody>
      </p:sp>
      <p:pic>
        <p:nvPicPr>
          <p:cNvPr id="12" name="image14.jpeg">
            <a:extLst>
              <a:ext uri="{FF2B5EF4-FFF2-40B4-BE49-F238E27FC236}">
                <a16:creationId xmlns:a16="http://schemas.microsoft.com/office/drawing/2014/main" id="{FEF58942-8CD4-4DC1-BC8E-03050FF865B2}"/>
              </a:ext>
            </a:extLst>
          </p:cNvPr>
          <p:cNvPicPr/>
          <p:nvPr/>
        </p:nvPicPr>
        <p:blipFill>
          <a:blip r:embed="rId3" cstate="print"/>
          <a:stretch>
            <a:fillRect/>
          </a:stretch>
        </p:blipFill>
        <p:spPr>
          <a:xfrm>
            <a:off x="5751511" y="1719923"/>
            <a:ext cx="4241572" cy="1879324"/>
          </a:xfrm>
          <a:prstGeom prst="rect">
            <a:avLst/>
          </a:prstGeom>
        </p:spPr>
      </p:pic>
      <p:sp>
        <p:nvSpPr>
          <p:cNvPr id="14" name="ZoneTexte 13">
            <a:extLst>
              <a:ext uri="{FF2B5EF4-FFF2-40B4-BE49-F238E27FC236}">
                <a16:creationId xmlns:a16="http://schemas.microsoft.com/office/drawing/2014/main" id="{8482C7C8-EBCB-4F24-ABCD-691B84F86D6B}"/>
              </a:ext>
            </a:extLst>
          </p:cNvPr>
          <p:cNvSpPr txBox="1"/>
          <p:nvPr/>
        </p:nvSpPr>
        <p:spPr>
          <a:xfrm>
            <a:off x="5751511" y="3782214"/>
            <a:ext cx="6097554" cy="369332"/>
          </a:xfrm>
          <a:prstGeom prst="rect">
            <a:avLst/>
          </a:prstGeom>
          <a:noFill/>
        </p:spPr>
        <p:txBody>
          <a:bodyPr wrap="square">
            <a:spAutoFit/>
          </a:bodyPr>
          <a:lstStyle/>
          <a:p>
            <a:r>
              <a:rPr lang="fr-FR" sz="1800" dirty="0">
                <a:effectLst/>
                <a:latin typeface="Calibri" panose="020F0502020204030204" pitchFamily="34" charset="0"/>
                <a:ea typeface="Calibri" panose="020F0502020204030204" pitchFamily="34" charset="0"/>
              </a:rPr>
              <a:t>Les syndicats de l’entreprise /CE</a:t>
            </a:r>
            <a:endParaRPr lang="fr-FR" dirty="0"/>
          </a:p>
        </p:txBody>
      </p:sp>
      <p:pic>
        <p:nvPicPr>
          <p:cNvPr id="15" name="image15.jpeg">
            <a:extLst>
              <a:ext uri="{FF2B5EF4-FFF2-40B4-BE49-F238E27FC236}">
                <a16:creationId xmlns:a16="http://schemas.microsoft.com/office/drawing/2014/main" id="{8F414F8C-0334-4996-AFE1-1593EDD89CCC}"/>
              </a:ext>
            </a:extLst>
          </p:cNvPr>
          <p:cNvPicPr/>
          <p:nvPr/>
        </p:nvPicPr>
        <p:blipFill>
          <a:blip r:embed="rId4" cstate="print"/>
          <a:stretch>
            <a:fillRect/>
          </a:stretch>
        </p:blipFill>
        <p:spPr>
          <a:xfrm>
            <a:off x="5793498" y="4250094"/>
            <a:ext cx="4157597" cy="1781006"/>
          </a:xfrm>
          <a:prstGeom prst="rect">
            <a:avLst/>
          </a:prstGeom>
        </p:spPr>
      </p:pic>
      <p:sp>
        <p:nvSpPr>
          <p:cNvPr id="17" name="ZoneTexte 16">
            <a:extLst>
              <a:ext uri="{FF2B5EF4-FFF2-40B4-BE49-F238E27FC236}">
                <a16:creationId xmlns:a16="http://schemas.microsoft.com/office/drawing/2014/main" id="{776A2A61-F6D1-44F7-A2F0-69BF83B76FAB}"/>
              </a:ext>
            </a:extLst>
          </p:cNvPr>
          <p:cNvSpPr txBox="1"/>
          <p:nvPr/>
        </p:nvSpPr>
        <p:spPr>
          <a:xfrm>
            <a:off x="4982547" y="6180808"/>
            <a:ext cx="4323118" cy="364843"/>
          </a:xfrm>
          <a:prstGeom prst="rect">
            <a:avLst/>
          </a:prstGeom>
          <a:noFill/>
        </p:spPr>
        <p:txBody>
          <a:bodyPr wrap="square">
            <a:spAutoFit/>
          </a:bodyPr>
          <a:lstStyle/>
          <a:p>
            <a:pPr marL="1389380" marR="1181735" algn="ctr">
              <a:lnSpc>
                <a:spcPts val="2180"/>
              </a:lnSpc>
              <a:spcAft>
                <a:spcPts val="0"/>
              </a:spcAft>
            </a:pPr>
            <a:r>
              <a:rPr lang="fr-FR" sz="1800" b="1" dirty="0">
                <a:effectLst/>
                <a:latin typeface="Calibri" panose="020F0502020204030204" pitchFamily="34" charset="0"/>
                <a:ea typeface="Calibri" panose="020F0502020204030204" pitchFamily="34" charset="0"/>
              </a:rPr>
              <a:t>Les actionnaires</a:t>
            </a:r>
          </a:p>
        </p:txBody>
      </p:sp>
    </p:spTree>
    <p:extLst>
      <p:ext uri="{BB962C8B-B14F-4D97-AF65-F5344CB8AC3E}">
        <p14:creationId xmlns:p14="http://schemas.microsoft.com/office/powerpoint/2010/main" val="21797219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85CDFF-4575-4B7E-96A3-F74B795E691B}"/>
              </a:ext>
            </a:extLst>
          </p:cNvPr>
          <p:cNvSpPr>
            <a:spLocks noGrp="1"/>
          </p:cNvSpPr>
          <p:nvPr>
            <p:ph type="title"/>
          </p:nvPr>
        </p:nvSpPr>
        <p:spPr/>
        <p:txBody>
          <a:bodyPr/>
          <a:lstStyle/>
          <a:p>
            <a:r>
              <a:rPr lang="fr-FR" dirty="0"/>
              <a:t>2.2. Segmenter les audiences de la CI</a:t>
            </a:r>
          </a:p>
        </p:txBody>
      </p:sp>
      <p:sp>
        <p:nvSpPr>
          <p:cNvPr id="3" name="Espace réservé du contenu 2">
            <a:extLst>
              <a:ext uri="{FF2B5EF4-FFF2-40B4-BE49-F238E27FC236}">
                <a16:creationId xmlns:a16="http://schemas.microsoft.com/office/drawing/2014/main" id="{58B436DF-4DBD-4938-BCE0-49B26F063F8B}"/>
              </a:ext>
            </a:extLst>
          </p:cNvPr>
          <p:cNvSpPr>
            <a:spLocks noGrp="1"/>
          </p:cNvSpPr>
          <p:nvPr>
            <p:ph idx="1"/>
          </p:nvPr>
        </p:nvSpPr>
        <p:spPr/>
        <p:txBody>
          <a:bodyPr/>
          <a:lstStyle/>
          <a:p>
            <a:pPr marL="453390">
              <a:spcBef>
                <a:spcPts val="90"/>
              </a:spcBef>
              <a:spcAft>
                <a:spcPts val="0"/>
              </a:spcAft>
            </a:pPr>
            <a:r>
              <a:rPr lang="fr-FR" sz="1800" dirty="0">
                <a:effectLst/>
                <a:latin typeface="Calibri" panose="020F0502020204030204" pitchFamily="34" charset="0"/>
                <a:ea typeface="Calibri" panose="020F0502020204030204" pitchFamily="34" charset="0"/>
              </a:rPr>
              <a:t>Peut on tout dire à tout le monde… de la même façon?</a:t>
            </a:r>
          </a:p>
          <a:p>
            <a:pPr marL="453390">
              <a:spcBef>
                <a:spcPts val="435"/>
              </a:spcBef>
              <a:spcAft>
                <a:spcPts val="0"/>
              </a:spcAft>
            </a:pPr>
            <a:r>
              <a:rPr lang="fr-FR" sz="1800" dirty="0">
                <a:effectLst/>
                <a:latin typeface="Calibri" panose="020F0502020204030204" pitchFamily="34" charset="0"/>
                <a:ea typeface="Calibri" panose="020F0502020204030204" pitchFamily="34" charset="0"/>
              </a:rPr>
              <a:t>En se basant sur le marketing stratégique, il faut utiliser </a:t>
            </a:r>
            <a:r>
              <a:rPr lang="fr-FR" sz="1800" b="1" dirty="0">
                <a:effectLst/>
                <a:latin typeface="Calibri" panose="020F0502020204030204" pitchFamily="34" charset="0"/>
                <a:ea typeface="Calibri" panose="020F0502020204030204" pitchFamily="34" charset="0"/>
              </a:rPr>
              <a:t>la segmentation</a:t>
            </a:r>
            <a:r>
              <a:rPr lang="fr-FR" sz="1800" dirty="0">
                <a:effectLst/>
                <a:latin typeface="Calibri" panose="020F0502020204030204" pitchFamily="34" charset="0"/>
                <a:ea typeface="Calibri" panose="020F0502020204030204" pitchFamily="34" charset="0"/>
              </a:rPr>
              <a:t>…</a:t>
            </a:r>
          </a:p>
          <a:p>
            <a:pPr>
              <a:spcBef>
                <a:spcPts val="25"/>
              </a:spcBef>
            </a:pPr>
            <a:r>
              <a:rPr lang="fr-FR" sz="1800" dirty="0">
                <a:effectLst/>
                <a:latin typeface="Calibri" panose="020F0502020204030204" pitchFamily="34" charset="0"/>
                <a:ea typeface="Calibri" panose="020F0502020204030204" pitchFamily="34" charset="0"/>
              </a:rPr>
              <a:t> </a:t>
            </a:r>
          </a:p>
          <a:p>
            <a:pPr marL="453390"/>
            <a:r>
              <a:rPr lang="fr-FR" sz="1800" dirty="0">
                <a:effectLst/>
                <a:latin typeface="Calibri" panose="020F0502020204030204" pitchFamily="34" charset="0"/>
                <a:ea typeface="Calibri" panose="020F0502020204030204" pitchFamily="34" charset="0"/>
              </a:rPr>
              <a:t>Toutes les informations ne sont pas pertinentes pour tout le monde</a:t>
            </a:r>
          </a:p>
          <a:p>
            <a:pPr marL="342900" lvl="0" indent="-342900">
              <a:spcBef>
                <a:spcPts val="390"/>
              </a:spcBef>
              <a:buFont typeface="Arial" panose="020B0604020202020204" pitchFamily="34" charset="0"/>
              <a:buChar char="–"/>
              <a:tabLst>
                <a:tab pos="1084580" algn="l"/>
              </a:tabLst>
            </a:pPr>
            <a:r>
              <a:rPr lang="fr-FR" sz="1800" spc="-150" dirty="0">
                <a:effectLst/>
                <a:latin typeface="Calibri" panose="020F0502020204030204" pitchFamily="34" charset="0"/>
                <a:ea typeface="Calibri" panose="020F0502020204030204" pitchFamily="34" charset="0"/>
              </a:rPr>
              <a:t>ne pas noyer les salariés dans trop</a:t>
            </a:r>
            <a:r>
              <a:rPr lang="fr-FR" sz="1800" spc="55" dirty="0">
                <a:effectLst/>
                <a:latin typeface="Calibri" panose="020F0502020204030204" pitchFamily="34" charset="0"/>
                <a:ea typeface="Calibri" panose="020F0502020204030204" pitchFamily="34" charset="0"/>
              </a:rPr>
              <a:t> </a:t>
            </a:r>
            <a:r>
              <a:rPr lang="fr-FR" sz="1800" spc="-150" dirty="0">
                <a:effectLst/>
                <a:latin typeface="Calibri" panose="020F0502020204030204" pitchFamily="34" charset="0"/>
                <a:ea typeface="Calibri" panose="020F0502020204030204" pitchFamily="34" charset="0"/>
              </a:rPr>
              <a:t>d’informations</a:t>
            </a:r>
          </a:p>
          <a:p>
            <a:pPr marL="342900" lvl="0" indent="-342900">
              <a:spcBef>
                <a:spcPts val="395"/>
              </a:spcBef>
              <a:spcAft>
                <a:spcPts val="0"/>
              </a:spcAft>
              <a:buFont typeface="Arial" panose="020B0604020202020204" pitchFamily="34" charset="0"/>
              <a:buChar char="–"/>
              <a:tabLst>
                <a:tab pos="1084580" algn="l"/>
              </a:tabLst>
            </a:pPr>
            <a:r>
              <a:rPr lang="fr-FR" sz="1800" spc="-150" dirty="0">
                <a:effectLst/>
                <a:latin typeface="Calibri" panose="020F0502020204030204" pitchFamily="34" charset="0"/>
                <a:ea typeface="Calibri" panose="020F0502020204030204" pitchFamily="34" charset="0"/>
              </a:rPr>
              <a:t>risque que les prochains messages (importants) ne soient pas</a:t>
            </a:r>
            <a:r>
              <a:rPr lang="fr-FR" sz="1800" spc="180" dirty="0">
                <a:effectLst/>
                <a:latin typeface="Calibri" panose="020F0502020204030204" pitchFamily="34" charset="0"/>
                <a:ea typeface="Calibri" panose="020F0502020204030204" pitchFamily="34" charset="0"/>
              </a:rPr>
              <a:t> </a:t>
            </a:r>
            <a:r>
              <a:rPr lang="fr-FR" sz="1800" spc="-150" dirty="0">
                <a:effectLst/>
                <a:latin typeface="Calibri" panose="020F0502020204030204" pitchFamily="34" charset="0"/>
                <a:ea typeface="Calibri" panose="020F0502020204030204" pitchFamily="34" charset="0"/>
              </a:rPr>
              <a:t>lus</a:t>
            </a:r>
          </a:p>
          <a:p>
            <a:pPr>
              <a:spcBef>
                <a:spcPts val="25"/>
              </a:spcBef>
            </a:pPr>
            <a:r>
              <a:rPr lang="fr-FR" sz="1800" dirty="0">
                <a:effectLst/>
                <a:latin typeface="Calibri" panose="020F0502020204030204" pitchFamily="34" charset="0"/>
                <a:ea typeface="Calibri" panose="020F0502020204030204" pitchFamily="34" charset="0"/>
              </a:rPr>
              <a:t> </a:t>
            </a:r>
          </a:p>
          <a:p>
            <a:pPr marL="453390"/>
            <a:r>
              <a:rPr lang="fr-FR" sz="1800" b="1" dirty="0">
                <a:effectLst/>
                <a:latin typeface="Calibri" panose="020F0502020204030204" pitchFamily="34" charset="0"/>
                <a:ea typeface="Calibri" panose="020F0502020204030204" pitchFamily="34" charset="0"/>
              </a:rPr>
              <a:t>Le ton/vocabulaire à employer peut être différent en fonction de l’audience</a:t>
            </a:r>
          </a:p>
          <a:p>
            <a:pPr marL="342900" lvl="0" indent="-342900">
              <a:spcBef>
                <a:spcPts val="390"/>
              </a:spcBef>
              <a:buFont typeface="Arial" panose="020B0604020202020204" pitchFamily="34" charset="0"/>
              <a:buChar char="–"/>
              <a:tabLst>
                <a:tab pos="1196975" algn="l"/>
                <a:tab pos="1197610" algn="l"/>
              </a:tabLst>
            </a:pPr>
            <a:r>
              <a:rPr lang="fr-FR" sz="1800" spc="-150" dirty="0">
                <a:effectLst/>
                <a:latin typeface="Calibri" panose="020F0502020204030204" pitchFamily="34" charset="0"/>
                <a:ea typeface="Calibri" panose="020F0502020204030204" pitchFamily="34" charset="0"/>
              </a:rPr>
              <a:t>risque</a:t>
            </a:r>
            <a:r>
              <a:rPr lang="fr-FR" sz="1800" spc="10" dirty="0">
                <a:effectLst/>
                <a:latin typeface="Calibri" panose="020F0502020204030204" pitchFamily="34" charset="0"/>
                <a:ea typeface="Calibri" panose="020F0502020204030204" pitchFamily="34" charset="0"/>
              </a:rPr>
              <a:t> </a:t>
            </a:r>
            <a:r>
              <a:rPr lang="fr-FR" sz="1800" spc="-150" dirty="0">
                <a:effectLst/>
                <a:latin typeface="Calibri" panose="020F0502020204030204" pitchFamily="34" charset="0"/>
                <a:ea typeface="Calibri" panose="020F0502020204030204" pitchFamily="34" charset="0"/>
              </a:rPr>
              <a:t>d’incompréhension</a:t>
            </a:r>
          </a:p>
          <a:p>
            <a:endParaRPr lang="fr-FR" dirty="0"/>
          </a:p>
        </p:txBody>
      </p:sp>
    </p:spTree>
    <p:extLst>
      <p:ext uri="{BB962C8B-B14F-4D97-AF65-F5344CB8AC3E}">
        <p14:creationId xmlns:p14="http://schemas.microsoft.com/office/powerpoint/2010/main" val="39199655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41E320-EA9A-4573-B9D9-8D87A100BB51}"/>
              </a:ext>
            </a:extLst>
          </p:cNvPr>
          <p:cNvSpPr>
            <a:spLocks noGrp="1"/>
          </p:cNvSpPr>
          <p:nvPr>
            <p:ph type="title"/>
          </p:nvPr>
        </p:nvSpPr>
        <p:spPr>
          <a:xfrm>
            <a:off x="685801" y="609600"/>
            <a:ext cx="10902819" cy="1456267"/>
          </a:xfrm>
        </p:spPr>
        <p:txBody>
          <a:bodyPr>
            <a:normAutofit/>
          </a:bodyPr>
          <a:lstStyle/>
          <a:p>
            <a:r>
              <a:rPr lang="fr-FR" sz="2700" dirty="0"/>
              <a:t>3. LA COMMUNICATION RH ET LA COMMUNICATION DE RECRUTEMENT</a:t>
            </a:r>
            <a:br>
              <a:rPr lang="fr-FR" dirty="0"/>
            </a:br>
            <a:r>
              <a:rPr lang="fr-FR" sz="2000" dirty="0"/>
              <a:t>3.1 Les enjeux de la communication RH</a:t>
            </a:r>
            <a:br>
              <a:rPr lang="fr-FR" dirty="0"/>
            </a:br>
            <a:endParaRPr lang="fr-FR" dirty="0"/>
          </a:p>
        </p:txBody>
      </p:sp>
      <p:sp>
        <p:nvSpPr>
          <p:cNvPr id="3" name="Espace réservé du contenu 2">
            <a:extLst>
              <a:ext uri="{FF2B5EF4-FFF2-40B4-BE49-F238E27FC236}">
                <a16:creationId xmlns:a16="http://schemas.microsoft.com/office/drawing/2014/main" id="{13E32A02-F6AD-4191-9D15-EBEF9BD386DA}"/>
              </a:ext>
            </a:extLst>
          </p:cNvPr>
          <p:cNvSpPr>
            <a:spLocks noGrp="1"/>
          </p:cNvSpPr>
          <p:nvPr>
            <p:ph idx="1"/>
          </p:nvPr>
        </p:nvSpPr>
        <p:spPr/>
        <p:txBody>
          <a:bodyPr/>
          <a:lstStyle/>
          <a:p>
            <a:pPr marL="453390" marR="612775" algn="just">
              <a:lnSpc>
                <a:spcPct val="97000"/>
              </a:lnSpc>
              <a:spcBef>
                <a:spcPts val="125"/>
              </a:spcBef>
              <a:spcAft>
                <a:spcPts val="0"/>
              </a:spcAft>
            </a:pPr>
            <a:r>
              <a:rPr lang="fr-FR" sz="1800" b="1" dirty="0">
                <a:effectLst/>
                <a:latin typeface="Calibri" panose="020F0502020204030204" pitchFamily="34" charset="0"/>
                <a:ea typeface="Calibri" panose="020F0502020204030204" pitchFamily="34" charset="0"/>
              </a:rPr>
              <a:t>Qu'elle soit destinée aux candidats ou dédiée aux collaborateurs, la communication RH prend des formes variées. Malgré cette diversité, des tendances communes se dessinent.</a:t>
            </a:r>
          </a:p>
          <a:p>
            <a:pPr>
              <a:spcBef>
                <a:spcPts val="50"/>
              </a:spcBef>
            </a:pPr>
            <a:r>
              <a:rPr lang="fr-FR" sz="1800" dirty="0">
                <a:effectLst/>
                <a:latin typeface="Calibri" panose="020F0502020204030204" pitchFamily="34" charset="0"/>
                <a:ea typeface="Calibri" panose="020F0502020204030204" pitchFamily="34" charset="0"/>
              </a:rPr>
              <a:t> </a:t>
            </a:r>
          </a:p>
          <a:p>
            <a:pPr marL="453390" algn="just"/>
            <a:r>
              <a:rPr lang="fr-FR" sz="1800" dirty="0">
                <a:solidFill>
                  <a:srgbClr val="FF555F"/>
                </a:solidFill>
                <a:effectLst/>
                <a:latin typeface="Wingdings" panose="05000000000000000000" pitchFamily="2" charset="2"/>
                <a:ea typeface="Calibri" panose="020F0502020204030204" pitchFamily="34" charset="0"/>
              </a:rPr>
              <a:t>è</a:t>
            </a:r>
            <a:r>
              <a:rPr lang="fr-FR" sz="1800" dirty="0">
                <a:solidFill>
                  <a:srgbClr val="FF555F"/>
                </a:solidFill>
                <a:effectLst/>
                <a:latin typeface="Times New Roman" panose="02020603050405020304" pitchFamily="18" charset="0"/>
                <a:ea typeface="Calibri" panose="020F0502020204030204" pitchFamily="34" charset="0"/>
                <a:cs typeface="Calibri" panose="020F0502020204030204" pitchFamily="34" charset="0"/>
              </a:rPr>
              <a:t> </a:t>
            </a:r>
            <a:r>
              <a:rPr lang="fr-FR" sz="1800" dirty="0">
                <a:effectLst/>
                <a:latin typeface="Calibri" panose="020F0502020204030204" pitchFamily="34" charset="0"/>
                <a:ea typeface="Calibri" panose="020F0502020204030204" pitchFamily="34" charset="0"/>
              </a:rPr>
              <a:t>Valoriser sa singularité (à travers sa marque employeur)</a:t>
            </a:r>
          </a:p>
          <a:p>
            <a:pPr marL="453390" marR="612775" algn="just">
              <a:lnSpc>
                <a:spcPct val="97000"/>
              </a:lnSpc>
              <a:spcBef>
                <a:spcPts val="1675"/>
              </a:spcBef>
              <a:spcAft>
                <a:spcPts val="0"/>
              </a:spcAft>
            </a:pPr>
            <a:r>
              <a:rPr lang="fr-FR" sz="1800" dirty="0">
                <a:solidFill>
                  <a:srgbClr val="FF555F"/>
                </a:solidFill>
                <a:effectLst/>
                <a:latin typeface="Wingdings" panose="05000000000000000000" pitchFamily="2" charset="2"/>
                <a:ea typeface="Calibri" panose="020F0502020204030204" pitchFamily="34" charset="0"/>
              </a:rPr>
              <a:t>è</a:t>
            </a:r>
            <a:r>
              <a:rPr lang="fr-FR" sz="1800" dirty="0">
                <a:solidFill>
                  <a:srgbClr val="FF555F"/>
                </a:solidFill>
                <a:effectLst/>
                <a:latin typeface="Times New Roman" panose="02020603050405020304" pitchFamily="18" charset="0"/>
                <a:ea typeface="Calibri" panose="020F0502020204030204" pitchFamily="34" charset="0"/>
                <a:cs typeface="Calibri" panose="020F0502020204030204" pitchFamily="34" charset="0"/>
              </a:rPr>
              <a:t> </a:t>
            </a:r>
            <a:r>
              <a:rPr lang="fr-FR" sz="1800" dirty="0">
                <a:effectLst/>
                <a:latin typeface="Calibri" panose="020F0502020204030204" pitchFamily="34" charset="0"/>
                <a:ea typeface="Calibri" panose="020F0502020204030204" pitchFamily="34" charset="0"/>
              </a:rPr>
              <a:t>Des messages communs, des canaux de communication différents: simples et impactant</a:t>
            </a:r>
          </a:p>
          <a:p>
            <a:pPr marL="453390" algn="just">
              <a:spcBef>
                <a:spcPts val="1660"/>
              </a:spcBef>
              <a:spcAft>
                <a:spcPts val="0"/>
              </a:spcAft>
            </a:pPr>
            <a:r>
              <a:rPr lang="fr-FR" sz="1800" dirty="0">
                <a:solidFill>
                  <a:srgbClr val="FF555F"/>
                </a:solidFill>
                <a:effectLst/>
                <a:latin typeface="Wingdings" panose="05000000000000000000" pitchFamily="2" charset="2"/>
                <a:ea typeface="Calibri" panose="020F0502020204030204" pitchFamily="34" charset="0"/>
              </a:rPr>
              <a:t>è</a:t>
            </a:r>
            <a:r>
              <a:rPr lang="fr-FR" sz="1800" dirty="0">
                <a:solidFill>
                  <a:srgbClr val="FF555F"/>
                </a:solidFill>
                <a:effectLst/>
                <a:latin typeface="Times New Roman" panose="02020603050405020304" pitchFamily="18" charset="0"/>
                <a:ea typeface="Calibri" panose="020F0502020204030204" pitchFamily="34" charset="0"/>
                <a:cs typeface="Calibri" panose="020F0502020204030204" pitchFamily="34" charset="0"/>
              </a:rPr>
              <a:t> </a:t>
            </a:r>
            <a:r>
              <a:rPr lang="fr-FR" sz="1800" dirty="0">
                <a:effectLst/>
                <a:latin typeface="Calibri" panose="020F0502020204030204" pitchFamily="34" charset="0"/>
                <a:ea typeface="Calibri" panose="020F0502020204030204" pitchFamily="34" charset="0"/>
              </a:rPr>
              <a:t>Nouvel enjeu: Renforcer l'appropriation des réseaux sociaux d'entreprise</a:t>
            </a:r>
          </a:p>
          <a:p>
            <a:endParaRPr lang="fr-FR" dirty="0"/>
          </a:p>
        </p:txBody>
      </p:sp>
    </p:spTree>
    <p:extLst>
      <p:ext uri="{BB962C8B-B14F-4D97-AF65-F5344CB8AC3E}">
        <p14:creationId xmlns:p14="http://schemas.microsoft.com/office/powerpoint/2010/main" val="4945255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58FE93-EE37-47B1-BC21-2C2721569450}"/>
              </a:ext>
            </a:extLst>
          </p:cNvPr>
          <p:cNvSpPr>
            <a:spLocks noGrp="1"/>
          </p:cNvSpPr>
          <p:nvPr>
            <p:ph type="title"/>
          </p:nvPr>
        </p:nvSpPr>
        <p:spPr/>
        <p:txBody>
          <a:bodyPr/>
          <a:lstStyle/>
          <a:p>
            <a:r>
              <a:rPr lang="fr-FR" dirty="0"/>
              <a:t>3.2 La marque employeur</a:t>
            </a:r>
          </a:p>
        </p:txBody>
      </p:sp>
      <p:sp>
        <p:nvSpPr>
          <p:cNvPr id="3" name="Espace réservé du contenu 2">
            <a:extLst>
              <a:ext uri="{FF2B5EF4-FFF2-40B4-BE49-F238E27FC236}">
                <a16:creationId xmlns:a16="http://schemas.microsoft.com/office/drawing/2014/main" id="{79E6B7E6-07DF-4BD1-8E18-010773810D4F}"/>
              </a:ext>
            </a:extLst>
          </p:cNvPr>
          <p:cNvSpPr>
            <a:spLocks noGrp="1"/>
          </p:cNvSpPr>
          <p:nvPr>
            <p:ph idx="1"/>
          </p:nvPr>
        </p:nvSpPr>
        <p:spPr/>
        <p:txBody>
          <a:bodyPr/>
          <a:lstStyle/>
          <a:p>
            <a:pPr marL="453390" marR="697865">
              <a:lnSpc>
                <a:spcPct val="97000"/>
              </a:lnSpc>
              <a:spcBef>
                <a:spcPts val="440"/>
              </a:spcBef>
              <a:spcAft>
                <a:spcPts val="0"/>
              </a:spcAft>
            </a:pPr>
            <a:r>
              <a:rPr lang="fr-FR" sz="1800" b="0" dirty="0">
                <a:solidFill>
                  <a:srgbClr val="FF555F"/>
                </a:solidFill>
                <a:effectLst/>
                <a:latin typeface="Wingdings" panose="05000000000000000000" pitchFamily="2" charset="2"/>
                <a:ea typeface="Calibri" panose="020F0502020204030204" pitchFamily="34" charset="0"/>
              </a:rPr>
              <a:t>è</a:t>
            </a:r>
            <a:r>
              <a:rPr lang="fr-FR" sz="1800" b="0" dirty="0">
                <a:solidFill>
                  <a:srgbClr val="FF555F"/>
                </a:solidFill>
                <a:effectLst/>
                <a:latin typeface="Times New Roman" panose="02020603050405020304" pitchFamily="18" charset="0"/>
                <a:ea typeface="Calibri" panose="020F0502020204030204" pitchFamily="34" charset="0"/>
                <a:cs typeface="Calibri" panose="020F0502020204030204" pitchFamily="34" charset="0"/>
              </a:rPr>
              <a:t> </a:t>
            </a:r>
            <a:r>
              <a:rPr lang="fr-FR" sz="1800" b="0" dirty="0">
                <a:effectLst/>
                <a:latin typeface="Calibri" panose="020F0502020204030204" pitchFamily="34" charset="0"/>
                <a:ea typeface="Calibri" panose="020F0502020204030204" pitchFamily="34" charset="0"/>
              </a:rPr>
              <a:t>Désigne </a:t>
            </a:r>
            <a:r>
              <a:rPr lang="fr-FR" sz="1800" b="1" spc="-20" dirty="0">
                <a:effectLst/>
                <a:latin typeface="Calibri" panose="020F0502020204030204" pitchFamily="34" charset="0"/>
                <a:ea typeface="Calibri" panose="020F0502020204030204" pitchFamily="34" charset="0"/>
              </a:rPr>
              <a:t>l’ensemble </a:t>
            </a:r>
            <a:r>
              <a:rPr lang="fr-FR" sz="1800" b="1" dirty="0">
                <a:effectLst/>
                <a:latin typeface="Calibri" panose="020F0502020204030204" pitchFamily="34" charset="0"/>
                <a:ea typeface="Calibri" panose="020F0502020204030204" pitchFamily="34" charset="0"/>
              </a:rPr>
              <a:t>des problématiques d’image d’une marque à </a:t>
            </a:r>
            <a:r>
              <a:rPr lang="fr-FR" sz="1800" b="1" spc="-25" dirty="0">
                <a:effectLst/>
                <a:latin typeface="Calibri" panose="020F0502020204030204" pitchFamily="34" charset="0"/>
                <a:ea typeface="Calibri" panose="020F0502020204030204" pitchFamily="34" charset="0"/>
              </a:rPr>
              <a:t>l’égard </a:t>
            </a:r>
            <a:r>
              <a:rPr lang="fr-FR" sz="1800" b="1" dirty="0">
                <a:effectLst/>
                <a:latin typeface="Calibri" panose="020F0502020204030204" pitchFamily="34" charset="0"/>
                <a:ea typeface="Calibri" panose="020F0502020204030204" pitchFamily="34" charset="0"/>
              </a:rPr>
              <a:t>de la cible des employés ou salariés potentiels</a:t>
            </a:r>
            <a:r>
              <a:rPr lang="fr-FR" sz="1800" b="0" dirty="0">
                <a:effectLst/>
                <a:latin typeface="Calibri" panose="020F0502020204030204" pitchFamily="34" charset="0"/>
                <a:ea typeface="Calibri" panose="020F0502020204030204" pitchFamily="34" charset="0"/>
              </a:rPr>
              <a:t>.</a:t>
            </a:r>
            <a:endParaRPr lang="fr-FR" sz="1800" b="1" dirty="0">
              <a:effectLst/>
              <a:latin typeface="Calibri" panose="020F0502020204030204" pitchFamily="34" charset="0"/>
              <a:ea typeface="Calibri" panose="020F0502020204030204" pitchFamily="34" charset="0"/>
            </a:endParaRPr>
          </a:p>
          <a:p>
            <a:pPr marL="453390">
              <a:spcBef>
                <a:spcPts val="410"/>
              </a:spcBef>
              <a:spcAft>
                <a:spcPts val="0"/>
              </a:spcAft>
            </a:pPr>
            <a:r>
              <a:rPr lang="fr-FR" sz="1800" dirty="0">
                <a:solidFill>
                  <a:srgbClr val="FF555F"/>
                </a:solidFill>
                <a:effectLst/>
                <a:latin typeface="Wingdings" panose="05000000000000000000" pitchFamily="2" charset="2"/>
                <a:ea typeface="Calibri" panose="020F0502020204030204" pitchFamily="34" charset="0"/>
              </a:rPr>
              <a:t>è</a:t>
            </a:r>
            <a:r>
              <a:rPr lang="fr-FR" sz="1800" dirty="0">
                <a:solidFill>
                  <a:srgbClr val="FF555F"/>
                </a:solidFill>
                <a:effectLst/>
                <a:latin typeface="Times New Roman" panose="02020603050405020304" pitchFamily="18" charset="0"/>
                <a:ea typeface="Calibri" panose="020F0502020204030204" pitchFamily="34" charset="0"/>
                <a:cs typeface="Calibri" panose="020F0502020204030204" pitchFamily="34" charset="0"/>
              </a:rPr>
              <a:t> </a:t>
            </a:r>
            <a:r>
              <a:rPr lang="fr-FR" sz="1800" dirty="0">
                <a:effectLst/>
                <a:latin typeface="Calibri" panose="020F0502020204030204" pitchFamily="34" charset="0"/>
                <a:ea typeface="Calibri" panose="020F0502020204030204" pitchFamily="34" charset="0"/>
              </a:rPr>
              <a:t>L’objectif est de rendre la </a:t>
            </a:r>
            <a:r>
              <a:rPr lang="fr-FR" sz="1800" b="1" dirty="0">
                <a:effectLst/>
                <a:latin typeface="Calibri" panose="020F0502020204030204" pitchFamily="34" charset="0"/>
                <a:ea typeface="Calibri" panose="020F0502020204030204" pitchFamily="34" charset="0"/>
              </a:rPr>
              <a:t>marque séduisante </a:t>
            </a:r>
            <a:r>
              <a:rPr lang="fr-FR" sz="1800" dirty="0">
                <a:effectLst/>
                <a:latin typeface="Calibri" panose="020F0502020204030204" pitchFamily="34" charset="0"/>
                <a:ea typeface="Calibri" panose="020F0502020204030204" pitchFamily="34" charset="0"/>
              </a:rPr>
              <a:t>en tant qu’employeur potentiel.</a:t>
            </a:r>
          </a:p>
          <a:p>
            <a:pPr>
              <a:spcBef>
                <a:spcPts val="60"/>
              </a:spcBef>
            </a:pPr>
            <a:r>
              <a:rPr lang="fr-FR" sz="1800" dirty="0">
                <a:effectLst/>
                <a:latin typeface="Calibri" panose="020F0502020204030204" pitchFamily="34" charset="0"/>
                <a:ea typeface="Calibri" panose="020F0502020204030204" pitchFamily="34" charset="0"/>
              </a:rPr>
              <a:t> </a:t>
            </a:r>
          </a:p>
          <a:p>
            <a:pPr marL="453390"/>
            <a:r>
              <a:rPr lang="fr-FR" sz="1800" dirty="0">
                <a:solidFill>
                  <a:srgbClr val="FF555F"/>
                </a:solidFill>
                <a:effectLst/>
                <a:latin typeface="Wingdings" panose="05000000000000000000" pitchFamily="2" charset="2"/>
                <a:ea typeface="Calibri" panose="020F0502020204030204" pitchFamily="34" charset="0"/>
              </a:rPr>
              <a:t>è</a:t>
            </a:r>
            <a:r>
              <a:rPr lang="fr-FR" sz="1800" dirty="0">
                <a:solidFill>
                  <a:srgbClr val="FF555F"/>
                </a:solidFill>
                <a:effectLst/>
                <a:latin typeface="Times New Roman" panose="02020603050405020304" pitchFamily="18" charset="0"/>
                <a:ea typeface="Calibri" panose="020F0502020204030204" pitchFamily="34" charset="0"/>
                <a:cs typeface="Calibri" panose="020F0502020204030204" pitchFamily="34" charset="0"/>
              </a:rPr>
              <a:t> </a:t>
            </a:r>
            <a:r>
              <a:rPr lang="fr-FR" sz="1800" dirty="0">
                <a:effectLst/>
                <a:latin typeface="Calibri" panose="020F0502020204030204" pitchFamily="34" charset="0"/>
                <a:ea typeface="Calibri" panose="020F0502020204030204" pitchFamily="34" charset="0"/>
              </a:rPr>
              <a:t>La marque employeur porte l’identité de l’entreprise, son ADN social.</a:t>
            </a:r>
          </a:p>
          <a:p>
            <a:pPr marL="453390" marR="949960">
              <a:lnSpc>
                <a:spcPct val="97000"/>
              </a:lnSpc>
              <a:spcBef>
                <a:spcPts val="430"/>
              </a:spcBef>
              <a:spcAft>
                <a:spcPts val="0"/>
              </a:spcAft>
            </a:pPr>
            <a:r>
              <a:rPr lang="fr-FR" sz="1800" dirty="0">
                <a:solidFill>
                  <a:srgbClr val="FF555F"/>
                </a:solidFill>
                <a:effectLst/>
                <a:latin typeface="Wingdings" panose="05000000000000000000" pitchFamily="2" charset="2"/>
                <a:ea typeface="Calibri" panose="020F0502020204030204" pitchFamily="34" charset="0"/>
              </a:rPr>
              <a:t>è</a:t>
            </a:r>
            <a:r>
              <a:rPr lang="fr-FR" sz="1800" dirty="0">
                <a:solidFill>
                  <a:srgbClr val="FF555F"/>
                </a:solidFill>
                <a:effectLst/>
                <a:latin typeface="Times New Roman" panose="02020603050405020304" pitchFamily="18" charset="0"/>
                <a:ea typeface="Calibri" panose="020F0502020204030204" pitchFamily="34" charset="0"/>
                <a:cs typeface="Calibri" panose="020F0502020204030204" pitchFamily="34" charset="0"/>
              </a:rPr>
              <a:t> </a:t>
            </a:r>
            <a:r>
              <a:rPr lang="fr-FR" sz="1800" dirty="0">
                <a:effectLst/>
                <a:latin typeface="Calibri" panose="020F0502020204030204" pitchFamily="34" charset="0"/>
                <a:ea typeface="Calibri" panose="020F0502020204030204" pitchFamily="34" charset="0"/>
              </a:rPr>
              <a:t>Elle sous-tend l’ambition RH, les valeurs, la culture, la réputation interne de toute l’organisation.</a:t>
            </a:r>
          </a:p>
          <a:p>
            <a:pPr marL="453390" marR="581660">
              <a:lnSpc>
                <a:spcPct val="97000"/>
              </a:lnSpc>
              <a:spcBef>
                <a:spcPts val="445"/>
              </a:spcBef>
              <a:spcAft>
                <a:spcPts val="0"/>
              </a:spcAft>
            </a:pPr>
            <a:r>
              <a:rPr lang="fr-FR" sz="1800" dirty="0">
                <a:solidFill>
                  <a:srgbClr val="FF555F"/>
                </a:solidFill>
                <a:effectLst/>
                <a:latin typeface="Wingdings" panose="05000000000000000000" pitchFamily="2" charset="2"/>
                <a:ea typeface="Calibri" panose="020F0502020204030204" pitchFamily="34" charset="0"/>
              </a:rPr>
              <a:t>è</a:t>
            </a:r>
            <a:r>
              <a:rPr lang="fr-FR" sz="1800" dirty="0">
                <a:solidFill>
                  <a:srgbClr val="FF555F"/>
                </a:solidFill>
                <a:effectLst/>
                <a:latin typeface="Times New Roman" panose="02020603050405020304" pitchFamily="18" charset="0"/>
                <a:ea typeface="Calibri" panose="020F0502020204030204" pitchFamily="34" charset="0"/>
                <a:cs typeface="Calibri" panose="020F0502020204030204" pitchFamily="34" charset="0"/>
              </a:rPr>
              <a:t> </a:t>
            </a:r>
            <a:r>
              <a:rPr lang="fr-FR" sz="1800" dirty="0">
                <a:effectLst/>
                <a:latin typeface="Calibri" panose="020F0502020204030204" pitchFamily="34" charset="0"/>
                <a:ea typeface="Calibri" panose="020F0502020204030204" pitchFamily="34" charset="0"/>
              </a:rPr>
              <a:t>Elle doit se traduire par une promesse RH, des bénéfices différenciant pour les clients cibles, être étayée par des services concrets, tangibles, mesurables.</a:t>
            </a:r>
          </a:p>
          <a:p>
            <a:pPr marL="453390" marR="664210">
              <a:lnSpc>
                <a:spcPct val="97000"/>
              </a:lnSpc>
              <a:spcBef>
                <a:spcPts val="445"/>
              </a:spcBef>
              <a:spcAft>
                <a:spcPts val="0"/>
              </a:spcAft>
            </a:pPr>
            <a:r>
              <a:rPr lang="fr-FR" sz="1800" dirty="0">
                <a:solidFill>
                  <a:srgbClr val="FF555F"/>
                </a:solidFill>
                <a:effectLst/>
                <a:latin typeface="Wingdings" panose="05000000000000000000" pitchFamily="2" charset="2"/>
                <a:ea typeface="Calibri" panose="020F0502020204030204" pitchFamily="34" charset="0"/>
              </a:rPr>
              <a:t>è</a:t>
            </a:r>
            <a:r>
              <a:rPr lang="fr-FR" sz="1800" dirty="0">
                <a:solidFill>
                  <a:srgbClr val="FF555F"/>
                </a:solidFill>
                <a:effectLst/>
                <a:latin typeface="Times New Roman" panose="02020603050405020304" pitchFamily="18" charset="0"/>
                <a:ea typeface="Calibri" panose="020F0502020204030204" pitchFamily="34" charset="0"/>
                <a:cs typeface="Calibri" panose="020F0502020204030204" pitchFamily="34" charset="0"/>
              </a:rPr>
              <a:t> </a:t>
            </a:r>
            <a:r>
              <a:rPr lang="fr-FR" sz="1800" dirty="0">
                <a:effectLst/>
                <a:latin typeface="Calibri" panose="020F0502020204030204" pitchFamily="34" charset="0"/>
                <a:ea typeface="Calibri" panose="020F0502020204030204" pitchFamily="34" charset="0"/>
              </a:rPr>
              <a:t>Ce « positionnement RH » doit irriguer toute l’offre RH de l’entreprise, s’infuser chez chaque manager.</a:t>
            </a:r>
          </a:p>
          <a:p>
            <a:endParaRPr lang="fr-FR" dirty="0"/>
          </a:p>
        </p:txBody>
      </p:sp>
    </p:spTree>
    <p:extLst>
      <p:ext uri="{BB962C8B-B14F-4D97-AF65-F5344CB8AC3E}">
        <p14:creationId xmlns:p14="http://schemas.microsoft.com/office/powerpoint/2010/main" val="34189024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A3F428F-D5D0-4F61-8F68-A2547B36E8D6}"/>
              </a:ext>
            </a:extLst>
          </p:cNvPr>
          <p:cNvSpPr>
            <a:spLocks noGrp="1"/>
          </p:cNvSpPr>
          <p:nvPr>
            <p:ph idx="1"/>
          </p:nvPr>
        </p:nvSpPr>
        <p:spPr>
          <a:xfrm>
            <a:off x="685801" y="1166327"/>
            <a:ext cx="10131425" cy="4624873"/>
          </a:xfrm>
        </p:spPr>
        <p:txBody>
          <a:bodyPr>
            <a:normAutofit/>
          </a:bodyPr>
          <a:lstStyle/>
          <a:p>
            <a:pPr marL="453390">
              <a:spcBef>
                <a:spcPts val="390"/>
              </a:spcBef>
            </a:pPr>
            <a:r>
              <a:rPr lang="fr-FR" sz="1800" b="1" dirty="0">
                <a:solidFill>
                  <a:srgbClr val="FF555F"/>
                </a:solidFill>
                <a:effectLst/>
                <a:latin typeface="Wingdings" panose="05000000000000000000" pitchFamily="2" charset="2"/>
                <a:ea typeface="Calibri" panose="020F0502020204030204" pitchFamily="34" charset="0"/>
              </a:rPr>
              <a:t>è</a:t>
            </a:r>
            <a:r>
              <a:rPr lang="fr-FR" sz="1800" b="1" dirty="0">
                <a:solidFill>
                  <a:srgbClr val="FF555F"/>
                </a:solidFill>
                <a:effectLst/>
                <a:latin typeface="Times New Roman" panose="02020603050405020304" pitchFamily="18" charset="0"/>
                <a:ea typeface="Calibri" panose="020F0502020204030204" pitchFamily="34" charset="0"/>
                <a:cs typeface="Calibri" panose="020F0502020204030204" pitchFamily="34" charset="0"/>
              </a:rPr>
              <a:t> </a:t>
            </a:r>
            <a:r>
              <a:rPr lang="fr-FR" sz="1800" b="1" dirty="0">
                <a:effectLst/>
                <a:latin typeface="Calibri" panose="020F0502020204030204" pitchFamily="34" charset="0"/>
                <a:ea typeface="Calibri" panose="020F0502020204030204" pitchFamily="34" charset="0"/>
              </a:rPr>
              <a:t>La marque employeur concerne donc:</a:t>
            </a:r>
          </a:p>
          <a:p>
            <a:pPr marL="342900" marR="601345" lvl="0" indent="-342900">
              <a:lnSpc>
                <a:spcPct val="97000"/>
              </a:lnSpc>
              <a:spcBef>
                <a:spcPts val="370"/>
              </a:spcBef>
              <a:spcAft>
                <a:spcPts val="0"/>
              </a:spcAft>
              <a:buFont typeface="Arial" panose="020B0604020202020204" pitchFamily="34" charset="0"/>
              <a:buChar char="–"/>
              <a:tabLst>
                <a:tab pos="1196975" algn="l"/>
                <a:tab pos="1197610" algn="l"/>
              </a:tabLst>
            </a:pPr>
            <a:r>
              <a:rPr lang="fr-FR" sz="1800" b="1" spc="-150" dirty="0">
                <a:effectLst/>
                <a:latin typeface="Calibri" panose="020F0502020204030204" pitchFamily="34" charset="0"/>
                <a:ea typeface="Calibri" panose="020F0502020204030204" pitchFamily="34" charset="0"/>
              </a:rPr>
              <a:t>le management interne des ressources humaines </a:t>
            </a:r>
            <a:r>
              <a:rPr lang="fr-FR" sz="1800" spc="-150" dirty="0">
                <a:effectLst/>
                <a:latin typeface="Calibri" panose="020F0502020204030204" pitchFamily="34" charset="0"/>
                <a:ea typeface="Calibri" panose="020F0502020204030204" pitchFamily="34" charset="0"/>
              </a:rPr>
              <a:t>(pas seulement </a:t>
            </a:r>
            <a:r>
              <a:rPr lang="fr-FR" sz="1800" spc="-25" dirty="0">
                <a:effectLst/>
                <a:latin typeface="Calibri" panose="020F0502020204030204" pitchFamily="34" charset="0"/>
                <a:ea typeface="Calibri" panose="020F0502020204030204" pitchFamily="34" charset="0"/>
              </a:rPr>
              <a:t>l’activité </a:t>
            </a:r>
            <a:r>
              <a:rPr lang="fr-FR" sz="1800" spc="-150" dirty="0">
                <a:effectLst/>
                <a:latin typeface="Calibri" panose="020F0502020204030204" pitchFamily="34" charset="0"/>
                <a:ea typeface="Calibri" panose="020F0502020204030204" pitchFamily="34" charset="0"/>
              </a:rPr>
              <a:t>de </a:t>
            </a:r>
            <a:r>
              <a:rPr lang="fr-FR" sz="1800" spc="-15" dirty="0">
                <a:effectLst/>
                <a:latin typeface="Calibri" panose="020F0502020204030204" pitchFamily="34" charset="0"/>
                <a:ea typeface="Calibri" panose="020F0502020204030204" pitchFamily="34" charset="0"/>
              </a:rPr>
              <a:t>recrutement </a:t>
            </a:r>
            <a:r>
              <a:rPr lang="fr-FR" sz="1800" spc="-150" dirty="0">
                <a:effectLst/>
                <a:latin typeface="Calibri" panose="020F0502020204030204" pitchFamily="34" charset="0"/>
                <a:ea typeface="Calibri" panose="020F0502020204030204" pitchFamily="34" charset="0"/>
              </a:rPr>
              <a:t>qui </a:t>
            </a:r>
            <a:r>
              <a:rPr lang="fr-FR" sz="1800" spc="-20" dirty="0">
                <a:effectLst/>
                <a:latin typeface="Calibri" panose="020F0502020204030204" pitchFamily="34" charset="0"/>
                <a:ea typeface="Calibri" panose="020F0502020204030204" pitchFamily="34" charset="0"/>
              </a:rPr>
              <a:t>représente </a:t>
            </a:r>
            <a:r>
              <a:rPr lang="fr-FR" sz="1800" spc="-150" dirty="0">
                <a:effectLst/>
                <a:latin typeface="Calibri" panose="020F0502020204030204" pitchFamily="34" charset="0"/>
                <a:ea typeface="Calibri" panose="020F0502020204030204" pitchFamily="34" charset="0"/>
              </a:rPr>
              <a:t>en moyenne que 8 % des </a:t>
            </a:r>
            <a:r>
              <a:rPr lang="fr-FR" sz="1800" spc="-25" dirty="0">
                <a:effectLst/>
                <a:latin typeface="Calibri" panose="020F0502020204030204" pitchFamily="34" charset="0"/>
                <a:ea typeface="Calibri" panose="020F0502020204030204" pitchFamily="34" charset="0"/>
              </a:rPr>
              <a:t>effectifs </a:t>
            </a:r>
            <a:r>
              <a:rPr lang="fr-FR" sz="1800" spc="-150" dirty="0">
                <a:effectLst/>
                <a:latin typeface="Calibri" panose="020F0502020204030204" pitchFamily="34" charset="0"/>
                <a:ea typeface="Calibri" panose="020F0502020204030204" pitchFamily="34" charset="0"/>
              </a:rPr>
              <a:t>de la </a:t>
            </a:r>
            <a:r>
              <a:rPr lang="fr-FR" sz="1800" spc="-15" dirty="0">
                <a:effectLst/>
                <a:latin typeface="Calibri" panose="020F0502020204030204" pitchFamily="34" charset="0"/>
                <a:ea typeface="Calibri" panose="020F0502020204030204" pitchFamily="34" charset="0"/>
              </a:rPr>
              <a:t>fonction </a:t>
            </a:r>
            <a:r>
              <a:rPr lang="fr-FR" sz="1800" spc="-150" dirty="0">
                <a:effectLst/>
                <a:latin typeface="Calibri" panose="020F0502020204030204" pitchFamily="34" charset="0"/>
                <a:ea typeface="Calibri" panose="020F0502020204030204" pitchFamily="34" charset="0"/>
              </a:rPr>
              <a:t>RH)</a:t>
            </a:r>
            <a:r>
              <a:rPr lang="fr-FR" sz="1800" spc="175" dirty="0">
                <a:effectLst/>
                <a:latin typeface="Calibri" panose="020F0502020204030204" pitchFamily="34" charset="0"/>
                <a:ea typeface="Calibri" panose="020F0502020204030204" pitchFamily="34" charset="0"/>
              </a:rPr>
              <a:t> </a:t>
            </a:r>
            <a:r>
              <a:rPr lang="fr-FR" sz="1800" spc="-150" dirty="0">
                <a:effectLst/>
                <a:latin typeface="Calibri" panose="020F0502020204030204" pitchFamily="34" charset="0"/>
                <a:ea typeface="Calibri" panose="020F0502020204030204" pitchFamily="34" charset="0"/>
              </a:rPr>
              <a:t>;</a:t>
            </a:r>
          </a:p>
          <a:p>
            <a:pPr>
              <a:spcBef>
                <a:spcPts val="10"/>
              </a:spcBef>
            </a:pPr>
            <a:r>
              <a:rPr lang="fr-FR" sz="1800" dirty="0">
                <a:effectLst/>
                <a:latin typeface="Calibri" panose="020F0502020204030204" pitchFamily="34" charset="0"/>
                <a:ea typeface="Calibri" panose="020F0502020204030204" pitchFamily="34" charset="0"/>
              </a:rPr>
              <a:t> </a:t>
            </a:r>
          </a:p>
          <a:p>
            <a:pPr marL="342900" marR="566420" lvl="0" indent="-342900">
              <a:lnSpc>
                <a:spcPct val="97000"/>
              </a:lnSpc>
              <a:spcBef>
                <a:spcPts val="5"/>
              </a:spcBef>
              <a:spcAft>
                <a:spcPts val="0"/>
              </a:spcAft>
              <a:buFont typeface="Arial" panose="020B0604020202020204" pitchFamily="34" charset="0"/>
              <a:buChar char="–"/>
              <a:tabLst>
                <a:tab pos="1196975" algn="l"/>
                <a:tab pos="1197610" algn="l"/>
              </a:tabLst>
            </a:pPr>
            <a:r>
              <a:rPr lang="fr-FR" sz="1800" spc="-150" dirty="0">
                <a:effectLst/>
                <a:latin typeface="Calibri" panose="020F0502020204030204" pitchFamily="34" charset="0"/>
                <a:ea typeface="Calibri" panose="020F0502020204030204" pitchFamily="34" charset="0"/>
              </a:rPr>
              <a:t>les </a:t>
            </a:r>
            <a:r>
              <a:rPr lang="fr-FR" sz="1800" b="1" spc="-150" dirty="0">
                <a:effectLst/>
                <a:latin typeface="Calibri" panose="020F0502020204030204" pitchFamily="34" charset="0"/>
                <a:ea typeface="Calibri" panose="020F0502020204030204" pitchFamily="34" charset="0"/>
              </a:rPr>
              <a:t>« clients » internes </a:t>
            </a:r>
            <a:r>
              <a:rPr lang="fr-FR" sz="1800" spc="-150" dirty="0">
                <a:effectLst/>
                <a:latin typeface="Calibri" panose="020F0502020204030204" pitchFamily="34" charset="0"/>
                <a:ea typeface="Calibri" panose="020F0502020204030204" pitchFamily="34" charset="0"/>
              </a:rPr>
              <a:t>du DRH (salariés, managers, dirigeants, </a:t>
            </a:r>
            <a:r>
              <a:rPr lang="fr-FR" sz="1800" spc="-15" dirty="0">
                <a:effectLst/>
                <a:latin typeface="Calibri" panose="020F0502020204030204" pitchFamily="34" charset="0"/>
                <a:ea typeface="Calibri" panose="020F0502020204030204" pitchFamily="34" charset="0"/>
              </a:rPr>
              <a:t>partenaires </a:t>
            </a:r>
            <a:r>
              <a:rPr lang="fr-FR" sz="1800" spc="-150" dirty="0">
                <a:effectLst/>
                <a:latin typeface="Calibri" panose="020F0502020204030204" pitchFamily="34" charset="0"/>
                <a:ea typeface="Calibri" panose="020F0502020204030204" pitchFamily="34" charset="0"/>
              </a:rPr>
              <a:t>sociaux), en</a:t>
            </a:r>
            <a:r>
              <a:rPr lang="fr-FR" sz="1800" spc="-195" dirty="0">
                <a:effectLst/>
                <a:latin typeface="Calibri" panose="020F0502020204030204" pitchFamily="34" charset="0"/>
                <a:ea typeface="Calibri" panose="020F0502020204030204" pitchFamily="34" charset="0"/>
              </a:rPr>
              <a:t> </a:t>
            </a:r>
            <a:r>
              <a:rPr lang="fr-FR" sz="1800" spc="-150" dirty="0">
                <a:effectLst/>
                <a:latin typeface="Calibri" panose="020F0502020204030204" pitchFamily="34" charset="0"/>
                <a:ea typeface="Calibri" panose="020F0502020204030204" pitchFamily="34" charset="0"/>
              </a:rPr>
              <a:t>plus du </a:t>
            </a:r>
            <a:r>
              <a:rPr lang="fr-FR" sz="1800" b="1" spc="-150" dirty="0">
                <a:effectLst/>
                <a:latin typeface="Calibri" panose="020F0502020204030204" pitchFamily="34" charset="0"/>
                <a:ea typeface="Calibri" panose="020F0502020204030204" pitchFamily="34" charset="0"/>
              </a:rPr>
              <a:t>marché externe </a:t>
            </a:r>
            <a:r>
              <a:rPr lang="fr-FR" sz="1800" spc="-15" dirty="0">
                <a:effectLst/>
                <a:latin typeface="Calibri" panose="020F0502020204030204" pitchFamily="34" charset="0"/>
                <a:ea typeface="Calibri" panose="020F0502020204030204" pitchFamily="34" charset="0"/>
              </a:rPr>
              <a:t>(candidats, </a:t>
            </a:r>
            <a:r>
              <a:rPr lang="fr-FR" sz="1800" spc="-150" dirty="0">
                <a:effectLst/>
                <a:latin typeface="Calibri" panose="020F0502020204030204" pitchFamily="34" charset="0"/>
                <a:ea typeface="Calibri" panose="020F0502020204030204" pitchFamily="34" charset="0"/>
              </a:rPr>
              <a:t>médias, </a:t>
            </a:r>
            <a:r>
              <a:rPr lang="fr-FR" sz="1800" spc="-15" dirty="0">
                <a:effectLst/>
                <a:latin typeface="Calibri" panose="020F0502020204030204" pitchFamily="34" charset="0"/>
                <a:ea typeface="Calibri" panose="020F0502020204030204" pitchFamily="34" charset="0"/>
              </a:rPr>
              <a:t>écoles, sites </a:t>
            </a:r>
            <a:r>
              <a:rPr lang="fr-FR" sz="1800" spc="-150" dirty="0">
                <a:effectLst/>
                <a:latin typeface="Calibri" panose="020F0502020204030204" pitchFamily="34" charset="0"/>
                <a:ea typeface="Calibri" panose="020F0502020204030204" pitchFamily="34" charset="0"/>
              </a:rPr>
              <a:t>emploi,</a:t>
            </a:r>
            <a:r>
              <a:rPr lang="fr-FR" sz="1800" spc="10" dirty="0">
                <a:effectLst/>
                <a:latin typeface="Calibri" panose="020F0502020204030204" pitchFamily="34" charset="0"/>
                <a:ea typeface="Calibri" panose="020F0502020204030204" pitchFamily="34" charset="0"/>
              </a:rPr>
              <a:t> </a:t>
            </a:r>
            <a:r>
              <a:rPr lang="fr-FR" sz="1800" spc="-15" dirty="0">
                <a:effectLst/>
                <a:latin typeface="Calibri" panose="020F0502020204030204" pitchFamily="34" charset="0"/>
                <a:ea typeface="Calibri" panose="020F0502020204030204" pitchFamily="34" charset="0"/>
              </a:rPr>
              <a:t>etc.).</a:t>
            </a:r>
            <a:endParaRPr lang="fr-FR" sz="1800" spc="-150" dirty="0">
              <a:effectLst/>
              <a:latin typeface="Calibri" panose="020F0502020204030204" pitchFamily="34" charset="0"/>
              <a:ea typeface="Calibri" panose="020F0502020204030204" pitchFamily="34" charset="0"/>
            </a:endParaRPr>
          </a:p>
          <a:p>
            <a:r>
              <a:rPr lang="fr-FR" sz="1800" dirty="0">
                <a:effectLst/>
                <a:latin typeface="Calibri" panose="020F0502020204030204" pitchFamily="34" charset="0"/>
                <a:ea typeface="Calibri" panose="020F0502020204030204" pitchFamily="34" charset="0"/>
              </a:rPr>
              <a:t> </a:t>
            </a:r>
          </a:p>
          <a:p>
            <a:pPr marL="453390" marR="697865">
              <a:lnSpc>
                <a:spcPct val="97000"/>
              </a:lnSpc>
              <a:spcBef>
                <a:spcPts val="1085"/>
              </a:spcBef>
              <a:spcAft>
                <a:spcPts val="0"/>
              </a:spcAft>
            </a:pPr>
            <a:r>
              <a:rPr lang="fr-FR" sz="1800" dirty="0">
                <a:effectLst/>
                <a:latin typeface="Calibri" panose="020F0502020204030204" pitchFamily="34" charset="0"/>
                <a:ea typeface="Calibri" panose="020F0502020204030204" pitchFamily="34" charset="0"/>
              </a:rPr>
              <a:t>Les actions externes de la « marque recruteur » ne sauraient être dissociées, et encore moins dissonantes, de celles internes de la « marque employeur ».</a:t>
            </a:r>
          </a:p>
          <a:p>
            <a:pPr>
              <a:spcBef>
                <a:spcPts val="45"/>
              </a:spcBef>
            </a:pPr>
            <a:r>
              <a:rPr lang="fr-FR" sz="1800" dirty="0">
                <a:effectLst/>
                <a:latin typeface="Calibri" panose="020F0502020204030204" pitchFamily="34" charset="0"/>
                <a:ea typeface="Calibri" panose="020F0502020204030204" pitchFamily="34" charset="0"/>
              </a:rPr>
              <a:t> </a:t>
            </a:r>
          </a:p>
          <a:p>
            <a:pPr marL="453390" marR="966470" algn="just">
              <a:lnSpc>
                <a:spcPct val="97000"/>
              </a:lnSpc>
              <a:spcBef>
                <a:spcPts val="5"/>
              </a:spcBef>
              <a:spcAft>
                <a:spcPts val="0"/>
              </a:spcAft>
            </a:pPr>
            <a:r>
              <a:rPr lang="fr-FR" sz="1800" dirty="0">
                <a:effectLst/>
                <a:latin typeface="Calibri" panose="020F0502020204030204" pitchFamily="34" charset="0"/>
                <a:ea typeface="Calibri" panose="020F0502020204030204" pitchFamily="34" charset="0"/>
              </a:rPr>
              <a:t>Consacrer </a:t>
            </a:r>
            <a:r>
              <a:rPr lang="fr-FR" sz="1800" spc="-15" dirty="0">
                <a:effectLst/>
                <a:latin typeface="Calibri" panose="020F0502020204030204" pitchFamily="34" charset="0"/>
                <a:ea typeface="Calibri" panose="020F0502020204030204" pitchFamily="34" charset="0"/>
              </a:rPr>
              <a:t>autant </a:t>
            </a:r>
            <a:r>
              <a:rPr lang="fr-FR" sz="1800" dirty="0">
                <a:effectLst/>
                <a:latin typeface="Calibri" panose="020F0502020204030204" pitchFamily="34" charset="0"/>
                <a:ea typeface="Calibri" panose="020F0502020204030204" pitchFamily="34" charset="0"/>
              </a:rPr>
              <a:t>de moyens à </a:t>
            </a:r>
            <a:r>
              <a:rPr lang="fr-FR" sz="1800" b="1" dirty="0">
                <a:effectLst/>
                <a:latin typeface="Calibri" panose="020F0502020204030204" pitchFamily="34" charset="0"/>
                <a:ea typeface="Calibri" panose="020F0502020204030204" pitchFamily="34" charset="0"/>
              </a:rPr>
              <a:t>la fidélisation </a:t>
            </a:r>
            <a:r>
              <a:rPr lang="fr-FR" sz="1800" dirty="0">
                <a:effectLst/>
                <a:latin typeface="Calibri" panose="020F0502020204030204" pitchFamily="34" charset="0"/>
                <a:ea typeface="Calibri" panose="020F0502020204030204" pitchFamily="34" charset="0"/>
              </a:rPr>
              <a:t>des </a:t>
            </a:r>
            <a:r>
              <a:rPr lang="fr-FR" sz="1800" spc="-15" dirty="0">
                <a:effectLst/>
                <a:latin typeface="Calibri" panose="020F0502020204030204" pitchFamily="34" charset="0"/>
                <a:ea typeface="Calibri" panose="020F0502020204030204" pitchFamily="34" charset="0"/>
              </a:rPr>
              <a:t>collaborateurs </a:t>
            </a:r>
            <a:r>
              <a:rPr lang="fr-FR" sz="1800" spc="-35" dirty="0">
                <a:effectLst/>
                <a:latin typeface="Calibri" panose="020F0502020204030204" pitchFamily="34" charset="0"/>
                <a:ea typeface="Calibri" panose="020F0502020204030204" pitchFamily="34" charset="0"/>
              </a:rPr>
              <a:t>qu’à </a:t>
            </a:r>
            <a:r>
              <a:rPr lang="fr-FR" sz="1800" b="1" spc="-25" dirty="0">
                <a:effectLst/>
                <a:latin typeface="Calibri" panose="020F0502020204030204" pitchFamily="34" charset="0"/>
                <a:ea typeface="Calibri" panose="020F0502020204030204" pitchFamily="34" charset="0"/>
              </a:rPr>
              <a:t>l’attractivité </a:t>
            </a:r>
            <a:r>
              <a:rPr lang="fr-FR" sz="1800" b="1" dirty="0">
                <a:effectLst/>
                <a:latin typeface="Calibri" panose="020F0502020204030204" pitchFamily="34" charset="0"/>
                <a:ea typeface="Calibri" panose="020F0502020204030204" pitchFamily="34" charset="0"/>
              </a:rPr>
              <a:t>de nouveaux talents </a:t>
            </a:r>
            <a:r>
              <a:rPr lang="fr-FR" sz="1800" spc="-15" dirty="0">
                <a:effectLst/>
                <a:latin typeface="Calibri" panose="020F0502020204030204" pitchFamily="34" charset="0"/>
                <a:ea typeface="Calibri" panose="020F0502020204030204" pitchFamily="34" charset="0"/>
              </a:rPr>
              <a:t>donnera </a:t>
            </a:r>
            <a:r>
              <a:rPr lang="fr-FR" sz="1800" spc="-10" dirty="0">
                <a:effectLst/>
                <a:latin typeface="Calibri" panose="020F0502020204030204" pitchFamily="34" charset="0"/>
                <a:ea typeface="Calibri" panose="020F0502020204030204" pitchFamily="34" charset="0"/>
              </a:rPr>
              <a:t>encore </a:t>
            </a:r>
            <a:r>
              <a:rPr lang="fr-FR" sz="1800" dirty="0">
                <a:effectLst/>
                <a:latin typeface="Calibri" panose="020F0502020204030204" pitchFamily="34" charset="0"/>
                <a:ea typeface="Calibri" panose="020F0502020204030204" pitchFamily="34" charset="0"/>
              </a:rPr>
              <a:t>plus de poids aux messages </a:t>
            </a:r>
            <a:r>
              <a:rPr lang="fr-FR" sz="1800" spc="-20" dirty="0">
                <a:effectLst/>
                <a:latin typeface="Calibri" panose="020F0502020204030204" pitchFamily="34" charset="0"/>
                <a:ea typeface="Calibri" panose="020F0502020204030204" pitchFamily="34" charset="0"/>
              </a:rPr>
              <a:t>étayant </a:t>
            </a:r>
            <a:r>
              <a:rPr lang="fr-FR" sz="1800" dirty="0">
                <a:effectLst/>
                <a:latin typeface="Calibri" panose="020F0502020204030204" pitchFamily="34" charset="0"/>
                <a:ea typeface="Calibri" panose="020F0502020204030204" pitchFamily="34" charset="0"/>
              </a:rPr>
              <a:t>les besoins de </a:t>
            </a:r>
            <a:r>
              <a:rPr lang="fr-FR" sz="1800" spc="-15" dirty="0">
                <a:effectLst/>
                <a:latin typeface="Calibri" panose="020F0502020204030204" pitchFamily="34" charset="0"/>
                <a:ea typeface="Calibri" panose="020F0502020204030204" pitchFamily="34" charset="0"/>
              </a:rPr>
              <a:t>recrutement.</a:t>
            </a:r>
            <a:endParaRPr lang="fr-FR" sz="1800" dirty="0">
              <a:effectLst/>
              <a:latin typeface="Calibri" panose="020F0502020204030204" pitchFamily="34" charset="0"/>
              <a:ea typeface="Calibri" panose="020F0502020204030204" pitchFamily="34" charset="0"/>
            </a:endParaRPr>
          </a:p>
          <a:p>
            <a:endParaRPr lang="fr-FR" dirty="0"/>
          </a:p>
        </p:txBody>
      </p:sp>
    </p:spTree>
    <p:extLst>
      <p:ext uri="{BB962C8B-B14F-4D97-AF65-F5344CB8AC3E}">
        <p14:creationId xmlns:p14="http://schemas.microsoft.com/office/powerpoint/2010/main" val="23255728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A1FD81-2462-4DBD-ADC1-D234014F65D8}"/>
              </a:ext>
            </a:extLst>
          </p:cNvPr>
          <p:cNvSpPr>
            <a:spLocks noGrp="1"/>
          </p:cNvSpPr>
          <p:nvPr>
            <p:ph type="title"/>
          </p:nvPr>
        </p:nvSpPr>
        <p:spPr/>
        <p:txBody>
          <a:bodyPr/>
          <a:lstStyle/>
          <a:p>
            <a:r>
              <a:rPr lang="fr-FR" dirty="0"/>
              <a:t>Great place to </a:t>
            </a:r>
            <a:r>
              <a:rPr lang="fr-FR" dirty="0" err="1"/>
              <a:t>work</a:t>
            </a:r>
            <a:r>
              <a:rPr lang="fr-FR" dirty="0"/>
              <a:t> 2020</a:t>
            </a:r>
          </a:p>
        </p:txBody>
      </p:sp>
      <p:pic>
        <p:nvPicPr>
          <p:cNvPr id="5" name="Espace réservé du contenu 4">
            <a:extLst>
              <a:ext uri="{FF2B5EF4-FFF2-40B4-BE49-F238E27FC236}">
                <a16:creationId xmlns:a16="http://schemas.microsoft.com/office/drawing/2014/main" id="{C73CE903-E622-4505-93B1-A47FBB00682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34245" y="2169530"/>
            <a:ext cx="5544887" cy="3649662"/>
          </a:xfrm>
        </p:spPr>
      </p:pic>
      <p:sp>
        <p:nvSpPr>
          <p:cNvPr id="7" name="ZoneTexte 6">
            <a:extLst>
              <a:ext uri="{FF2B5EF4-FFF2-40B4-BE49-F238E27FC236}">
                <a16:creationId xmlns:a16="http://schemas.microsoft.com/office/drawing/2014/main" id="{DB60609D-68A0-4C91-A582-DABE4B23F15B}"/>
              </a:ext>
            </a:extLst>
          </p:cNvPr>
          <p:cNvSpPr txBox="1"/>
          <p:nvPr/>
        </p:nvSpPr>
        <p:spPr>
          <a:xfrm>
            <a:off x="7079602" y="3429000"/>
            <a:ext cx="6097554" cy="646331"/>
          </a:xfrm>
          <a:prstGeom prst="rect">
            <a:avLst/>
          </a:prstGeom>
          <a:noFill/>
        </p:spPr>
        <p:txBody>
          <a:bodyPr wrap="square">
            <a:spAutoFit/>
          </a:bodyPr>
          <a:lstStyle/>
          <a:p>
            <a:r>
              <a:rPr lang="fr-FR" b="0" i="0" u="sng" dirty="0">
                <a:effectLst/>
                <a:latin typeface="Segoe UI Historic" panose="020B0502040204020203" pitchFamily="34" charset="0"/>
                <a:hlinkClick r:id="rId3"/>
              </a:rPr>
              <a:t>https://www.greatplacetowork.fr/palmares-certifications/palmares-2020/</a:t>
            </a:r>
            <a:endParaRPr lang="fr-FR" dirty="0"/>
          </a:p>
        </p:txBody>
      </p:sp>
    </p:spTree>
    <p:extLst>
      <p:ext uri="{BB962C8B-B14F-4D97-AF65-F5344CB8AC3E}">
        <p14:creationId xmlns:p14="http://schemas.microsoft.com/office/powerpoint/2010/main" val="9323985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B64743-E401-4473-9205-76E2B7288B63}"/>
              </a:ext>
            </a:extLst>
          </p:cNvPr>
          <p:cNvSpPr>
            <a:spLocks noGrp="1"/>
          </p:cNvSpPr>
          <p:nvPr>
            <p:ph type="title"/>
          </p:nvPr>
        </p:nvSpPr>
        <p:spPr/>
        <p:txBody>
          <a:bodyPr/>
          <a:lstStyle/>
          <a:p>
            <a:r>
              <a:rPr lang="fr-FR" dirty="0"/>
              <a:t>3.3 la communication de recrutement</a:t>
            </a:r>
          </a:p>
        </p:txBody>
      </p:sp>
      <p:sp>
        <p:nvSpPr>
          <p:cNvPr id="3" name="Espace réservé du contenu 2">
            <a:extLst>
              <a:ext uri="{FF2B5EF4-FFF2-40B4-BE49-F238E27FC236}">
                <a16:creationId xmlns:a16="http://schemas.microsoft.com/office/drawing/2014/main" id="{B6DBA35A-7A2B-4281-BD4F-9FE42DEAFBD8}"/>
              </a:ext>
            </a:extLst>
          </p:cNvPr>
          <p:cNvSpPr>
            <a:spLocks noGrp="1"/>
          </p:cNvSpPr>
          <p:nvPr>
            <p:ph idx="1"/>
          </p:nvPr>
        </p:nvSpPr>
        <p:spPr/>
        <p:txBody>
          <a:bodyPr/>
          <a:lstStyle/>
          <a:p>
            <a:pPr marL="797560" marR="581660" indent="-344805">
              <a:lnSpc>
                <a:spcPct val="97000"/>
              </a:lnSpc>
              <a:spcBef>
                <a:spcPts val="1800"/>
              </a:spcBef>
              <a:spcAft>
                <a:spcPts val="0"/>
              </a:spcAft>
            </a:pPr>
            <a:r>
              <a:rPr lang="fr-FR" sz="1800" dirty="0">
                <a:effectLst/>
                <a:latin typeface="Calibri" panose="020F0502020204030204" pitchFamily="34" charset="0"/>
                <a:ea typeface="Calibri" panose="020F0502020204030204" pitchFamily="34" charset="0"/>
              </a:rPr>
              <a:t>La communication de recrutement est, comme son nom l’indique, la communication </a:t>
            </a:r>
            <a:r>
              <a:rPr lang="fr-FR" sz="1800" b="1" dirty="0">
                <a:effectLst/>
                <a:latin typeface="Calibri" panose="020F0502020204030204" pitchFamily="34" charset="0"/>
                <a:ea typeface="Calibri" panose="020F0502020204030204" pitchFamily="34" charset="0"/>
              </a:rPr>
              <a:t>destinée à recruter de nouveaux collaborateurs </a:t>
            </a:r>
            <a:r>
              <a:rPr lang="fr-FR" sz="1800" dirty="0">
                <a:effectLst/>
                <a:latin typeface="Calibri" panose="020F0502020204030204" pitchFamily="34" charset="0"/>
                <a:ea typeface="Calibri" panose="020F0502020204030204" pitchFamily="34" charset="0"/>
              </a:rPr>
              <a:t>au sein d’une entreprise ou organisation.</a:t>
            </a:r>
          </a:p>
          <a:p>
            <a:pPr marL="453390">
              <a:lnSpc>
                <a:spcPts val="2180"/>
              </a:lnSpc>
              <a:spcBef>
                <a:spcPts val="420"/>
              </a:spcBef>
              <a:spcAft>
                <a:spcPts val="0"/>
              </a:spcAft>
            </a:pPr>
            <a:r>
              <a:rPr lang="fr-FR" sz="1800" dirty="0">
                <a:solidFill>
                  <a:srgbClr val="FF555F"/>
                </a:solidFill>
                <a:effectLst/>
                <a:latin typeface="Wingdings" panose="05000000000000000000" pitchFamily="2" charset="2"/>
                <a:ea typeface="Calibri" panose="020F0502020204030204" pitchFamily="34" charset="0"/>
              </a:rPr>
              <a:t>è</a:t>
            </a:r>
            <a:r>
              <a:rPr lang="fr-FR" sz="1800" dirty="0">
                <a:solidFill>
                  <a:srgbClr val="FF555F"/>
                </a:solidFill>
                <a:effectLst/>
                <a:latin typeface="Times New Roman" panose="02020603050405020304" pitchFamily="18" charset="0"/>
                <a:ea typeface="Calibri" panose="020F0502020204030204" pitchFamily="34" charset="0"/>
                <a:cs typeface="Calibri" panose="020F0502020204030204" pitchFamily="34" charset="0"/>
              </a:rPr>
              <a:t> </a:t>
            </a:r>
            <a:r>
              <a:rPr lang="fr-FR" sz="1800" dirty="0">
                <a:effectLst/>
                <a:latin typeface="Calibri" panose="020F0502020204030204" pitchFamily="34" charset="0"/>
                <a:ea typeface="Calibri" panose="020F0502020204030204" pitchFamily="34" charset="0"/>
              </a:rPr>
              <a:t>Elle peut utiliser des supports de communication contrôlés par l’entreprise ou</a:t>
            </a:r>
          </a:p>
          <a:p>
            <a:pPr marL="797560" marR="800100">
              <a:lnSpc>
                <a:spcPct val="97000"/>
              </a:lnSpc>
              <a:spcBef>
                <a:spcPts val="15"/>
              </a:spcBef>
              <a:spcAft>
                <a:spcPts val="0"/>
              </a:spcAft>
            </a:pPr>
            <a:r>
              <a:rPr lang="fr-FR" sz="1800" dirty="0">
                <a:effectLst/>
                <a:latin typeface="Calibri" panose="020F0502020204030204" pitchFamily="34" charset="0"/>
                <a:ea typeface="Calibri" panose="020F0502020204030204" pitchFamily="34" charset="0"/>
              </a:rPr>
              <a:t>« </a:t>
            </a:r>
            <a:r>
              <a:rPr lang="fr-FR" sz="1800" dirty="0" err="1">
                <a:effectLst/>
                <a:latin typeface="Calibri" panose="020F0502020204030204" pitchFamily="34" charset="0"/>
                <a:ea typeface="Calibri" panose="020F0502020204030204" pitchFamily="34" charset="0"/>
              </a:rPr>
              <a:t>owned</a:t>
            </a:r>
            <a:r>
              <a:rPr lang="fr-FR" sz="1800" dirty="0">
                <a:effectLst/>
                <a:latin typeface="Calibri" panose="020F0502020204030204" pitchFamily="34" charset="0"/>
                <a:ea typeface="Calibri" panose="020F0502020204030204" pitchFamily="34" charset="0"/>
              </a:rPr>
              <a:t> media » ( site web ou les comptes sociaux) ou se faire par le biais d’achat d’espaces publicitaires sur des médias ou diffusion d’offres sur les sites spécialisés.</a:t>
            </a:r>
          </a:p>
          <a:p>
            <a:pPr>
              <a:spcBef>
                <a:spcPts val="45"/>
              </a:spcBef>
            </a:pPr>
            <a:r>
              <a:rPr lang="fr-FR" sz="1800" dirty="0">
                <a:effectLst/>
                <a:latin typeface="Calibri" panose="020F0502020204030204" pitchFamily="34" charset="0"/>
                <a:ea typeface="Calibri" panose="020F0502020204030204" pitchFamily="34" charset="0"/>
              </a:rPr>
              <a:t> </a:t>
            </a:r>
          </a:p>
          <a:p>
            <a:pPr marL="797560" marR="713740" indent="-344805" algn="just">
              <a:lnSpc>
                <a:spcPct val="97000"/>
              </a:lnSpc>
              <a:spcAft>
                <a:spcPts val="0"/>
              </a:spcAft>
            </a:pPr>
            <a:r>
              <a:rPr lang="fr-FR" sz="1800" dirty="0">
                <a:solidFill>
                  <a:srgbClr val="FF555F"/>
                </a:solidFill>
                <a:effectLst/>
                <a:latin typeface="Wingdings" panose="05000000000000000000" pitchFamily="2" charset="2"/>
                <a:ea typeface="Calibri" panose="020F0502020204030204" pitchFamily="34" charset="0"/>
              </a:rPr>
              <a:t>è</a:t>
            </a:r>
            <a:r>
              <a:rPr lang="fr-FR" sz="1800" dirty="0">
                <a:solidFill>
                  <a:srgbClr val="FF555F"/>
                </a:solidFill>
                <a:effectLst/>
                <a:latin typeface="Times New Roman" panose="02020603050405020304" pitchFamily="18" charset="0"/>
                <a:ea typeface="Calibri" panose="020F0502020204030204" pitchFamily="34" charset="0"/>
                <a:cs typeface="Calibri" panose="020F0502020204030204" pitchFamily="34" charset="0"/>
              </a:rPr>
              <a:t> </a:t>
            </a:r>
            <a:r>
              <a:rPr lang="fr-FR" sz="1800" dirty="0">
                <a:effectLst/>
                <a:latin typeface="Calibri" panose="020F0502020204030204" pitchFamily="34" charset="0"/>
                <a:ea typeface="Calibri" panose="020F0502020204030204" pitchFamily="34" charset="0"/>
              </a:rPr>
              <a:t>En dehors de la qualité de la création des supports de communication, du ciblage et de </a:t>
            </a:r>
            <a:r>
              <a:rPr lang="fr-FR" sz="1800" spc="-20" dirty="0">
                <a:effectLst/>
                <a:latin typeface="Calibri" panose="020F0502020204030204" pitchFamily="34" charset="0"/>
                <a:ea typeface="Calibri" panose="020F0502020204030204" pitchFamily="34" charset="0"/>
              </a:rPr>
              <a:t>l’attractivité </a:t>
            </a:r>
            <a:r>
              <a:rPr lang="fr-FR" sz="1800" dirty="0">
                <a:effectLst/>
                <a:latin typeface="Calibri" panose="020F0502020204030204" pitchFamily="34" charset="0"/>
                <a:ea typeface="Calibri" panose="020F0502020204030204" pitchFamily="34" charset="0"/>
              </a:rPr>
              <a:t>du </a:t>
            </a:r>
            <a:r>
              <a:rPr lang="fr-FR" sz="1800" spc="-15" dirty="0">
                <a:effectLst/>
                <a:latin typeface="Calibri" panose="020F0502020204030204" pitchFamily="34" charset="0"/>
                <a:ea typeface="Calibri" panose="020F0502020204030204" pitchFamily="34" charset="0"/>
              </a:rPr>
              <a:t>poste, </a:t>
            </a:r>
            <a:r>
              <a:rPr lang="fr-FR" sz="1800" spc="-20" dirty="0">
                <a:effectLst/>
                <a:latin typeface="Calibri" panose="020F0502020204030204" pitchFamily="34" charset="0"/>
                <a:ea typeface="Calibri" panose="020F0502020204030204" pitchFamily="34" charset="0"/>
              </a:rPr>
              <a:t>l’efficacité </a:t>
            </a:r>
            <a:r>
              <a:rPr lang="fr-FR" sz="1800" dirty="0">
                <a:effectLst/>
                <a:latin typeface="Calibri" panose="020F0502020204030204" pitchFamily="34" charset="0"/>
                <a:ea typeface="Calibri" panose="020F0502020204030204" pitchFamily="34" charset="0"/>
              </a:rPr>
              <a:t>de la communication de </a:t>
            </a:r>
            <a:r>
              <a:rPr lang="fr-FR" sz="1800" spc="-15" dirty="0">
                <a:effectLst/>
                <a:latin typeface="Calibri" panose="020F0502020204030204" pitchFamily="34" charset="0"/>
                <a:ea typeface="Calibri" panose="020F0502020204030204" pitchFamily="34" charset="0"/>
              </a:rPr>
              <a:t>recrutement </a:t>
            </a:r>
            <a:r>
              <a:rPr lang="fr-FR" sz="1800" dirty="0">
                <a:effectLst/>
                <a:latin typeface="Calibri" panose="020F0502020204030204" pitchFamily="34" charset="0"/>
                <a:ea typeface="Calibri" panose="020F0502020204030204" pitchFamily="34" charset="0"/>
              </a:rPr>
              <a:t>peut </a:t>
            </a:r>
            <a:r>
              <a:rPr lang="fr-FR" sz="1800" spc="-15" dirty="0">
                <a:effectLst/>
                <a:latin typeface="Calibri" panose="020F0502020204030204" pitchFamily="34" charset="0"/>
                <a:ea typeface="Calibri" panose="020F0502020204030204" pitchFamily="34" charset="0"/>
              </a:rPr>
              <a:t>être </a:t>
            </a:r>
            <a:r>
              <a:rPr lang="fr-FR" sz="1800" dirty="0">
                <a:effectLst/>
                <a:latin typeface="Calibri" panose="020F0502020204030204" pitchFamily="34" charset="0"/>
                <a:ea typeface="Calibri" panose="020F0502020204030204" pitchFamily="34" charset="0"/>
              </a:rPr>
              <a:t>plus ou moins </a:t>
            </a:r>
            <a:r>
              <a:rPr lang="fr-FR" sz="1800" spc="-15" dirty="0">
                <a:effectLst/>
                <a:latin typeface="Calibri" panose="020F0502020204030204" pitchFamily="34" charset="0"/>
                <a:ea typeface="Calibri" panose="020F0502020204030204" pitchFamily="34" charset="0"/>
              </a:rPr>
              <a:t>fortement </a:t>
            </a:r>
            <a:r>
              <a:rPr lang="fr-FR" sz="1800" dirty="0">
                <a:effectLst/>
                <a:latin typeface="Calibri" panose="020F0502020204030204" pitchFamily="34" charset="0"/>
                <a:ea typeface="Calibri" panose="020F0502020204030204" pitchFamily="34" charset="0"/>
              </a:rPr>
              <a:t>influencée par l’image de la </a:t>
            </a:r>
            <a:r>
              <a:rPr lang="fr-FR" sz="1800" b="1" dirty="0">
                <a:effectLst/>
                <a:latin typeface="Calibri" panose="020F0502020204030204" pitchFamily="34" charset="0"/>
                <a:ea typeface="Calibri" panose="020F0502020204030204" pitchFamily="34" charset="0"/>
              </a:rPr>
              <a:t>marque </a:t>
            </a:r>
            <a:r>
              <a:rPr lang="fr-FR" sz="1800" b="1" spc="-25" dirty="0">
                <a:effectLst/>
                <a:latin typeface="Calibri" panose="020F0502020204030204" pitchFamily="34" charset="0"/>
                <a:ea typeface="Calibri" panose="020F0502020204030204" pitchFamily="34" charset="0"/>
              </a:rPr>
              <a:t>employeur.</a:t>
            </a:r>
            <a:endParaRPr lang="fr-FR" sz="1800" dirty="0">
              <a:effectLst/>
              <a:latin typeface="Calibri" panose="020F0502020204030204" pitchFamily="34" charset="0"/>
              <a:ea typeface="Calibri" panose="020F0502020204030204" pitchFamily="34" charset="0"/>
            </a:endParaRPr>
          </a:p>
          <a:p>
            <a:r>
              <a:rPr lang="fr-FR" sz="1800" b="1" dirty="0">
                <a:effectLst/>
                <a:latin typeface="Calibri" panose="020F0502020204030204" pitchFamily="34" charset="0"/>
                <a:ea typeface="Calibri" panose="020F0502020204030204" pitchFamily="34" charset="0"/>
              </a:rPr>
              <a:t> </a:t>
            </a:r>
            <a:endParaRPr lang="fr-FR" sz="1800" dirty="0">
              <a:effectLst/>
              <a:latin typeface="Calibri" panose="020F0502020204030204" pitchFamily="34" charset="0"/>
              <a:ea typeface="Calibri" panose="020F0502020204030204" pitchFamily="34" charset="0"/>
            </a:endParaRPr>
          </a:p>
          <a:p>
            <a:endParaRPr lang="fr-FR" dirty="0"/>
          </a:p>
        </p:txBody>
      </p:sp>
    </p:spTree>
    <p:extLst>
      <p:ext uri="{BB962C8B-B14F-4D97-AF65-F5344CB8AC3E}">
        <p14:creationId xmlns:p14="http://schemas.microsoft.com/office/powerpoint/2010/main" val="11735175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74F352-4265-4275-B30D-DA9558A2341D}"/>
              </a:ext>
            </a:extLst>
          </p:cNvPr>
          <p:cNvSpPr>
            <a:spLocks noGrp="1"/>
          </p:cNvSpPr>
          <p:nvPr>
            <p:ph type="title"/>
          </p:nvPr>
        </p:nvSpPr>
        <p:spPr/>
        <p:txBody>
          <a:bodyPr/>
          <a:lstStyle/>
          <a:p>
            <a:r>
              <a:rPr lang="fr-FR" dirty="0"/>
              <a:t>4. Les outils de la </a:t>
            </a:r>
            <a:r>
              <a:rPr lang="fr-FR" dirty="0" err="1"/>
              <a:t>cI</a:t>
            </a:r>
            <a:endParaRPr lang="fr-FR" dirty="0"/>
          </a:p>
        </p:txBody>
      </p:sp>
      <p:pic>
        <p:nvPicPr>
          <p:cNvPr id="5" name="Espace réservé du contenu 4">
            <a:extLst>
              <a:ext uri="{FF2B5EF4-FFF2-40B4-BE49-F238E27FC236}">
                <a16:creationId xmlns:a16="http://schemas.microsoft.com/office/drawing/2014/main" id="{88FC190B-20AC-46EC-BC78-B3E5669DA09D}"/>
              </a:ext>
            </a:extLst>
          </p:cNvPr>
          <p:cNvPicPr>
            <a:picLocks noGrp="1" noChangeAspect="1"/>
          </p:cNvPicPr>
          <p:nvPr>
            <p:ph idx="1"/>
          </p:nvPr>
        </p:nvPicPr>
        <p:blipFill>
          <a:blip r:embed="rId2"/>
          <a:stretch>
            <a:fillRect/>
          </a:stretch>
        </p:blipFill>
        <p:spPr>
          <a:xfrm>
            <a:off x="1101788" y="2277015"/>
            <a:ext cx="9299448" cy="3378708"/>
          </a:xfrm>
          <a:prstGeom prst="rect">
            <a:avLst/>
          </a:prstGeom>
        </p:spPr>
      </p:pic>
    </p:spTree>
    <p:extLst>
      <p:ext uri="{BB962C8B-B14F-4D97-AF65-F5344CB8AC3E}">
        <p14:creationId xmlns:p14="http://schemas.microsoft.com/office/powerpoint/2010/main" val="1862548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3945F5-E9F2-4F7B-8D7D-E97650F7A61E}"/>
              </a:ext>
            </a:extLst>
          </p:cNvPr>
          <p:cNvSpPr>
            <a:spLocks noGrp="1"/>
          </p:cNvSpPr>
          <p:nvPr>
            <p:ph type="title"/>
          </p:nvPr>
        </p:nvSpPr>
        <p:spPr/>
        <p:txBody>
          <a:bodyPr/>
          <a:lstStyle/>
          <a:p>
            <a:r>
              <a:rPr lang="fr-FR" dirty="0"/>
              <a:t>2.	L’écoute</a:t>
            </a:r>
          </a:p>
        </p:txBody>
      </p:sp>
      <p:sp>
        <p:nvSpPr>
          <p:cNvPr id="3" name="Espace réservé du contenu 2">
            <a:extLst>
              <a:ext uri="{FF2B5EF4-FFF2-40B4-BE49-F238E27FC236}">
                <a16:creationId xmlns:a16="http://schemas.microsoft.com/office/drawing/2014/main" id="{5E985316-FA80-454A-B3CB-D49168A96259}"/>
              </a:ext>
            </a:extLst>
          </p:cNvPr>
          <p:cNvSpPr>
            <a:spLocks noGrp="1"/>
          </p:cNvSpPr>
          <p:nvPr>
            <p:ph idx="1"/>
          </p:nvPr>
        </p:nvSpPr>
        <p:spPr>
          <a:xfrm>
            <a:off x="685801" y="1707503"/>
            <a:ext cx="10131425" cy="2796073"/>
          </a:xfrm>
        </p:spPr>
        <p:txBody>
          <a:bodyPr/>
          <a:lstStyle/>
          <a:p>
            <a:pPr marL="797560" marR="761365" indent="-344805">
              <a:lnSpc>
                <a:spcPct val="97000"/>
              </a:lnSpc>
              <a:spcBef>
                <a:spcPts val="475"/>
              </a:spcBef>
              <a:spcAft>
                <a:spcPts val="0"/>
              </a:spcAft>
            </a:pPr>
            <a:r>
              <a:rPr lang="fr-FR" sz="1800" dirty="0">
                <a:effectLst/>
                <a:latin typeface="Calibri" panose="020F0502020204030204" pitchFamily="34" charset="0"/>
                <a:ea typeface="Calibri" panose="020F0502020204030204" pitchFamily="34" charset="0"/>
              </a:rPr>
              <a:t>À l’aide d’outils: baromètre de motivation, évaluation du climat social mais aussi taux d’absentéisme, </a:t>
            </a:r>
            <a:r>
              <a:rPr lang="fr-FR" sz="1800" dirty="0" err="1">
                <a:effectLst/>
                <a:latin typeface="Calibri" panose="020F0502020204030204" pitchFamily="34" charset="0"/>
                <a:ea typeface="Calibri" panose="020F0502020204030204" pitchFamily="34" charset="0"/>
              </a:rPr>
              <a:t>turn</a:t>
            </a:r>
            <a:r>
              <a:rPr lang="fr-FR" sz="1800" dirty="0">
                <a:effectLst/>
                <a:latin typeface="Calibri" panose="020F0502020204030204" pitchFamily="34" charset="0"/>
                <a:ea typeface="Calibri" panose="020F0502020204030204" pitchFamily="34" charset="0"/>
              </a:rPr>
              <a:t> over, …</a:t>
            </a:r>
          </a:p>
          <a:p>
            <a:pPr marL="797560" marR="761365" indent="-344805">
              <a:lnSpc>
                <a:spcPct val="97000"/>
              </a:lnSpc>
              <a:spcBef>
                <a:spcPts val="475"/>
              </a:spcBef>
              <a:spcAft>
                <a:spcPts val="0"/>
              </a:spcAft>
            </a:pPr>
            <a:r>
              <a:rPr lang="fr-FR" sz="1800" dirty="0">
                <a:effectLst/>
                <a:latin typeface="Calibri" panose="020F0502020204030204" pitchFamily="34" charset="0"/>
                <a:ea typeface="Calibri" panose="020F0502020204030204" pitchFamily="34" charset="0"/>
              </a:rPr>
              <a:t> </a:t>
            </a:r>
          </a:p>
          <a:p>
            <a:pPr marL="453390"/>
            <a:r>
              <a:rPr lang="fr-FR" sz="1800" dirty="0">
                <a:effectLst/>
                <a:latin typeface="Calibri" panose="020F0502020204030204" pitchFamily="34" charset="0"/>
                <a:ea typeface="Calibri" panose="020F0502020204030204" pitchFamily="34" charset="0"/>
              </a:rPr>
              <a:t>Évolution des objectifs de la communication interne</a:t>
            </a:r>
          </a:p>
          <a:p>
            <a:endParaRPr lang="fr-FR" dirty="0"/>
          </a:p>
        </p:txBody>
      </p:sp>
      <p:graphicFrame>
        <p:nvGraphicFramePr>
          <p:cNvPr id="8" name="Tableau 7">
            <a:extLst>
              <a:ext uri="{FF2B5EF4-FFF2-40B4-BE49-F238E27FC236}">
                <a16:creationId xmlns:a16="http://schemas.microsoft.com/office/drawing/2014/main" id="{4C26096C-C9D4-4DE0-B32D-A408AF3CD7D4}"/>
              </a:ext>
            </a:extLst>
          </p:cNvPr>
          <p:cNvGraphicFramePr>
            <a:graphicFrameLocks noGrp="1"/>
          </p:cNvGraphicFramePr>
          <p:nvPr>
            <p:extLst>
              <p:ext uri="{D42A27DB-BD31-4B8C-83A1-F6EECF244321}">
                <p14:modId xmlns:p14="http://schemas.microsoft.com/office/powerpoint/2010/main" val="871647542"/>
              </p:ext>
            </p:extLst>
          </p:nvPr>
        </p:nvGraphicFramePr>
        <p:xfrm>
          <a:off x="2345372" y="3890865"/>
          <a:ext cx="8048930" cy="2565919"/>
        </p:xfrm>
        <a:graphic>
          <a:graphicData uri="http://schemas.openxmlformats.org/drawingml/2006/table">
            <a:tbl>
              <a:tblPr firstRow="1" firstCol="1" lastRow="1" lastCol="1" bandRow="1" bandCol="1">
                <a:tableStyleId>{5C22544A-7EE6-4342-B048-85BDC9FD1C3A}</a:tableStyleId>
              </a:tblPr>
              <a:tblGrid>
                <a:gridCol w="4022762">
                  <a:extLst>
                    <a:ext uri="{9D8B030D-6E8A-4147-A177-3AD203B41FA5}">
                      <a16:colId xmlns:a16="http://schemas.microsoft.com/office/drawing/2014/main" val="2645087251"/>
                    </a:ext>
                  </a:extLst>
                </a:gridCol>
                <a:gridCol w="4026168">
                  <a:extLst>
                    <a:ext uri="{9D8B030D-6E8A-4147-A177-3AD203B41FA5}">
                      <a16:colId xmlns:a16="http://schemas.microsoft.com/office/drawing/2014/main" val="313551465"/>
                    </a:ext>
                  </a:extLst>
                </a:gridCol>
              </a:tblGrid>
              <a:tr h="368746">
                <a:tc>
                  <a:txBody>
                    <a:bodyPr/>
                    <a:lstStyle/>
                    <a:p>
                      <a:pPr marL="87630">
                        <a:spcBef>
                          <a:spcPts val="250"/>
                        </a:spcBef>
                        <a:spcAft>
                          <a:spcPts val="0"/>
                        </a:spcAft>
                      </a:pPr>
                      <a:r>
                        <a:rPr lang="fr-FR" sz="1800" dirty="0">
                          <a:effectLst/>
                        </a:rPr>
                        <a:t>Avant</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90805">
                        <a:spcBef>
                          <a:spcPts val="250"/>
                        </a:spcBef>
                      </a:pPr>
                      <a:r>
                        <a:rPr lang="fr-FR" sz="1800">
                          <a:effectLst/>
                        </a:rPr>
                        <a:t>Aujourd’hui</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399047613"/>
                  </a:ext>
                </a:extLst>
              </a:tr>
              <a:tr h="2197173">
                <a:tc>
                  <a:txBody>
                    <a:bodyPr/>
                    <a:lstStyle/>
                    <a:p>
                      <a:pPr marL="87630">
                        <a:spcBef>
                          <a:spcPts val="100"/>
                        </a:spcBef>
                        <a:spcAft>
                          <a:spcPts val="0"/>
                        </a:spcAft>
                      </a:pPr>
                      <a:r>
                        <a:rPr lang="fr-FR" sz="1800">
                          <a:effectLst/>
                        </a:rPr>
                        <a:t>Thème de la culture d’entreprise</a:t>
                      </a:r>
                      <a:endParaRPr lang="fr-FR" sz="1100">
                        <a:effectLst/>
                      </a:endParaRPr>
                    </a:p>
                    <a:p>
                      <a:pPr marL="87630">
                        <a:lnSpc>
                          <a:spcPct val="97000"/>
                        </a:lnSpc>
                        <a:spcBef>
                          <a:spcPts val="1195"/>
                        </a:spcBef>
                        <a:spcAft>
                          <a:spcPts val="0"/>
                        </a:spcAft>
                      </a:pPr>
                      <a:r>
                        <a:rPr lang="fr-FR" sz="1800">
                          <a:effectLst/>
                        </a:rPr>
                        <a:t>Mobilisation/informations autour des projets</a:t>
                      </a:r>
                      <a:endParaRPr lang="fr-FR" sz="1100">
                        <a:effectLst/>
                      </a:endParaRPr>
                    </a:p>
                    <a:p>
                      <a:pPr marL="87630">
                        <a:spcBef>
                          <a:spcPts val="1180"/>
                        </a:spcBef>
                        <a:spcAft>
                          <a:spcPts val="0"/>
                        </a:spcAft>
                      </a:pPr>
                      <a:r>
                        <a:rPr lang="fr-FR" sz="1800">
                          <a:effectLst/>
                        </a:rPr>
                        <a:t>Simples informations vers les salariés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90805" marR="44450">
                        <a:lnSpc>
                          <a:spcPct val="97000"/>
                        </a:lnSpc>
                        <a:spcBef>
                          <a:spcPts val="135"/>
                        </a:spcBef>
                        <a:spcAft>
                          <a:spcPts val="0"/>
                        </a:spcAft>
                      </a:pPr>
                      <a:r>
                        <a:rPr lang="fr-FR" sz="1800" dirty="0">
                          <a:effectLst/>
                        </a:rPr>
                        <a:t>Créer du lien: les manager de proximité deviennent de réels leviers</a:t>
                      </a:r>
                      <a:endParaRPr lang="fr-FR" sz="1100" dirty="0">
                        <a:effectLst/>
                      </a:endParaRPr>
                    </a:p>
                    <a:p>
                      <a:pPr marL="90805">
                        <a:lnSpc>
                          <a:spcPct val="97000"/>
                        </a:lnSpc>
                        <a:spcBef>
                          <a:spcPts val="1215"/>
                        </a:spcBef>
                      </a:pPr>
                      <a:r>
                        <a:rPr lang="fr-FR" sz="1800" dirty="0">
                          <a:effectLst/>
                        </a:rPr>
                        <a:t>Réguler les tensions et éviter les conflits</a:t>
                      </a:r>
                      <a:endParaRPr lang="fr-FR" sz="1100" dirty="0">
                        <a:effectLst/>
                      </a:endParaRPr>
                    </a:p>
                    <a:p>
                      <a:pPr marL="90805">
                        <a:lnSpc>
                          <a:spcPct val="97000"/>
                        </a:lnSpc>
                        <a:spcBef>
                          <a:spcPts val="1210"/>
                        </a:spcBef>
                      </a:pPr>
                      <a:r>
                        <a:rPr lang="fr-FR" sz="1800" dirty="0">
                          <a:effectLst/>
                        </a:rPr>
                        <a:t>Développer la motivation et l’implication des salariés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144235124"/>
                  </a:ext>
                </a:extLst>
              </a:tr>
            </a:tbl>
          </a:graphicData>
        </a:graphic>
      </p:graphicFrame>
    </p:spTree>
    <p:extLst>
      <p:ext uri="{BB962C8B-B14F-4D97-AF65-F5344CB8AC3E}">
        <p14:creationId xmlns:p14="http://schemas.microsoft.com/office/powerpoint/2010/main" val="7488177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087544-D36E-4048-99F8-211211B47A2F}"/>
              </a:ext>
            </a:extLst>
          </p:cNvPr>
          <p:cNvSpPr>
            <a:spLocks noGrp="1"/>
          </p:cNvSpPr>
          <p:nvPr>
            <p:ph type="title"/>
          </p:nvPr>
        </p:nvSpPr>
        <p:spPr/>
        <p:txBody>
          <a:bodyPr/>
          <a:lstStyle/>
          <a:p>
            <a:r>
              <a:rPr lang="fr-FR" dirty="0"/>
              <a:t>Les outils liés à l’écrit</a:t>
            </a:r>
          </a:p>
        </p:txBody>
      </p:sp>
      <p:sp>
        <p:nvSpPr>
          <p:cNvPr id="3" name="Espace réservé du contenu 2">
            <a:extLst>
              <a:ext uri="{FF2B5EF4-FFF2-40B4-BE49-F238E27FC236}">
                <a16:creationId xmlns:a16="http://schemas.microsoft.com/office/drawing/2014/main" id="{EBB70561-5357-4B32-A1D1-292B54675256}"/>
              </a:ext>
            </a:extLst>
          </p:cNvPr>
          <p:cNvSpPr>
            <a:spLocks noGrp="1"/>
          </p:cNvSpPr>
          <p:nvPr>
            <p:ph idx="1"/>
          </p:nvPr>
        </p:nvSpPr>
        <p:spPr/>
        <p:txBody>
          <a:bodyPr>
            <a:normAutofit lnSpcReduction="10000"/>
          </a:bodyPr>
          <a:lstStyle/>
          <a:p>
            <a:pPr marL="453390">
              <a:spcBef>
                <a:spcPts val="390"/>
              </a:spcBef>
              <a:spcAft>
                <a:spcPts val="0"/>
              </a:spcAft>
            </a:pPr>
            <a:r>
              <a:rPr lang="fr-FR" sz="1800" b="1" dirty="0">
                <a:effectLst/>
                <a:latin typeface="Calibri" panose="020F0502020204030204" pitchFamily="34" charset="0"/>
                <a:ea typeface="Calibri" panose="020F0502020204030204" pitchFamily="34" charset="0"/>
              </a:rPr>
              <a:t>La note de service, le rapport</a:t>
            </a:r>
            <a:r>
              <a:rPr lang="fr-FR" sz="1800" dirty="0">
                <a:effectLst/>
                <a:latin typeface="Calibri" panose="020F0502020204030204" pitchFamily="34" charset="0"/>
                <a:ea typeface="Calibri" panose="020F0502020204030204" pitchFamily="34" charset="0"/>
              </a:rPr>
              <a:t>… sur de l’information courante. Elle doit être:</a:t>
            </a:r>
          </a:p>
          <a:p>
            <a:pPr marL="342900" lvl="0" indent="-342900">
              <a:spcBef>
                <a:spcPts val="385"/>
              </a:spcBef>
              <a:buFont typeface="Arial" panose="020B0604020202020204" pitchFamily="34" charset="0"/>
              <a:buChar char="–"/>
              <a:tabLst>
                <a:tab pos="1196975" algn="l"/>
                <a:tab pos="1197610" algn="l"/>
              </a:tabLst>
            </a:pPr>
            <a:r>
              <a:rPr lang="fr-FR" sz="1800" spc="-30" dirty="0">
                <a:effectLst/>
                <a:latin typeface="Calibri" panose="020F0502020204030204" pitchFamily="34" charset="0"/>
                <a:ea typeface="Calibri" panose="020F0502020204030204" pitchFamily="34" charset="0"/>
              </a:rPr>
              <a:t>Précise</a:t>
            </a:r>
          </a:p>
          <a:p>
            <a:pPr marL="342900" lvl="0" indent="-342900">
              <a:spcBef>
                <a:spcPts val="395"/>
              </a:spcBef>
              <a:buFont typeface="Arial" panose="020B0604020202020204" pitchFamily="34" charset="0"/>
              <a:buChar char="–"/>
              <a:tabLst>
                <a:tab pos="1196975" algn="l"/>
                <a:tab pos="1197610" algn="l"/>
              </a:tabLst>
            </a:pPr>
            <a:r>
              <a:rPr lang="fr-FR" sz="1800" spc="-15" dirty="0">
                <a:effectLst/>
                <a:latin typeface="Calibri" panose="020F0502020204030204" pitchFamily="34" charset="0"/>
                <a:ea typeface="Calibri" panose="020F0502020204030204" pitchFamily="34" charset="0"/>
              </a:rPr>
              <a:t>Efficace</a:t>
            </a:r>
            <a:endParaRPr lang="fr-FR" sz="1800" spc="-30" dirty="0">
              <a:effectLst/>
              <a:latin typeface="Calibri" panose="020F0502020204030204" pitchFamily="34" charset="0"/>
              <a:ea typeface="Calibri" panose="020F0502020204030204" pitchFamily="34" charset="0"/>
            </a:endParaRPr>
          </a:p>
          <a:p>
            <a:pPr marL="342900" lvl="0" indent="-342900">
              <a:spcBef>
                <a:spcPts val="395"/>
              </a:spcBef>
              <a:buFont typeface="Arial" panose="020B0604020202020204" pitchFamily="34" charset="0"/>
              <a:buChar char="–"/>
              <a:tabLst>
                <a:tab pos="1196975" algn="l"/>
                <a:tab pos="1197610" algn="l"/>
              </a:tabLst>
            </a:pPr>
            <a:r>
              <a:rPr lang="fr-FR" sz="1800" spc="-30" dirty="0">
                <a:effectLst/>
                <a:latin typeface="Calibri" panose="020F0502020204030204" pitchFamily="34" charset="0"/>
                <a:ea typeface="Calibri" panose="020F0502020204030204" pitchFamily="34" charset="0"/>
              </a:rPr>
              <a:t>Conservée</a:t>
            </a:r>
          </a:p>
          <a:p>
            <a:pPr>
              <a:spcBef>
                <a:spcPts val="45"/>
              </a:spcBef>
            </a:pPr>
            <a:r>
              <a:rPr lang="fr-FR" sz="1800" dirty="0">
                <a:effectLst/>
                <a:latin typeface="Calibri" panose="020F0502020204030204" pitchFamily="34" charset="0"/>
                <a:ea typeface="Calibri" panose="020F0502020204030204" pitchFamily="34" charset="0"/>
              </a:rPr>
              <a:t> </a:t>
            </a:r>
          </a:p>
          <a:p>
            <a:pPr marL="453390"/>
            <a:r>
              <a:rPr lang="fr-FR" sz="1800" b="1" dirty="0">
                <a:effectLst/>
                <a:latin typeface="Calibri" panose="020F0502020204030204" pitchFamily="34" charset="0"/>
                <a:ea typeface="Calibri" panose="020F0502020204030204" pitchFamily="34" charset="0"/>
              </a:rPr>
              <a:t>Le tableau d’affichage </a:t>
            </a:r>
            <a:r>
              <a:rPr lang="fr-FR" sz="1800" dirty="0">
                <a:effectLst/>
                <a:latin typeface="Calibri" panose="020F0502020204030204" pitchFamily="34" charset="0"/>
                <a:ea typeface="Calibri" panose="020F0502020204030204" pitchFamily="34" charset="0"/>
              </a:rPr>
              <a:t>… informations ponctuelles, simples</a:t>
            </a:r>
          </a:p>
          <a:p>
            <a:pPr marL="342900" lvl="0" indent="-342900">
              <a:spcBef>
                <a:spcPts val="390"/>
              </a:spcBef>
              <a:buFont typeface="Arial" panose="020B0604020202020204" pitchFamily="34" charset="0"/>
              <a:buChar char="–"/>
              <a:tabLst>
                <a:tab pos="1196975" algn="l"/>
                <a:tab pos="1197610" algn="l"/>
              </a:tabLst>
            </a:pPr>
            <a:r>
              <a:rPr lang="fr-FR" sz="1800" spc="-30" dirty="0">
                <a:effectLst/>
                <a:latin typeface="Calibri" panose="020F0502020204030204" pitchFamily="34" charset="0"/>
                <a:ea typeface="Calibri" panose="020F0502020204030204" pitchFamily="34" charset="0"/>
              </a:rPr>
              <a:t>Bien situé (machine à</a:t>
            </a:r>
            <a:r>
              <a:rPr lang="fr-FR" sz="1800" spc="35" dirty="0">
                <a:effectLst/>
                <a:latin typeface="Calibri" panose="020F0502020204030204" pitchFamily="34" charset="0"/>
                <a:ea typeface="Calibri" panose="020F0502020204030204" pitchFamily="34" charset="0"/>
              </a:rPr>
              <a:t> </a:t>
            </a:r>
            <a:r>
              <a:rPr lang="fr-FR" sz="1800" spc="-15" dirty="0">
                <a:effectLst/>
                <a:latin typeface="Calibri" panose="020F0502020204030204" pitchFamily="34" charset="0"/>
                <a:ea typeface="Calibri" panose="020F0502020204030204" pitchFamily="34" charset="0"/>
              </a:rPr>
              <a:t>café?)</a:t>
            </a:r>
            <a:endParaRPr lang="fr-FR" sz="1800" spc="-30" dirty="0">
              <a:effectLst/>
              <a:latin typeface="Calibri" panose="020F0502020204030204" pitchFamily="34" charset="0"/>
              <a:ea typeface="Calibri" panose="020F0502020204030204" pitchFamily="34" charset="0"/>
            </a:endParaRPr>
          </a:p>
          <a:p>
            <a:pPr marL="342900" lvl="0" indent="-342900">
              <a:spcBef>
                <a:spcPts val="395"/>
              </a:spcBef>
              <a:buFont typeface="Arial" panose="020B0604020202020204" pitchFamily="34" charset="0"/>
              <a:buChar char="–"/>
              <a:tabLst>
                <a:tab pos="1196975" algn="l"/>
                <a:tab pos="1197610" algn="l"/>
              </a:tabLst>
            </a:pPr>
            <a:r>
              <a:rPr lang="fr-FR" sz="1800" spc="-15" dirty="0">
                <a:effectLst/>
                <a:latin typeface="Calibri" panose="020F0502020204030204" pitchFamily="34" charset="0"/>
                <a:ea typeface="Calibri" panose="020F0502020204030204" pitchFamily="34" charset="0"/>
              </a:rPr>
              <a:t>Penser </a:t>
            </a:r>
            <a:r>
              <a:rPr lang="fr-FR" sz="1800" spc="-30" dirty="0">
                <a:effectLst/>
                <a:latin typeface="Calibri" panose="020F0502020204030204" pitchFamily="34" charset="0"/>
                <a:ea typeface="Calibri" panose="020F0502020204030204" pitchFamily="34" charset="0"/>
              </a:rPr>
              <a:t>l’information dessus comme une</a:t>
            </a:r>
            <a:r>
              <a:rPr lang="fr-FR" sz="1800" spc="120" dirty="0">
                <a:effectLst/>
                <a:latin typeface="Calibri" panose="020F0502020204030204" pitchFamily="34" charset="0"/>
                <a:ea typeface="Calibri" panose="020F0502020204030204" pitchFamily="34" charset="0"/>
              </a:rPr>
              <a:t> </a:t>
            </a:r>
            <a:r>
              <a:rPr lang="fr-FR" sz="1800" spc="-30" dirty="0">
                <a:effectLst/>
                <a:latin typeface="Calibri" panose="020F0502020204030204" pitchFamily="34" charset="0"/>
                <a:ea typeface="Calibri" panose="020F0502020204030204" pitchFamily="34" charset="0"/>
              </a:rPr>
              <a:t>publicité</a:t>
            </a:r>
          </a:p>
          <a:p>
            <a:pPr marL="342900" lvl="0" indent="-342900">
              <a:spcBef>
                <a:spcPts val="395"/>
              </a:spcBef>
              <a:buFont typeface="Arial" panose="020B0604020202020204" pitchFamily="34" charset="0"/>
              <a:buChar char="–"/>
              <a:tabLst>
                <a:tab pos="1196975" algn="l"/>
                <a:tab pos="1197610" algn="l"/>
              </a:tabLst>
            </a:pPr>
            <a:r>
              <a:rPr lang="fr-FR" sz="1800" spc="-30" dirty="0">
                <a:effectLst/>
                <a:latin typeface="Calibri" panose="020F0502020204030204" pitchFamily="34" charset="0"/>
                <a:ea typeface="Calibri" panose="020F0502020204030204" pitchFamily="34" charset="0"/>
              </a:rPr>
              <a:t>Mise en place de campagne</a:t>
            </a:r>
            <a:r>
              <a:rPr lang="fr-FR" sz="1800" spc="80" dirty="0">
                <a:effectLst/>
                <a:latin typeface="Calibri" panose="020F0502020204030204" pitchFamily="34" charset="0"/>
                <a:ea typeface="Calibri" panose="020F0502020204030204" pitchFamily="34" charset="0"/>
              </a:rPr>
              <a:t> </a:t>
            </a:r>
            <a:r>
              <a:rPr lang="fr-FR" sz="1800" spc="-30" dirty="0">
                <a:effectLst/>
                <a:latin typeface="Calibri" panose="020F0502020204030204" pitchFamily="34" charset="0"/>
                <a:ea typeface="Calibri" panose="020F0502020204030204" pitchFamily="34" charset="0"/>
              </a:rPr>
              <a:t>thématique</a:t>
            </a:r>
          </a:p>
          <a:p>
            <a:endParaRPr lang="fr-FR" dirty="0"/>
          </a:p>
        </p:txBody>
      </p:sp>
    </p:spTree>
    <p:extLst>
      <p:ext uri="{BB962C8B-B14F-4D97-AF65-F5344CB8AC3E}">
        <p14:creationId xmlns:p14="http://schemas.microsoft.com/office/powerpoint/2010/main" val="27662051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0EE6C10-54C7-43D5-93A0-29C0466D9153}"/>
              </a:ext>
            </a:extLst>
          </p:cNvPr>
          <p:cNvSpPr>
            <a:spLocks noGrp="1"/>
          </p:cNvSpPr>
          <p:nvPr>
            <p:ph idx="1"/>
          </p:nvPr>
        </p:nvSpPr>
        <p:spPr>
          <a:xfrm>
            <a:off x="685801" y="1539551"/>
            <a:ext cx="10131425" cy="4251649"/>
          </a:xfrm>
        </p:spPr>
        <p:txBody>
          <a:bodyPr>
            <a:normAutofit/>
          </a:bodyPr>
          <a:lstStyle/>
          <a:p>
            <a:pPr marL="453390">
              <a:spcBef>
                <a:spcPts val="390"/>
              </a:spcBef>
            </a:pPr>
            <a:r>
              <a:rPr lang="fr-FR" sz="1800" b="1" dirty="0">
                <a:effectLst/>
                <a:latin typeface="Calibri" panose="020F0502020204030204" pitchFamily="34" charset="0"/>
                <a:ea typeface="Calibri" panose="020F0502020204030204" pitchFamily="34" charset="0"/>
              </a:rPr>
              <a:t>La boite à idées</a:t>
            </a:r>
          </a:p>
          <a:p>
            <a:pPr marL="342900" lvl="0" indent="-342900">
              <a:spcBef>
                <a:spcPts val="390"/>
              </a:spcBef>
              <a:buFont typeface="Arial" panose="020B0604020202020204" pitchFamily="34" charset="0"/>
              <a:buChar char="–"/>
              <a:tabLst>
                <a:tab pos="1196975" algn="l"/>
                <a:tab pos="1197610" algn="l"/>
              </a:tabLst>
            </a:pPr>
            <a:r>
              <a:rPr lang="fr-FR" sz="1800" spc="-30" dirty="0">
                <a:effectLst/>
                <a:latin typeface="Calibri" panose="020F0502020204030204" pitchFamily="34" charset="0"/>
                <a:ea typeface="Calibri" panose="020F0502020204030204" pitchFamily="34" charset="0"/>
              </a:rPr>
              <a:t>Dépôt</a:t>
            </a:r>
            <a:r>
              <a:rPr lang="fr-FR" sz="1800" spc="-10" dirty="0">
                <a:effectLst/>
                <a:latin typeface="Calibri" panose="020F0502020204030204" pitchFamily="34" charset="0"/>
                <a:ea typeface="Calibri" panose="020F0502020204030204" pitchFamily="34" charset="0"/>
              </a:rPr>
              <a:t> </a:t>
            </a:r>
            <a:r>
              <a:rPr lang="fr-FR" sz="1800" spc="-30" dirty="0">
                <a:effectLst/>
                <a:latin typeface="Calibri" panose="020F0502020204030204" pitchFamily="34" charset="0"/>
                <a:ea typeface="Calibri" panose="020F0502020204030204" pitchFamily="34" charset="0"/>
              </a:rPr>
              <a:t>anonyme</a:t>
            </a:r>
          </a:p>
          <a:p>
            <a:pPr marL="342900" lvl="0" indent="-342900">
              <a:spcBef>
                <a:spcPts val="390"/>
              </a:spcBef>
              <a:buFont typeface="Arial" panose="020B0604020202020204" pitchFamily="34" charset="0"/>
              <a:buChar char="–"/>
              <a:tabLst>
                <a:tab pos="1196975" algn="l"/>
                <a:tab pos="1197610" algn="l"/>
              </a:tabLst>
            </a:pPr>
            <a:r>
              <a:rPr lang="fr-FR" sz="1800" spc="-20" dirty="0">
                <a:effectLst/>
                <a:latin typeface="Calibri" panose="020F0502020204030204" pitchFamily="34" charset="0"/>
                <a:ea typeface="Calibri" panose="020F0502020204030204" pitchFamily="34" charset="0"/>
              </a:rPr>
              <a:t>Générateur </a:t>
            </a:r>
            <a:r>
              <a:rPr lang="fr-FR" sz="1800" spc="-30" dirty="0">
                <a:effectLst/>
                <a:latin typeface="Calibri" panose="020F0502020204030204" pitchFamily="34" charset="0"/>
                <a:ea typeface="Calibri" panose="020F0502020204030204" pitchFamily="34" charset="0"/>
              </a:rPr>
              <a:t>d’idées</a:t>
            </a:r>
            <a:r>
              <a:rPr lang="fr-FR" sz="1800" spc="145" dirty="0">
                <a:effectLst/>
                <a:latin typeface="Calibri" panose="020F0502020204030204" pitchFamily="34" charset="0"/>
                <a:ea typeface="Calibri" panose="020F0502020204030204" pitchFamily="34" charset="0"/>
              </a:rPr>
              <a:t> </a:t>
            </a:r>
            <a:r>
              <a:rPr lang="fr-FR" sz="1800" spc="-15" dirty="0">
                <a:effectLst/>
                <a:latin typeface="Calibri" panose="020F0502020204030204" pitchFamily="34" charset="0"/>
                <a:ea typeface="Calibri" panose="020F0502020204030204" pitchFamily="34" charset="0"/>
              </a:rPr>
              <a:t>innovantes</a:t>
            </a:r>
            <a:endParaRPr lang="fr-FR" sz="1800" spc="-30" dirty="0">
              <a:effectLst/>
              <a:latin typeface="Calibri" panose="020F0502020204030204" pitchFamily="34" charset="0"/>
              <a:ea typeface="Calibri" panose="020F0502020204030204" pitchFamily="34" charset="0"/>
            </a:endParaRPr>
          </a:p>
          <a:p>
            <a:pPr marL="342900" marR="1254760" lvl="0" indent="-342900">
              <a:lnSpc>
                <a:spcPct val="97000"/>
              </a:lnSpc>
              <a:spcBef>
                <a:spcPts val="430"/>
              </a:spcBef>
              <a:spcAft>
                <a:spcPts val="0"/>
              </a:spcAft>
              <a:buFont typeface="Arial" panose="020B0604020202020204" pitchFamily="34" charset="0"/>
              <a:buChar char="–"/>
              <a:tabLst>
                <a:tab pos="1196975" algn="l"/>
                <a:tab pos="1197610" algn="l"/>
              </a:tabLst>
            </a:pPr>
            <a:r>
              <a:rPr lang="fr-FR" sz="1800" spc="-15" dirty="0">
                <a:effectLst/>
                <a:latin typeface="Calibri" panose="020F0502020204030204" pitchFamily="34" charset="0"/>
                <a:ea typeface="Calibri" panose="020F0502020204030204" pitchFamily="34" charset="0"/>
              </a:rPr>
              <a:t>Favorise </a:t>
            </a:r>
            <a:r>
              <a:rPr lang="fr-FR" sz="1800" spc="-30" dirty="0">
                <a:effectLst/>
                <a:latin typeface="Calibri" panose="020F0502020204030204" pitchFamily="34" charset="0"/>
                <a:ea typeface="Calibri" panose="020F0502020204030204" pitchFamily="34" charset="0"/>
              </a:rPr>
              <a:t>le bon climat </a:t>
            </a:r>
            <a:r>
              <a:rPr lang="fr-FR" sz="1800" spc="-15" dirty="0">
                <a:effectLst/>
                <a:latin typeface="Calibri" panose="020F0502020204030204" pitchFamily="34" charset="0"/>
                <a:ea typeface="Calibri" panose="020F0502020204030204" pitchFamily="34" charset="0"/>
              </a:rPr>
              <a:t>interne </a:t>
            </a:r>
            <a:r>
              <a:rPr lang="fr-FR" sz="1800" spc="-30" dirty="0">
                <a:effectLst/>
                <a:latin typeface="Calibri" panose="020F0502020204030204" pitchFamily="34" charset="0"/>
                <a:ea typeface="Calibri" panose="020F0502020204030204" pitchFamily="34" charset="0"/>
              </a:rPr>
              <a:t>(le salarié peut </a:t>
            </a:r>
            <a:r>
              <a:rPr lang="fr-FR" sz="1800" spc="-25" dirty="0">
                <a:effectLst/>
                <a:latin typeface="Calibri" panose="020F0502020204030204" pitchFamily="34" charset="0"/>
                <a:ea typeface="Calibri" panose="020F0502020204030204" pitchFamily="34" charset="0"/>
              </a:rPr>
              <a:t>s’exprimer </a:t>
            </a:r>
            <a:r>
              <a:rPr lang="fr-FR" sz="1800" spc="-15" dirty="0">
                <a:effectLst/>
                <a:latin typeface="Calibri" panose="020F0502020204030204" pitchFamily="34" charset="0"/>
                <a:ea typeface="Calibri" panose="020F0502020204030204" pitchFamily="34" charset="0"/>
              </a:rPr>
              <a:t>librement </a:t>
            </a:r>
            <a:r>
              <a:rPr lang="fr-FR" sz="1800" spc="-30" dirty="0">
                <a:effectLst/>
                <a:latin typeface="Calibri" panose="020F0502020204030204" pitchFamily="34" charset="0"/>
                <a:ea typeface="Calibri" panose="020F0502020204030204" pitchFamily="34" charset="0"/>
              </a:rPr>
              <a:t>et </a:t>
            </a:r>
            <a:r>
              <a:rPr lang="fr-FR" sz="1800" spc="-20" dirty="0">
                <a:effectLst/>
                <a:latin typeface="Calibri" panose="020F0502020204030204" pitchFamily="34" charset="0"/>
                <a:ea typeface="Calibri" panose="020F0502020204030204" pitchFamily="34" charset="0"/>
              </a:rPr>
              <a:t>sera </a:t>
            </a:r>
            <a:r>
              <a:rPr lang="fr-FR" sz="1800" spc="-15" dirty="0">
                <a:effectLst/>
                <a:latin typeface="Calibri" panose="020F0502020204030204" pitchFamily="34" charset="0"/>
                <a:ea typeface="Calibri" panose="020F0502020204030204" pitchFamily="34" charset="0"/>
              </a:rPr>
              <a:t>entendu)</a:t>
            </a:r>
            <a:endParaRPr lang="fr-FR" sz="1800" spc="-30" dirty="0">
              <a:effectLst/>
              <a:latin typeface="Calibri" panose="020F0502020204030204" pitchFamily="34" charset="0"/>
              <a:ea typeface="Calibri" panose="020F0502020204030204" pitchFamily="34" charset="0"/>
            </a:endParaRPr>
          </a:p>
          <a:p>
            <a:pPr marL="901700" marR="664210" indent="8890">
              <a:lnSpc>
                <a:spcPct val="97000"/>
              </a:lnSpc>
              <a:spcBef>
                <a:spcPts val="445"/>
              </a:spcBef>
              <a:spcAft>
                <a:spcPts val="0"/>
              </a:spcAft>
            </a:pPr>
            <a:r>
              <a:rPr lang="fr-FR" sz="1800" dirty="0">
                <a:effectLst/>
                <a:latin typeface="Calibri" panose="020F0502020204030204" pitchFamily="34" charset="0"/>
                <a:ea typeface="Calibri" panose="020F0502020204030204" pitchFamily="34" charset="0"/>
              </a:rPr>
              <a:t>Il est important que les salariés aient confiance dans le traitement qui sera réservé à leurs suggestions.</a:t>
            </a:r>
          </a:p>
          <a:p>
            <a:r>
              <a:rPr lang="fr-FR" sz="1800" dirty="0">
                <a:effectLst/>
                <a:latin typeface="Calibri" panose="020F0502020204030204" pitchFamily="34" charset="0"/>
                <a:ea typeface="Calibri" panose="020F0502020204030204" pitchFamily="34" charset="0"/>
              </a:rPr>
              <a:t> </a:t>
            </a:r>
          </a:p>
          <a:p>
            <a:pPr marL="502285">
              <a:spcBef>
                <a:spcPts val="5"/>
              </a:spcBef>
              <a:spcAft>
                <a:spcPts val="0"/>
              </a:spcAft>
            </a:pPr>
            <a:r>
              <a:rPr lang="fr-FR" sz="1800" b="0" dirty="0">
                <a:solidFill>
                  <a:srgbClr val="FF555F"/>
                </a:solidFill>
                <a:effectLst/>
                <a:latin typeface="Wingdings" panose="05000000000000000000" pitchFamily="2" charset="2"/>
                <a:ea typeface="Calibri" panose="020F0502020204030204" pitchFamily="34" charset="0"/>
              </a:rPr>
              <a:t>è</a:t>
            </a:r>
            <a:r>
              <a:rPr lang="fr-FR" sz="1800" b="0" dirty="0">
                <a:solidFill>
                  <a:srgbClr val="FF555F"/>
                </a:solidFill>
                <a:effectLst/>
                <a:latin typeface="Times New Roman" panose="02020603050405020304" pitchFamily="18" charset="0"/>
                <a:ea typeface="Calibri" panose="020F0502020204030204" pitchFamily="34" charset="0"/>
                <a:cs typeface="Calibri" panose="020F0502020204030204" pitchFamily="34" charset="0"/>
              </a:rPr>
              <a:t> </a:t>
            </a:r>
            <a:r>
              <a:rPr lang="fr-FR" sz="1800" b="1" dirty="0">
                <a:effectLst/>
                <a:latin typeface="Calibri" panose="020F0502020204030204" pitchFamily="34" charset="0"/>
                <a:ea typeface="Calibri" panose="020F0502020204030204" pitchFamily="34" charset="0"/>
              </a:rPr>
              <a:t>Le courrier du dirigeant</a:t>
            </a:r>
          </a:p>
          <a:p>
            <a:pPr>
              <a:spcBef>
                <a:spcPts val="20"/>
              </a:spcBef>
            </a:pPr>
            <a:r>
              <a:rPr lang="fr-FR" sz="1800" b="1" dirty="0">
                <a:effectLst/>
                <a:latin typeface="Calibri" panose="020F0502020204030204" pitchFamily="34" charset="0"/>
                <a:ea typeface="Calibri" panose="020F0502020204030204" pitchFamily="34" charset="0"/>
              </a:rPr>
              <a:t> </a:t>
            </a:r>
            <a:endParaRPr lang="fr-FR" sz="1800" dirty="0">
              <a:effectLst/>
              <a:latin typeface="Calibri" panose="020F0502020204030204" pitchFamily="34" charset="0"/>
              <a:ea typeface="Calibri" panose="020F0502020204030204" pitchFamily="34" charset="0"/>
            </a:endParaRPr>
          </a:p>
          <a:p>
            <a:pPr marL="502285"/>
            <a:r>
              <a:rPr lang="fr-FR" sz="1800" dirty="0">
                <a:solidFill>
                  <a:srgbClr val="FF555F"/>
                </a:solidFill>
                <a:effectLst/>
                <a:latin typeface="Wingdings" panose="05000000000000000000" pitchFamily="2" charset="2"/>
                <a:ea typeface="Calibri" panose="020F0502020204030204" pitchFamily="34" charset="0"/>
              </a:rPr>
              <a:t>è </a:t>
            </a:r>
            <a:r>
              <a:rPr lang="fr-FR" sz="1800" b="1" dirty="0">
                <a:effectLst/>
                <a:latin typeface="Calibri" panose="020F0502020204030204" pitchFamily="34" charset="0"/>
                <a:ea typeface="Calibri" panose="020F0502020204030204" pitchFamily="34" charset="0"/>
              </a:rPr>
              <a:t>Le journal interne</a:t>
            </a:r>
            <a:endParaRPr lang="fr-FR" sz="1800" dirty="0">
              <a:effectLst/>
              <a:latin typeface="Calibri" panose="020F0502020204030204" pitchFamily="34" charset="0"/>
              <a:ea typeface="Calibri" panose="020F0502020204030204" pitchFamily="34" charset="0"/>
            </a:endParaRPr>
          </a:p>
          <a:p>
            <a:endParaRPr lang="fr-FR" dirty="0"/>
          </a:p>
        </p:txBody>
      </p:sp>
    </p:spTree>
    <p:extLst>
      <p:ext uri="{BB962C8B-B14F-4D97-AF65-F5344CB8AC3E}">
        <p14:creationId xmlns:p14="http://schemas.microsoft.com/office/powerpoint/2010/main" val="2270092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2.jpeg">
            <a:extLst>
              <a:ext uri="{FF2B5EF4-FFF2-40B4-BE49-F238E27FC236}">
                <a16:creationId xmlns:a16="http://schemas.microsoft.com/office/drawing/2014/main" id="{293C0AD6-C6CE-45AF-905D-E39191D531E1}"/>
              </a:ext>
            </a:extLst>
          </p:cNvPr>
          <p:cNvPicPr>
            <a:picLocks noGrp="1"/>
          </p:cNvPicPr>
          <p:nvPr>
            <p:ph idx="1"/>
          </p:nvPr>
        </p:nvPicPr>
        <p:blipFill>
          <a:blip r:embed="rId2" cstate="print"/>
          <a:stretch>
            <a:fillRect/>
          </a:stretch>
        </p:blipFill>
        <p:spPr>
          <a:xfrm>
            <a:off x="6251509" y="2112716"/>
            <a:ext cx="5619691" cy="3184588"/>
          </a:xfrm>
          <a:prstGeom prst="rect">
            <a:avLst/>
          </a:prstGeom>
        </p:spPr>
      </p:pic>
      <p:sp>
        <p:nvSpPr>
          <p:cNvPr id="9" name="ZoneTexte 8">
            <a:extLst>
              <a:ext uri="{FF2B5EF4-FFF2-40B4-BE49-F238E27FC236}">
                <a16:creationId xmlns:a16="http://schemas.microsoft.com/office/drawing/2014/main" id="{E5ED33B8-4233-4FF2-930B-1795CDF98B21}"/>
              </a:ext>
            </a:extLst>
          </p:cNvPr>
          <p:cNvSpPr txBox="1"/>
          <p:nvPr/>
        </p:nvSpPr>
        <p:spPr>
          <a:xfrm>
            <a:off x="508520" y="2043208"/>
            <a:ext cx="9948765" cy="3254096"/>
          </a:xfrm>
          <a:prstGeom prst="rect">
            <a:avLst/>
          </a:prstGeom>
          <a:noFill/>
        </p:spPr>
        <p:txBody>
          <a:bodyPr wrap="square">
            <a:spAutoFit/>
          </a:bodyPr>
          <a:lstStyle/>
          <a:p>
            <a:pPr marL="453390">
              <a:spcBef>
                <a:spcPts val="390"/>
              </a:spcBef>
              <a:spcAft>
                <a:spcPts val="0"/>
              </a:spcAft>
            </a:pPr>
            <a:r>
              <a:rPr lang="fr-FR" sz="2000" b="1" dirty="0">
                <a:effectLst/>
                <a:latin typeface="Calibri" panose="020F0502020204030204" pitchFamily="34" charset="0"/>
                <a:ea typeface="Calibri" panose="020F0502020204030204" pitchFamily="34" charset="0"/>
              </a:rPr>
              <a:t>La revue de presse</a:t>
            </a:r>
            <a:endParaRPr lang="fr-FR" sz="1100" dirty="0">
              <a:effectLst/>
              <a:latin typeface="Calibri" panose="020F0502020204030204" pitchFamily="34" charset="0"/>
              <a:ea typeface="Calibri" panose="020F0502020204030204" pitchFamily="34" charset="0"/>
            </a:endParaRPr>
          </a:p>
          <a:p>
            <a:pPr marL="342900" lvl="0" indent="-342900">
              <a:spcBef>
                <a:spcPts val="390"/>
              </a:spcBef>
              <a:buFont typeface="Arial" panose="020B0604020202020204" pitchFamily="34" charset="0"/>
              <a:buChar char="–"/>
              <a:tabLst>
                <a:tab pos="1196975" algn="l"/>
                <a:tab pos="1197610" algn="l"/>
              </a:tabLst>
            </a:pPr>
            <a:r>
              <a:rPr lang="fr-FR" sz="1800" spc="-15" dirty="0">
                <a:effectLst/>
                <a:latin typeface="Calibri" panose="020F0502020204030204" pitchFamily="34" charset="0"/>
                <a:ea typeface="Calibri" panose="020F0502020204030204" pitchFamily="34" charset="0"/>
              </a:rPr>
              <a:t>Synthèse </a:t>
            </a:r>
            <a:r>
              <a:rPr lang="fr-FR" sz="1800" spc="-30" dirty="0">
                <a:effectLst/>
                <a:latin typeface="Calibri" panose="020F0502020204030204" pitchFamily="34" charset="0"/>
                <a:ea typeface="Calibri" panose="020F0502020204030204" pitchFamily="34" charset="0"/>
              </a:rPr>
              <a:t>de</a:t>
            </a:r>
            <a:r>
              <a:rPr lang="fr-FR" sz="1800" spc="70" dirty="0">
                <a:effectLst/>
                <a:latin typeface="Calibri" panose="020F0502020204030204" pitchFamily="34" charset="0"/>
                <a:ea typeface="Calibri" panose="020F0502020204030204" pitchFamily="34" charset="0"/>
              </a:rPr>
              <a:t> </a:t>
            </a:r>
            <a:r>
              <a:rPr lang="fr-FR" sz="1800" spc="-20" dirty="0">
                <a:effectLst/>
                <a:latin typeface="Calibri" panose="020F0502020204030204" pitchFamily="34" charset="0"/>
                <a:ea typeface="Calibri" panose="020F0502020204030204" pitchFamily="34" charset="0"/>
              </a:rPr>
              <a:t>l’actualité</a:t>
            </a:r>
            <a:endParaRPr lang="fr-FR" sz="1100" spc="-30" dirty="0">
              <a:effectLst/>
              <a:latin typeface="Calibri" panose="020F0502020204030204" pitchFamily="34" charset="0"/>
              <a:ea typeface="Calibri" panose="020F0502020204030204" pitchFamily="34" charset="0"/>
            </a:endParaRPr>
          </a:p>
          <a:p>
            <a:pPr marL="342900" marR="4957445" lvl="0" indent="-342900">
              <a:lnSpc>
                <a:spcPct val="97000"/>
              </a:lnSpc>
              <a:spcBef>
                <a:spcPts val="425"/>
              </a:spcBef>
              <a:spcAft>
                <a:spcPts val="0"/>
              </a:spcAft>
              <a:buFont typeface="Arial" panose="020B0604020202020204" pitchFamily="34" charset="0"/>
              <a:buChar char="–"/>
              <a:tabLst>
                <a:tab pos="1196975" algn="l"/>
                <a:tab pos="1197610" algn="l"/>
              </a:tabLst>
            </a:pPr>
            <a:r>
              <a:rPr lang="fr-FR" sz="1800" spc="-30" dirty="0">
                <a:effectLst/>
                <a:latin typeface="Calibri" panose="020F0502020204030204" pitchFamily="34" charset="0"/>
                <a:ea typeface="Calibri" panose="020F0502020204030204" pitchFamily="34" charset="0"/>
              </a:rPr>
              <a:t>Donne un </a:t>
            </a:r>
            <a:r>
              <a:rPr lang="fr-FR" sz="1800" spc="-15" dirty="0">
                <a:effectLst/>
                <a:latin typeface="Calibri" panose="020F0502020204030204" pitchFamily="34" charset="0"/>
                <a:ea typeface="Calibri" panose="020F0502020204030204" pitchFamily="34" charset="0"/>
              </a:rPr>
              <a:t>sentiment </a:t>
            </a:r>
            <a:r>
              <a:rPr lang="fr-FR" sz="1800" spc="-30" dirty="0">
                <a:effectLst/>
                <a:latin typeface="Calibri" panose="020F0502020204030204" pitchFamily="34" charset="0"/>
                <a:ea typeface="Calibri" panose="020F0502020204030204" pitchFamily="34" charset="0"/>
              </a:rPr>
              <a:t>de fierté aux salariés</a:t>
            </a:r>
            <a:endParaRPr lang="fr-FR" sz="1100" spc="-30" dirty="0">
              <a:effectLst/>
              <a:latin typeface="Calibri" panose="020F0502020204030204" pitchFamily="34" charset="0"/>
              <a:ea typeface="Calibri" panose="020F0502020204030204" pitchFamily="34" charset="0"/>
            </a:endParaRPr>
          </a:p>
          <a:p>
            <a:pPr marL="342900" marR="4260215" lvl="0" indent="-342900">
              <a:lnSpc>
                <a:spcPct val="97000"/>
              </a:lnSpc>
              <a:spcBef>
                <a:spcPts val="445"/>
              </a:spcBef>
              <a:spcAft>
                <a:spcPts val="0"/>
              </a:spcAft>
              <a:buFont typeface="Arial" panose="020B0604020202020204" pitchFamily="34" charset="0"/>
              <a:buChar char="–"/>
              <a:tabLst>
                <a:tab pos="1196975" algn="l"/>
                <a:tab pos="1197610" algn="l"/>
              </a:tabLst>
            </a:pPr>
            <a:r>
              <a:rPr lang="fr-FR" sz="1800" spc="-30" dirty="0">
                <a:effectLst/>
                <a:latin typeface="Calibri" panose="020F0502020204030204" pitchFamily="34" charset="0"/>
                <a:ea typeface="Calibri" panose="020F0502020204030204" pitchFamily="34" charset="0"/>
              </a:rPr>
              <a:t>Doit </a:t>
            </a:r>
            <a:r>
              <a:rPr lang="fr-FR" sz="1800" spc="-15" dirty="0">
                <a:effectLst/>
                <a:latin typeface="Calibri" panose="020F0502020204030204" pitchFamily="34" charset="0"/>
                <a:ea typeface="Calibri" panose="020F0502020204030204" pitchFamily="34" charset="0"/>
              </a:rPr>
              <a:t>être </a:t>
            </a:r>
            <a:r>
              <a:rPr lang="fr-FR" sz="1800" spc="-30" dirty="0">
                <a:effectLst/>
                <a:latin typeface="Calibri" panose="020F0502020204030204" pitchFamily="34" charset="0"/>
                <a:ea typeface="Calibri" panose="020F0502020204030204" pitchFamily="34" charset="0"/>
              </a:rPr>
              <a:t>réalisée/mise à jour en fonction de </a:t>
            </a:r>
            <a:r>
              <a:rPr lang="fr-FR" sz="1800" spc="-20" dirty="0">
                <a:effectLst/>
                <a:latin typeface="Calibri" panose="020F0502020204030204" pitchFamily="34" charset="0"/>
                <a:ea typeface="Calibri" panose="020F0502020204030204" pitchFamily="34" charset="0"/>
              </a:rPr>
              <a:t>l’activité </a:t>
            </a:r>
            <a:r>
              <a:rPr lang="fr-FR" sz="1800" spc="-30" dirty="0">
                <a:effectLst/>
                <a:latin typeface="Calibri" panose="020F0502020204030204" pitchFamily="34" charset="0"/>
                <a:ea typeface="Calibri" panose="020F0502020204030204" pitchFamily="34" charset="0"/>
              </a:rPr>
              <a:t>de </a:t>
            </a:r>
            <a:r>
              <a:rPr lang="fr-FR" sz="1800" spc="-20" dirty="0">
                <a:effectLst/>
                <a:latin typeface="Calibri" panose="020F0502020204030204" pitchFamily="34" charset="0"/>
                <a:ea typeface="Calibri" panose="020F0502020204030204" pitchFamily="34" charset="0"/>
              </a:rPr>
              <a:t>l’entreprise</a:t>
            </a:r>
            <a:r>
              <a:rPr lang="fr-FR" sz="1800" spc="70" dirty="0">
                <a:effectLst/>
                <a:latin typeface="Calibri" panose="020F0502020204030204" pitchFamily="34" charset="0"/>
                <a:ea typeface="Calibri" panose="020F0502020204030204" pitchFamily="34" charset="0"/>
              </a:rPr>
              <a:t> </a:t>
            </a:r>
            <a:r>
              <a:rPr lang="fr-FR" sz="1800" spc="-30" dirty="0">
                <a:effectLst/>
                <a:latin typeface="Calibri" panose="020F0502020204030204" pitchFamily="34" charset="0"/>
                <a:ea typeface="Calibri" panose="020F0502020204030204" pitchFamily="34" charset="0"/>
              </a:rPr>
              <a:t>(été/hiver)</a:t>
            </a:r>
            <a:endParaRPr lang="fr-FR" sz="1100" spc="-30" dirty="0">
              <a:effectLst/>
              <a:latin typeface="Calibri" panose="020F0502020204030204" pitchFamily="34" charset="0"/>
              <a:ea typeface="Calibri" panose="020F0502020204030204" pitchFamily="34" charset="0"/>
            </a:endParaRPr>
          </a:p>
          <a:p>
            <a:pPr marL="342900" marR="4491990" lvl="0" indent="-342900">
              <a:lnSpc>
                <a:spcPct val="97000"/>
              </a:lnSpc>
              <a:spcBef>
                <a:spcPts val="445"/>
              </a:spcBef>
              <a:spcAft>
                <a:spcPts val="0"/>
              </a:spcAft>
              <a:buFont typeface="Arial" panose="020B0604020202020204" pitchFamily="34" charset="0"/>
              <a:buChar char="–"/>
              <a:tabLst>
                <a:tab pos="1196975" algn="l"/>
                <a:tab pos="1197610" algn="l"/>
              </a:tabLst>
            </a:pPr>
            <a:r>
              <a:rPr lang="fr-FR" sz="1800" spc="-30" dirty="0">
                <a:effectLst/>
                <a:latin typeface="Calibri" panose="020F0502020204030204" pitchFamily="34" charset="0"/>
                <a:ea typeface="Calibri" panose="020F0502020204030204" pitchFamily="34" charset="0"/>
              </a:rPr>
              <a:t>La </a:t>
            </a:r>
            <a:r>
              <a:rPr lang="fr-FR" sz="1800" spc="-15" dirty="0">
                <a:effectLst/>
                <a:latin typeface="Calibri" panose="020F0502020204030204" pitchFamily="34" charset="0"/>
                <a:ea typeface="Calibri" panose="020F0502020204030204" pitchFamily="34" charset="0"/>
              </a:rPr>
              <a:t>mettre </a:t>
            </a:r>
            <a:r>
              <a:rPr lang="fr-FR" sz="1800" spc="-30" dirty="0">
                <a:effectLst/>
                <a:latin typeface="Calibri" panose="020F0502020204030204" pitchFamily="34" charset="0"/>
                <a:ea typeface="Calibri" panose="020F0502020204030204" pitchFamily="34" charset="0"/>
              </a:rPr>
              <a:t>à disposition dans un lieu où l’on </a:t>
            </a:r>
            <a:r>
              <a:rPr lang="fr-FR" sz="1800" spc="-15" dirty="0">
                <a:effectLst/>
                <a:latin typeface="Calibri" panose="020F0502020204030204" pitchFamily="34" charset="0"/>
                <a:ea typeface="Calibri" panose="020F0502020204030204" pitchFamily="34" charset="0"/>
              </a:rPr>
              <a:t>prend </a:t>
            </a:r>
            <a:r>
              <a:rPr lang="fr-FR" sz="1800" spc="-30" dirty="0">
                <a:effectLst/>
                <a:latin typeface="Calibri" panose="020F0502020204030204" pitchFamily="34" charset="0"/>
                <a:ea typeface="Calibri" panose="020F0502020204030204" pitchFamily="34" charset="0"/>
              </a:rPr>
              <a:t>le temps de la</a:t>
            </a:r>
            <a:r>
              <a:rPr lang="fr-FR" sz="1800" spc="100" dirty="0">
                <a:effectLst/>
                <a:latin typeface="Calibri" panose="020F0502020204030204" pitchFamily="34" charset="0"/>
                <a:ea typeface="Calibri" panose="020F0502020204030204" pitchFamily="34" charset="0"/>
              </a:rPr>
              <a:t> </a:t>
            </a:r>
            <a:r>
              <a:rPr lang="fr-FR" sz="1800" spc="-15" dirty="0">
                <a:effectLst/>
                <a:latin typeface="Calibri" panose="020F0502020204030204" pitchFamily="34" charset="0"/>
                <a:ea typeface="Calibri" panose="020F0502020204030204" pitchFamily="34" charset="0"/>
              </a:rPr>
              <a:t>feuilleter</a:t>
            </a:r>
            <a:endParaRPr lang="fr-FR" sz="1100" spc="-30" dirty="0">
              <a:effectLst/>
              <a:latin typeface="Calibri" panose="020F0502020204030204" pitchFamily="34" charset="0"/>
              <a:ea typeface="Calibri" panose="020F0502020204030204" pitchFamily="34" charset="0"/>
            </a:endParaRPr>
          </a:p>
          <a:p>
            <a:r>
              <a:rPr lang="fr-FR" sz="1800" dirty="0">
                <a:effectLst/>
                <a:latin typeface="Calibri" panose="020F0502020204030204" pitchFamily="34" charset="0"/>
                <a:ea typeface="Calibri" panose="020F0502020204030204" pitchFamily="34" charset="0"/>
              </a:rPr>
              <a:t> </a:t>
            </a:r>
          </a:p>
          <a:p>
            <a:r>
              <a:rPr lang="fr-FR" sz="1800" dirty="0">
                <a:effectLst/>
                <a:latin typeface="Calibri" panose="020F0502020204030204" pitchFamily="34" charset="0"/>
                <a:ea typeface="Calibri" panose="020F0502020204030204" pitchFamily="34" charset="0"/>
              </a:rPr>
              <a:t> </a:t>
            </a:r>
          </a:p>
          <a:p>
            <a:pPr marL="453390">
              <a:spcBef>
                <a:spcPts val="1250"/>
              </a:spcBef>
            </a:pPr>
            <a:r>
              <a:rPr lang="fr-FR" sz="2000" b="0" dirty="0">
                <a:solidFill>
                  <a:srgbClr val="FF555F"/>
                </a:solidFill>
                <a:effectLst/>
                <a:latin typeface="Wingdings" panose="05000000000000000000" pitchFamily="2" charset="2"/>
                <a:ea typeface="Calibri" panose="020F0502020204030204" pitchFamily="34" charset="0"/>
              </a:rPr>
              <a:t>è</a:t>
            </a:r>
            <a:r>
              <a:rPr lang="fr-FR" sz="2000" b="0" dirty="0">
                <a:solidFill>
                  <a:srgbClr val="FF555F"/>
                </a:solidFill>
                <a:effectLst/>
                <a:latin typeface="Times New Roman" panose="02020603050405020304" pitchFamily="18" charset="0"/>
                <a:ea typeface="Calibri" panose="020F0502020204030204" pitchFamily="34" charset="0"/>
                <a:cs typeface="Calibri" panose="020F0502020204030204" pitchFamily="34" charset="0"/>
              </a:rPr>
              <a:t> </a:t>
            </a:r>
            <a:r>
              <a:rPr lang="fr-FR" sz="2000" b="1" dirty="0">
                <a:effectLst/>
                <a:latin typeface="Calibri" panose="020F0502020204030204" pitchFamily="34" charset="0"/>
                <a:ea typeface="Calibri" panose="020F0502020204030204" pitchFamily="34" charset="0"/>
              </a:rPr>
              <a:t>Le livre d’entreprise</a:t>
            </a:r>
          </a:p>
        </p:txBody>
      </p:sp>
    </p:spTree>
    <p:extLst>
      <p:ext uri="{BB962C8B-B14F-4D97-AF65-F5344CB8AC3E}">
        <p14:creationId xmlns:p14="http://schemas.microsoft.com/office/powerpoint/2010/main" val="10816569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4F6F1F1-9A21-4527-89E5-8D67D692DCC7}"/>
              </a:ext>
            </a:extLst>
          </p:cNvPr>
          <p:cNvSpPr>
            <a:spLocks noGrp="1"/>
          </p:cNvSpPr>
          <p:nvPr>
            <p:ph idx="1"/>
          </p:nvPr>
        </p:nvSpPr>
        <p:spPr>
          <a:xfrm>
            <a:off x="760446" y="-220133"/>
            <a:ext cx="10131425" cy="3649133"/>
          </a:xfrm>
        </p:spPr>
        <p:txBody>
          <a:bodyPr/>
          <a:lstStyle/>
          <a:p>
            <a:r>
              <a:rPr lang="fr-FR" dirty="0"/>
              <a:t>L’intranet</a:t>
            </a:r>
          </a:p>
          <a:p>
            <a:r>
              <a:rPr lang="fr-FR" dirty="0"/>
              <a:t>Réseau informatique, mis en place au sein d'une entreprise ou de toute autre entité équivalente.</a:t>
            </a:r>
          </a:p>
          <a:p>
            <a:r>
              <a:rPr lang="fr-FR" dirty="0"/>
              <a:t>Il permet aux collaborateurs de cette entreprise d'accéder à un échange d'informations sécurisé, au sein d'un espace dont l'accès est restreint à un groupe défini (souvent, les employés d'une même entreprise)</a:t>
            </a:r>
          </a:p>
          <a:p>
            <a:endParaRPr lang="fr-FR" dirty="0"/>
          </a:p>
        </p:txBody>
      </p:sp>
      <p:pic>
        <p:nvPicPr>
          <p:cNvPr id="4" name="image24.jpeg">
            <a:extLst>
              <a:ext uri="{FF2B5EF4-FFF2-40B4-BE49-F238E27FC236}">
                <a16:creationId xmlns:a16="http://schemas.microsoft.com/office/drawing/2014/main" id="{BCDFE19A-3CAC-457A-99A2-12C9A07A104C}"/>
              </a:ext>
            </a:extLst>
          </p:cNvPr>
          <p:cNvPicPr/>
          <p:nvPr/>
        </p:nvPicPr>
        <p:blipFill>
          <a:blip r:embed="rId2" cstate="print"/>
          <a:stretch>
            <a:fillRect/>
          </a:stretch>
        </p:blipFill>
        <p:spPr>
          <a:xfrm>
            <a:off x="3233025" y="2559007"/>
            <a:ext cx="5186265" cy="3796781"/>
          </a:xfrm>
          <a:prstGeom prst="rect">
            <a:avLst/>
          </a:prstGeom>
        </p:spPr>
      </p:pic>
    </p:spTree>
    <p:extLst>
      <p:ext uri="{BB962C8B-B14F-4D97-AF65-F5344CB8AC3E}">
        <p14:creationId xmlns:p14="http://schemas.microsoft.com/office/powerpoint/2010/main" val="13877221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5E76F9-5181-4AE8-9DC1-1CC9EE2B9718}"/>
              </a:ext>
            </a:extLst>
          </p:cNvPr>
          <p:cNvSpPr>
            <a:spLocks noGrp="1"/>
          </p:cNvSpPr>
          <p:nvPr>
            <p:ph type="title"/>
          </p:nvPr>
        </p:nvSpPr>
        <p:spPr/>
        <p:txBody>
          <a:bodyPr/>
          <a:lstStyle/>
          <a:p>
            <a:r>
              <a:rPr lang="fr-FR" dirty="0"/>
              <a:t>Les outils liés à l’oral</a:t>
            </a:r>
          </a:p>
        </p:txBody>
      </p:sp>
      <p:sp>
        <p:nvSpPr>
          <p:cNvPr id="3" name="Espace réservé du contenu 2">
            <a:extLst>
              <a:ext uri="{FF2B5EF4-FFF2-40B4-BE49-F238E27FC236}">
                <a16:creationId xmlns:a16="http://schemas.microsoft.com/office/drawing/2014/main" id="{ECA9EF2F-CF12-4F90-AA3F-154435711926}"/>
              </a:ext>
            </a:extLst>
          </p:cNvPr>
          <p:cNvSpPr>
            <a:spLocks noGrp="1"/>
          </p:cNvSpPr>
          <p:nvPr>
            <p:ph idx="1"/>
          </p:nvPr>
        </p:nvSpPr>
        <p:spPr/>
        <p:txBody>
          <a:bodyPr>
            <a:normAutofit lnSpcReduction="10000"/>
          </a:bodyPr>
          <a:lstStyle/>
          <a:p>
            <a:pPr marL="453390">
              <a:spcBef>
                <a:spcPts val="390"/>
              </a:spcBef>
              <a:spcAft>
                <a:spcPts val="0"/>
              </a:spcAft>
            </a:pPr>
            <a:r>
              <a:rPr lang="fr-FR" sz="1800" dirty="0">
                <a:solidFill>
                  <a:srgbClr val="FF555F"/>
                </a:solidFill>
                <a:effectLst/>
                <a:latin typeface="Wingdings" panose="05000000000000000000" pitchFamily="2" charset="2"/>
                <a:ea typeface="Calibri" panose="020F0502020204030204" pitchFamily="34" charset="0"/>
              </a:rPr>
              <a:t>è</a:t>
            </a:r>
            <a:r>
              <a:rPr lang="fr-FR" sz="1800" dirty="0">
                <a:solidFill>
                  <a:srgbClr val="FF555F"/>
                </a:solidFill>
                <a:effectLst/>
                <a:latin typeface="Times New Roman" panose="02020603050405020304" pitchFamily="18" charset="0"/>
                <a:ea typeface="Calibri" panose="020F0502020204030204" pitchFamily="34" charset="0"/>
                <a:cs typeface="Calibri" panose="020F0502020204030204" pitchFamily="34" charset="0"/>
              </a:rPr>
              <a:t> </a:t>
            </a:r>
            <a:r>
              <a:rPr lang="fr-FR" sz="1800" b="1" dirty="0">
                <a:effectLst/>
                <a:latin typeface="Calibri" panose="020F0502020204030204" pitchFamily="34" charset="0"/>
                <a:ea typeface="Calibri" panose="020F0502020204030204" pitchFamily="34" charset="0"/>
              </a:rPr>
              <a:t>Les réunions!</a:t>
            </a:r>
            <a:endParaRPr lang="fr-FR" sz="1800" dirty="0">
              <a:effectLst/>
              <a:latin typeface="Calibri" panose="020F0502020204030204" pitchFamily="34" charset="0"/>
              <a:ea typeface="Calibri" panose="020F0502020204030204" pitchFamily="34" charset="0"/>
            </a:endParaRPr>
          </a:p>
          <a:p>
            <a:pPr>
              <a:spcBef>
                <a:spcPts val="20"/>
              </a:spcBef>
            </a:pPr>
            <a:r>
              <a:rPr lang="fr-FR" sz="1800" b="1" dirty="0">
                <a:effectLst/>
                <a:latin typeface="Calibri" panose="020F0502020204030204" pitchFamily="34" charset="0"/>
                <a:ea typeface="Calibri" panose="020F0502020204030204" pitchFamily="34" charset="0"/>
              </a:rPr>
              <a:t> </a:t>
            </a:r>
            <a:endParaRPr lang="fr-FR" sz="1800" dirty="0">
              <a:effectLst/>
              <a:latin typeface="Calibri" panose="020F0502020204030204" pitchFamily="34" charset="0"/>
              <a:ea typeface="Calibri" panose="020F0502020204030204" pitchFamily="34" charset="0"/>
            </a:endParaRPr>
          </a:p>
          <a:p>
            <a:pPr marL="453390"/>
            <a:r>
              <a:rPr lang="fr-FR" sz="1800" dirty="0">
                <a:solidFill>
                  <a:srgbClr val="FF555F"/>
                </a:solidFill>
                <a:effectLst/>
                <a:latin typeface="Wingdings" panose="05000000000000000000" pitchFamily="2" charset="2"/>
                <a:ea typeface="Calibri" panose="020F0502020204030204" pitchFamily="34" charset="0"/>
              </a:rPr>
              <a:t>è</a:t>
            </a:r>
            <a:r>
              <a:rPr lang="fr-FR" sz="1800" dirty="0">
                <a:solidFill>
                  <a:srgbClr val="FF555F"/>
                </a:solidFill>
                <a:effectLst/>
                <a:latin typeface="Times New Roman" panose="02020603050405020304" pitchFamily="18" charset="0"/>
                <a:ea typeface="Calibri" panose="020F0502020204030204" pitchFamily="34" charset="0"/>
                <a:cs typeface="Calibri" panose="020F0502020204030204" pitchFamily="34" charset="0"/>
              </a:rPr>
              <a:t> </a:t>
            </a:r>
            <a:r>
              <a:rPr lang="fr-FR" sz="1800" b="1" dirty="0">
                <a:effectLst/>
                <a:latin typeface="Calibri" panose="020F0502020204030204" pitchFamily="34" charset="0"/>
                <a:ea typeface="Calibri" panose="020F0502020204030204" pitchFamily="34" charset="0"/>
              </a:rPr>
              <a:t>L’événementiel</a:t>
            </a:r>
            <a:endParaRPr lang="fr-FR" sz="1800" dirty="0">
              <a:effectLst/>
              <a:latin typeface="Calibri" panose="020F0502020204030204" pitchFamily="34" charset="0"/>
              <a:ea typeface="Calibri" panose="020F0502020204030204" pitchFamily="34" charset="0"/>
            </a:endParaRPr>
          </a:p>
          <a:p>
            <a:pPr marL="342900" lvl="0" indent="-342900">
              <a:spcBef>
                <a:spcPts val="390"/>
              </a:spcBef>
              <a:buFont typeface="Arial" panose="020B0604020202020204" pitchFamily="34" charset="0"/>
              <a:buChar char="–"/>
              <a:tabLst>
                <a:tab pos="1196975" algn="l"/>
                <a:tab pos="1197610" algn="l"/>
              </a:tabLst>
            </a:pPr>
            <a:r>
              <a:rPr lang="fr-FR" sz="1800" spc="-30" dirty="0">
                <a:effectLst/>
                <a:latin typeface="Calibri" panose="020F0502020204030204" pitchFamily="34" charset="0"/>
                <a:ea typeface="Calibri" panose="020F0502020204030204" pitchFamily="34" charset="0"/>
              </a:rPr>
              <a:t>Organisation de visites à l’intérieur de </a:t>
            </a:r>
            <a:r>
              <a:rPr lang="fr-FR" sz="1800" spc="-20" dirty="0">
                <a:effectLst/>
                <a:latin typeface="Calibri" panose="020F0502020204030204" pitchFamily="34" charset="0"/>
                <a:ea typeface="Calibri" panose="020F0502020204030204" pitchFamily="34" charset="0"/>
              </a:rPr>
              <a:t>l’entreprise </a:t>
            </a:r>
            <a:r>
              <a:rPr lang="fr-FR" sz="1800" spc="-30" dirty="0">
                <a:effectLst/>
                <a:latin typeface="Calibri" panose="020F0502020204030204" pitchFamily="34" charset="0"/>
                <a:ea typeface="Calibri" panose="020F0502020204030204" pitchFamily="34" charset="0"/>
              </a:rPr>
              <a:t>(visite</a:t>
            </a:r>
            <a:r>
              <a:rPr lang="fr-FR" sz="1800" spc="185" dirty="0">
                <a:effectLst/>
                <a:latin typeface="Calibri" panose="020F0502020204030204" pitchFamily="34" charset="0"/>
                <a:ea typeface="Calibri" panose="020F0502020204030204" pitchFamily="34" charset="0"/>
              </a:rPr>
              <a:t> </a:t>
            </a:r>
            <a:r>
              <a:rPr lang="fr-FR" sz="1800" spc="-15" dirty="0">
                <a:effectLst/>
                <a:latin typeface="Calibri" panose="020F0502020204030204" pitchFamily="34" charset="0"/>
                <a:ea typeface="Calibri" panose="020F0502020204030204" pitchFamily="34" charset="0"/>
              </a:rPr>
              <a:t>ateliers…)</a:t>
            </a:r>
            <a:endParaRPr lang="fr-FR" sz="1800" spc="-30" dirty="0">
              <a:effectLst/>
              <a:latin typeface="Calibri" panose="020F0502020204030204" pitchFamily="34" charset="0"/>
              <a:ea typeface="Calibri" panose="020F0502020204030204" pitchFamily="34" charset="0"/>
            </a:endParaRPr>
          </a:p>
          <a:p>
            <a:pPr marL="342900" lvl="0" indent="-342900">
              <a:spcBef>
                <a:spcPts val="395"/>
              </a:spcBef>
              <a:buFont typeface="Arial" panose="020B0604020202020204" pitchFamily="34" charset="0"/>
              <a:buChar char="–"/>
              <a:tabLst>
                <a:tab pos="1196975" algn="l"/>
                <a:tab pos="1197610" algn="l"/>
              </a:tabLst>
            </a:pPr>
            <a:r>
              <a:rPr lang="fr-FR" sz="1800" spc="-30" dirty="0">
                <a:effectLst/>
                <a:latin typeface="Calibri" panose="020F0502020204030204" pitchFamily="34" charset="0"/>
                <a:ea typeface="Calibri" panose="020F0502020204030204" pitchFamily="34" charset="0"/>
              </a:rPr>
              <a:t>Journées portes</a:t>
            </a:r>
            <a:r>
              <a:rPr lang="fr-FR" sz="1800" spc="25" dirty="0">
                <a:effectLst/>
                <a:latin typeface="Calibri" panose="020F0502020204030204" pitchFamily="34" charset="0"/>
                <a:ea typeface="Calibri" panose="020F0502020204030204" pitchFamily="34" charset="0"/>
              </a:rPr>
              <a:t> </a:t>
            </a:r>
            <a:r>
              <a:rPr lang="fr-FR" sz="1800" spc="-30" dirty="0">
                <a:effectLst/>
                <a:latin typeface="Calibri" panose="020F0502020204030204" pitchFamily="34" charset="0"/>
                <a:ea typeface="Calibri" panose="020F0502020204030204" pitchFamily="34" charset="0"/>
              </a:rPr>
              <a:t>ouvertes</a:t>
            </a:r>
          </a:p>
          <a:p>
            <a:pPr marL="342900" lvl="0" indent="-342900">
              <a:spcBef>
                <a:spcPts val="395"/>
              </a:spcBef>
              <a:buFont typeface="Arial" panose="020B0604020202020204" pitchFamily="34" charset="0"/>
              <a:buChar char="–"/>
              <a:tabLst>
                <a:tab pos="1196975" algn="l"/>
                <a:tab pos="1197610" algn="l"/>
              </a:tabLst>
            </a:pPr>
            <a:r>
              <a:rPr lang="fr-FR" sz="1800" spc="-30" dirty="0">
                <a:effectLst/>
                <a:latin typeface="Calibri" panose="020F0502020204030204" pitchFamily="34" charset="0"/>
                <a:ea typeface="Calibri" panose="020F0502020204030204" pitchFamily="34" charset="0"/>
              </a:rPr>
              <a:t>Cocktail,…</a:t>
            </a:r>
          </a:p>
          <a:p>
            <a:pPr marL="342900" lvl="0" indent="-342900">
              <a:spcBef>
                <a:spcPts val="395"/>
              </a:spcBef>
              <a:buFont typeface="Arial" panose="020B0604020202020204" pitchFamily="34" charset="0"/>
              <a:buChar char="–"/>
              <a:tabLst>
                <a:tab pos="1196975" algn="l"/>
                <a:tab pos="1197610" algn="l"/>
              </a:tabLst>
            </a:pPr>
            <a:r>
              <a:rPr lang="fr-FR" sz="1800" spc="-30" dirty="0">
                <a:effectLst/>
                <a:latin typeface="Calibri" panose="020F0502020204030204" pitchFamily="34" charset="0"/>
                <a:ea typeface="Calibri" panose="020F0502020204030204" pitchFamily="34" charset="0"/>
              </a:rPr>
              <a:t>Soirée de</a:t>
            </a:r>
            <a:r>
              <a:rPr lang="fr-FR" sz="1800" spc="25" dirty="0">
                <a:effectLst/>
                <a:latin typeface="Calibri" panose="020F0502020204030204" pitchFamily="34" charset="0"/>
                <a:ea typeface="Calibri" panose="020F0502020204030204" pitchFamily="34" charset="0"/>
              </a:rPr>
              <a:t> </a:t>
            </a:r>
            <a:r>
              <a:rPr lang="fr-FR" sz="1800" spc="-30" dirty="0">
                <a:effectLst/>
                <a:latin typeface="Calibri" panose="020F0502020204030204" pitchFamily="34" charset="0"/>
                <a:ea typeface="Calibri" panose="020F0502020204030204" pitchFamily="34" charset="0"/>
              </a:rPr>
              <a:t>Noël</a:t>
            </a:r>
          </a:p>
          <a:p>
            <a:pPr marL="342900" lvl="0" indent="-342900">
              <a:spcBef>
                <a:spcPts val="395"/>
              </a:spcBef>
              <a:buFont typeface="Arial" panose="020B0604020202020204" pitchFamily="34" charset="0"/>
              <a:buChar char="–"/>
              <a:tabLst>
                <a:tab pos="1196975" algn="l"/>
                <a:tab pos="1197610" algn="l"/>
              </a:tabLst>
            </a:pPr>
            <a:r>
              <a:rPr lang="fr-FR" sz="1800" spc="-30" dirty="0">
                <a:effectLst/>
                <a:latin typeface="Calibri" panose="020F0502020204030204" pitchFamily="34" charset="0"/>
                <a:ea typeface="Calibri" panose="020F0502020204030204" pitchFamily="34" charset="0"/>
              </a:rPr>
              <a:t>Convention</a:t>
            </a:r>
            <a:r>
              <a:rPr lang="fr-FR" sz="1800" spc="10" dirty="0">
                <a:effectLst/>
                <a:latin typeface="Calibri" panose="020F0502020204030204" pitchFamily="34" charset="0"/>
                <a:ea typeface="Calibri" panose="020F0502020204030204" pitchFamily="34" charset="0"/>
              </a:rPr>
              <a:t> </a:t>
            </a:r>
            <a:r>
              <a:rPr lang="fr-FR" sz="1800" spc="-30" dirty="0">
                <a:effectLst/>
                <a:latin typeface="Calibri" panose="020F0502020204030204" pitchFamily="34" charset="0"/>
                <a:ea typeface="Calibri" panose="020F0502020204030204" pitchFamily="34" charset="0"/>
              </a:rPr>
              <a:t>annuelle</a:t>
            </a:r>
          </a:p>
          <a:p>
            <a:pPr marL="342900" lvl="0" indent="-342900">
              <a:spcBef>
                <a:spcPts val="395"/>
              </a:spcBef>
              <a:buFont typeface="Arial" panose="020B0604020202020204" pitchFamily="34" charset="0"/>
              <a:buChar char="–"/>
              <a:tabLst>
                <a:tab pos="1196975" algn="l"/>
                <a:tab pos="1197610" algn="l"/>
              </a:tabLst>
            </a:pPr>
            <a:r>
              <a:rPr lang="fr-FR" sz="1800" spc="-30" dirty="0" err="1">
                <a:effectLst/>
                <a:latin typeface="Calibri" panose="020F0502020204030204" pitchFamily="34" charset="0"/>
                <a:ea typeface="Calibri" panose="020F0502020204030204" pitchFamily="34" charset="0"/>
              </a:rPr>
              <a:t>Incentive</a:t>
            </a:r>
            <a:r>
              <a:rPr lang="fr-FR" sz="1800" spc="-30" dirty="0">
                <a:effectLst/>
                <a:latin typeface="Calibri" panose="020F0502020204030204" pitchFamily="34" charset="0"/>
                <a:ea typeface="Calibri" panose="020F0502020204030204" pitchFamily="34" charset="0"/>
              </a:rPr>
              <a:t> « team </a:t>
            </a:r>
            <a:r>
              <a:rPr lang="fr-FR" sz="1800" spc="-30" dirty="0" err="1">
                <a:effectLst/>
                <a:latin typeface="Calibri" panose="020F0502020204030204" pitchFamily="34" charset="0"/>
                <a:ea typeface="Calibri" panose="020F0502020204030204" pitchFamily="34" charset="0"/>
              </a:rPr>
              <a:t>bulding</a:t>
            </a:r>
            <a:r>
              <a:rPr lang="fr-FR" sz="1800" spc="95" dirty="0">
                <a:effectLst/>
                <a:latin typeface="Calibri" panose="020F0502020204030204" pitchFamily="34" charset="0"/>
                <a:ea typeface="Calibri" panose="020F0502020204030204" pitchFamily="34" charset="0"/>
              </a:rPr>
              <a:t> </a:t>
            </a:r>
            <a:r>
              <a:rPr lang="fr-FR" sz="1800" spc="-30" dirty="0">
                <a:effectLst/>
                <a:latin typeface="Calibri" panose="020F0502020204030204" pitchFamily="34" charset="0"/>
                <a:ea typeface="Calibri" panose="020F0502020204030204" pitchFamily="34" charset="0"/>
              </a:rPr>
              <a:t>»</a:t>
            </a:r>
          </a:p>
          <a:p>
            <a:endParaRPr lang="fr-FR" dirty="0"/>
          </a:p>
        </p:txBody>
      </p:sp>
    </p:spTree>
    <p:extLst>
      <p:ext uri="{BB962C8B-B14F-4D97-AF65-F5344CB8AC3E}">
        <p14:creationId xmlns:p14="http://schemas.microsoft.com/office/powerpoint/2010/main" val="1288679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4CC37E-3549-469C-9E38-B528DF904B10}"/>
              </a:ext>
            </a:extLst>
          </p:cNvPr>
          <p:cNvSpPr>
            <a:spLocks noGrp="1"/>
          </p:cNvSpPr>
          <p:nvPr>
            <p:ph type="title"/>
          </p:nvPr>
        </p:nvSpPr>
        <p:spPr/>
        <p:txBody>
          <a:bodyPr/>
          <a:lstStyle/>
          <a:p>
            <a:r>
              <a:rPr lang="fr-FR" sz="1800" b="1" spc="-25" dirty="0">
                <a:solidFill>
                  <a:srgbClr val="FFFFFF"/>
                </a:solidFill>
                <a:effectLst/>
                <a:latin typeface="Cambria" panose="02040503050406030204" pitchFamily="18" charset="0"/>
                <a:ea typeface="Calibri" panose="020F0502020204030204" pitchFamily="34" charset="0"/>
              </a:rPr>
              <a:t>L’ÉVÉNEMENTIEL,</a:t>
            </a:r>
            <a:r>
              <a:rPr lang="fr-FR" sz="1800" b="1" spc="-55" dirty="0">
                <a:solidFill>
                  <a:srgbClr val="FFFFFF"/>
                </a:solidFill>
                <a:effectLst/>
                <a:latin typeface="Cambria" panose="02040503050406030204" pitchFamily="18" charset="0"/>
                <a:ea typeface="Calibri" panose="020F0502020204030204" pitchFamily="34" charset="0"/>
              </a:rPr>
              <a:t> </a:t>
            </a:r>
            <a:r>
              <a:rPr lang="fr-FR" sz="1800" b="1" dirty="0">
                <a:solidFill>
                  <a:srgbClr val="FFFFFF"/>
                </a:solidFill>
                <a:effectLst/>
                <a:latin typeface="Cambria" panose="02040503050406030204" pitchFamily="18" charset="0"/>
                <a:ea typeface="Calibri" panose="020F0502020204030204" pitchFamily="34" charset="0"/>
              </a:rPr>
              <a:t>VECTEUR DE </a:t>
            </a:r>
            <a:r>
              <a:rPr lang="fr-FR" sz="1800" b="1" spc="-45" dirty="0">
                <a:solidFill>
                  <a:srgbClr val="FFFFFF"/>
                </a:solidFill>
                <a:effectLst/>
                <a:latin typeface="Cambria" panose="02040503050406030204" pitchFamily="18" charset="0"/>
                <a:ea typeface="Calibri" panose="020F0502020204030204" pitchFamily="34" charset="0"/>
              </a:rPr>
              <a:t>LA </a:t>
            </a:r>
            <a:r>
              <a:rPr lang="fr-FR" sz="1800" b="1" spc="-25" dirty="0">
                <a:solidFill>
                  <a:srgbClr val="FFFFFF"/>
                </a:solidFill>
                <a:effectLst/>
                <a:latin typeface="Cambria" panose="02040503050406030204" pitchFamily="18" charset="0"/>
                <a:ea typeface="Calibri" panose="020F0502020204030204" pitchFamily="34" charset="0"/>
              </a:rPr>
              <a:t>COMMUNICATION</a:t>
            </a:r>
            <a:r>
              <a:rPr lang="fr-FR" sz="1800" b="1" spc="-70" dirty="0">
                <a:solidFill>
                  <a:srgbClr val="FFFFFF"/>
                </a:solidFill>
                <a:effectLst/>
                <a:latin typeface="Cambria" panose="02040503050406030204" pitchFamily="18" charset="0"/>
                <a:ea typeface="Calibri" panose="020F0502020204030204" pitchFamily="34" charset="0"/>
              </a:rPr>
              <a:t> </a:t>
            </a:r>
            <a:r>
              <a:rPr lang="fr-FR" sz="1800" b="1" dirty="0">
                <a:solidFill>
                  <a:srgbClr val="FFFFFF"/>
                </a:solidFill>
                <a:effectLst/>
                <a:latin typeface="Cambria" panose="02040503050406030204" pitchFamily="18" charset="0"/>
                <a:ea typeface="Calibri" panose="020F0502020204030204" pitchFamily="34" charset="0"/>
              </a:rPr>
              <a:t>INTERNE</a:t>
            </a:r>
            <a:br>
              <a:rPr lang="fr-FR" sz="1800" dirty="0">
                <a:effectLst/>
                <a:latin typeface="Calibri" panose="020F0502020204030204" pitchFamily="34" charset="0"/>
                <a:ea typeface="Calibri" panose="020F0502020204030204" pitchFamily="34" charset="0"/>
              </a:rPr>
            </a:br>
            <a:endParaRPr lang="fr-FR" dirty="0"/>
          </a:p>
        </p:txBody>
      </p:sp>
      <p:sp>
        <p:nvSpPr>
          <p:cNvPr id="3" name="Espace réservé du contenu 2">
            <a:extLst>
              <a:ext uri="{FF2B5EF4-FFF2-40B4-BE49-F238E27FC236}">
                <a16:creationId xmlns:a16="http://schemas.microsoft.com/office/drawing/2014/main" id="{E680CB9D-E60F-4D0A-AF83-540F8E4C215B}"/>
              </a:ext>
            </a:extLst>
          </p:cNvPr>
          <p:cNvSpPr>
            <a:spLocks noGrp="1"/>
          </p:cNvSpPr>
          <p:nvPr>
            <p:ph idx="1"/>
          </p:nvPr>
        </p:nvSpPr>
        <p:spPr>
          <a:xfrm>
            <a:off x="685801" y="1399593"/>
            <a:ext cx="10131425" cy="5122506"/>
          </a:xfrm>
        </p:spPr>
        <p:txBody>
          <a:bodyPr/>
          <a:lstStyle/>
          <a:p>
            <a:r>
              <a:rPr lang="fr-FR" dirty="0"/>
              <a:t>L’</a:t>
            </a:r>
            <a:r>
              <a:rPr lang="fr-FR" dirty="0" err="1"/>
              <a:t>évenementiel</a:t>
            </a:r>
            <a:r>
              <a:rPr lang="fr-FR" dirty="0"/>
              <a:t> : le team building</a:t>
            </a:r>
          </a:p>
          <a:p>
            <a:pPr marL="797560" marR="845185" indent="-344805">
              <a:lnSpc>
                <a:spcPct val="97000"/>
              </a:lnSpc>
              <a:spcBef>
                <a:spcPts val="425"/>
              </a:spcBef>
              <a:spcAft>
                <a:spcPts val="0"/>
              </a:spcAft>
            </a:pPr>
            <a:r>
              <a:rPr lang="fr-FR" sz="1800" dirty="0">
                <a:effectLst/>
                <a:latin typeface="Calibri" panose="020F0502020204030204" pitchFamily="34" charset="0"/>
                <a:ea typeface="Calibri" panose="020F0502020204030204" pitchFamily="34" charset="0"/>
              </a:rPr>
              <a:t>Ateliers de « construction d’équipes »: créer ou favoriser les compétences groupales</a:t>
            </a:r>
          </a:p>
          <a:p>
            <a:pPr marL="797560" marR="697865" indent="-344805">
              <a:lnSpc>
                <a:spcPct val="97000"/>
              </a:lnSpc>
              <a:spcBef>
                <a:spcPts val="495"/>
              </a:spcBef>
              <a:spcAft>
                <a:spcPts val="0"/>
              </a:spcAft>
            </a:pPr>
            <a:r>
              <a:rPr lang="fr-FR" sz="1800" dirty="0">
                <a:solidFill>
                  <a:srgbClr val="FF555F"/>
                </a:solidFill>
                <a:effectLst/>
                <a:latin typeface="Wingdings" panose="05000000000000000000" pitchFamily="2" charset="2"/>
                <a:ea typeface="Calibri" panose="020F0502020204030204" pitchFamily="34" charset="0"/>
              </a:rPr>
              <a:t>è</a:t>
            </a:r>
            <a:r>
              <a:rPr lang="fr-FR" sz="1800" dirty="0">
                <a:solidFill>
                  <a:srgbClr val="FF555F"/>
                </a:solidFill>
                <a:effectLst/>
                <a:latin typeface="Times New Roman" panose="02020603050405020304" pitchFamily="18" charset="0"/>
                <a:ea typeface="Calibri" panose="020F0502020204030204" pitchFamily="34" charset="0"/>
                <a:cs typeface="Calibri" panose="020F0502020204030204" pitchFamily="34" charset="0"/>
              </a:rPr>
              <a:t> </a:t>
            </a:r>
            <a:r>
              <a:rPr lang="fr-FR" sz="1800" dirty="0">
                <a:effectLst/>
                <a:latin typeface="Calibri" panose="020F0502020204030204" pitchFamily="34" charset="0"/>
                <a:ea typeface="Calibri" panose="020F0502020204030204" pitchFamily="34" charset="0"/>
              </a:rPr>
              <a:t>Ateliers interactifs: artistiques, sportifs ou culturels mettant en avant le travail d’équipe</a:t>
            </a:r>
          </a:p>
          <a:p>
            <a:pPr marL="797560" marR="760730" indent="-344805">
              <a:lnSpc>
                <a:spcPct val="97000"/>
              </a:lnSpc>
              <a:spcBef>
                <a:spcPts val="495"/>
              </a:spcBef>
              <a:spcAft>
                <a:spcPts val="0"/>
              </a:spcAft>
            </a:pPr>
            <a:r>
              <a:rPr lang="fr-FR" sz="1800" dirty="0">
                <a:solidFill>
                  <a:srgbClr val="FF555F"/>
                </a:solidFill>
                <a:effectLst/>
                <a:latin typeface="Wingdings" panose="05000000000000000000" pitchFamily="2" charset="2"/>
                <a:ea typeface="Calibri" panose="020F0502020204030204" pitchFamily="34" charset="0"/>
              </a:rPr>
              <a:t>è</a:t>
            </a:r>
            <a:r>
              <a:rPr lang="fr-FR" sz="1800" dirty="0">
                <a:solidFill>
                  <a:srgbClr val="FF555F"/>
                </a:solidFill>
                <a:effectLst/>
                <a:latin typeface="Times New Roman" panose="02020603050405020304" pitchFamily="18" charset="0"/>
                <a:ea typeface="Calibri" panose="020F0502020204030204" pitchFamily="34" charset="0"/>
                <a:cs typeface="Calibri" panose="020F0502020204030204" pitchFamily="34" charset="0"/>
              </a:rPr>
              <a:t> </a:t>
            </a:r>
            <a:r>
              <a:rPr lang="fr-FR" sz="1800" dirty="0">
                <a:effectLst/>
                <a:latin typeface="Calibri" panose="020F0502020204030204" pitchFamily="34" charset="0"/>
                <a:ea typeface="Calibri" panose="020F0502020204030204" pitchFamily="34" charset="0"/>
              </a:rPr>
              <a:t>Les équipes </a:t>
            </a:r>
            <a:r>
              <a:rPr lang="fr-FR" sz="1800" b="1" dirty="0">
                <a:effectLst/>
                <a:latin typeface="Calibri" panose="020F0502020204030204" pitchFamily="34" charset="0"/>
                <a:ea typeface="Calibri" panose="020F0502020204030204" pitchFamily="34" charset="0"/>
              </a:rPr>
              <a:t>sortent du cadre professionnel </a:t>
            </a:r>
            <a:r>
              <a:rPr lang="fr-FR" sz="1800" dirty="0">
                <a:effectLst/>
                <a:latin typeface="Calibri" panose="020F0502020204030204" pitchFamily="34" charset="0"/>
                <a:ea typeface="Calibri" panose="020F0502020204030204" pitchFamily="34" charset="0"/>
              </a:rPr>
              <a:t>pour participer à des </a:t>
            </a:r>
            <a:r>
              <a:rPr lang="fr-FR" sz="1800" b="1" dirty="0">
                <a:effectLst/>
                <a:latin typeface="Calibri" panose="020F0502020204030204" pitchFamily="34" charset="0"/>
                <a:ea typeface="Calibri" panose="020F0502020204030204" pitchFamily="34" charset="0"/>
              </a:rPr>
              <a:t>activités ludiques et formatrices </a:t>
            </a:r>
            <a:r>
              <a:rPr lang="fr-FR" sz="1800" dirty="0">
                <a:effectLst/>
                <a:latin typeface="Calibri" panose="020F0502020204030204" pitchFamily="34" charset="0"/>
                <a:ea typeface="Calibri" panose="020F0502020204030204" pitchFamily="34" charset="0"/>
              </a:rPr>
              <a:t>qui visent à </a:t>
            </a:r>
            <a:r>
              <a:rPr lang="fr-FR" sz="1800" b="1" dirty="0">
                <a:effectLst/>
                <a:latin typeface="Calibri" panose="020F0502020204030204" pitchFamily="34" charset="0"/>
                <a:ea typeface="Calibri" panose="020F0502020204030204" pitchFamily="34" charset="0"/>
              </a:rPr>
              <a:t>mieux connaitre ses collègues</a:t>
            </a:r>
            <a:r>
              <a:rPr lang="fr-FR" sz="1800" dirty="0">
                <a:effectLst/>
                <a:latin typeface="Calibri" panose="020F0502020204030204" pitchFamily="34" charset="0"/>
                <a:ea typeface="Calibri" panose="020F0502020204030204" pitchFamily="34" charset="0"/>
              </a:rPr>
              <a:t>, à renforcer les liens au sein du groupe, à </a:t>
            </a:r>
            <a:r>
              <a:rPr lang="fr-FR" sz="1800" b="1" dirty="0">
                <a:effectLst/>
                <a:latin typeface="Calibri" panose="020F0502020204030204" pitchFamily="34" charset="0"/>
                <a:ea typeface="Calibri" panose="020F0502020204030204" pitchFamily="34" charset="0"/>
              </a:rPr>
              <a:t>apaiser les conflits </a:t>
            </a:r>
            <a:r>
              <a:rPr lang="fr-FR" sz="1800" dirty="0">
                <a:effectLst/>
                <a:latin typeface="Calibri" panose="020F0502020204030204" pitchFamily="34" charset="0"/>
                <a:ea typeface="Calibri" panose="020F0502020204030204" pitchFamily="34" charset="0"/>
              </a:rPr>
              <a:t>et à renforcer la motivation.</a:t>
            </a:r>
          </a:p>
          <a:p>
            <a:pPr marL="797560" marR="655320" indent="-344805">
              <a:lnSpc>
                <a:spcPct val="97000"/>
              </a:lnSpc>
              <a:spcBef>
                <a:spcPts val="510"/>
              </a:spcBef>
              <a:spcAft>
                <a:spcPts val="0"/>
              </a:spcAft>
            </a:pPr>
            <a:r>
              <a:rPr lang="fr-FR" sz="1800" b="1" dirty="0">
                <a:solidFill>
                  <a:srgbClr val="FF555F"/>
                </a:solidFill>
                <a:effectLst/>
                <a:latin typeface="Wingdings" panose="05000000000000000000" pitchFamily="2" charset="2"/>
                <a:ea typeface="Calibri" panose="020F0502020204030204" pitchFamily="34" charset="0"/>
              </a:rPr>
              <a:t>è</a:t>
            </a:r>
            <a:r>
              <a:rPr lang="fr-FR" sz="1800" b="1" dirty="0">
                <a:solidFill>
                  <a:srgbClr val="FF555F"/>
                </a:solidFill>
                <a:effectLst/>
                <a:latin typeface="Times New Roman" panose="02020603050405020304" pitchFamily="18" charset="0"/>
                <a:ea typeface="Calibri" panose="020F0502020204030204" pitchFamily="34" charset="0"/>
                <a:cs typeface="Calibri" panose="020F0502020204030204" pitchFamily="34" charset="0"/>
              </a:rPr>
              <a:t> </a:t>
            </a:r>
            <a:r>
              <a:rPr lang="fr-FR" sz="1800" b="1" dirty="0">
                <a:effectLst/>
                <a:latin typeface="Calibri" panose="020F0502020204030204" pitchFamily="34" charset="0"/>
                <a:ea typeface="Calibri" panose="020F0502020204030204" pitchFamily="34" charset="0"/>
              </a:rPr>
              <a:t>Met en avant l’échange, la complicité, l’entraide, la solidarité face au succès ou à la défaite</a:t>
            </a:r>
          </a:p>
          <a:p>
            <a:endParaRPr lang="fr-FR" dirty="0"/>
          </a:p>
        </p:txBody>
      </p:sp>
    </p:spTree>
    <p:extLst>
      <p:ext uri="{BB962C8B-B14F-4D97-AF65-F5344CB8AC3E}">
        <p14:creationId xmlns:p14="http://schemas.microsoft.com/office/powerpoint/2010/main" val="5696881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B60AF6-2E03-4287-801E-37CB320661DC}"/>
              </a:ext>
            </a:extLst>
          </p:cNvPr>
          <p:cNvSpPr>
            <a:spLocks noGrp="1"/>
          </p:cNvSpPr>
          <p:nvPr>
            <p:ph type="title"/>
          </p:nvPr>
        </p:nvSpPr>
        <p:spPr/>
        <p:txBody>
          <a:bodyPr/>
          <a:lstStyle/>
          <a:p>
            <a:r>
              <a:rPr lang="fr-FR" sz="3600" dirty="0">
                <a:effectLst/>
                <a:latin typeface="Calibri" panose="020F0502020204030204" pitchFamily="34" charset="0"/>
                <a:ea typeface="Calibri" panose="020F0502020204030204" pitchFamily="34" charset="0"/>
              </a:rPr>
              <a:t>Quelques exemples:</a:t>
            </a:r>
            <a:br>
              <a:rPr lang="fr-FR" sz="3600" dirty="0">
                <a:effectLst/>
                <a:latin typeface="Calibri" panose="020F0502020204030204" pitchFamily="34" charset="0"/>
                <a:ea typeface="Calibri" panose="020F0502020204030204" pitchFamily="34" charset="0"/>
              </a:rPr>
            </a:br>
            <a:endParaRPr lang="fr-FR" dirty="0"/>
          </a:p>
        </p:txBody>
      </p:sp>
      <p:sp>
        <p:nvSpPr>
          <p:cNvPr id="3" name="Espace réservé du contenu 2">
            <a:extLst>
              <a:ext uri="{FF2B5EF4-FFF2-40B4-BE49-F238E27FC236}">
                <a16:creationId xmlns:a16="http://schemas.microsoft.com/office/drawing/2014/main" id="{D95B5AEF-051A-4C3E-992A-FB439BB8F1D5}"/>
              </a:ext>
            </a:extLst>
          </p:cNvPr>
          <p:cNvSpPr>
            <a:spLocks noGrp="1"/>
          </p:cNvSpPr>
          <p:nvPr>
            <p:ph idx="1"/>
          </p:nvPr>
        </p:nvSpPr>
        <p:spPr/>
        <p:txBody>
          <a:bodyPr/>
          <a:lstStyle/>
          <a:p>
            <a:pPr marL="342900" lvl="0" indent="-342900">
              <a:spcBef>
                <a:spcPts val="390"/>
              </a:spcBef>
              <a:buFont typeface="Arial" panose="020B0604020202020204" pitchFamily="34" charset="0"/>
              <a:buChar char="–"/>
              <a:tabLst>
                <a:tab pos="1196975" algn="l"/>
                <a:tab pos="1197610" algn="l"/>
              </a:tabLst>
            </a:pPr>
            <a:r>
              <a:rPr lang="fr-FR" sz="1800" b="1" spc="-30" dirty="0">
                <a:effectLst/>
                <a:latin typeface="Calibri" panose="020F0502020204030204" pitchFamily="34" charset="0"/>
                <a:ea typeface="Calibri" panose="020F0502020204030204" pitchFamily="34" charset="0"/>
              </a:rPr>
              <a:t>Chasse au trésor ou œnologie </a:t>
            </a:r>
            <a:r>
              <a:rPr lang="fr-FR" sz="1800" spc="-30" dirty="0">
                <a:effectLst/>
                <a:latin typeface="Calibri" panose="020F0502020204030204" pitchFamily="34" charset="0"/>
                <a:ea typeface="Calibri" panose="020F0502020204030204" pitchFamily="34" charset="0"/>
              </a:rPr>
              <a:t>: outil </a:t>
            </a:r>
            <a:r>
              <a:rPr lang="fr-FR" sz="1800" spc="-15" dirty="0">
                <a:effectLst/>
                <a:latin typeface="Calibri" panose="020F0502020204030204" pitchFamily="34" charset="0"/>
                <a:ea typeface="Calibri" panose="020F0502020204030204" pitchFamily="34" charset="0"/>
              </a:rPr>
              <a:t>d’intégration, synergie</a:t>
            </a:r>
            <a:endParaRPr lang="fr-FR" sz="1800" spc="-30" dirty="0">
              <a:effectLst/>
              <a:latin typeface="Calibri" panose="020F0502020204030204" pitchFamily="34" charset="0"/>
              <a:ea typeface="Calibri" panose="020F0502020204030204" pitchFamily="34" charset="0"/>
            </a:endParaRPr>
          </a:p>
          <a:p>
            <a:pPr marL="342900" lvl="0" indent="-342900">
              <a:spcBef>
                <a:spcPts val="390"/>
              </a:spcBef>
              <a:buFont typeface="Arial" panose="020B0604020202020204" pitchFamily="34" charset="0"/>
              <a:buChar char="–"/>
              <a:tabLst>
                <a:tab pos="1196975" algn="l"/>
                <a:tab pos="1197610" algn="l"/>
              </a:tabLst>
            </a:pPr>
            <a:r>
              <a:rPr lang="fr-FR" sz="1800" b="1" spc="-45" dirty="0">
                <a:effectLst/>
                <a:latin typeface="Calibri" panose="020F0502020204030204" pitchFamily="34" charset="0"/>
                <a:ea typeface="Calibri" panose="020F0502020204030204" pitchFamily="34" charset="0"/>
              </a:rPr>
              <a:t>Yoga </a:t>
            </a:r>
            <a:r>
              <a:rPr lang="fr-FR" sz="1800" b="1" spc="-30" dirty="0">
                <a:effectLst/>
                <a:latin typeface="Calibri" panose="020F0502020204030204" pitchFamily="34" charset="0"/>
                <a:ea typeface="Calibri" panose="020F0502020204030204" pitchFamily="34" charset="0"/>
              </a:rPr>
              <a:t>ou </a:t>
            </a:r>
            <a:r>
              <a:rPr lang="fr-FR" sz="1800" b="1" spc="-15" dirty="0">
                <a:effectLst/>
                <a:latin typeface="Calibri" panose="020F0502020204030204" pitchFamily="34" charset="0"/>
                <a:ea typeface="Calibri" panose="020F0502020204030204" pitchFamily="34" charset="0"/>
              </a:rPr>
              <a:t>atelier </a:t>
            </a:r>
            <a:r>
              <a:rPr lang="fr-FR" sz="1800" b="1" spc="-30" dirty="0">
                <a:effectLst/>
                <a:latin typeface="Calibri" panose="020F0502020204030204" pitchFamily="34" charset="0"/>
                <a:ea typeface="Calibri" panose="020F0502020204030204" pitchFamily="34" charset="0"/>
              </a:rPr>
              <a:t>prise de parole en public </a:t>
            </a:r>
            <a:r>
              <a:rPr lang="fr-FR" sz="1800" spc="-30" dirty="0">
                <a:effectLst/>
                <a:latin typeface="Calibri" panose="020F0502020204030204" pitchFamily="34" charset="0"/>
                <a:ea typeface="Calibri" panose="020F0502020204030204" pitchFamily="34" charset="0"/>
              </a:rPr>
              <a:t>: Gestion du</a:t>
            </a:r>
            <a:r>
              <a:rPr lang="fr-FR" sz="1800" spc="-90" dirty="0">
                <a:effectLst/>
                <a:latin typeface="Calibri" panose="020F0502020204030204" pitchFamily="34" charset="0"/>
                <a:ea typeface="Calibri" panose="020F0502020204030204" pitchFamily="34" charset="0"/>
              </a:rPr>
              <a:t> </a:t>
            </a:r>
            <a:r>
              <a:rPr lang="fr-FR" sz="1800" spc="-15" dirty="0">
                <a:effectLst/>
                <a:latin typeface="Calibri" panose="020F0502020204030204" pitchFamily="34" charset="0"/>
                <a:ea typeface="Calibri" panose="020F0502020204030204" pitchFamily="34" charset="0"/>
              </a:rPr>
              <a:t>stress</a:t>
            </a:r>
            <a:endParaRPr lang="fr-FR" sz="1800" spc="-30" dirty="0">
              <a:effectLst/>
              <a:latin typeface="Calibri" panose="020F0502020204030204" pitchFamily="34" charset="0"/>
              <a:ea typeface="Calibri" panose="020F0502020204030204" pitchFamily="34" charset="0"/>
            </a:endParaRPr>
          </a:p>
          <a:p>
            <a:pPr marL="342900" lvl="0" indent="-342900">
              <a:spcBef>
                <a:spcPts val="395"/>
              </a:spcBef>
              <a:buFont typeface="Arial" panose="020B0604020202020204" pitchFamily="34" charset="0"/>
              <a:buChar char="–"/>
              <a:tabLst>
                <a:tab pos="1196975" algn="l"/>
                <a:tab pos="1197610" algn="l"/>
              </a:tabLst>
            </a:pPr>
            <a:r>
              <a:rPr lang="fr-FR" sz="1800" b="1" spc="-30" dirty="0">
                <a:effectLst/>
                <a:latin typeface="Calibri" panose="020F0502020204030204" pitchFamily="34" charset="0"/>
                <a:ea typeface="Calibri" panose="020F0502020204030204" pitchFamily="34" charset="0"/>
              </a:rPr>
              <a:t>Théâtre </a:t>
            </a:r>
            <a:r>
              <a:rPr lang="fr-FR" sz="1800" b="1" spc="-20" dirty="0">
                <a:effectLst/>
                <a:latin typeface="Calibri" panose="020F0502020204030204" pitchFamily="34" charset="0"/>
                <a:ea typeface="Calibri" panose="020F0502020204030204" pitchFamily="34" charset="0"/>
              </a:rPr>
              <a:t>d’entreprise </a:t>
            </a:r>
            <a:r>
              <a:rPr lang="fr-FR" sz="1800" b="1" spc="-30" dirty="0">
                <a:effectLst/>
                <a:latin typeface="Calibri" panose="020F0502020204030204" pitchFamily="34" charset="0"/>
                <a:ea typeface="Calibri" panose="020F0502020204030204" pitchFamily="34" charset="0"/>
              </a:rPr>
              <a:t>ou </a:t>
            </a:r>
            <a:r>
              <a:rPr lang="fr-FR" sz="1800" b="1" spc="-15" dirty="0">
                <a:effectLst/>
                <a:latin typeface="Calibri" panose="020F0502020204030204" pitchFamily="34" charset="0"/>
                <a:ea typeface="Calibri" panose="020F0502020204030204" pitchFamily="34" charset="0"/>
              </a:rPr>
              <a:t>match </a:t>
            </a:r>
            <a:r>
              <a:rPr lang="fr-FR" sz="1800" b="1" spc="-30" dirty="0">
                <a:effectLst/>
                <a:latin typeface="Calibri" panose="020F0502020204030204" pitchFamily="34" charset="0"/>
                <a:ea typeface="Calibri" panose="020F0502020204030204" pitchFamily="34" charset="0"/>
              </a:rPr>
              <a:t>d’improvisation : </a:t>
            </a:r>
            <a:r>
              <a:rPr lang="fr-FR" sz="1800" spc="-30" dirty="0">
                <a:effectLst/>
                <a:latin typeface="Calibri" panose="020F0502020204030204" pitchFamily="34" charset="0"/>
                <a:ea typeface="Calibri" panose="020F0502020204030204" pitchFamily="34" charset="0"/>
              </a:rPr>
              <a:t>Gestion des</a:t>
            </a:r>
            <a:r>
              <a:rPr lang="fr-FR" sz="1800" spc="15" dirty="0">
                <a:effectLst/>
                <a:latin typeface="Calibri" panose="020F0502020204030204" pitchFamily="34" charset="0"/>
                <a:ea typeface="Calibri" panose="020F0502020204030204" pitchFamily="34" charset="0"/>
              </a:rPr>
              <a:t> </a:t>
            </a:r>
            <a:r>
              <a:rPr lang="fr-FR" sz="1800" spc="-30" dirty="0">
                <a:effectLst/>
                <a:latin typeface="Calibri" panose="020F0502020204030204" pitchFamily="34" charset="0"/>
                <a:ea typeface="Calibri" panose="020F0502020204030204" pitchFamily="34" charset="0"/>
              </a:rPr>
              <a:t>conflits</a:t>
            </a:r>
          </a:p>
          <a:p>
            <a:pPr marL="342900" marR="1238885" lvl="0" indent="-342900">
              <a:lnSpc>
                <a:spcPct val="97000"/>
              </a:lnSpc>
              <a:spcBef>
                <a:spcPts val="430"/>
              </a:spcBef>
              <a:spcAft>
                <a:spcPts val="0"/>
              </a:spcAft>
              <a:buFont typeface="Arial" panose="020B0604020202020204" pitchFamily="34" charset="0"/>
              <a:buChar char="–"/>
              <a:tabLst>
                <a:tab pos="1196975" algn="l"/>
                <a:tab pos="1197610" algn="l"/>
              </a:tabLst>
            </a:pPr>
            <a:r>
              <a:rPr lang="fr-FR" sz="1800" b="1" spc="-30" dirty="0">
                <a:effectLst/>
                <a:latin typeface="Calibri" panose="020F0502020204030204" pitchFamily="34" charset="0"/>
                <a:ea typeface="Calibri" panose="020F0502020204030204" pitchFamily="34" charset="0"/>
              </a:rPr>
              <a:t>Œuvre </a:t>
            </a:r>
            <a:r>
              <a:rPr lang="fr-FR" sz="1800" b="1" spc="-15" dirty="0">
                <a:effectLst/>
                <a:latin typeface="Calibri" panose="020F0502020204030204" pitchFamily="34" charset="0"/>
                <a:ea typeface="Calibri" panose="020F0502020204030204" pitchFamily="34" charset="0"/>
              </a:rPr>
              <a:t>caritative </a:t>
            </a:r>
            <a:r>
              <a:rPr lang="fr-FR" sz="1800" b="1" spc="-30" dirty="0">
                <a:effectLst/>
                <a:latin typeface="Calibri" panose="020F0502020204030204" pitchFamily="34" charset="0"/>
                <a:ea typeface="Calibri" panose="020F0502020204030204" pitchFamily="34" charset="0"/>
              </a:rPr>
              <a:t>ou olympiades écolo : </a:t>
            </a:r>
            <a:r>
              <a:rPr lang="fr-FR" sz="1800" spc="-30" dirty="0">
                <a:effectLst/>
                <a:latin typeface="Calibri" panose="020F0502020204030204" pitchFamily="34" charset="0"/>
                <a:ea typeface="Calibri" panose="020F0502020204030204" pitchFamily="34" charset="0"/>
              </a:rPr>
              <a:t>Sensibilisation au</a:t>
            </a:r>
            <a:r>
              <a:rPr lang="fr-FR" sz="1800" spc="-245" dirty="0">
                <a:effectLst/>
                <a:latin typeface="Calibri" panose="020F0502020204030204" pitchFamily="34" charset="0"/>
                <a:ea typeface="Calibri" panose="020F0502020204030204" pitchFamily="34" charset="0"/>
              </a:rPr>
              <a:t> </a:t>
            </a:r>
            <a:r>
              <a:rPr lang="fr-FR" sz="1800" spc="-30" dirty="0">
                <a:effectLst/>
                <a:latin typeface="Calibri" panose="020F0502020204030204" pitchFamily="34" charset="0"/>
                <a:ea typeface="Calibri" panose="020F0502020204030204" pitchFamily="34" charset="0"/>
              </a:rPr>
              <a:t>développement </a:t>
            </a:r>
            <a:r>
              <a:rPr lang="fr-FR" sz="1800" spc="-15" dirty="0">
                <a:effectLst/>
                <a:latin typeface="Calibri" panose="020F0502020204030204" pitchFamily="34" charset="0"/>
                <a:ea typeface="Calibri" panose="020F0502020204030204" pitchFamily="34" charset="0"/>
              </a:rPr>
              <a:t>durable </a:t>
            </a:r>
            <a:r>
              <a:rPr lang="fr-FR" sz="1800" spc="-30" dirty="0">
                <a:effectLst/>
                <a:latin typeface="Calibri" panose="020F0502020204030204" pitchFamily="34" charset="0"/>
                <a:ea typeface="Calibri" panose="020F0502020204030204" pitchFamily="34" charset="0"/>
              </a:rPr>
              <a:t>et à la</a:t>
            </a:r>
            <a:r>
              <a:rPr lang="fr-FR" sz="1800" spc="70" dirty="0">
                <a:effectLst/>
                <a:latin typeface="Calibri" panose="020F0502020204030204" pitchFamily="34" charset="0"/>
                <a:ea typeface="Calibri" panose="020F0502020204030204" pitchFamily="34" charset="0"/>
              </a:rPr>
              <a:t> </a:t>
            </a:r>
            <a:r>
              <a:rPr lang="fr-FR" sz="1800" spc="-10" dirty="0">
                <a:effectLst/>
                <a:latin typeface="Calibri" panose="020F0502020204030204" pitchFamily="34" charset="0"/>
                <a:ea typeface="Calibri" panose="020F0502020204030204" pitchFamily="34" charset="0"/>
              </a:rPr>
              <a:t>RSE</a:t>
            </a:r>
            <a:endParaRPr lang="fr-FR" sz="1800" spc="-30" dirty="0">
              <a:effectLst/>
              <a:latin typeface="Calibri" panose="020F0502020204030204" pitchFamily="34" charset="0"/>
              <a:ea typeface="Calibri" panose="020F0502020204030204" pitchFamily="34" charset="0"/>
            </a:endParaRPr>
          </a:p>
          <a:p>
            <a:pPr marL="342900" marR="1459865" lvl="0" indent="-342900">
              <a:lnSpc>
                <a:spcPct val="97000"/>
              </a:lnSpc>
              <a:spcBef>
                <a:spcPts val="445"/>
              </a:spcBef>
              <a:spcAft>
                <a:spcPts val="0"/>
              </a:spcAft>
              <a:buFont typeface="Arial" panose="020B0604020202020204" pitchFamily="34" charset="0"/>
              <a:buChar char="–"/>
              <a:tabLst>
                <a:tab pos="1196975" algn="l"/>
                <a:tab pos="1197610" algn="l"/>
              </a:tabLst>
            </a:pPr>
            <a:r>
              <a:rPr lang="fr-FR" sz="1800" b="1" spc="-30" dirty="0">
                <a:effectLst/>
                <a:latin typeface="Calibri" panose="020F0502020204030204" pitchFamily="34" charset="0"/>
                <a:ea typeface="Calibri" panose="020F0502020204030204" pitchFamily="34" charset="0"/>
              </a:rPr>
              <a:t>Création </a:t>
            </a:r>
            <a:r>
              <a:rPr lang="fr-FR" sz="1800" b="1" spc="-15" dirty="0">
                <a:effectLst/>
                <a:latin typeface="Calibri" panose="020F0502020204030204" pitchFamily="34" charset="0"/>
                <a:ea typeface="Calibri" panose="020F0502020204030204" pitchFamily="34" charset="0"/>
              </a:rPr>
              <a:t>d’un </a:t>
            </a:r>
            <a:r>
              <a:rPr lang="fr-FR" sz="1800" b="1" spc="-30" dirty="0">
                <a:effectLst/>
                <a:latin typeface="Calibri" panose="020F0502020204030204" pitchFamily="34" charset="0"/>
                <a:ea typeface="Calibri" panose="020F0502020204030204" pitchFamily="34" charset="0"/>
              </a:rPr>
              <a:t>hymne d'entreprise</a:t>
            </a:r>
            <a:r>
              <a:rPr lang="fr-FR" sz="1800" b="1" spc="-305" dirty="0">
                <a:effectLst/>
                <a:latin typeface="Calibri" panose="020F0502020204030204" pitchFamily="34" charset="0"/>
                <a:ea typeface="Calibri" panose="020F0502020204030204" pitchFamily="34" charset="0"/>
              </a:rPr>
              <a:t> </a:t>
            </a:r>
            <a:r>
              <a:rPr lang="fr-FR" sz="1800" b="1" spc="-30" dirty="0">
                <a:effectLst/>
                <a:latin typeface="Calibri" panose="020F0502020204030204" pitchFamily="34" charset="0"/>
                <a:ea typeface="Calibri" panose="020F0502020204030204" pitchFamily="34" charset="0"/>
              </a:rPr>
              <a:t>ou Flash Mob : </a:t>
            </a:r>
            <a:r>
              <a:rPr lang="fr-FR" sz="1800" spc="-30" dirty="0">
                <a:effectLst/>
                <a:latin typeface="Calibri" panose="020F0502020204030204" pitchFamily="34" charset="0"/>
                <a:ea typeface="Calibri" panose="020F0502020204030204" pitchFamily="34" charset="0"/>
              </a:rPr>
              <a:t>Adhésion à la culture </a:t>
            </a:r>
            <a:r>
              <a:rPr lang="fr-FR" sz="1800" spc="-25" dirty="0">
                <a:effectLst/>
                <a:latin typeface="Calibri" panose="020F0502020204030204" pitchFamily="34" charset="0"/>
                <a:ea typeface="Calibri" panose="020F0502020204030204" pitchFamily="34" charset="0"/>
              </a:rPr>
              <a:t>d’entreprise</a:t>
            </a:r>
            <a:endParaRPr lang="fr-FR" sz="1800" spc="-30" dirty="0">
              <a:effectLst/>
              <a:latin typeface="Calibri" panose="020F0502020204030204" pitchFamily="34" charset="0"/>
              <a:ea typeface="Calibri" panose="020F0502020204030204" pitchFamily="34" charset="0"/>
            </a:endParaRPr>
          </a:p>
          <a:p>
            <a:pPr marL="342900" lvl="0" indent="-342900">
              <a:spcBef>
                <a:spcPts val="415"/>
              </a:spcBef>
              <a:buFont typeface="Arial" panose="020B0604020202020204" pitchFamily="34" charset="0"/>
              <a:buChar char="–"/>
              <a:tabLst>
                <a:tab pos="1196975" algn="l"/>
                <a:tab pos="1197610" algn="l"/>
              </a:tabLst>
            </a:pPr>
            <a:r>
              <a:rPr lang="fr-FR" sz="1800" b="1" spc="-30" dirty="0">
                <a:effectLst/>
                <a:latin typeface="Calibri" panose="020F0502020204030204" pitchFamily="34" charset="0"/>
                <a:ea typeface="Calibri" panose="020F0502020204030204" pitchFamily="34" charset="0"/>
              </a:rPr>
              <a:t>Lego </a:t>
            </a:r>
            <a:r>
              <a:rPr lang="fr-FR" sz="1800" b="1" spc="-30" dirty="0" err="1">
                <a:effectLst/>
                <a:latin typeface="Calibri" panose="020F0502020204030204" pitchFamily="34" charset="0"/>
                <a:ea typeface="Calibri" panose="020F0502020204030204" pitchFamily="34" charset="0"/>
              </a:rPr>
              <a:t>Serious</a:t>
            </a:r>
            <a:r>
              <a:rPr lang="fr-FR" sz="1800" b="1" spc="-30" dirty="0">
                <a:effectLst/>
                <a:latin typeface="Calibri" panose="020F0502020204030204" pitchFamily="34" charset="0"/>
                <a:ea typeface="Calibri" panose="020F0502020204030204" pitchFamily="34" charset="0"/>
              </a:rPr>
              <a:t> Play, Performance: </a:t>
            </a:r>
            <a:r>
              <a:rPr lang="fr-FR" sz="1800" spc="-30" dirty="0">
                <a:effectLst/>
                <a:latin typeface="Calibri" panose="020F0502020204030204" pitchFamily="34" charset="0"/>
                <a:ea typeface="Calibri" panose="020F0502020204030204" pitchFamily="34" charset="0"/>
              </a:rPr>
              <a:t>Améliorer les performances de</a:t>
            </a:r>
            <a:r>
              <a:rPr lang="fr-FR" sz="1800" spc="-80" dirty="0">
                <a:effectLst/>
                <a:latin typeface="Calibri" panose="020F0502020204030204" pitchFamily="34" charset="0"/>
                <a:ea typeface="Calibri" panose="020F0502020204030204" pitchFamily="34" charset="0"/>
              </a:rPr>
              <a:t> </a:t>
            </a:r>
            <a:r>
              <a:rPr lang="fr-FR" sz="1800" spc="-30" dirty="0">
                <a:effectLst/>
                <a:latin typeface="Calibri" panose="020F0502020204030204" pitchFamily="34" charset="0"/>
                <a:ea typeface="Calibri" panose="020F0502020204030204" pitchFamily="34" charset="0"/>
              </a:rPr>
              <a:t>l'entreprise</a:t>
            </a:r>
          </a:p>
          <a:p>
            <a:pPr marL="342900" lvl="0" indent="-342900">
              <a:spcBef>
                <a:spcPts val="390"/>
              </a:spcBef>
              <a:buFont typeface="Arial" panose="020B0604020202020204" pitchFamily="34" charset="0"/>
              <a:buChar char="–"/>
              <a:tabLst>
                <a:tab pos="1196975" algn="l"/>
                <a:tab pos="1197610" algn="l"/>
              </a:tabLst>
            </a:pPr>
            <a:r>
              <a:rPr lang="fr-FR" sz="1800" spc="-15" dirty="0">
                <a:effectLst/>
                <a:latin typeface="Calibri" panose="020F0502020204030204" pitchFamily="34" charset="0"/>
                <a:ea typeface="Calibri" panose="020F0502020204030204" pitchFamily="34" charset="0"/>
              </a:rPr>
              <a:t>Stage </a:t>
            </a:r>
            <a:r>
              <a:rPr lang="fr-FR" sz="1800" spc="-30" dirty="0">
                <a:effectLst/>
                <a:latin typeface="Calibri" panose="020F0502020204030204" pitchFamily="34" charset="0"/>
                <a:ea typeface="Calibri" panose="020F0502020204030204" pitchFamily="34" charset="0"/>
              </a:rPr>
              <a:t>de</a:t>
            </a:r>
            <a:r>
              <a:rPr lang="fr-FR" sz="1800" spc="40" dirty="0">
                <a:effectLst/>
                <a:latin typeface="Calibri" panose="020F0502020204030204" pitchFamily="34" charset="0"/>
                <a:ea typeface="Calibri" panose="020F0502020204030204" pitchFamily="34" charset="0"/>
              </a:rPr>
              <a:t> </a:t>
            </a:r>
            <a:r>
              <a:rPr lang="fr-FR" sz="1800" spc="-30" dirty="0">
                <a:effectLst/>
                <a:latin typeface="Calibri" panose="020F0502020204030204" pitchFamily="34" charset="0"/>
                <a:ea typeface="Calibri" panose="020F0502020204030204" pitchFamily="34" charset="0"/>
              </a:rPr>
              <a:t>survie…</a:t>
            </a:r>
          </a:p>
          <a:p>
            <a:endParaRPr lang="fr-FR" dirty="0"/>
          </a:p>
        </p:txBody>
      </p:sp>
    </p:spTree>
    <p:extLst>
      <p:ext uri="{BB962C8B-B14F-4D97-AF65-F5344CB8AC3E}">
        <p14:creationId xmlns:p14="http://schemas.microsoft.com/office/powerpoint/2010/main" val="9536124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E69ECA-6923-47E2-83F6-186ED14EC4BE}"/>
              </a:ext>
            </a:extLst>
          </p:cNvPr>
          <p:cNvSpPr>
            <a:spLocks noGrp="1"/>
          </p:cNvSpPr>
          <p:nvPr>
            <p:ph type="title"/>
          </p:nvPr>
        </p:nvSpPr>
        <p:spPr/>
        <p:txBody>
          <a:bodyPr/>
          <a:lstStyle/>
          <a:p>
            <a:r>
              <a:rPr lang="fr-FR" dirty="0"/>
              <a:t>L’événementiel: la convention</a:t>
            </a:r>
          </a:p>
        </p:txBody>
      </p:sp>
      <p:sp>
        <p:nvSpPr>
          <p:cNvPr id="3" name="Espace réservé du contenu 2">
            <a:extLst>
              <a:ext uri="{FF2B5EF4-FFF2-40B4-BE49-F238E27FC236}">
                <a16:creationId xmlns:a16="http://schemas.microsoft.com/office/drawing/2014/main" id="{FDBDF4B2-D27C-4203-99AC-D9AFB43AD5DA}"/>
              </a:ext>
            </a:extLst>
          </p:cNvPr>
          <p:cNvSpPr>
            <a:spLocks noGrp="1"/>
          </p:cNvSpPr>
          <p:nvPr>
            <p:ph idx="1"/>
          </p:nvPr>
        </p:nvSpPr>
        <p:spPr/>
        <p:txBody>
          <a:bodyPr/>
          <a:lstStyle/>
          <a:p>
            <a:pPr marL="797560" marR="4302760" indent="-344805">
              <a:lnSpc>
                <a:spcPct val="87000"/>
              </a:lnSpc>
              <a:spcBef>
                <a:spcPts val="615"/>
              </a:spcBef>
              <a:spcAft>
                <a:spcPts val="0"/>
              </a:spcAft>
            </a:pPr>
            <a:r>
              <a:rPr lang="fr-FR" sz="1800" dirty="0">
                <a:solidFill>
                  <a:srgbClr val="FF555F"/>
                </a:solidFill>
                <a:effectLst/>
                <a:latin typeface="Wingdings" panose="05000000000000000000" pitchFamily="2" charset="2"/>
                <a:ea typeface="Calibri" panose="020F0502020204030204" pitchFamily="34" charset="0"/>
              </a:rPr>
              <a:t>è</a:t>
            </a:r>
            <a:r>
              <a:rPr lang="fr-FR" sz="1800" dirty="0">
                <a:solidFill>
                  <a:srgbClr val="FF555F"/>
                </a:solidFill>
                <a:effectLst/>
                <a:latin typeface="Times New Roman" panose="02020603050405020304" pitchFamily="18" charset="0"/>
                <a:ea typeface="Calibri" panose="020F0502020204030204" pitchFamily="34" charset="0"/>
                <a:cs typeface="Calibri" panose="020F0502020204030204" pitchFamily="34" charset="0"/>
              </a:rPr>
              <a:t> </a:t>
            </a:r>
            <a:r>
              <a:rPr lang="fr-FR" sz="1800" dirty="0">
                <a:effectLst/>
                <a:latin typeface="Calibri" panose="020F0502020204030204" pitchFamily="34" charset="0"/>
                <a:ea typeface="Calibri" panose="020F0502020204030204" pitchFamily="34" charset="0"/>
              </a:rPr>
              <a:t>Réunir en un lieu unique les collaborateurs (salariés)</a:t>
            </a:r>
          </a:p>
          <a:p>
            <a:pPr marL="342900" marR="4020820" lvl="0" indent="-342900">
              <a:lnSpc>
                <a:spcPct val="87000"/>
              </a:lnSpc>
              <a:spcBef>
                <a:spcPts val="430"/>
              </a:spcBef>
              <a:spcAft>
                <a:spcPts val="0"/>
              </a:spcAft>
              <a:buFont typeface="Arial" panose="020B0604020202020204" pitchFamily="34" charset="0"/>
              <a:buChar char="–"/>
              <a:tabLst>
                <a:tab pos="1196975" algn="l"/>
                <a:tab pos="1197610" algn="l"/>
              </a:tabLst>
            </a:pPr>
            <a:r>
              <a:rPr lang="fr-FR" sz="1800" spc="-30" dirty="0">
                <a:effectLst/>
                <a:latin typeface="Calibri" panose="020F0502020204030204" pitchFamily="34" charset="0"/>
                <a:ea typeface="Calibri" panose="020F0502020204030204" pitchFamily="34" charset="0"/>
              </a:rPr>
              <a:t>Objectif: </a:t>
            </a:r>
            <a:r>
              <a:rPr lang="fr-FR" sz="1800" spc="-15" dirty="0">
                <a:effectLst/>
                <a:latin typeface="Calibri" panose="020F0502020204030204" pitchFamily="34" charset="0"/>
                <a:ea typeface="Calibri" panose="020F0502020204030204" pitchFamily="34" charset="0"/>
              </a:rPr>
              <a:t>Transmettre </a:t>
            </a:r>
            <a:r>
              <a:rPr lang="fr-FR" sz="1800" spc="-30" dirty="0">
                <a:effectLst/>
                <a:latin typeface="Calibri" panose="020F0502020204030204" pitchFamily="34" charset="0"/>
                <a:ea typeface="Calibri" panose="020F0502020204030204" pitchFamily="34" charset="0"/>
              </a:rPr>
              <a:t>des messages et </a:t>
            </a:r>
            <a:r>
              <a:rPr lang="fr-FR" sz="1800" spc="-15" dirty="0">
                <a:effectLst/>
                <a:latin typeface="Calibri" panose="020F0502020204030204" pitchFamily="34" charset="0"/>
                <a:ea typeface="Calibri" panose="020F0502020204030204" pitchFamily="34" charset="0"/>
              </a:rPr>
              <a:t>écouter </a:t>
            </a:r>
            <a:r>
              <a:rPr lang="fr-FR" sz="1800" spc="-30" dirty="0">
                <a:effectLst/>
                <a:latin typeface="Calibri" panose="020F0502020204030204" pitchFamily="34" charset="0"/>
                <a:ea typeface="Calibri" panose="020F0502020204030204" pitchFamily="34" charset="0"/>
              </a:rPr>
              <a:t>les</a:t>
            </a:r>
            <a:r>
              <a:rPr lang="fr-FR" sz="1800" spc="-20" dirty="0">
                <a:effectLst/>
                <a:latin typeface="Calibri" panose="020F0502020204030204" pitchFamily="34" charset="0"/>
                <a:ea typeface="Calibri" panose="020F0502020204030204" pitchFamily="34" charset="0"/>
              </a:rPr>
              <a:t> attentes</a:t>
            </a:r>
            <a:endParaRPr lang="fr-FR" sz="1800" spc="-30" dirty="0">
              <a:effectLst/>
              <a:latin typeface="Calibri" panose="020F0502020204030204" pitchFamily="34" charset="0"/>
              <a:ea typeface="Calibri" panose="020F0502020204030204" pitchFamily="34" charset="0"/>
            </a:endParaRPr>
          </a:p>
          <a:p>
            <a:pPr marL="342900" lvl="0" indent="-342900">
              <a:spcBef>
                <a:spcPts val="230"/>
              </a:spcBef>
              <a:buFont typeface="Arial" panose="020B0604020202020204" pitchFamily="34" charset="0"/>
              <a:buChar char="–"/>
              <a:tabLst>
                <a:tab pos="1196975" algn="l"/>
                <a:tab pos="1197610" algn="l"/>
              </a:tabLst>
            </a:pPr>
            <a:r>
              <a:rPr lang="fr-FR" sz="1800" spc="-30" dirty="0">
                <a:effectLst/>
                <a:latin typeface="Calibri" panose="020F0502020204030204" pitchFamily="34" charset="0"/>
                <a:ea typeface="Calibri" panose="020F0502020204030204" pitchFamily="34" charset="0"/>
              </a:rPr>
              <a:t>Peut être </a:t>
            </a:r>
            <a:r>
              <a:rPr lang="fr-FR" sz="1800" spc="-15" dirty="0">
                <a:effectLst/>
                <a:latin typeface="Calibri" panose="020F0502020204030204" pitchFamily="34" charset="0"/>
                <a:ea typeface="Calibri" panose="020F0502020204030204" pitchFamily="34" charset="0"/>
              </a:rPr>
              <a:t>généraliste </a:t>
            </a:r>
            <a:r>
              <a:rPr lang="fr-FR" sz="1800" spc="-30" dirty="0">
                <a:effectLst/>
                <a:latin typeface="Calibri" panose="020F0502020204030204" pitchFamily="34" charset="0"/>
                <a:ea typeface="Calibri" panose="020F0502020204030204" pitchFamily="34" charset="0"/>
              </a:rPr>
              <a:t>ou</a:t>
            </a:r>
            <a:r>
              <a:rPr lang="fr-FR" sz="1800" spc="10" dirty="0">
                <a:effectLst/>
                <a:latin typeface="Calibri" panose="020F0502020204030204" pitchFamily="34" charset="0"/>
                <a:ea typeface="Calibri" panose="020F0502020204030204" pitchFamily="34" charset="0"/>
              </a:rPr>
              <a:t> </a:t>
            </a:r>
            <a:r>
              <a:rPr lang="fr-FR" sz="1800" spc="-30" dirty="0">
                <a:effectLst/>
                <a:latin typeface="Calibri" panose="020F0502020204030204" pitchFamily="34" charset="0"/>
                <a:ea typeface="Calibri" panose="020F0502020204030204" pitchFamily="34" charset="0"/>
              </a:rPr>
              <a:t>thématique</a:t>
            </a:r>
          </a:p>
          <a:p>
            <a:pPr marL="342900" lvl="0" indent="-342900">
              <a:spcBef>
                <a:spcPts val="160"/>
              </a:spcBef>
              <a:buFont typeface="Arial" panose="020B0604020202020204" pitchFamily="34" charset="0"/>
              <a:buChar char="–"/>
              <a:tabLst>
                <a:tab pos="1196975" algn="l"/>
                <a:tab pos="1197610" algn="l"/>
              </a:tabLst>
            </a:pPr>
            <a:r>
              <a:rPr lang="fr-FR" sz="1800" spc="-30" dirty="0">
                <a:effectLst/>
                <a:latin typeface="Calibri" panose="020F0502020204030204" pitchFamily="34" charset="0"/>
                <a:ea typeface="Calibri" panose="020F0502020204030204" pitchFamily="34" charset="0"/>
              </a:rPr>
              <a:t>Périodique ou</a:t>
            </a:r>
            <a:r>
              <a:rPr lang="fr-FR" sz="1800" spc="-20" dirty="0">
                <a:effectLst/>
                <a:latin typeface="Calibri" panose="020F0502020204030204" pitchFamily="34" charset="0"/>
                <a:ea typeface="Calibri" panose="020F0502020204030204" pitchFamily="34" charset="0"/>
              </a:rPr>
              <a:t> </a:t>
            </a:r>
            <a:r>
              <a:rPr lang="fr-FR" sz="1800" spc="-15" dirty="0">
                <a:effectLst/>
                <a:latin typeface="Calibri" panose="020F0502020204030204" pitchFamily="34" charset="0"/>
                <a:ea typeface="Calibri" panose="020F0502020204030204" pitchFamily="34" charset="0"/>
              </a:rPr>
              <a:t>exceptionnelle</a:t>
            </a:r>
            <a:endParaRPr lang="fr-FR" sz="1800" spc="-30" dirty="0">
              <a:effectLst/>
              <a:latin typeface="Calibri" panose="020F0502020204030204" pitchFamily="34" charset="0"/>
              <a:ea typeface="Calibri" panose="020F0502020204030204" pitchFamily="34" charset="0"/>
            </a:endParaRPr>
          </a:p>
          <a:p>
            <a:pPr marL="342900" marR="4219575" lvl="0" indent="-342900">
              <a:lnSpc>
                <a:spcPct val="87000"/>
              </a:lnSpc>
              <a:spcBef>
                <a:spcPts val="375"/>
              </a:spcBef>
              <a:spcAft>
                <a:spcPts val="0"/>
              </a:spcAft>
              <a:buFont typeface="Arial" panose="020B0604020202020204" pitchFamily="34" charset="0"/>
              <a:buChar char="–"/>
              <a:tabLst>
                <a:tab pos="1196975" algn="l"/>
                <a:tab pos="1197610" algn="l"/>
              </a:tabLst>
            </a:pPr>
            <a:r>
              <a:rPr lang="fr-FR" sz="1800" spc="-30" dirty="0">
                <a:effectLst/>
                <a:latin typeface="Calibri" panose="020F0502020204030204" pitchFamily="34" charset="0"/>
                <a:ea typeface="Calibri" panose="020F0502020204030204" pitchFamily="34" charset="0"/>
              </a:rPr>
              <a:t>Des </a:t>
            </a:r>
            <a:r>
              <a:rPr lang="fr-FR" sz="1800" spc="-15" dirty="0">
                <a:effectLst/>
                <a:latin typeface="Calibri" panose="020F0502020204030204" pitchFamily="34" charset="0"/>
                <a:ea typeface="Calibri" panose="020F0502020204030204" pitchFamily="34" charset="0"/>
              </a:rPr>
              <a:t>ateliers </a:t>
            </a:r>
            <a:r>
              <a:rPr lang="fr-FR" sz="1800" spc="-30" dirty="0">
                <a:effectLst/>
                <a:latin typeface="Calibri" panose="020F0502020204030204" pitchFamily="34" charset="0"/>
                <a:ea typeface="Calibri" panose="020F0502020204030204" pitchFamily="34" charset="0"/>
              </a:rPr>
              <a:t>de team building </a:t>
            </a:r>
            <a:r>
              <a:rPr lang="fr-FR" sz="1800" spc="-15" dirty="0">
                <a:effectLst/>
                <a:latin typeface="Calibri" panose="020F0502020204030204" pitchFamily="34" charset="0"/>
                <a:ea typeface="Calibri" panose="020F0502020204030204" pitchFamily="34" charset="0"/>
              </a:rPr>
              <a:t>peuvent </a:t>
            </a:r>
            <a:r>
              <a:rPr lang="fr-FR" sz="1800" spc="-30" dirty="0">
                <a:effectLst/>
                <a:latin typeface="Calibri" panose="020F0502020204030204" pitchFamily="34" charset="0"/>
                <a:ea typeface="Calibri" panose="020F0502020204030204" pitchFamily="34" charset="0"/>
              </a:rPr>
              <a:t>y être </a:t>
            </a:r>
            <a:r>
              <a:rPr lang="fr-FR" sz="1800" spc="-15" dirty="0">
                <a:effectLst/>
                <a:latin typeface="Calibri" panose="020F0502020204030204" pitchFamily="34" charset="0"/>
                <a:ea typeface="Calibri" panose="020F0502020204030204" pitchFamily="34" charset="0"/>
              </a:rPr>
              <a:t>intégrés</a:t>
            </a:r>
            <a:endParaRPr lang="fr-FR" sz="1800" spc="-30" dirty="0">
              <a:effectLst/>
              <a:latin typeface="Calibri" panose="020F0502020204030204" pitchFamily="34" charset="0"/>
              <a:ea typeface="Calibri" panose="020F0502020204030204" pitchFamily="34" charset="0"/>
            </a:endParaRPr>
          </a:p>
          <a:p>
            <a:pPr marL="797560" marR="3007995" indent="-344805">
              <a:lnSpc>
                <a:spcPct val="87000"/>
              </a:lnSpc>
              <a:spcBef>
                <a:spcPts val="475"/>
              </a:spcBef>
              <a:spcAft>
                <a:spcPts val="0"/>
              </a:spcAft>
            </a:pPr>
            <a:r>
              <a:rPr lang="fr-FR" sz="1800" dirty="0">
                <a:solidFill>
                  <a:srgbClr val="FF555F"/>
                </a:solidFill>
                <a:effectLst/>
                <a:latin typeface="Wingdings" panose="05000000000000000000" pitchFamily="2" charset="2"/>
                <a:ea typeface="Calibri" panose="020F0502020204030204" pitchFamily="34" charset="0"/>
              </a:rPr>
              <a:t>è</a:t>
            </a:r>
            <a:r>
              <a:rPr lang="fr-FR" sz="1800" dirty="0">
                <a:solidFill>
                  <a:srgbClr val="FF555F"/>
                </a:solidFill>
                <a:effectLst/>
                <a:latin typeface="Times New Roman" panose="02020603050405020304" pitchFamily="18" charset="0"/>
                <a:ea typeface="Calibri" panose="020F0502020204030204" pitchFamily="34" charset="0"/>
                <a:cs typeface="Calibri" panose="020F0502020204030204" pitchFamily="34" charset="0"/>
              </a:rPr>
              <a:t> </a:t>
            </a:r>
            <a:r>
              <a:rPr lang="fr-FR" sz="1800" dirty="0">
                <a:effectLst/>
                <a:latin typeface="Calibri" panose="020F0502020204030204" pitchFamily="34" charset="0"/>
                <a:ea typeface="Calibri" panose="020F0502020204030204" pitchFamily="34" charset="0"/>
              </a:rPr>
              <a:t>Pour être efficace son utilité doit être clairement établie, les salariés doivent ressortir avec des informations utiles qu’ils ne possédaient pas.</a:t>
            </a:r>
          </a:p>
          <a:p>
            <a:pPr marL="797560" marR="3762375" indent="-344805">
              <a:lnSpc>
                <a:spcPct val="87000"/>
              </a:lnSpc>
              <a:spcBef>
                <a:spcPts val="475"/>
              </a:spcBef>
              <a:spcAft>
                <a:spcPts val="0"/>
              </a:spcAft>
            </a:pPr>
            <a:r>
              <a:rPr lang="fr-FR" sz="1800" dirty="0">
                <a:solidFill>
                  <a:srgbClr val="FF555F"/>
                </a:solidFill>
                <a:effectLst/>
                <a:latin typeface="Wingdings" panose="05000000000000000000" pitchFamily="2" charset="2"/>
                <a:ea typeface="Calibri" panose="020F0502020204030204" pitchFamily="34" charset="0"/>
              </a:rPr>
              <a:t>è</a:t>
            </a:r>
            <a:r>
              <a:rPr lang="fr-FR" sz="1800" dirty="0">
                <a:solidFill>
                  <a:srgbClr val="FF555F"/>
                </a:solidFill>
                <a:effectLst/>
                <a:latin typeface="Times New Roman" panose="02020603050405020304" pitchFamily="18" charset="0"/>
                <a:ea typeface="Calibri" panose="020F0502020204030204" pitchFamily="34" charset="0"/>
                <a:cs typeface="Calibri" panose="020F0502020204030204" pitchFamily="34" charset="0"/>
              </a:rPr>
              <a:t> </a:t>
            </a:r>
            <a:r>
              <a:rPr lang="fr-FR" sz="1800" dirty="0">
                <a:effectLst/>
                <a:latin typeface="Calibri" panose="020F0502020204030204" pitchFamily="34" charset="0"/>
                <a:ea typeface="Calibri" panose="020F0502020204030204" pitchFamily="34" charset="0"/>
              </a:rPr>
              <a:t>Pour marquer son importance la convention est présidée par le plus haut niveau hiérarchique qui fait aussi la conclusion</a:t>
            </a:r>
          </a:p>
          <a:p>
            <a:endParaRPr lang="fr-FR" dirty="0"/>
          </a:p>
        </p:txBody>
      </p:sp>
      <p:pic>
        <p:nvPicPr>
          <p:cNvPr id="4" name="image25.jpeg">
            <a:extLst>
              <a:ext uri="{FF2B5EF4-FFF2-40B4-BE49-F238E27FC236}">
                <a16:creationId xmlns:a16="http://schemas.microsoft.com/office/drawing/2014/main" id="{F8F98B58-E9D3-4965-9979-ABA16E402674}"/>
              </a:ext>
            </a:extLst>
          </p:cNvPr>
          <p:cNvPicPr/>
          <p:nvPr/>
        </p:nvPicPr>
        <p:blipFill>
          <a:blip r:embed="rId2" cstate="print"/>
          <a:stretch>
            <a:fillRect/>
          </a:stretch>
        </p:blipFill>
        <p:spPr>
          <a:xfrm>
            <a:off x="7602958" y="1759287"/>
            <a:ext cx="3498850" cy="2331720"/>
          </a:xfrm>
          <a:prstGeom prst="rect">
            <a:avLst/>
          </a:prstGeom>
        </p:spPr>
      </p:pic>
      <p:pic>
        <p:nvPicPr>
          <p:cNvPr id="5" name="image26.jpeg">
            <a:extLst>
              <a:ext uri="{FF2B5EF4-FFF2-40B4-BE49-F238E27FC236}">
                <a16:creationId xmlns:a16="http://schemas.microsoft.com/office/drawing/2014/main" id="{DE496874-3097-456F-950A-1948C1223C25}"/>
              </a:ext>
            </a:extLst>
          </p:cNvPr>
          <p:cNvPicPr/>
          <p:nvPr/>
        </p:nvPicPr>
        <p:blipFill>
          <a:blip r:embed="rId3" cstate="print"/>
          <a:stretch>
            <a:fillRect/>
          </a:stretch>
        </p:blipFill>
        <p:spPr>
          <a:xfrm>
            <a:off x="7602958" y="4237303"/>
            <a:ext cx="3498850" cy="2331719"/>
          </a:xfrm>
          <a:prstGeom prst="rect">
            <a:avLst/>
          </a:prstGeom>
        </p:spPr>
      </p:pic>
    </p:spTree>
    <p:extLst>
      <p:ext uri="{BB962C8B-B14F-4D97-AF65-F5344CB8AC3E}">
        <p14:creationId xmlns:p14="http://schemas.microsoft.com/office/powerpoint/2010/main" val="42271308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A9C607-BD83-4A7B-8434-CF68B90CD48E}"/>
              </a:ext>
            </a:extLst>
          </p:cNvPr>
          <p:cNvSpPr>
            <a:spLocks noGrp="1"/>
          </p:cNvSpPr>
          <p:nvPr>
            <p:ph type="title"/>
          </p:nvPr>
        </p:nvSpPr>
        <p:spPr/>
        <p:txBody>
          <a:bodyPr/>
          <a:lstStyle/>
          <a:p>
            <a:r>
              <a:rPr lang="fr-FR" dirty="0"/>
              <a:t>LE JOURNAL INTERNE</a:t>
            </a:r>
          </a:p>
        </p:txBody>
      </p:sp>
      <p:sp>
        <p:nvSpPr>
          <p:cNvPr id="3" name="Espace réservé du contenu 2">
            <a:extLst>
              <a:ext uri="{FF2B5EF4-FFF2-40B4-BE49-F238E27FC236}">
                <a16:creationId xmlns:a16="http://schemas.microsoft.com/office/drawing/2014/main" id="{80FABEDF-F358-498C-8420-E0F7F837EB3E}"/>
              </a:ext>
            </a:extLst>
          </p:cNvPr>
          <p:cNvSpPr>
            <a:spLocks noGrp="1"/>
          </p:cNvSpPr>
          <p:nvPr>
            <p:ph idx="1"/>
          </p:nvPr>
        </p:nvSpPr>
        <p:spPr/>
        <p:txBody>
          <a:bodyPr/>
          <a:lstStyle/>
          <a:p>
            <a:pPr marL="453390">
              <a:spcBef>
                <a:spcPts val="390"/>
              </a:spcBef>
              <a:spcAft>
                <a:spcPts val="0"/>
              </a:spcAft>
            </a:pPr>
            <a:r>
              <a:rPr lang="fr-FR" sz="1800" dirty="0">
                <a:solidFill>
                  <a:srgbClr val="FF555F"/>
                </a:solidFill>
                <a:effectLst/>
                <a:latin typeface="Wingdings" panose="05000000000000000000" pitchFamily="2" charset="2"/>
                <a:ea typeface="Calibri" panose="020F0502020204030204" pitchFamily="34" charset="0"/>
              </a:rPr>
              <a:t>è</a:t>
            </a:r>
            <a:r>
              <a:rPr lang="fr-FR" sz="1800" dirty="0">
                <a:solidFill>
                  <a:srgbClr val="FF555F"/>
                </a:solidFill>
                <a:effectLst/>
                <a:latin typeface="Times New Roman" panose="02020603050405020304" pitchFamily="18" charset="0"/>
                <a:ea typeface="Calibri" panose="020F0502020204030204" pitchFamily="34" charset="0"/>
                <a:cs typeface="Calibri" panose="020F0502020204030204" pitchFamily="34" charset="0"/>
              </a:rPr>
              <a:t> </a:t>
            </a:r>
            <a:r>
              <a:rPr lang="fr-FR" sz="1800" dirty="0">
                <a:effectLst/>
                <a:latin typeface="Calibri" panose="020F0502020204030204" pitchFamily="34" charset="0"/>
                <a:ea typeface="Calibri" panose="020F0502020204030204" pitchFamily="34" charset="0"/>
              </a:rPr>
              <a:t>Support d’information mais laisse place à la distraction</a:t>
            </a:r>
          </a:p>
          <a:p>
            <a:pPr marL="453390">
              <a:spcBef>
                <a:spcPts val="435"/>
              </a:spcBef>
              <a:spcAft>
                <a:spcPts val="0"/>
              </a:spcAft>
            </a:pPr>
            <a:r>
              <a:rPr lang="fr-FR" sz="1800" dirty="0">
                <a:solidFill>
                  <a:srgbClr val="FF555F"/>
                </a:solidFill>
                <a:effectLst/>
                <a:latin typeface="Wingdings" panose="05000000000000000000" pitchFamily="2" charset="2"/>
                <a:ea typeface="Calibri" panose="020F0502020204030204" pitchFamily="34" charset="0"/>
              </a:rPr>
              <a:t>è</a:t>
            </a:r>
            <a:r>
              <a:rPr lang="fr-FR" sz="1800" dirty="0">
                <a:solidFill>
                  <a:srgbClr val="FF555F"/>
                </a:solidFill>
                <a:effectLst/>
                <a:latin typeface="Times New Roman" panose="02020603050405020304" pitchFamily="18" charset="0"/>
                <a:ea typeface="Calibri" panose="020F0502020204030204" pitchFamily="34" charset="0"/>
                <a:cs typeface="Calibri" panose="020F0502020204030204" pitchFamily="34" charset="0"/>
              </a:rPr>
              <a:t> </a:t>
            </a:r>
            <a:r>
              <a:rPr lang="fr-FR" sz="1800" dirty="0">
                <a:effectLst/>
                <a:latin typeface="Calibri" panose="020F0502020204030204" pitchFamily="34" charset="0"/>
                <a:ea typeface="Calibri" panose="020F0502020204030204" pitchFamily="34" charset="0"/>
              </a:rPr>
              <a:t>Intéresser tout le monde et chacun en particulier</a:t>
            </a:r>
          </a:p>
          <a:p>
            <a:pPr marL="453390">
              <a:spcBef>
                <a:spcPts val="440"/>
              </a:spcBef>
              <a:spcAft>
                <a:spcPts val="0"/>
              </a:spcAft>
            </a:pPr>
            <a:r>
              <a:rPr lang="fr-FR" sz="1800" dirty="0">
                <a:solidFill>
                  <a:srgbClr val="FF555F"/>
                </a:solidFill>
                <a:effectLst/>
                <a:latin typeface="Wingdings" panose="05000000000000000000" pitchFamily="2" charset="2"/>
                <a:ea typeface="Calibri" panose="020F0502020204030204" pitchFamily="34" charset="0"/>
              </a:rPr>
              <a:t>è</a:t>
            </a:r>
            <a:r>
              <a:rPr lang="fr-FR" sz="1800" dirty="0">
                <a:solidFill>
                  <a:srgbClr val="FF555F"/>
                </a:solidFill>
                <a:effectLst/>
                <a:latin typeface="Times New Roman" panose="02020603050405020304" pitchFamily="18" charset="0"/>
                <a:ea typeface="Calibri" panose="020F0502020204030204" pitchFamily="34" charset="0"/>
                <a:cs typeface="Calibri" panose="020F0502020204030204" pitchFamily="34" charset="0"/>
              </a:rPr>
              <a:t> </a:t>
            </a:r>
            <a:r>
              <a:rPr lang="fr-FR" sz="1800" dirty="0">
                <a:effectLst/>
                <a:latin typeface="Calibri" panose="020F0502020204030204" pitchFamily="34" charset="0"/>
                <a:ea typeface="Calibri" panose="020F0502020204030204" pitchFamily="34" charset="0"/>
              </a:rPr>
              <a:t>Favoriser la solidarité au sein de l’entreprise tout en s’ouvrant sur l’extérieur</a:t>
            </a:r>
          </a:p>
          <a:p>
            <a:pPr marL="453390">
              <a:spcBef>
                <a:spcPts val="440"/>
              </a:spcBef>
              <a:spcAft>
                <a:spcPts val="0"/>
              </a:spcAft>
            </a:pPr>
            <a:r>
              <a:rPr lang="fr-FR" sz="1800" dirty="0">
                <a:solidFill>
                  <a:srgbClr val="FF555F"/>
                </a:solidFill>
                <a:effectLst/>
                <a:latin typeface="Wingdings" panose="05000000000000000000" pitchFamily="2" charset="2"/>
                <a:ea typeface="Calibri" panose="020F0502020204030204" pitchFamily="34" charset="0"/>
              </a:rPr>
              <a:t>è</a:t>
            </a:r>
            <a:r>
              <a:rPr lang="fr-FR" sz="1800" dirty="0">
                <a:solidFill>
                  <a:srgbClr val="FF555F"/>
                </a:solidFill>
                <a:effectLst/>
                <a:latin typeface="Times New Roman" panose="02020603050405020304" pitchFamily="18" charset="0"/>
                <a:ea typeface="Calibri" panose="020F0502020204030204" pitchFamily="34" charset="0"/>
                <a:cs typeface="Calibri" panose="020F0502020204030204" pitchFamily="34" charset="0"/>
              </a:rPr>
              <a:t> </a:t>
            </a:r>
            <a:r>
              <a:rPr lang="fr-FR" sz="1800" dirty="0">
                <a:effectLst/>
                <a:latin typeface="Calibri" panose="020F0502020204030204" pitchFamily="34" charset="0"/>
                <a:ea typeface="Calibri" panose="020F0502020204030204" pitchFamily="34" charset="0"/>
              </a:rPr>
              <a:t>Diffuser une bonne image sans pour autant être trop hypocrite</a:t>
            </a:r>
          </a:p>
          <a:p>
            <a:r>
              <a:rPr lang="fr-FR" sz="1800" dirty="0">
                <a:effectLst/>
                <a:latin typeface="Calibri" panose="020F0502020204030204" pitchFamily="34" charset="0"/>
                <a:ea typeface="Calibri" panose="020F0502020204030204" pitchFamily="34" charset="0"/>
              </a:rPr>
              <a:t> </a:t>
            </a:r>
          </a:p>
          <a:p>
            <a:pPr marL="797560" marR="995045" indent="-344805">
              <a:lnSpc>
                <a:spcPct val="97000"/>
              </a:lnSpc>
              <a:spcAft>
                <a:spcPts val="0"/>
              </a:spcAft>
            </a:pPr>
            <a:r>
              <a:rPr lang="fr-FR" sz="1800" dirty="0">
                <a:solidFill>
                  <a:srgbClr val="FF555F"/>
                </a:solidFill>
                <a:effectLst/>
                <a:latin typeface="Wingdings" panose="05000000000000000000" pitchFamily="2" charset="2"/>
                <a:ea typeface="Calibri" panose="020F0502020204030204" pitchFamily="34" charset="0"/>
              </a:rPr>
              <a:t>è</a:t>
            </a:r>
            <a:r>
              <a:rPr lang="fr-FR" sz="1800" dirty="0">
                <a:solidFill>
                  <a:srgbClr val="FF555F"/>
                </a:solidFill>
                <a:effectLst/>
                <a:latin typeface="Times New Roman" panose="02020603050405020304" pitchFamily="18" charset="0"/>
                <a:ea typeface="Calibri" panose="020F0502020204030204" pitchFamily="34" charset="0"/>
                <a:cs typeface="Calibri" panose="020F0502020204030204" pitchFamily="34" charset="0"/>
              </a:rPr>
              <a:t> </a:t>
            </a:r>
            <a:r>
              <a:rPr lang="fr-FR" sz="1800" dirty="0">
                <a:effectLst/>
                <a:latin typeface="Calibri" panose="020F0502020204030204" pitchFamily="34" charset="0"/>
                <a:ea typeface="Calibri" panose="020F0502020204030204" pitchFamily="34" charset="0"/>
              </a:rPr>
              <a:t>Repose sur la conjonction entre les projets de l’entreprise et les attentes légitimes des lecteurs: équilibre difficile à trouver</a:t>
            </a:r>
          </a:p>
          <a:p>
            <a:endParaRPr lang="fr-FR" dirty="0"/>
          </a:p>
        </p:txBody>
      </p:sp>
    </p:spTree>
    <p:extLst>
      <p:ext uri="{BB962C8B-B14F-4D97-AF65-F5344CB8AC3E}">
        <p14:creationId xmlns:p14="http://schemas.microsoft.com/office/powerpoint/2010/main" val="21812633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BA36F20-D282-48AD-BA3F-8DEDA8890C0E}"/>
              </a:ext>
            </a:extLst>
          </p:cNvPr>
          <p:cNvSpPr>
            <a:spLocks noGrp="1"/>
          </p:cNvSpPr>
          <p:nvPr>
            <p:ph idx="1"/>
          </p:nvPr>
        </p:nvSpPr>
        <p:spPr/>
        <p:txBody>
          <a:bodyPr>
            <a:normAutofit lnSpcReduction="10000"/>
          </a:bodyPr>
          <a:lstStyle/>
          <a:p>
            <a:pPr marL="453390">
              <a:spcBef>
                <a:spcPts val="390"/>
              </a:spcBef>
              <a:spcAft>
                <a:spcPts val="0"/>
              </a:spcAft>
            </a:pPr>
            <a:r>
              <a:rPr lang="fr-FR" sz="1800" dirty="0">
                <a:effectLst/>
                <a:latin typeface="Calibri" panose="020F0502020204030204" pitchFamily="34" charset="0"/>
                <a:ea typeface="Calibri" panose="020F0502020204030204" pitchFamily="34" charset="0"/>
              </a:rPr>
              <a:t>Il faut d’abord partir de la cible: son lectorat</a:t>
            </a:r>
          </a:p>
          <a:p>
            <a:pPr marL="342900" marR="659130" lvl="0" indent="-342900">
              <a:lnSpc>
                <a:spcPct val="97000"/>
              </a:lnSpc>
              <a:spcBef>
                <a:spcPts val="420"/>
              </a:spcBef>
              <a:spcAft>
                <a:spcPts val="0"/>
              </a:spcAft>
              <a:buFont typeface="Arial" panose="020B0604020202020204" pitchFamily="34" charset="0"/>
              <a:buChar char="–"/>
              <a:tabLst>
                <a:tab pos="1196975" algn="l"/>
                <a:tab pos="1197610" algn="l"/>
              </a:tabLst>
            </a:pPr>
            <a:r>
              <a:rPr lang="fr-FR" sz="1800" spc="-30" dirty="0">
                <a:effectLst/>
                <a:latin typeface="Calibri" panose="020F0502020204030204" pitchFamily="34" charset="0"/>
                <a:ea typeface="Calibri" panose="020F0502020204030204" pitchFamily="34" charset="0"/>
              </a:rPr>
              <a:t>Qui sont ils? Quelles sont </a:t>
            </a:r>
            <a:r>
              <a:rPr lang="fr-FR" sz="1800" spc="-15" dirty="0">
                <a:effectLst/>
                <a:latin typeface="Calibri" panose="020F0502020204030204" pitchFamily="34" charset="0"/>
                <a:ea typeface="Calibri" panose="020F0502020204030204" pitchFamily="34" charset="0"/>
              </a:rPr>
              <a:t>leurs </a:t>
            </a:r>
            <a:r>
              <a:rPr lang="fr-FR" sz="1800" spc="-30" dirty="0">
                <a:effectLst/>
                <a:latin typeface="Calibri" panose="020F0502020204030204" pitchFamily="34" charset="0"/>
                <a:ea typeface="Calibri" panose="020F0502020204030204" pitchFamily="34" charset="0"/>
              </a:rPr>
              <a:t>habitudes en </a:t>
            </a:r>
            <a:r>
              <a:rPr lang="fr-FR" sz="1800" spc="-15" dirty="0">
                <a:effectLst/>
                <a:latin typeface="Calibri" panose="020F0502020204030204" pitchFamily="34" charset="0"/>
                <a:ea typeface="Calibri" panose="020F0502020204030204" pitchFamily="34" charset="0"/>
              </a:rPr>
              <a:t>matière </a:t>
            </a:r>
            <a:r>
              <a:rPr lang="fr-FR" sz="1800" spc="-30" dirty="0">
                <a:effectLst/>
                <a:latin typeface="Calibri" panose="020F0502020204030204" pitchFamily="34" charset="0"/>
                <a:ea typeface="Calibri" panose="020F0502020204030204" pitchFamily="34" charset="0"/>
              </a:rPr>
              <a:t>de lecture et de consommation média? Quels sont </a:t>
            </a:r>
            <a:r>
              <a:rPr lang="fr-FR" sz="1800" spc="-15" dirty="0">
                <a:effectLst/>
                <a:latin typeface="Calibri" panose="020F0502020204030204" pitchFamily="34" charset="0"/>
                <a:ea typeface="Calibri" panose="020F0502020204030204" pitchFamily="34" charset="0"/>
              </a:rPr>
              <a:t>leurs </a:t>
            </a:r>
            <a:r>
              <a:rPr lang="fr-FR" sz="1800" spc="-30" dirty="0">
                <a:effectLst/>
                <a:latin typeface="Calibri" panose="020F0502020204030204" pitchFamily="34" charset="0"/>
                <a:ea typeface="Calibri" panose="020F0502020204030204" pitchFamily="34" charset="0"/>
              </a:rPr>
              <a:t>sujets de préoccupation dans et hors de </a:t>
            </a:r>
            <a:r>
              <a:rPr lang="fr-FR" sz="1800" spc="-20" dirty="0">
                <a:effectLst/>
                <a:latin typeface="Calibri" panose="020F0502020204030204" pitchFamily="34" charset="0"/>
                <a:ea typeface="Calibri" panose="020F0502020204030204" pitchFamily="34" charset="0"/>
              </a:rPr>
              <a:t>l’entreprise?</a:t>
            </a:r>
            <a:endParaRPr lang="fr-FR" sz="1800" spc="-30" dirty="0">
              <a:effectLst/>
              <a:latin typeface="Calibri" panose="020F0502020204030204" pitchFamily="34" charset="0"/>
              <a:ea typeface="Calibri" panose="020F0502020204030204" pitchFamily="34" charset="0"/>
            </a:endParaRPr>
          </a:p>
          <a:p>
            <a:pPr marL="453390">
              <a:spcBef>
                <a:spcPts val="470"/>
              </a:spcBef>
            </a:pPr>
            <a:r>
              <a:rPr lang="fr-FR" sz="1800" b="1" dirty="0">
                <a:solidFill>
                  <a:srgbClr val="FF555F"/>
                </a:solidFill>
                <a:effectLst/>
                <a:latin typeface="Wingdings" panose="05000000000000000000" pitchFamily="2" charset="2"/>
                <a:ea typeface="Calibri" panose="020F0502020204030204" pitchFamily="34" charset="0"/>
              </a:rPr>
              <a:t>è</a:t>
            </a:r>
            <a:r>
              <a:rPr lang="fr-FR" sz="1800" b="1" dirty="0">
                <a:solidFill>
                  <a:srgbClr val="FF555F"/>
                </a:solidFill>
                <a:effectLst/>
                <a:latin typeface="Times New Roman" panose="02020603050405020304" pitchFamily="18" charset="0"/>
                <a:ea typeface="Calibri" panose="020F0502020204030204" pitchFamily="34" charset="0"/>
                <a:cs typeface="Calibri" panose="020F0502020204030204" pitchFamily="34" charset="0"/>
              </a:rPr>
              <a:t> </a:t>
            </a:r>
            <a:r>
              <a:rPr lang="fr-FR" sz="1800" b="1" dirty="0">
                <a:effectLst/>
                <a:latin typeface="Calibri" panose="020F0502020204030204" pitchFamily="34" charset="0"/>
                <a:ea typeface="Calibri" panose="020F0502020204030204" pitchFamily="34" charset="0"/>
              </a:rPr>
              <a:t>Réaliser un produit de qualité</a:t>
            </a:r>
          </a:p>
          <a:p>
            <a:pPr marL="342900" lvl="0" indent="-342900">
              <a:spcBef>
                <a:spcPts val="390"/>
              </a:spcBef>
              <a:buFont typeface="Arial" panose="020B0604020202020204" pitchFamily="34" charset="0"/>
              <a:buChar char="–"/>
              <a:tabLst>
                <a:tab pos="1196975" algn="l"/>
                <a:tab pos="1197610" algn="l"/>
              </a:tabLst>
            </a:pPr>
            <a:r>
              <a:rPr lang="fr-FR" sz="1800" spc="-30" dirty="0">
                <a:effectLst/>
                <a:latin typeface="Calibri" panose="020F0502020204030204" pitchFamily="34" charset="0"/>
                <a:ea typeface="Calibri" panose="020F0502020204030204" pitchFamily="34" charset="0"/>
              </a:rPr>
              <a:t>Doit </a:t>
            </a:r>
            <a:r>
              <a:rPr lang="fr-FR" sz="1800" spc="-15" dirty="0">
                <a:effectLst/>
                <a:latin typeface="Calibri" panose="020F0502020204030204" pitchFamily="34" charset="0"/>
                <a:ea typeface="Calibri" panose="020F0502020204030204" pitchFamily="34" charset="0"/>
              </a:rPr>
              <a:t>être </a:t>
            </a:r>
            <a:r>
              <a:rPr lang="fr-FR" sz="1800" spc="-30" dirty="0">
                <a:effectLst/>
                <a:latin typeface="Calibri" panose="020F0502020204030204" pitchFamily="34" charset="0"/>
                <a:ea typeface="Calibri" panose="020F0502020204030204" pitchFamily="34" charset="0"/>
              </a:rPr>
              <a:t>bien</a:t>
            </a:r>
            <a:r>
              <a:rPr lang="fr-FR" sz="1800" spc="35" dirty="0">
                <a:effectLst/>
                <a:latin typeface="Calibri" panose="020F0502020204030204" pitchFamily="34" charset="0"/>
                <a:ea typeface="Calibri" panose="020F0502020204030204" pitchFamily="34" charset="0"/>
              </a:rPr>
              <a:t> </a:t>
            </a:r>
            <a:r>
              <a:rPr lang="fr-FR" sz="1800" spc="-30" dirty="0">
                <a:effectLst/>
                <a:latin typeface="Calibri" panose="020F0502020204030204" pitchFamily="34" charset="0"/>
                <a:ea typeface="Calibri" panose="020F0502020204030204" pitchFamily="34" charset="0"/>
              </a:rPr>
              <a:t>écrit</a:t>
            </a:r>
          </a:p>
          <a:p>
            <a:pPr marL="342900" marR="1106170" lvl="0" indent="-342900">
              <a:lnSpc>
                <a:spcPct val="97000"/>
              </a:lnSpc>
              <a:spcBef>
                <a:spcPts val="425"/>
              </a:spcBef>
              <a:spcAft>
                <a:spcPts val="0"/>
              </a:spcAft>
              <a:buFont typeface="Arial" panose="020B0604020202020204" pitchFamily="34" charset="0"/>
              <a:buChar char="–"/>
              <a:tabLst>
                <a:tab pos="1196975" algn="l"/>
                <a:tab pos="1197610" algn="l"/>
              </a:tabLst>
            </a:pPr>
            <a:r>
              <a:rPr lang="fr-FR" sz="1800" spc="-30" dirty="0">
                <a:effectLst/>
                <a:latin typeface="Calibri" panose="020F0502020204030204" pitchFamily="34" charset="0"/>
                <a:ea typeface="Calibri" panose="020F0502020204030204" pitchFamily="34" charset="0"/>
              </a:rPr>
              <a:t>Un soin tout particulier doit </a:t>
            </a:r>
            <a:r>
              <a:rPr lang="fr-FR" sz="1800" spc="-15" dirty="0">
                <a:effectLst/>
                <a:latin typeface="Calibri" panose="020F0502020204030204" pitchFamily="34" charset="0"/>
                <a:ea typeface="Calibri" panose="020F0502020204030204" pitchFamily="34" charset="0"/>
              </a:rPr>
              <a:t>être </a:t>
            </a:r>
            <a:r>
              <a:rPr lang="fr-FR" sz="1800" spc="-30" dirty="0">
                <a:effectLst/>
                <a:latin typeface="Calibri" panose="020F0502020204030204" pitchFamily="34" charset="0"/>
                <a:ea typeface="Calibri" panose="020F0502020204030204" pitchFamily="34" charset="0"/>
              </a:rPr>
              <a:t>apporté aux </a:t>
            </a:r>
            <a:r>
              <a:rPr lang="fr-FR" sz="1800" spc="-15" dirty="0">
                <a:effectLst/>
                <a:latin typeface="Calibri" panose="020F0502020204030204" pitchFamily="34" charset="0"/>
                <a:ea typeface="Calibri" panose="020F0502020204030204" pitchFamily="34" charset="0"/>
              </a:rPr>
              <a:t>illustrations </a:t>
            </a:r>
            <a:r>
              <a:rPr lang="fr-FR" sz="1800" spc="-30" dirty="0">
                <a:effectLst/>
                <a:latin typeface="Calibri" panose="020F0502020204030204" pitchFamily="34" charset="0"/>
                <a:ea typeface="Calibri" panose="020F0502020204030204" pitchFamily="34" charset="0"/>
              </a:rPr>
              <a:t>et photos (pas de mauvaise qualité, pas de photo bouche</a:t>
            </a:r>
            <a:r>
              <a:rPr lang="fr-FR" sz="1800" spc="115" dirty="0">
                <a:effectLst/>
                <a:latin typeface="Calibri" panose="020F0502020204030204" pitchFamily="34" charset="0"/>
                <a:ea typeface="Calibri" panose="020F0502020204030204" pitchFamily="34" charset="0"/>
              </a:rPr>
              <a:t> </a:t>
            </a:r>
            <a:r>
              <a:rPr lang="fr-FR" sz="1800" spc="-30" dirty="0">
                <a:effectLst/>
                <a:latin typeface="Calibri" panose="020F0502020204030204" pitchFamily="34" charset="0"/>
                <a:ea typeface="Calibri" panose="020F0502020204030204" pitchFamily="34" charset="0"/>
              </a:rPr>
              <a:t>trou)</a:t>
            </a:r>
          </a:p>
          <a:p>
            <a:pPr marL="342900" marR="680720" lvl="0" indent="-342900">
              <a:lnSpc>
                <a:spcPct val="97000"/>
              </a:lnSpc>
              <a:spcBef>
                <a:spcPts val="450"/>
              </a:spcBef>
              <a:spcAft>
                <a:spcPts val="0"/>
              </a:spcAft>
              <a:buFont typeface="Arial" panose="020B0604020202020204" pitchFamily="34" charset="0"/>
              <a:buChar char="–"/>
              <a:tabLst>
                <a:tab pos="1196975" algn="l"/>
                <a:tab pos="1197610" algn="l"/>
              </a:tabLst>
            </a:pPr>
            <a:r>
              <a:rPr lang="fr-FR" sz="1800" spc="-30" dirty="0">
                <a:effectLst/>
                <a:latin typeface="Calibri" panose="020F0502020204030204" pitchFamily="34" charset="0"/>
                <a:ea typeface="Calibri" panose="020F0502020204030204" pitchFamily="34" charset="0"/>
              </a:rPr>
              <a:t>Doit avoir des « rupture de </a:t>
            </a:r>
            <a:r>
              <a:rPr lang="fr-FR" sz="1800" spc="-30" dirty="0" err="1">
                <a:effectLst/>
                <a:latin typeface="Calibri" panose="020F0502020204030204" pitchFamily="34" charset="0"/>
                <a:ea typeface="Calibri" panose="020F0502020204030204" pitchFamily="34" charset="0"/>
              </a:rPr>
              <a:t>rytme</a:t>
            </a:r>
            <a:r>
              <a:rPr lang="fr-FR" sz="1800" spc="-30" dirty="0">
                <a:effectLst/>
                <a:latin typeface="Calibri" panose="020F0502020204030204" pitchFamily="34" charset="0"/>
                <a:ea typeface="Calibri" panose="020F0502020204030204" pitchFamily="34" charset="0"/>
              </a:rPr>
              <a:t> » et des niveaux de lecture multiples : associe des espaces d’informations </a:t>
            </a:r>
            <a:r>
              <a:rPr lang="fr-FR" sz="1800" spc="-20" dirty="0">
                <a:effectLst/>
                <a:latin typeface="Calibri" panose="020F0502020204030204" pitchFamily="34" charset="0"/>
                <a:ea typeface="Calibri" panose="020F0502020204030204" pitchFamily="34" charset="0"/>
              </a:rPr>
              <a:t>(texte </a:t>
            </a:r>
            <a:r>
              <a:rPr lang="fr-FR" sz="1800" spc="-30" dirty="0">
                <a:effectLst/>
                <a:latin typeface="Calibri" panose="020F0502020204030204" pitchFamily="34" charset="0"/>
                <a:ea typeface="Calibri" panose="020F0502020204030204" pitchFamily="34" charset="0"/>
              </a:rPr>
              <a:t>calme, sobre et clair), des informations </a:t>
            </a:r>
            <a:r>
              <a:rPr lang="fr-FR" sz="1800" spc="-15" dirty="0">
                <a:effectLst/>
                <a:latin typeface="Calibri" panose="020F0502020204030204" pitchFamily="34" charset="0"/>
                <a:ea typeface="Calibri" panose="020F0502020204030204" pitchFamily="34" charset="0"/>
              </a:rPr>
              <a:t>rapides, </a:t>
            </a:r>
            <a:r>
              <a:rPr lang="fr-FR" sz="1800" spc="-30" dirty="0">
                <a:effectLst/>
                <a:latin typeface="Calibri" panose="020F0502020204030204" pitchFamily="34" charset="0"/>
                <a:ea typeface="Calibri" panose="020F0502020204030204" pitchFamily="34" charset="0"/>
              </a:rPr>
              <a:t>des rubriques visuelles, des lieux ouvert sur la</a:t>
            </a:r>
            <a:r>
              <a:rPr lang="fr-FR" sz="1800" spc="240" dirty="0">
                <a:effectLst/>
                <a:latin typeface="Calibri" panose="020F0502020204030204" pitchFamily="34" charset="0"/>
                <a:ea typeface="Calibri" panose="020F0502020204030204" pitchFamily="34" charset="0"/>
              </a:rPr>
              <a:t> </a:t>
            </a:r>
            <a:r>
              <a:rPr lang="fr-FR" sz="1800" spc="-15" dirty="0">
                <a:effectLst/>
                <a:latin typeface="Calibri" panose="020F0502020204030204" pitchFamily="34" charset="0"/>
                <a:ea typeface="Calibri" panose="020F0502020204030204" pitchFamily="34" charset="0"/>
              </a:rPr>
              <a:t>réflexion…</a:t>
            </a:r>
            <a:endParaRPr lang="fr-FR" sz="1800" spc="-30" dirty="0">
              <a:effectLst/>
              <a:latin typeface="Calibri" panose="020F0502020204030204" pitchFamily="34" charset="0"/>
              <a:ea typeface="Calibri" panose="020F0502020204030204" pitchFamily="34" charset="0"/>
            </a:endParaRPr>
          </a:p>
          <a:p>
            <a:pPr marL="342900" lvl="0" indent="-342900">
              <a:spcBef>
                <a:spcPts val="415"/>
              </a:spcBef>
              <a:buFont typeface="Arial" panose="020B0604020202020204" pitchFamily="34" charset="0"/>
              <a:buChar char="–"/>
              <a:tabLst>
                <a:tab pos="1196975" algn="l"/>
                <a:tab pos="1197610" algn="l"/>
              </a:tabLst>
            </a:pPr>
            <a:r>
              <a:rPr lang="fr-FR" sz="1800" spc="-35" dirty="0">
                <a:effectLst/>
                <a:latin typeface="Calibri" panose="020F0502020204030204" pitchFamily="34" charset="0"/>
                <a:ea typeface="Calibri" panose="020F0502020204030204" pitchFamily="34" charset="0"/>
              </a:rPr>
              <a:t>Travail </a:t>
            </a:r>
            <a:r>
              <a:rPr lang="fr-FR" sz="1800" spc="-30" dirty="0">
                <a:effectLst/>
                <a:latin typeface="Calibri" panose="020F0502020204030204" pitchFamily="34" charset="0"/>
                <a:ea typeface="Calibri" panose="020F0502020204030204" pitchFamily="34" charset="0"/>
              </a:rPr>
              <a:t>de cohérence </a:t>
            </a:r>
            <a:r>
              <a:rPr lang="fr-FR" sz="1800" spc="-20" dirty="0">
                <a:effectLst/>
                <a:latin typeface="Calibri" panose="020F0502020204030204" pitchFamily="34" charset="0"/>
                <a:ea typeface="Calibri" panose="020F0502020204030204" pitchFamily="34" charset="0"/>
              </a:rPr>
              <a:t>entre </a:t>
            </a:r>
            <a:r>
              <a:rPr lang="fr-FR" sz="1800" spc="-30" dirty="0">
                <a:effectLst/>
                <a:latin typeface="Calibri" panose="020F0502020204030204" pitchFamily="34" charset="0"/>
                <a:ea typeface="Calibri" panose="020F0502020204030204" pitchFamily="34" charset="0"/>
              </a:rPr>
              <a:t>les typographie, les couleurs, le </a:t>
            </a:r>
            <a:r>
              <a:rPr lang="fr-FR" sz="1800" spc="-20" dirty="0">
                <a:effectLst/>
                <a:latin typeface="Calibri" panose="020F0502020204030204" pitchFamily="34" charset="0"/>
                <a:ea typeface="Calibri" panose="020F0502020204030204" pitchFamily="34" charset="0"/>
              </a:rPr>
              <a:t>texte, </a:t>
            </a:r>
            <a:r>
              <a:rPr lang="fr-FR" sz="1800" spc="-30" dirty="0">
                <a:effectLst/>
                <a:latin typeface="Calibri" panose="020F0502020204030204" pitchFamily="34" charset="0"/>
                <a:ea typeface="Calibri" panose="020F0502020204030204" pitchFamily="34" charset="0"/>
              </a:rPr>
              <a:t>les</a:t>
            </a:r>
            <a:r>
              <a:rPr lang="fr-FR" sz="1800" spc="255" dirty="0">
                <a:effectLst/>
                <a:latin typeface="Calibri" panose="020F0502020204030204" pitchFamily="34" charset="0"/>
                <a:ea typeface="Calibri" panose="020F0502020204030204" pitchFamily="34" charset="0"/>
              </a:rPr>
              <a:t> </a:t>
            </a:r>
            <a:r>
              <a:rPr lang="fr-FR" sz="1800" spc="-30" dirty="0">
                <a:effectLst/>
                <a:latin typeface="Calibri" panose="020F0502020204030204" pitchFamily="34" charset="0"/>
                <a:ea typeface="Calibri" panose="020F0502020204030204" pitchFamily="34" charset="0"/>
              </a:rPr>
              <a:t>images</a:t>
            </a:r>
          </a:p>
          <a:p>
            <a:endParaRPr lang="fr-FR" dirty="0"/>
          </a:p>
        </p:txBody>
      </p:sp>
    </p:spTree>
    <p:extLst>
      <p:ext uri="{BB962C8B-B14F-4D97-AF65-F5344CB8AC3E}">
        <p14:creationId xmlns:p14="http://schemas.microsoft.com/office/powerpoint/2010/main" val="3854621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B60A8C-7F4C-414E-A5C8-7D1DB49AD27E}"/>
              </a:ext>
            </a:extLst>
          </p:cNvPr>
          <p:cNvSpPr>
            <a:spLocks noGrp="1"/>
          </p:cNvSpPr>
          <p:nvPr>
            <p:ph type="title"/>
          </p:nvPr>
        </p:nvSpPr>
        <p:spPr/>
        <p:txBody>
          <a:bodyPr/>
          <a:lstStyle/>
          <a:p>
            <a:r>
              <a:rPr lang="fr-FR" dirty="0"/>
              <a:t>3.	Les mouvements de l’information</a:t>
            </a:r>
          </a:p>
        </p:txBody>
      </p:sp>
      <p:sp>
        <p:nvSpPr>
          <p:cNvPr id="3" name="Espace réservé du contenu 2">
            <a:extLst>
              <a:ext uri="{FF2B5EF4-FFF2-40B4-BE49-F238E27FC236}">
                <a16:creationId xmlns:a16="http://schemas.microsoft.com/office/drawing/2014/main" id="{A1C05F69-3F78-4879-BB75-D2FB028C85E7}"/>
              </a:ext>
            </a:extLst>
          </p:cNvPr>
          <p:cNvSpPr>
            <a:spLocks noGrp="1"/>
          </p:cNvSpPr>
          <p:nvPr>
            <p:ph idx="1"/>
          </p:nvPr>
        </p:nvSpPr>
        <p:spPr/>
        <p:txBody>
          <a:bodyPr/>
          <a:lstStyle/>
          <a:p>
            <a:pPr marL="453390">
              <a:spcBef>
                <a:spcPts val="385"/>
              </a:spcBef>
              <a:spcAft>
                <a:spcPts val="0"/>
              </a:spcAft>
              <a:tabLst>
                <a:tab pos="910590" algn="l"/>
              </a:tabLst>
            </a:pPr>
            <a:r>
              <a:rPr lang="fr-FR" sz="2000" dirty="0">
                <a:effectLst/>
                <a:latin typeface="Calibri" panose="020F0502020204030204" pitchFamily="34" charset="0"/>
                <a:ea typeface="Calibri" panose="020F0502020204030204" pitchFamily="34" charset="0"/>
              </a:rPr>
              <a:t>Une bonne information</a:t>
            </a:r>
            <a:r>
              <a:rPr lang="fr-FR" sz="2000" spc="-10" dirty="0">
                <a:effectLst/>
                <a:latin typeface="Calibri" panose="020F0502020204030204" pitchFamily="34" charset="0"/>
                <a:ea typeface="Calibri" panose="020F0502020204030204" pitchFamily="34" charset="0"/>
              </a:rPr>
              <a:t> </a:t>
            </a:r>
            <a:r>
              <a:rPr lang="fr-FR" sz="2000" spc="-15" dirty="0">
                <a:effectLst/>
                <a:latin typeface="Calibri" panose="020F0502020204030204" pitchFamily="34" charset="0"/>
                <a:ea typeface="Calibri" panose="020F0502020204030204" pitchFamily="34" charset="0"/>
              </a:rPr>
              <a:t>est</a:t>
            </a:r>
            <a:endParaRPr lang="fr-FR" sz="1100" dirty="0">
              <a:effectLst/>
              <a:latin typeface="Calibri" panose="020F0502020204030204" pitchFamily="34" charset="0"/>
              <a:ea typeface="Calibri" panose="020F0502020204030204" pitchFamily="34" charset="0"/>
            </a:endParaRPr>
          </a:p>
          <a:p>
            <a:pPr marL="1143000" lvl="2" indent="-228600">
              <a:spcBef>
                <a:spcPts val="390"/>
              </a:spcBef>
              <a:buSzPts val="1800"/>
              <a:buFont typeface="Arial" panose="020B0604020202020204" pitchFamily="34" charset="0"/>
              <a:buChar char="–"/>
              <a:tabLst>
                <a:tab pos="1310005" algn="l"/>
                <a:tab pos="1310640" algn="l"/>
              </a:tabLst>
            </a:pPr>
            <a:r>
              <a:rPr lang="fr-FR" sz="1800" b="1" spc="-45" dirty="0">
                <a:effectLst/>
                <a:latin typeface="Calibri" panose="020F0502020204030204" pitchFamily="34" charset="0"/>
                <a:ea typeface="Arial" panose="020B0604020202020204" pitchFamily="34" charset="0"/>
              </a:rPr>
              <a:t>Rapide</a:t>
            </a:r>
            <a:r>
              <a:rPr lang="fr-FR" sz="1800" spc="-45" dirty="0">
                <a:effectLst/>
                <a:latin typeface="Calibri" panose="020F0502020204030204" pitchFamily="34" charset="0"/>
                <a:ea typeface="Arial" panose="020B0604020202020204" pitchFamily="34" charset="0"/>
              </a:rPr>
              <a:t>: précéder les rumeurs par de</a:t>
            </a:r>
            <a:r>
              <a:rPr lang="fr-FR" sz="1800" spc="100" dirty="0">
                <a:effectLst/>
                <a:latin typeface="Calibri" panose="020F0502020204030204" pitchFamily="34" charset="0"/>
                <a:ea typeface="Arial" panose="020B0604020202020204" pitchFamily="34" charset="0"/>
              </a:rPr>
              <a:t> </a:t>
            </a:r>
            <a:r>
              <a:rPr lang="fr-FR" sz="1800" spc="-45" dirty="0">
                <a:effectLst/>
                <a:latin typeface="Calibri" panose="020F0502020204030204" pitchFamily="34" charset="0"/>
                <a:ea typeface="Arial" panose="020B0604020202020204" pitchFamily="34" charset="0"/>
              </a:rPr>
              <a:t>l’information</a:t>
            </a:r>
            <a:endParaRPr lang="fr-FR" sz="1100" spc="-45" dirty="0">
              <a:effectLst/>
              <a:latin typeface="Calibri" panose="020F0502020204030204" pitchFamily="34" charset="0"/>
              <a:ea typeface="Arial" panose="020B0604020202020204" pitchFamily="34" charset="0"/>
            </a:endParaRPr>
          </a:p>
          <a:p>
            <a:pPr marL="1143000" lvl="2" indent="-228600">
              <a:spcBef>
                <a:spcPts val="395"/>
              </a:spcBef>
              <a:spcAft>
                <a:spcPts val="0"/>
              </a:spcAft>
              <a:buSzPts val="1800"/>
              <a:buFont typeface="Arial" panose="020B0604020202020204" pitchFamily="34" charset="0"/>
              <a:buChar char="–"/>
              <a:tabLst>
                <a:tab pos="1310005" algn="l"/>
                <a:tab pos="1310640" algn="l"/>
              </a:tabLst>
            </a:pPr>
            <a:r>
              <a:rPr lang="fr-FR" sz="1800" b="1" spc="-45" dirty="0">
                <a:effectLst/>
                <a:latin typeface="Calibri" panose="020F0502020204030204" pitchFamily="34" charset="0"/>
                <a:ea typeface="Arial" panose="020B0604020202020204" pitchFamily="34" charset="0"/>
              </a:rPr>
              <a:t>Simple</a:t>
            </a:r>
            <a:r>
              <a:rPr lang="fr-FR" sz="1800" spc="-45" dirty="0">
                <a:effectLst/>
                <a:latin typeface="Calibri" panose="020F0502020204030204" pitchFamily="34" charset="0"/>
                <a:ea typeface="Arial" panose="020B0604020202020204" pitchFamily="34" charset="0"/>
              </a:rPr>
              <a:t>: facile</a:t>
            </a:r>
            <a:r>
              <a:rPr lang="fr-FR" sz="1800" spc="-20" dirty="0">
                <a:effectLst/>
                <a:latin typeface="Calibri" panose="020F0502020204030204" pitchFamily="34" charset="0"/>
                <a:ea typeface="Arial" panose="020B0604020202020204" pitchFamily="34" charset="0"/>
              </a:rPr>
              <a:t> d’accès</a:t>
            </a:r>
            <a:endParaRPr lang="fr-FR" sz="1100" spc="-45" dirty="0">
              <a:effectLst/>
              <a:latin typeface="Calibri" panose="020F0502020204030204" pitchFamily="34" charset="0"/>
              <a:ea typeface="Arial" panose="020B0604020202020204" pitchFamily="34" charset="0"/>
            </a:endParaRPr>
          </a:p>
          <a:p>
            <a:pPr marL="1143000" lvl="2" indent="-228600">
              <a:spcBef>
                <a:spcPts val="395"/>
              </a:spcBef>
              <a:spcAft>
                <a:spcPts val="0"/>
              </a:spcAft>
              <a:buSzPts val="1800"/>
              <a:buFont typeface="Arial" panose="020B0604020202020204" pitchFamily="34" charset="0"/>
              <a:buChar char="–"/>
              <a:tabLst>
                <a:tab pos="1310005" algn="l"/>
                <a:tab pos="1310640" algn="l"/>
              </a:tabLst>
            </a:pPr>
            <a:r>
              <a:rPr lang="fr-FR" sz="1800" b="1" spc="-45" dirty="0">
                <a:effectLst/>
                <a:latin typeface="Calibri" panose="020F0502020204030204" pitchFamily="34" charset="0"/>
                <a:ea typeface="Arial" panose="020B0604020202020204" pitchFamily="34" charset="0"/>
              </a:rPr>
              <a:t>Intéressante</a:t>
            </a:r>
            <a:r>
              <a:rPr lang="fr-FR" sz="1800" spc="-45" dirty="0">
                <a:effectLst/>
                <a:latin typeface="Calibri" panose="020F0502020204030204" pitchFamily="34" charset="0"/>
                <a:ea typeface="Arial" panose="020B0604020202020204" pitchFamily="34" charset="0"/>
              </a:rPr>
              <a:t>: apporte de nouveaux</a:t>
            </a:r>
            <a:r>
              <a:rPr lang="fr-FR" sz="1800" spc="20" dirty="0">
                <a:effectLst/>
                <a:latin typeface="Calibri" panose="020F0502020204030204" pitchFamily="34" charset="0"/>
                <a:ea typeface="Arial" panose="020B0604020202020204" pitchFamily="34" charset="0"/>
              </a:rPr>
              <a:t> </a:t>
            </a:r>
            <a:r>
              <a:rPr lang="fr-FR" sz="1800" spc="-45" dirty="0">
                <a:effectLst/>
                <a:latin typeface="Calibri" panose="020F0502020204030204" pitchFamily="34" charset="0"/>
                <a:ea typeface="Arial" panose="020B0604020202020204" pitchFamily="34" charset="0"/>
              </a:rPr>
              <a:t>éléments</a:t>
            </a:r>
            <a:endParaRPr lang="fr-FR" sz="1100" spc="-45" dirty="0">
              <a:effectLst/>
              <a:latin typeface="Calibri" panose="020F0502020204030204" pitchFamily="34" charset="0"/>
              <a:ea typeface="Arial" panose="020B0604020202020204" pitchFamily="34" charset="0"/>
            </a:endParaRPr>
          </a:p>
          <a:p>
            <a:pPr marL="1143000" lvl="2" indent="-228600">
              <a:spcBef>
                <a:spcPts val="395"/>
              </a:spcBef>
              <a:spcAft>
                <a:spcPts val="0"/>
              </a:spcAft>
              <a:buSzPts val="1800"/>
              <a:buFont typeface="Arial" panose="020B0604020202020204" pitchFamily="34" charset="0"/>
              <a:buChar char="–"/>
              <a:tabLst>
                <a:tab pos="1310005" algn="l"/>
                <a:tab pos="1310640" algn="l"/>
              </a:tabLst>
            </a:pPr>
            <a:r>
              <a:rPr lang="fr-FR" sz="1800" b="1" spc="-45" dirty="0">
                <a:effectLst/>
                <a:latin typeface="Calibri" panose="020F0502020204030204" pitchFamily="34" charset="0"/>
                <a:ea typeface="Arial" panose="020B0604020202020204" pitchFamily="34" charset="0"/>
              </a:rPr>
              <a:t>Sélective: </a:t>
            </a:r>
            <a:r>
              <a:rPr lang="fr-FR" sz="1800" spc="-45" dirty="0">
                <a:effectLst/>
                <a:latin typeface="Calibri" panose="020F0502020204030204" pitchFamily="34" charset="0"/>
                <a:ea typeface="Arial" panose="020B0604020202020204" pitchFamily="34" charset="0"/>
              </a:rPr>
              <a:t>des faits mais pas tous </a:t>
            </a:r>
            <a:r>
              <a:rPr lang="fr-FR" sz="1800" spc="-15" dirty="0">
                <a:effectLst/>
                <a:latin typeface="Calibri" panose="020F0502020204030204" pitchFamily="34" charset="0"/>
                <a:ea typeface="Arial" panose="020B0604020202020204" pitchFamily="34" charset="0"/>
              </a:rPr>
              <a:t>(attention </a:t>
            </a:r>
            <a:r>
              <a:rPr lang="fr-FR" sz="1800" spc="-45" dirty="0">
                <a:effectLst/>
                <a:latin typeface="Calibri" panose="020F0502020204030204" pitchFamily="34" charset="0"/>
                <a:ea typeface="Arial" panose="020B0604020202020204" pitchFamily="34" charset="0"/>
              </a:rPr>
              <a:t>à la</a:t>
            </a:r>
            <a:r>
              <a:rPr lang="fr-FR" sz="1800" spc="40" dirty="0">
                <a:effectLst/>
                <a:latin typeface="Calibri" panose="020F0502020204030204" pitchFamily="34" charset="0"/>
                <a:ea typeface="Arial" panose="020B0604020202020204" pitchFamily="34" charset="0"/>
              </a:rPr>
              <a:t> </a:t>
            </a:r>
            <a:r>
              <a:rPr lang="fr-FR" sz="1800" spc="-45" dirty="0">
                <a:effectLst/>
                <a:latin typeface="Calibri" panose="020F0502020204030204" pitchFamily="34" charset="0"/>
                <a:ea typeface="Arial" panose="020B0604020202020204" pitchFamily="34" charset="0"/>
              </a:rPr>
              <a:t>sur-information)</a:t>
            </a:r>
            <a:endParaRPr lang="fr-FR" sz="1100" spc="-45" dirty="0">
              <a:effectLst/>
              <a:latin typeface="Calibri" panose="020F0502020204030204" pitchFamily="34" charset="0"/>
              <a:ea typeface="Arial" panose="020B0604020202020204" pitchFamily="34" charset="0"/>
            </a:endParaRPr>
          </a:p>
          <a:p>
            <a:pPr>
              <a:spcBef>
                <a:spcPts val="45"/>
              </a:spcBef>
            </a:pPr>
            <a:r>
              <a:rPr lang="fr-FR" sz="2450" dirty="0">
                <a:effectLst/>
                <a:latin typeface="Calibri" panose="020F0502020204030204" pitchFamily="34" charset="0"/>
                <a:ea typeface="Calibri" panose="020F0502020204030204" pitchFamily="34" charset="0"/>
              </a:rPr>
              <a:t> </a:t>
            </a:r>
            <a:endParaRPr lang="fr-FR" sz="1800" dirty="0">
              <a:effectLst/>
              <a:latin typeface="Calibri" panose="020F0502020204030204" pitchFamily="34" charset="0"/>
              <a:ea typeface="Calibri" panose="020F0502020204030204" pitchFamily="34" charset="0"/>
            </a:endParaRPr>
          </a:p>
          <a:p>
            <a:pPr marL="453390">
              <a:tabLst>
                <a:tab pos="910590" algn="l"/>
              </a:tabLst>
            </a:pPr>
            <a:r>
              <a:rPr lang="fr-FR" sz="2000" b="1" dirty="0">
                <a:effectLst/>
                <a:latin typeface="Calibri" panose="020F0502020204030204" pitchFamily="34" charset="0"/>
                <a:ea typeface="Calibri" panose="020F0502020204030204" pitchFamily="34" charset="0"/>
              </a:rPr>
              <a:t>On distingue: l’information opérationnelle et l’information</a:t>
            </a:r>
            <a:r>
              <a:rPr lang="fr-FR" sz="2000" b="1" spc="10" dirty="0">
                <a:effectLst/>
                <a:latin typeface="Calibri" panose="020F0502020204030204" pitchFamily="34" charset="0"/>
                <a:ea typeface="Calibri" panose="020F0502020204030204" pitchFamily="34" charset="0"/>
              </a:rPr>
              <a:t> </a:t>
            </a:r>
            <a:r>
              <a:rPr lang="fr-FR" sz="2000" b="1" dirty="0">
                <a:effectLst/>
                <a:latin typeface="Calibri" panose="020F0502020204030204" pitchFamily="34" charset="0"/>
                <a:ea typeface="Calibri" panose="020F0502020204030204" pitchFamily="34" charset="0"/>
              </a:rPr>
              <a:t>motivante</a:t>
            </a:r>
          </a:p>
          <a:p>
            <a:endParaRPr lang="fr-FR" dirty="0"/>
          </a:p>
        </p:txBody>
      </p:sp>
    </p:spTree>
    <p:extLst>
      <p:ext uri="{BB962C8B-B14F-4D97-AF65-F5344CB8AC3E}">
        <p14:creationId xmlns:p14="http://schemas.microsoft.com/office/powerpoint/2010/main" val="32667162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FACCDA4-F7A7-46AE-9716-3C1FF2F8DFC8}"/>
              </a:ext>
            </a:extLst>
          </p:cNvPr>
          <p:cNvSpPr>
            <a:spLocks noGrp="1"/>
          </p:cNvSpPr>
          <p:nvPr>
            <p:ph idx="1"/>
          </p:nvPr>
        </p:nvSpPr>
        <p:spPr/>
        <p:txBody>
          <a:bodyPr/>
          <a:lstStyle/>
          <a:p>
            <a:pPr marL="453390">
              <a:spcBef>
                <a:spcPts val="390"/>
              </a:spcBef>
            </a:pPr>
            <a:r>
              <a:rPr lang="fr-FR" sz="1800" b="1" dirty="0">
                <a:effectLst/>
                <a:latin typeface="Calibri" panose="020F0502020204030204" pitchFamily="34" charset="0"/>
                <a:ea typeface="Calibri" panose="020F0502020204030204" pitchFamily="34" charset="0"/>
              </a:rPr>
              <a:t>C’est le journal des salariés pas de la direction</a:t>
            </a:r>
          </a:p>
          <a:p>
            <a:pPr marL="342900" lvl="0" indent="-342900">
              <a:spcBef>
                <a:spcPts val="390"/>
              </a:spcBef>
              <a:buFont typeface="Arial" panose="020B0604020202020204" pitchFamily="34" charset="0"/>
              <a:buChar char="–"/>
              <a:tabLst>
                <a:tab pos="1196975" algn="l"/>
                <a:tab pos="1197610" algn="l"/>
              </a:tabLst>
            </a:pPr>
            <a:r>
              <a:rPr lang="fr-FR" sz="1800" spc="-30" dirty="0">
                <a:effectLst/>
                <a:latin typeface="Calibri" panose="020F0502020204030204" pitchFamily="34" charset="0"/>
                <a:ea typeface="Calibri" panose="020F0502020204030204" pitchFamily="34" charset="0"/>
              </a:rPr>
              <a:t>Traiter des thèmes qui </a:t>
            </a:r>
            <a:r>
              <a:rPr lang="fr-FR" sz="1800" spc="-20" dirty="0">
                <a:effectLst/>
                <a:latin typeface="Calibri" panose="020F0502020204030204" pitchFamily="34" charset="0"/>
                <a:ea typeface="Calibri" panose="020F0502020204030204" pitchFamily="34" charset="0"/>
              </a:rPr>
              <a:t>intéressent </a:t>
            </a:r>
            <a:r>
              <a:rPr lang="fr-FR" sz="1800" spc="-30" dirty="0">
                <a:effectLst/>
                <a:latin typeface="Calibri" panose="020F0502020204030204" pitchFamily="34" charset="0"/>
                <a:ea typeface="Calibri" panose="020F0502020204030204" pitchFamily="34" charset="0"/>
              </a:rPr>
              <a:t>les</a:t>
            </a:r>
            <a:r>
              <a:rPr lang="fr-FR" sz="1800" spc="240" dirty="0">
                <a:effectLst/>
                <a:latin typeface="Calibri" panose="020F0502020204030204" pitchFamily="34" charset="0"/>
                <a:ea typeface="Calibri" panose="020F0502020204030204" pitchFamily="34" charset="0"/>
              </a:rPr>
              <a:t> </a:t>
            </a:r>
            <a:r>
              <a:rPr lang="fr-FR" sz="1800" spc="-30" dirty="0">
                <a:effectLst/>
                <a:latin typeface="Calibri" panose="020F0502020204030204" pitchFamily="34" charset="0"/>
                <a:ea typeface="Calibri" panose="020F0502020204030204" pitchFamily="34" charset="0"/>
              </a:rPr>
              <a:t>salariés</a:t>
            </a:r>
          </a:p>
          <a:p>
            <a:pPr marL="342900" marR="1365250" lvl="0" indent="-342900">
              <a:lnSpc>
                <a:spcPct val="97000"/>
              </a:lnSpc>
              <a:spcBef>
                <a:spcPts val="425"/>
              </a:spcBef>
              <a:spcAft>
                <a:spcPts val="0"/>
              </a:spcAft>
              <a:buFont typeface="Arial" panose="020B0604020202020204" pitchFamily="34" charset="0"/>
              <a:buChar char="–"/>
              <a:tabLst>
                <a:tab pos="1196975" algn="l"/>
                <a:tab pos="1197610" algn="l"/>
              </a:tabLst>
            </a:pPr>
            <a:r>
              <a:rPr lang="fr-FR" sz="1800" spc="-30" dirty="0">
                <a:effectLst/>
                <a:latin typeface="Calibri" panose="020F0502020204030204" pitchFamily="34" charset="0"/>
                <a:ea typeface="Calibri" panose="020F0502020204030204" pitchFamily="34" charset="0"/>
              </a:rPr>
              <a:t>Les informer sur leur vie sociale (naissance, mariage, </a:t>
            </a:r>
            <a:r>
              <a:rPr lang="fr-FR" sz="1800" spc="-15" dirty="0">
                <a:effectLst/>
                <a:latin typeface="Calibri" panose="020F0502020204030204" pitchFamily="34" charset="0"/>
                <a:ea typeface="Calibri" panose="020F0502020204030204" pitchFamily="34" charset="0"/>
              </a:rPr>
              <a:t>retraite,…), </a:t>
            </a:r>
            <a:r>
              <a:rPr lang="fr-FR" sz="1800" spc="-30" dirty="0">
                <a:effectLst/>
                <a:latin typeface="Calibri" panose="020F0502020204030204" pitchFamily="34" charset="0"/>
                <a:ea typeface="Calibri" panose="020F0502020204030204" pitchFamily="34" charset="0"/>
              </a:rPr>
              <a:t>sur leur carrière, petites</a:t>
            </a:r>
            <a:r>
              <a:rPr lang="fr-FR" sz="1800" spc="40" dirty="0">
                <a:effectLst/>
                <a:latin typeface="Calibri" panose="020F0502020204030204" pitchFamily="34" charset="0"/>
                <a:ea typeface="Calibri" panose="020F0502020204030204" pitchFamily="34" charset="0"/>
              </a:rPr>
              <a:t> </a:t>
            </a:r>
            <a:r>
              <a:rPr lang="fr-FR" sz="1800" spc="-30" dirty="0">
                <a:effectLst/>
                <a:latin typeface="Calibri" panose="020F0502020204030204" pitchFamily="34" charset="0"/>
                <a:ea typeface="Calibri" panose="020F0502020204030204" pitchFamily="34" charset="0"/>
              </a:rPr>
              <a:t>annonces,…</a:t>
            </a:r>
          </a:p>
          <a:p>
            <a:pPr marL="453390">
              <a:spcBef>
                <a:spcPts val="460"/>
              </a:spcBef>
            </a:pPr>
            <a:r>
              <a:rPr lang="fr-FR" sz="1800" b="1" dirty="0">
                <a:solidFill>
                  <a:srgbClr val="FF555F"/>
                </a:solidFill>
                <a:effectLst/>
                <a:latin typeface="Wingdings" panose="05000000000000000000" pitchFamily="2" charset="2"/>
                <a:ea typeface="Calibri" panose="020F0502020204030204" pitchFamily="34" charset="0"/>
              </a:rPr>
              <a:t>è</a:t>
            </a:r>
            <a:r>
              <a:rPr lang="fr-FR" sz="1800" b="1" dirty="0">
                <a:solidFill>
                  <a:srgbClr val="FF555F"/>
                </a:solidFill>
                <a:effectLst/>
                <a:latin typeface="Times New Roman" panose="02020603050405020304" pitchFamily="18" charset="0"/>
                <a:ea typeface="Calibri" panose="020F0502020204030204" pitchFamily="34" charset="0"/>
                <a:cs typeface="Calibri" panose="020F0502020204030204" pitchFamily="34" charset="0"/>
              </a:rPr>
              <a:t> </a:t>
            </a:r>
            <a:r>
              <a:rPr lang="fr-FR" sz="1800" b="1" spc="-35" dirty="0">
                <a:effectLst/>
                <a:latin typeface="Calibri" panose="020F0502020204030204" pitchFamily="34" charset="0"/>
                <a:ea typeface="Calibri" panose="020F0502020204030204" pitchFamily="34" charset="0"/>
              </a:rPr>
              <a:t>Traiter </a:t>
            </a:r>
            <a:r>
              <a:rPr lang="fr-FR" sz="1800" b="1" dirty="0">
                <a:effectLst/>
                <a:latin typeface="Calibri" panose="020F0502020204030204" pitchFamily="34" charset="0"/>
                <a:ea typeface="Calibri" panose="020F0502020204030204" pitchFamily="34" charset="0"/>
              </a:rPr>
              <a:t>de sujets d’intérêt </a:t>
            </a:r>
            <a:r>
              <a:rPr lang="fr-FR" sz="1800" b="1" spc="-15" dirty="0">
                <a:effectLst/>
                <a:latin typeface="Calibri" panose="020F0502020204030204" pitchFamily="34" charset="0"/>
                <a:ea typeface="Calibri" panose="020F0502020204030204" pitchFamily="34" charset="0"/>
              </a:rPr>
              <a:t>général </a:t>
            </a:r>
            <a:r>
              <a:rPr lang="fr-FR" sz="1800" b="1" dirty="0">
                <a:effectLst/>
                <a:latin typeface="Calibri" panose="020F0502020204030204" pitchFamily="34" charset="0"/>
                <a:ea typeface="Calibri" panose="020F0502020204030204" pitchFamily="34" charset="0"/>
              </a:rPr>
              <a:t>même si ils sont</a:t>
            </a:r>
            <a:r>
              <a:rPr lang="fr-FR" sz="1800" b="1" spc="290" dirty="0">
                <a:effectLst/>
                <a:latin typeface="Calibri" panose="020F0502020204030204" pitchFamily="34" charset="0"/>
                <a:ea typeface="Calibri" panose="020F0502020204030204" pitchFamily="34" charset="0"/>
              </a:rPr>
              <a:t> </a:t>
            </a:r>
            <a:r>
              <a:rPr lang="fr-FR" sz="1800" b="1" dirty="0">
                <a:effectLst/>
                <a:latin typeface="Calibri" panose="020F0502020204030204" pitchFamily="34" charset="0"/>
                <a:ea typeface="Calibri" panose="020F0502020204030204" pitchFamily="34" charset="0"/>
              </a:rPr>
              <a:t>polémiques</a:t>
            </a:r>
          </a:p>
          <a:p>
            <a:pPr>
              <a:spcBef>
                <a:spcPts val="25"/>
              </a:spcBef>
            </a:pPr>
            <a:r>
              <a:rPr lang="fr-FR" sz="1800" dirty="0">
                <a:effectLst/>
                <a:latin typeface="Calibri" panose="020F0502020204030204" pitchFamily="34" charset="0"/>
                <a:ea typeface="Calibri" panose="020F0502020204030204" pitchFamily="34" charset="0"/>
              </a:rPr>
              <a:t> </a:t>
            </a:r>
          </a:p>
          <a:p>
            <a:pPr marL="453390"/>
            <a:r>
              <a:rPr lang="fr-FR" sz="1800" dirty="0">
                <a:solidFill>
                  <a:srgbClr val="FF555F"/>
                </a:solidFill>
                <a:effectLst/>
                <a:latin typeface="Wingdings" panose="05000000000000000000" pitchFamily="2" charset="2"/>
                <a:ea typeface="Calibri" panose="020F0502020204030204" pitchFamily="34" charset="0"/>
              </a:rPr>
              <a:t>è</a:t>
            </a:r>
            <a:r>
              <a:rPr lang="fr-FR" sz="1800" dirty="0">
                <a:solidFill>
                  <a:srgbClr val="FF555F"/>
                </a:solidFill>
                <a:effectLst/>
                <a:latin typeface="Times New Roman" panose="02020603050405020304" pitchFamily="18" charset="0"/>
                <a:ea typeface="Calibri" panose="020F0502020204030204" pitchFamily="34" charset="0"/>
                <a:cs typeface="Calibri" panose="020F0502020204030204" pitchFamily="34" charset="0"/>
              </a:rPr>
              <a:t> </a:t>
            </a:r>
            <a:r>
              <a:rPr lang="fr-FR" sz="1800" dirty="0">
                <a:effectLst/>
                <a:latin typeface="Calibri" panose="020F0502020204030204" pitchFamily="34" charset="0"/>
                <a:ea typeface="Calibri" panose="020F0502020204030204" pitchFamily="34" charset="0"/>
              </a:rPr>
              <a:t>Evaluer le budget</a:t>
            </a:r>
          </a:p>
          <a:p>
            <a:pPr marL="342900" marR="1078865" lvl="0" indent="-342900">
              <a:lnSpc>
                <a:spcPct val="97000"/>
              </a:lnSpc>
              <a:spcBef>
                <a:spcPts val="425"/>
              </a:spcBef>
              <a:spcAft>
                <a:spcPts val="0"/>
              </a:spcAft>
              <a:buFont typeface="Arial" panose="020B0604020202020204" pitchFamily="34" charset="0"/>
              <a:buChar char="–"/>
              <a:tabLst>
                <a:tab pos="1196975" algn="l"/>
                <a:tab pos="1197610" algn="l"/>
              </a:tabLst>
            </a:pPr>
            <a:r>
              <a:rPr lang="fr-FR" sz="1800" spc="-20" dirty="0">
                <a:effectLst/>
                <a:latin typeface="Calibri" panose="020F0502020204030204" pitchFamily="34" charset="0"/>
                <a:ea typeface="Calibri" panose="020F0502020204030204" pitchFamily="34" charset="0"/>
              </a:rPr>
              <a:t>Varie </a:t>
            </a:r>
            <a:r>
              <a:rPr lang="fr-FR" sz="1800" spc="-30" dirty="0">
                <a:effectLst/>
                <a:latin typeface="Calibri" panose="020F0502020204030204" pitchFamily="34" charset="0"/>
                <a:ea typeface="Calibri" panose="020F0502020204030204" pitchFamily="34" charset="0"/>
              </a:rPr>
              <a:t>selon le support (</a:t>
            </a:r>
            <a:r>
              <a:rPr lang="fr-FR" sz="1800" spc="-30" dirty="0" err="1">
                <a:effectLst/>
                <a:latin typeface="Calibri" panose="020F0502020204030204" pitchFamily="34" charset="0"/>
                <a:ea typeface="Calibri" panose="020F0502020204030204" pitchFamily="34" charset="0"/>
              </a:rPr>
              <a:t>print</a:t>
            </a:r>
            <a:r>
              <a:rPr lang="fr-FR" sz="1800" spc="-30" dirty="0">
                <a:effectLst/>
                <a:latin typeface="Calibri" panose="020F0502020204030204" pitchFamily="34" charset="0"/>
                <a:ea typeface="Calibri" panose="020F0502020204030204" pitchFamily="34" charset="0"/>
              </a:rPr>
              <a:t>?), la périodicité, la pagination, le </a:t>
            </a:r>
            <a:r>
              <a:rPr lang="fr-FR" sz="1800" spc="-15" dirty="0">
                <a:effectLst/>
                <a:latin typeface="Calibri" panose="020F0502020204030204" pitchFamily="34" charset="0"/>
                <a:ea typeface="Calibri" panose="020F0502020204030204" pitchFamily="34" charset="0"/>
              </a:rPr>
              <a:t>grammage </a:t>
            </a:r>
            <a:r>
              <a:rPr lang="fr-FR" sz="1800" spc="-30" dirty="0">
                <a:effectLst/>
                <a:latin typeface="Calibri" panose="020F0502020204030204" pitchFamily="34" charset="0"/>
                <a:ea typeface="Calibri" panose="020F0502020204030204" pitchFamily="34" charset="0"/>
              </a:rPr>
              <a:t>du </a:t>
            </a:r>
            <a:r>
              <a:rPr lang="fr-FR" sz="1800" spc="-25" dirty="0">
                <a:effectLst/>
                <a:latin typeface="Calibri" panose="020F0502020204030204" pitchFamily="34" charset="0"/>
                <a:ea typeface="Calibri" panose="020F0502020204030204" pitchFamily="34" charset="0"/>
              </a:rPr>
              <a:t>papier,…</a:t>
            </a:r>
            <a:endParaRPr lang="fr-FR" sz="1800" spc="-30" dirty="0">
              <a:effectLst/>
              <a:latin typeface="Calibri" panose="020F0502020204030204" pitchFamily="34" charset="0"/>
              <a:ea typeface="Calibri" panose="020F0502020204030204" pitchFamily="34" charset="0"/>
            </a:endParaRPr>
          </a:p>
          <a:p>
            <a:pPr marL="342900" lvl="0" indent="-342900">
              <a:spcBef>
                <a:spcPts val="410"/>
              </a:spcBef>
              <a:buFont typeface="Arial" panose="020B0604020202020204" pitchFamily="34" charset="0"/>
              <a:buChar char="–"/>
              <a:tabLst>
                <a:tab pos="1196975" algn="l"/>
                <a:tab pos="1197610" algn="l"/>
              </a:tabLst>
            </a:pPr>
            <a:r>
              <a:rPr lang="fr-FR" sz="1800" spc="-30" dirty="0">
                <a:effectLst/>
                <a:latin typeface="Calibri" panose="020F0502020204030204" pitchFamily="34" charset="0"/>
                <a:ea typeface="Calibri" panose="020F0502020204030204" pitchFamily="34" charset="0"/>
              </a:rPr>
              <a:t>Le cout moyen </a:t>
            </a:r>
            <a:r>
              <a:rPr lang="fr-FR" sz="1800" spc="-15" dirty="0">
                <a:effectLst/>
                <a:latin typeface="Calibri" panose="020F0502020204030204" pitchFamily="34" charset="0"/>
                <a:ea typeface="Calibri" panose="020F0502020204030204" pitchFamily="34" charset="0"/>
              </a:rPr>
              <a:t>est </a:t>
            </a:r>
            <a:r>
              <a:rPr lang="fr-FR" sz="1800" spc="-30" dirty="0">
                <a:effectLst/>
                <a:latin typeface="Calibri" panose="020F0502020204030204" pitchFamily="34" charset="0"/>
                <a:ea typeface="Calibri" panose="020F0502020204030204" pitchFamily="34" charset="0"/>
              </a:rPr>
              <a:t>&lt; 15€ /an</a:t>
            </a:r>
            <a:r>
              <a:rPr lang="fr-FR" sz="1800" spc="35" dirty="0">
                <a:effectLst/>
                <a:latin typeface="Calibri" panose="020F0502020204030204" pitchFamily="34" charset="0"/>
                <a:ea typeface="Calibri" panose="020F0502020204030204" pitchFamily="34" charset="0"/>
              </a:rPr>
              <a:t> </a:t>
            </a:r>
            <a:r>
              <a:rPr lang="fr-FR" sz="1800" spc="-30" dirty="0">
                <a:effectLst/>
                <a:latin typeface="Calibri" panose="020F0502020204030204" pitchFamily="34" charset="0"/>
                <a:ea typeface="Calibri" panose="020F0502020204030204" pitchFamily="34" charset="0"/>
              </a:rPr>
              <a:t>/salarié</a:t>
            </a:r>
          </a:p>
          <a:p>
            <a:endParaRPr lang="fr-FR" dirty="0"/>
          </a:p>
        </p:txBody>
      </p:sp>
    </p:spTree>
    <p:extLst>
      <p:ext uri="{BB962C8B-B14F-4D97-AF65-F5344CB8AC3E}">
        <p14:creationId xmlns:p14="http://schemas.microsoft.com/office/powerpoint/2010/main" val="33023818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C6524E-3D98-413E-A7D8-1754525E4876}"/>
              </a:ext>
            </a:extLst>
          </p:cNvPr>
          <p:cNvSpPr>
            <a:spLocks noGrp="1"/>
          </p:cNvSpPr>
          <p:nvPr>
            <p:ph type="title"/>
          </p:nvPr>
        </p:nvSpPr>
        <p:spPr>
          <a:xfrm>
            <a:off x="825909" y="808055"/>
            <a:ext cx="3979205" cy="1453363"/>
          </a:xfrm>
        </p:spPr>
        <p:txBody>
          <a:bodyPr>
            <a:normAutofit/>
          </a:bodyPr>
          <a:lstStyle/>
          <a:p>
            <a:r>
              <a:rPr lang="fr-FR" dirty="0"/>
              <a:t>Le journal interne</a:t>
            </a:r>
          </a:p>
        </p:txBody>
      </p:sp>
      <p:sp>
        <p:nvSpPr>
          <p:cNvPr id="9" name="Content Placeholder 8">
            <a:extLst>
              <a:ext uri="{FF2B5EF4-FFF2-40B4-BE49-F238E27FC236}">
                <a16:creationId xmlns:a16="http://schemas.microsoft.com/office/drawing/2014/main" id="{73C62470-A631-4CEA-A07D-D5EFC64E90F9}"/>
              </a:ext>
            </a:extLst>
          </p:cNvPr>
          <p:cNvSpPr>
            <a:spLocks noGrp="1"/>
          </p:cNvSpPr>
          <p:nvPr>
            <p:ph idx="1"/>
          </p:nvPr>
        </p:nvSpPr>
        <p:spPr>
          <a:xfrm>
            <a:off x="802178" y="2261420"/>
            <a:ext cx="4002936" cy="3637935"/>
          </a:xfrm>
        </p:spPr>
        <p:txBody>
          <a:bodyPr>
            <a:normAutofit/>
          </a:bodyPr>
          <a:lstStyle/>
          <a:p>
            <a:r>
              <a:rPr lang="fr-FR" sz="1800" dirty="0">
                <a:effectLst/>
                <a:latin typeface="Calibri" panose="020F0502020204030204" pitchFamily="34" charset="0"/>
                <a:ea typeface="Calibri" panose="020F0502020204030204" pitchFamily="34" charset="0"/>
              </a:rPr>
              <a:t>5 fonctions</a:t>
            </a:r>
            <a:endParaRPr lang="en-US" dirty="0"/>
          </a:p>
        </p:txBody>
      </p:sp>
      <p:pic>
        <p:nvPicPr>
          <p:cNvPr id="5" name="Espace réservé du contenu 4" descr="Une image contenant table&#10;&#10;Description générée automatiquement">
            <a:extLst>
              <a:ext uri="{FF2B5EF4-FFF2-40B4-BE49-F238E27FC236}">
                <a16:creationId xmlns:a16="http://schemas.microsoft.com/office/drawing/2014/main" id="{0F2EBEBC-6CFA-400E-8D3A-BF964C01D4BD}"/>
              </a:ext>
            </a:extLst>
          </p:cNvPr>
          <p:cNvPicPr>
            <a:picLocks noChangeAspect="1"/>
          </p:cNvPicPr>
          <p:nvPr/>
        </p:nvPicPr>
        <p:blipFill>
          <a:blip r:embed="rId3"/>
          <a:stretch>
            <a:fillRect/>
          </a:stretch>
        </p:blipFill>
        <p:spPr>
          <a:xfrm>
            <a:off x="4468658" y="1617531"/>
            <a:ext cx="6998665" cy="4444153"/>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6852455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BC867-9B44-47A0-ADDE-AA182977FCFF}"/>
              </a:ext>
            </a:extLst>
          </p:cNvPr>
          <p:cNvSpPr>
            <a:spLocks noGrp="1"/>
          </p:cNvSpPr>
          <p:nvPr>
            <p:ph type="title"/>
          </p:nvPr>
        </p:nvSpPr>
        <p:spPr/>
        <p:txBody>
          <a:bodyPr/>
          <a:lstStyle/>
          <a:p>
            <a:r>
              <a:rPr lang="fr-FR" sz="1800" b="1" dirty="0">
                <a:solidFill>
                  <a:srgbClr val="FFFFFF"/>
                </a:solidFill>
                <a:effectLst/>
                <a:latin typeface="Cambria" panose="02040503050406030204" pitchFamily="18" charset="0"/>
                <a:ea typeface="Calibri" panose="020F0502020204030204" pitchFamily="34" charset="0"/>
                <a:cs typeface="Calibri" panose="020F0502020204030204" pitchFamily="34" charset="0"/>
              </a:rPr>
              <a:t>DE L’INTRANET AU RÉSEAU SOCIAL</a:t>
            </a:r>
            <a:endParaRPr lang="fr-FR" dirty="0"/>
          </a:p>
        </p:txBody>
      </p:sp>
      <p:sp>
        <p:nvSpPr>
          <p:cNvPr id="3" name="Espace réservé du contenu 2">
            <a:extLst>
              <a:ext uri="{FF2B5EF4-FFF2-40B4-BE49-F238E27FC236}">
                <a16:creationId xmlns:a16="http://schemas.microsoft.com/office/drawing/2014/main" id="{798F082E-063E-48BC-86D6-3E1D2705565E}"/>
              </a:ext>
            </a:extLst>
          </p:cNvPr>
          <p:cNvSpPr>
            <a:spLocks noGrp="1"/>
          </p:cNvSpPr>
          <p:nvPr>
            <p:ph idx="1"/>
          </p:nvPr>
        </p:nvSpPr>
        <p:spPr/>
        <p:txBody>
          <a:bodyPr/>
          <a:lstStyle/>
          <a:p>
            <a:pPr marL="797560" marR="697865" indent="-344805">
              <a:lnSpc>
                <a:spcPct val="78000"/>
              </a:lnSpc>
              <a:spcBef>
                <a:spcPts val="775"/>
              </a:spcBef>
              <a:spcAft>
                <a:spcPts val="0"/>
              </a:spcAft>
            </a:pPr>
            <a:r>
              <a:rPr lang="fr-FR" sz="1800" spc="-10" dirty="0">
                <a:effectLst/>
                <a:latin typeface="Calibri" panose="020F0502020204030204" pitchFamily="34" charset="0"/>
                <a:ea typeface="Calibri" panose="020F0502020204030204" pitchFamily="34" charset="0"/>
              </a:rPr>
              <a:t>Permet </a:t>
            </a:r>
            <a:r>
              <a:rPr lang="fr-FR" sz="1800" dirty="0">
                <a:effectLst/>
                <a:latin typeface="Calibri" panose="020F0502020204030204" pitchFamily="34" charset="0"/>
                <a:ea typeface="Calibri" panose="020F0502020204030204" pitchFamily="34" charset="0"/>
              </a:rPr>
              <a:t>de </a:t>
            </a:r>
            <a:r>
              <a:rPr lang="fr-FR" sz="1800" spc="-15" dirty="0">
                <a:effectLst/>
                <a:latin typeface="Calibri" panose="020F0502020204030204" pitchFamily="34" charset="0"/>
                <a:ea typeface="Calibri" panose="020F0502020204030204" pitchFamily="34" charset="0"/>
              </a:rPr>
              <a:t>travailler </a:t>
            </a:r>
            <a:r>
              <a:rPr lang="fr-FR" sz="1800" dirty="0">
                <a:effectLst/>
                <a:latin typeface="Calibri" panose="020F0502020204030204" pitchFamily="34" charset="0"/>
                <a:ea typeface="Calibri" panose="020F0502020204030204" pitchFamily="34" charset="0"/>
              </a:rPr>
              <a:t>à distance, </a:t>
            </a:r>
            <a:r>
              <a:rPr lang="fr-FR" sz="1800" spc="-25" dirty="0">
                <a:effectLst/>
                <a:latin typeface="Calibri" panose="020F0502020204030204" pitchFamily="34" charset="0"/>
                <a:ea typeface="Calibri" panose="020F0502020204030204" pitchFamily="34" charset="0"/>
              </a:rPr>
              <a:t>échanger, </a:t>
            </a:r>
            <a:r>
              <a:rPr lang="fr-FR" sz="1800" spc="-20" dirty="0">
                <a:effectLst/>
                <a:latin typeface="Calibri" panose="020F0502020204030204" pitchFamily="34" charset="0"/>
                <a:ea typeface="Calibri" panose="020F0502020204030204" pitchFamily="34" charset="0"/>
              </a:rPr>
              <a:t>collaborer, </a:t>
            </a:r>
            <a:r>
              <a:rPr lang="fr-FR" sz="1800" spc="-35" dirty="0">
                <a:effectLst/>
                <a:latin typeface="Calibri" panose="020F0502020204030204" pitchFamily="34" charset="0"/>
                <a:ea typeface="Calibri" panose="020F0502020204030204" pitchFamily="34" charset="0"/>
              </a:rPr>
              <a:t>fédérer, </a:t>
            </a:r>
            <a:r>
              <a:rPr lang="fr-FR" sz="1800" spc="-25" dirty="0">
                <a:effectLst/>
                <a:latin typeface="Calibri" panose="020F0502020204030204" pitchFamily="34" charset="0"/>
                <a:ea typeface="Calibri" panose="020F0502020204030204" pitchFamily="34" charset="0"/>
              </a:rPr>
              <a:t>informer, </a:t>
            </a:r>
            <a:r>
              <a:rPr lang="fr-FR" sz="1800" dirty="0">
                <a:effectLst/>
                <a:latin typeface="Calibri" panose="020F0502020204030204" pitchFamily="34" charset="0"/>
                <a:ea typeface="Calibri" panose="020F0502020204030204" pitchFamily="34" charset="0"/>
              </a:rPr>
              <a:t>apprendre, favoriser l’innovation,…</a:t>
            </a:r>
          </a:p>
          <a:p>
            <a:pPr>
              <a:spcBef>
                <a:spcPts val="35"/>
              </a:spcBef>
            </a:pPr>
            <a:r>
              <a:rPr lang="fr-FR" sz="1800" dirty="0">
                <a:effectLst/>
                <a:latin typeface="Calibri" panose="020F0502020204030204" pitchFamily="34" charset="0"/>
                <a:ea typeface="Calibri" panose="020F0502020204030204" pitchFamily="34" charset="0"/>
              </a:rPr>
              <a:t> </a:t>
            </a:r>
          </a:p>
          <a:p>
            <a:pPr marL="797560" marR="683895" indent="-344805">
              <a:lnSpc>
                <a:spcPct val="78000"/>
              </a:lnSpc>
              <a:spcAft>
                <a:spcPts val="0"/>
              </a:spcAft>
            </a:pPr>
            <a:r>
              <a:rPr lang="fr-FR" sz="1800" dirty="0">
                <a:solidFill>
                  <a:srgbClr val="FF555F"/>
                </a:solidFill>
                <a:effectLst/>
                <a:latin typeface="Wingdings" panose="05000000000000000000" pitchFamily="2" charset="2"/>
                <a:ea typeface="Calibri" panose="020F0502020204030204" pitchFamily="34" charset="0"/>
              </a:rPr>
              <a:t>è</a:t>
            </a:r>
            <a:r>
              <a:rPr lang="fr-FR" sz="1800" dirty="0">
                <a:solidFill>
                  <a:srgbClr val="FF555F"/>
                </a:solidFill>
                <a:effectLst/>
                <a:latin typeface="Times New Roman" panose="02020603050405020304" pitchFamily="18" charset="0"/>
                <a:ea typeface="Calibri" panose="020F0502020204030204" pitchFamily="34" charset="0"/>
                <a:cs typeface="Calibri" panose="020F0502020204030204" pitchFamily="34" charset="0"/>
              </a:rPr>
              <a:t> </a:t>
            </a:r>
            <a:r>
              <a:rPr lang="fr-FR" sz="1800" dirty="0">
                <a:effectLst/>
                <a:latin typeface="Calibri" panose="020F0502020204030204" pitchFamily="34" charset="0"/>
                <a:ea typeface="Calibri" panose="020F0502020204030204" pitchFamily="34" charset="0"/>
              </a:rPr>
              <a:t>Un réseau social d’entreprise est un système de communication interne, un lieu d’échange professionnel interne accessible aux employés d’une entreprise et éventuellement aux partenaires de cette entreprise (fournisseurs, clients, distributeurs…)</a:t>
            </a:r>
          </a:p>
          <a:p>
            <a:pPr>
              <a:spcBef>
                <a:spcPts val="15"/>
              </a:spcBef>
            </a:pPr>
            <a:r>
              <a:rPr lang="fr-FR" sz="1800" dirty="0">
                <a:effectLst/>
                <a:latin typeface="Calibri" panose="020F0502020204030204" pitchFamily="34" charset="0"/>
                <a:ea typeface="Calibri" panose="020F0502020204030204" pitchFamily="34" charset="0"/>
              </a:rPr>
              <a:t> </a:t>
            </a:r>
          </a:p>
          <a:p>
            <a:pPr marL="797560" marR="697865" indent="-344805">
              <a:lnSpc>
                <a:spcPct val="78000"/>
              </a:lnSpc>
              <a:spcBef>
                <a:spcPts val="5"/>
              </a:spcBef>
              <a:spcAft>
                <a:spcPts val="0"/>
              </a:spcAft>
            </a:pPr>
            <a:r>
              <a:rPr lang="fr-FR" sz="1800" dirty="0">
                <a:solidFill>
                  <a:srgbClr val="FF555F"/>
                </a:solidFill>
                <a:effectLst/>
                <a:latin typeface="Wingdings" panose="05000000000000000000" pitchFamily="2" charset="2"/>
                <a:ea typeface="Calibri" panose="020F0502020204030204" pitchFamily="34" charset="0"/>
              </a:rPr>
              <a:t>è</a:t>
            </a:r>
            <a:r>
              <a:rPr lang="fr-FR" sz="1800" dirty="0">
                <a:solidFill>
                  <a:srgbClr val="FF555F"/>
                </a:solidFill>
                <a:effectLst/>
                <a:latin typeface="Times New Roman" panose="02020603050405020304" pitchFamily="18" charset="0"/>
                <a:ea typeface="Calibri" panose="020F0502020204030204" pitchFamily="34" charset="0"/>
                <a:cs typeface="Calibri" panose="020F0502020204030204" pitchFamily="34" charset="0"/>
              </a:rPr>
              <a:t> </a:t>
            </a:r>
            <a:r>
              <a:rPr lang="fr-FR" sz="1800" dirty="0">
                <a:effectLst/>
                <a:latin typeface="Calibri" panose="020F0502020204030204" pitchFamily="34" charset="0"/>
                <a:ea typeface="Calibri" panose="020F0502020204030204" pitchFamily="34" charset="0"/>
              </a:rPr>
              <a:t>Son objectif </a:t>
            </a:r>
            <a:r>
              <a:rPr lang="fr-FR" sz="1800" spc="-15" dirty="0">
                <a:effectLst/>
                <a:latin typeface="Calibri" panose="020F0502020204030204" pitchFamily="34" charset="0"/>
                <a:ea typeface="Calibri" panose="020F0502020204030204" pitchFamily="34" charset="0"/>
              </a:rPr>
              <a:t>est </a:t>
            </a:r>
            <a:r>
              <a:rPr lang="fr-FR" sz="1800" dirty="0">
                <a:effectLst/>
                <a:latin typeface="Calibri" panose="020F0502020204030204" pitchFamily="34" charset="0"/>
                <a:ea typeface="Calibri" panose="020F0502020204030204" pitchFamily="34" charset="0"/>
              </a:rPr>
              <a:t>de </a:t>
            </a:r>
            <a:r>
              <a:rPr lang="fr-FR" sz="1800" spc="-15" dirty="0">
                <a:effectLst/>
                <a:latin typeface="Calibri" panose="020F0502020204030204" pitchFamily="34" charset="0"/>
                <a:ea typeface="Calibri" panose="020F0502020204030204" pitchFamily="34" charset="0"/>
              </a:rPr>
              <a:t>faciliter </a:t>
            </a:r>
            <a:r>
              <a:rPr lang="fr-FR" sz="1800" dirty="0">
                <a:effectLst/>
                <a:latin typeface="Calibri" panose="020F0502020204030204" pitchFamily="34" charset="0"/>
                <a:ea typeface="Calibri" panose="020F0502020204030204" pitchFamily="34" charset="0"/>
              </a:rPr>
              <a:t>la communication transversale entre les </a:t>
            </a:r>
            <a:r>
              <a:rPr lang="fr-FR" sz="1800" spc="-15" dirty="0">
                <a:effectLst/>
                <a:latin typeface="Calibri" panose="020F0502020204030204" pitchFamily="34" charset="0"/>
                <a:ea typeface="Calibri" panose="020F0502020204030204" pitchFamily="34" charset="0"/>
              </a:rPr>
              <a:t>différents </a:t>
            </a:r>
            <a:r>
              <a:rPr lang="fr-FR" sz="1800" dirty="0">
                <a:effectLst/>
                <a:latin typeface="Calibri" panose="020F0502020204030204" pitchFamily="34" charset="0"/>
                <a:ea typeface="Calibri" panose="020F0502020204030204" pitchFamily="34" charset="0"/>
              </a:rPr>
              <a:t>départements et de </a:t>
            </a:r>
            <a:r>
              <a:rPr lang="fr-FR" sz="1800" spc="-15" dirty="0">
                <a:effectLst/>
                <a:latin typeface="Calibri" panose="020F0502020204030204" pitchFamily="34" charset="0"/>
                <a:ea typeface="Calibri" panose="020F0502020204030204" pitchFamily="34" charset="0"/>
              </a:rPr>
              <a:t>renforcer </a:t>
            </a:r>
            <a:r>
              <a:rPr lang="fr-FR" sz="1800" dirty="0">
                <a:effectLst/>
                <a:latin typeface="Calibri" panose="020F0502020204030204" pitchFamily="34" charset="0"/>
                <a:ea typeface="Calibri" panose="020F0502020204030204" pitchFamily="34" charset="0"/>
              </a:rPr>
              <a:t>la communication interne. Les fonctionnalités d’un réseau social </a:t>
            </a:r>
            <a:r>
              <a:rPr lang="fr-FR" sz="1800" spc="-15" dirty="0">
                <a:effectLst/>
                <a:latin typeface="Calibri" panose="020F0502020204030204" pitchFamily="34" charset="0"/>
                <a:ea typeface="Calibri" panose="020F0502020204030204" pitchFamily="34" charset="0"/>
              </a:rPr>
              <a:t>d’entreprise </a:t>
            </a:r>
            <a:r>
              <a:rPr lang="fr-FR" sz="1800" dirty="0">
                <a:effectLst/>
                <a:latin typeface="Calibri" panose="020F0502020204030204" pitchFamily="34" charset="0"/>
                <a:ea typeface="Calibri" panose="020F0502020204030204" pitchFamily="34" charset="0"/>
              </a:rPr>
              <a:t>se rapprochent de celles des réseaux</a:t>
            </a:r>
            <a:r>
              <a:rPr lang="fr-FR" sz="1800" spc="-255" dirty="0">
                <a:effectLst/>
                <a:latin typeface="Calibri" panose="020F0502020204030204" pitchFamily="34" charset="0"/>
                <a:ea typeface="Calibri" panose="020F0502020204030204" pitchFamily="34" charset="0"/>
              </a:rPr>
              <a:t> </a:t>
            </a:r>
            <a:r>
              <a:rPr lang="fr-FR" sz="1800" dirty="0">
                <a:effectLst/>
                <a:latin typeface="Calibri" panose="020F0502020204030204" pitchFamily="34" charset="0"/>
                <a:ea typeface="Calibri" panose="020F0502020204030204" pitchFamily="34" charset="0"/>
              </a:rPr>
              <a:t>sociaux</a:t>
            </a:r>
          </a:p>
          <a:p>
            <a:pPr marL="797560">
              <a:lnSpc>
                <a:spcPts val="1915"/>
              </a:lnSpc>
            </a:pPr>
            <a:r>
              <a:rPr lang="fr-FR" sz="1800" dirty="0">
                <a:effectLst/>
                <a:latin typeface="Calibri" panose="020F0502020204030204" pitchFamily="34" charset="0"/>
                <a:ea typeface="Calibri" panose="020F0502020204030204" pitchFamily="34" charset="0"/>
              </a:rPr>
              <a:t>« traditionnels »</a:t>
            </a:r>
          </a:p>
          <a:p>
            <a:endParaRPr lang="fr-FR" dirty="0"/>
          </a:p>
        </p:txBody>
      </p:sp>
    </p:spTree>
    <p:extLst>
      <p:ext uri="{BB962C8B-B14F-4D97-AF65-F5344CB8AC3E}">
        <p14:creationId xmlns:p14="http://schemas.microsoft.com/office/powerpoint/2010/main" val="36144391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5BE7EF1-CB72-416E-A52E-F94B01CE4314}"/>
              </a:ext>
            </a:extLst>
          </p:cNvPr>
          <p:cNvSpPr>
            <a:spLocks noGrp="1"/>
          </p:cNvSpPr>
          <p:nvPr>
            <p:ph idx="1"/>
          </p:nvPr>
        </p:nvSpPr>
        <p:spPr>
          <a:xfrm>
            <a:off x="685801" y="1539551"/>
            <a:ext cx="10131425" cy="4251649"/>
          </a:xfrm>
        </p:spPr>
        <p:txBody>
          <a:bodyPr>
            <a:normAutofit/>
          </a:bodyPr>
          <a:lstStyle/>
          <a:p>
            <a:pPr marL="453390">
              <a:spcBef>
                <a:spcPts val="205"/>
              </a:spcBef>
              <a:spcAft>
                <a:spcPts val="0"/>
              </a:spcAft>
            </a:pPr>
            <a:r>
              <a:rPr lang="fr-FR" sz="1800" b="1" dirty="0">
                <a:effectLst/>
                <a:latin typeface="Calibri" panose="020F0502020204030204" pitchFamily="34" charset="0"/>
                <a:ea typeface="Calibri" panose="020F0502020204030204" pitchFamily="34" charset="0"/>
              </a:rPr>
              <a:t>Intranet au 1</a:t>
            </a:r>
            <a:r>
              <a:rPr lang="fr-FR" sz="1800" b="1" baseline="30000" dirty="0">
                <a:effectLst/>
                <a:latin typeface="Calibri" panose="020F0502020204030204" pitchFamily="34" charset="0"/>
                <a:ea typeface="Calibri" panose="020F0502020204030204" pitchFamily="34" charset="0"/>
              </a:rPr>
              <a:t>er</a:t>
            </a:r>
            <a:r>
              <a:rPr lang="fr-FR" sz="1800" b="1" dirty="0">
                <a:effectLst/>
                <a:latin typeface="Calibri" panose="020F0502020204030204" pitchFamily="34" charset="0"/>
                <a:ea typeface="Calibri" panose="020F0502020204030204" pitchFamily="34" charset="0"/>
              </a:rPr>
              <a:t> rang des outils de communication interne</a:t>
            </a:r>
            <a:endParaRPr lang="fr-FR" sz="1800" dirty="0">
              <a:effectLst/>
              <a:latin typeface="Calibri" panose="020F0502020204030204" pitchFamily="34" charset="0"/>
              <a:ea typeface="Calibri" panose="020F0502020204030204" pitchFamily="34" charset="0"/>
            </a:endParaRPr>
          </a:p>
          <a:p>
            <a:pPr marL="453390">
              <a:spcBef>
                <a:spcPts val="200"/>
              </a:spcBef>
              <a:spcAft>
                <a:spcPts val="0"/>
              </a:spcAft>
            </a:pPr>
            <a:r>
              <a:rPr lang="fr-FR" sz="1800" dirty="0">
                <a:solidFill>
                  <a:srgbClr val="FF555F"/>
                </a:solidFill>
                <a:effectLst/>
                <a:latin typeface="Wingdings" panose="05000000000000000000" pitchFamily="2" charset="2"/>
                <a:ea typeface="Calibri" panose="020F0502020204030204" pitchFamily="34" charset="0"/>
              </a:rPr>
              <a:t>è</a:t>
            </a:r>
            <a:r>
              <a:rPr lang="fr-FR" sz="1800" dirty="0">
                <a:solidFill>
                  <a:srgbClr val="FF555F"/>
                </a:solidFill>
                <a:effectLst/>
                <a:latin typeface="Times New Roman" panose="02020603050405020304" pitchFamily="18" charset="0"/>
                <a:ea typeface="Calibri" panose="020F0502020204030204" pitchFamily="34" charset="0"/>
                <a:cs typeface="Calibri" panose="020F0502020204030204" pitchFamily="34" charset="0"/>
              </a:rPr>
              <a:t> </a:t>
            </a:r>
            <a:r>
              <a:rPr lang="fr-FR" sz="1800" dirty="0">
                <a:effectLst/>
                <a:latin typeface="Calibri" panose="020F0502020204030204" pitchFamily="34" charset="0"/>
                <a:ea typeface="Calibri" panose="020F0502020204030204" pitchFamily="34" charset="0"/>
              </a:rPr>
              <a:t>Informer est la première fonction de l’intranet:</a:t>
            </a:r>
          </a:p>
          <a:p>
            <a:pPr marL="342900" marR="1896110" lvl="0" indent="-342900">
              <a:lnSpc>
                <a:spcPct val="87000"/>
              </a:lnSpc>
              <a:spcBef>
                <a:spcPts val="375"/>
              </a:spcBef>
              <a:spcAft>
                <a:spcPts val="0"/>
              </a:spcAft>
              <a:buFont typeface="Arial" panose="020B0604020202020204" pitchFamily="34" charset="0"/>
              <a:buChar char="–"/>
              <a:tabLst>
                <a:tab pos="1196975" algn="l"/>
                <a:tab pos="1197610" algn="l"/>
              </a:tabLst>
            </a:pPr>
            <a:r>
              <a:rPr lang="fr-FR" sz="1800" spc="-30" dirty="0">
                <a:effectLst/>
                <a:latin typeface="Calibri" panose="020F0502020204030204" pitchFamily="34" charset="0"/>
                <a:ea typeface="Calibri" panose="020F0502020204030204" pitchFamily="34" charset="0"/>
              </a:rPr>
              <a:t>Sur </a:t>
            </a:r>
            <a:r>
              <a:rPr lang="fr-FR" sz="1800" spc="-15" dirty="0">
                <a:effectLst/>
                <a:latin typeface="Calibri" panose="020F0502020204030204" pitchFamily="34" charset="0"/>
                <a:ea typeface="Calibri" panose="020F0502020204030204" pitchFamily="34" charset="0"/>
              </a:rPr>
              <a:t>l’actualité, </a:t>
            </a:r>
            <a:r>
              <a:rPr lang="fr-FR" sz="1800" spc="-30" dirty="0">
                <a:effectLst/>
                <a:latin typeface="Calibri" panose="020F0502020204030204" pitchFamily="34" charset="0"/>
                <a:ea typeface="Calibri" panose="020F0502020204030204" pitchFamily="34" charset="0"/>
              </a:rPr>
              <a:t>les RH, les procédures </a:t>
            </a:r>
            <a:r>
              <a:rPr lang="fr-FR" sz="1800" spc="-15" dirty="0">
                <a:effectLst/>
                <a:latin typeface="Calibri" panose="020F0502020204030204" pitchFamily="34" charset="0"/>
                <a:ea typeface="Calibri" panose="020F0502020204030204" pitchFamily="34" charset="0"/>
              </a:rPr>
              <a:t>administratives, </a:t>
            </a:r>
            <a:r>
              <a:rPr lang="fr-FR" sz="1800" spc="-30" dirty="0">
                <a:effectLst/>
                <a:latin typeface="Calibri" panose="020F0502020204030204" pitchFamily="34" charset="0"/>
                <a:ea typeface="Calibri" panose="020F0502020204030204" pitchFamily="34" charset="0"/>
              </a:rPr>
              <a:t>l’information institutionnelle</a:t>
            </a:r>
          </a:p>
          <a:p>
            <a:pPr marL="342900" marR="1316355" lvl="0" indent="-342900">
              <a:lnSpc>
                <a:spcPct val="87000"/>
              </a:lnSpc>
              <a:spcBef>
                <a:spcPts val="455"/>
              </a:spcBef>
              <a:spcAft>
                <a:spcPts val="0"/>
              </a:spcAft>
              <a:buFont typeface="Arial" panose="020B0604020202020204" pitchFamily="34" charset="0"/>
              <a:buChar char="–"/>
              <a:tabLst>
                <a:tab pos="1196975" algn="l"/>
                <a:tab pos="1197610" algn="l"/>
              </a:tabLst>
            </a:pPr>
            <a:r>
              <a:rPr lang="fr-FR" sz="1800" spc="-30" dirty="0">
                <a:effectLst/>
                <a:latin typeface="Calibri" panose="020F0502020204030204" pitchFamily="34" charset="0"/>
                <a:ea typeface="Calibri" panose="020F0502020204030204" pitchFamily="34" charset="0"/>
              </a:rPr>
              <a:t>Documentation techniques et opérationnelles, les projets, les produits</a:t>
            </a:r>
            <a:r>
              <a:rPr lang="fr-FR" sz="1800" spc="-215" dirty="0">
                <a:effectLst/>
                <a:latin typeface="Calibri" panose="020F0502020204030204" pitchFamily="34" charset="0"/>
                <a:ea typeface="Calibri" panose="020F0502020204030204" pitchFamily="34" charset="0"/>
              </a:rPr>
              <a:t> </a:t>
            </a:r>
            <a:r>
              <a:rPr lang="fr-FR" sz="1800" spc="-30" dirty="0">
                <a:effectLst/>
                <a:latin typeface="Calibri" panose="020F0502020204030204" pitchFamily="34" charset="0"/>
                <a:ea typeface="Calibri" panose="020F0502020204030204" pitchFamily="34" charset="0"/>
              </a:rPr>
              <a:t>et services</a:t>
            </a:r>
          </a:p>
          <a:p>
            <a:pPr marL="453390">
              <a:spcBef>
                <a:spcPts val="270"/>
              </a:spcBef>
            </a:pPr>
            <a:r>
              <a:rPr lang="fr-FR" sz="1800" b="1" dirty="0">
                <a:solidFill>
                  <a:srgbClr val="FF555F"/>
                </a:solidFill>
                <a:effectLst/>
                <a:latin typeface="Wingdings" panose="05000000000000000000" pitchFamily="2" charset="2"/>
                <a:ea typeface="Calibri" panose="020F0502020204030204" pitchFamily="34" charset="0"/>
              </a:rPr>
              <a:t>è</a:t>
            </a:r>
            <a:r>
              <a:rPr lang="fr-FR" sz="1800" b="1" dirty="0">
                <a:solidFill>
                  <a:srgbClr val="FF555F"/>
                </a:solidFill>
                <a:effectLst/>
                <a:latin typeface="Times New Roman" panose="02020603050405020304" pitchFamily="18" charset="0"/>
                <a:ea typeface="Calibri" panose="020F0502020204030204" pitchFamily="34" charset="0"/>
                <a:cs typeface="Calibri" panose="020F0502020204030204" pitchFamily="34" charset="0"/>
              </a:rPr>
              <a:t> </a:t>
            </a:r>
            <a:r>
              <a:rPr lang="fr-FR" sz="1800" b="1" dirty="0">
                <a:effectLst/>
                <a:latin typeface="Calibri" panose="020F0502020204030204" pitchFamily="34" charset="0"/>
                <a:ea typeface="Calibri" panose="020F0502020204030204" pitchFamily="34" charset="0"/>
              </a:rPr>
              <a:t>Autres fonctions de l’intranet:</a:t>
            </a:r>
          </a:p>
          <a:p>
            <a:pPr marL="342900" lvl="0" indent="-342900">
              <a:spcBef>
                <a:spcPts val="175"/>
              </a:spcBef>
              <a:buFont typeface="Arial" panose="020B0604020202020204" pitchFamily="34" charset="0"/>
              <a:buChar char="–"/>
              <a:tabLst>
                <a:tab pos="1196975" algn="l"/>
                <a:tab pos="1197610" algn="l"/>
              </a:tabLst>
            </a:pPr>
            <a:r>
              <a:rPr lang="fr-FR" sz="1800" spc="-30" dirty="0">
                <a:effectLst/>
                <a:latin typeface="Calibri" panose="020F0502020204030204" pitchFamily="34" charset="0"/>
                <a:ea typeface="Calibri" panose="020F0502020204030204" pitchFamily="34" charset="0"/>
              </a:rPr>
              <a:t>Accéder aux bases de contacts des </a:t>
            </a:r>
            <a:r>
              <a:rPr lang="fr-FR" sz="1800" spc="-20" dirty="0">
                <a:effectLst/>
                <a:latin typeface="Calibri" panose="020F0502020204030204" pitchFamily="34" charset="0"/>
                <a:ea typeface="Calibri" panose="020F0502020204030204" pitchFamily="34" charset="0"/>
              </a:rPr>
              <a:t>différents</a:t>
            </a:r>
            <a:r>
              <a:rPr lang="fr-FR" sz="1800" spc="155" dirty="0">
                <a:effectLst/>
                <a:latin typeface="Calibri" panose="020F0502020204030204" pitchFamily="34" charset="0"/>
                <a:ea typeface="Calibri" panose="020F0502020204030204" pitchFamily="34" charset="0"/>
              </a:rPr>
              <a:t> </a:t>
            </a:r>
            <a:r>
              <a:rPr lang="fr-FR" sz="1800" spc="-30" dirty="0">
                <a:effectLst/>
                <a:latin typeface="Calibri" panose="020F0502020204030204" pitchFamily="34" charset="0"/>
                <a:ea typeface="Calibri" panose="020F0502020204030204" pitchFamily="34" charset="0"/>
              </a:rPr>
              <a:t>services</a:t>
            </a:r>
          </a:p>
          <a:p>
            <a:pPr marL="342900" lvl="0" indent="-342900">
              <a:spcBef>
                <a:spcPts val="180"/>
              </a:spcBef>
              <a:buFont typeface="Arial" panose="020B0604020202020204" pitchFamily="34" charset="0"/>
              <a:buChar char="–"/>
              <a:tabLst>
                <a:tab pos="1196975" algn="l"/>
                <a:tab pos="1197610" algn="l"/>
              </a:tabLst>
            </a:pPr>
            <a:r>
              <a:rPr lang="fr-FR" sz="1800" spc="-25" dirty="0">
                <a:effectLst/>
                <a:latin typeface="Calibri" panose="020F0502020204030204" pitchFamily="34" charset="0"/>
                <a:ea typeface="Calibri" panose="020F0502020204030204" pitchFamily="34" charset="0"/>
              </a:rPr>
              <a:t>Travailler </a:t>
            </a:r>
            <a:r>
              <a:rPr lang="fr-FR" sz="1800" spc="-30" dirty="0">
                <a:effectLst/>
                <a:latin typeface="Calibri" panose="020F0502020204030204" pitchFamily="34" charset="0"/>
                <a:ea typeface="Calibri" panose="020F0502020204030204" pitchFamily="34" charset="0"/>
              </a:rPr>
              <a:t>à plusieurs et en même temps sur un même</a:t>
            </a:r>
            <a:r>
              <a:rPr lang="fr-FR" sz="1800" spc="135" dirty="0">
                <a:effectLst/>
                <a:latin typeface="Calibri" panose="020F0502020204030204" pitchFamily="34" charset="0"/>
                <a:ea typeface="Calibri" panose="020F0502020204030204" pitchFamily="34" charset="0"/>
              </a:rPr>
              <a:t> </a:t>
            </a:r>
            <a:r>
              <a:rPr lang="fr-FR" sz="1800" spc="-30" dirty="0">
                <a:effectLst/>
                <a:latin typeface="Calibri" panose="020F0502020204030204" pitchFamily="34" charset="0"/>
                <a:ea typeface="Calibri" panose="020F0502020204030204" pitchFamily="34" charset="0"/>
              </a:rPr>
              <a:t>document</a:t>
            </a:r>
          </a:p>
          <a:p>
            <a:pPr marL="342900" lvl="0" indent="-342900">
              <a:spcBef>
                <a:spcPts val="180"/>
              </a:spcBef>
              <a:buFont typeface="Arial" panose="020B0604020202020204" pitchFamily="34" charset="0"/>
              <a:buChar char="–"/>
              <a:tabLst>
                <a:tab pos="1196975" algn="l"/>
                <a:tab pos="1197610" algn="l"/>
              </a:tabLst>
            </a:pPr>
            <a:r>
              <a:rPr lang="fr-FR" sz="1800" spc="-25" dirty="0">
                <a:effectLst/>
                <a:latin typeface="Calibri" panose="020F0502020204030204" pitchFamily="34" charset="0"/>
                <a:ea typeface="Calibri" panose="020F0502020204030204" pitchFamily="34" charset="0"/>
              </a:rPr>
              <a:t>Discuter, </a:t>
            </a:r>
            <a:r>
              <a:rPr lang="fr-FR" sz="1800" spc="-15" dirty="0">
                <a:effectLst/>
                <a:latin typeface="Calibri" panose="020F0502020204030204" pitchFamily="34" charset="0"/>
                <a:ea typeface="Calibri" panose="020F0502020204030204" pitchFamily="34" charset="0"/>
              </a:rPr>
              <a:t>débattre, </a:t>
            </a:r>
            <a:r>
              <a:rPr lang="fr-FR" sz="1800" spc="-30" dirty="0">
                <a:effectLst/>
                <a:latin typeface="Calibri" panose="020F0502020204030204" pitchFamily="34" charset="0"/>
                <a:ea typeface="Calibri" panose="020F0502020204030204" pitchFamily="34" charset="0"/>
              </a:rPr>
              <a:t>organiser des réunion et se </a:t>
            </a:r>
            <a:r>
              <a:rPr lang="fr-FR" sz="1800" spc="-15" dirty="0">
                <a:effectLst/>
                <a:latin typeface="Calibri" panose="020F0502020204030204" pitchFamily="34" charset="0"/>
                <a:ea typeface="Calibri" panose="020F0502020204030204" pitchFamily="34" charset="0"/>
              </a:rPr>
              <a:t>réunir </a:t>
            </a:r>
            <a:r>
              <a:rPr lang="fr-FR" sz="1800" spc="-30" dirty="0">
                <a:effectLst/>
                <a:latin typeface="Calibri" panose="020F0502020204030204" pitchFamily="34" charset="0"/>
                <a:ea typeface="Calibri" panose="020F0502020204030204" pitchFamily="34" charset="0"/>
              </a:rPr>
              <a:t>à</a:t>
            </a:r>
            <a:r>
              <a:rPr lang="fr-FR" sz="1800" spc="260" dirty="0">
                <a:effectLst/>
                <a:latin typeface="Calibri" panose="020F0502020204030204" pitchFamily="34" charset="0"/>
                <a:ea typeface="Calibri" panose="020F0502020204030204" pitchFamily="34" charset="0"/>
              </a:rPr>
              <a:t> </a:t>
            </a:r>
            <a:r>
              <a:rPr lang="fr-FR" sz="1800" spc="-15" dirty="0">
                <a:effectLst/>
                <a:latin typeface="Calibri" panose="020F0502020204030204" pitchFamily="34" charset="0"/>
                <a:ea typeface="Calibri" panose="020F0502020204030204" pitchFamily="34" charset="0"/>
              </a:rPr>
              <a:t>distance</a:t>
            </a:r>
            <a:endParaRPr lang="fr-FR" sz="1800" spc="-30" dirty="0">
              <a:effectLst/>
              <a:latin typeface="Calibri" panose="020F0502020204030204" pitchFamily="34" charset="0"/>
              <a:ea typeface="Calibri" panose="020F0502020204030204" pitchFamily="34" charset="0"/>
            </a:endParaRPr>
          </a:p>
          <a:p>
            <a:pPr marL="342900" lvl="0" indent="-342900">
              <a:spcBef>
                <a:spcPts val="175"/>
              </a:spcBef>
              <a:buFont typeface="Arial" panose="020B0604020202020204" pitchFamily="34" charset="0"/>
              <a:buChar char="–"/>
              <a:tabLst>
                <a:tab pos="1196975" algn="l"/>
                <a:tab pos="1197610" algn="l"/>
              </a:tabLst>
            </a:pPr>
            <a:r>
              <a:rPr lang="fr-FR" sz="1800" spc="-30" dirty="0">
                <a:effectLst/>
                <a:latin typeface="Calibri" panose="020F0502020204030204" pitchFamily="34" charset="0"/>
                <a:ea typeface="Calibri" panose="020F0502020204030204" pitchFamily="34" charset="0"/>
              </a:rPr>
              <a:t>Établir et consulter le planning </a:t>
            </a:r>
            <a:r>
              <a:rPr lang="fr-FR" sz="1800" spc="-20" dirty="0">
                <a:effectLst/>
                <a:latin typeface="Calibri" panose="020F0502020204030204" pitchFamily="34" charset="0"/>
                <a:ea typeface="Calibri" panose="020F0502020204030204" pitchFamily="34" charset="0"/>
              </a:rPr>
              <a:t>d’un</a:t>
            </a:r>
            <a:r>
              <a:rPr lang="fr-FR" sz="1800" spc="135" dirty="0">
                <a:effectLst/>
                <a:latin typeface="Calibri" panose="020F0502020204030204" pitchFamily="34" charset="0"/>
                <a:ea typeface="Calibri" panose="020F0502020204030204" pitchFamily="34" charset="0"/>
              </a:rPr>
              <a:t> </a:t>
            </a:r>
            <a:r>
              <a:rPr lang="fr-FR" sz="1800" spc="-30" dirty="0">
                <a:effectLst/>
                <a:latin typeface="Calibri" panose="020F0502020204030204" pitchFamily="34" charset="0"/>
                <a:ea typeface="Calibri" panose="020F0502020204030204" pitchFamily="34" charset="0"/>
              </a:rPr>
              <a:t>projet</a:t>
            </a:r>
          </a:p>
          <a:p>
            <a:pPr marL="342900" marR="813435" lvl="0" indent="-342900">
              <a:lnSpc>
                <a:spcPct val="87000"/>
              </a:lnSpc>
              <a:spcBef>
                <a:spcPts val="385"/>
              </a:spcBef>
              <a:spcAft>
                <a:spcPts val="0"/>
              </a:spcAft>
              <a:buFont typeface="Arial" panose="020B0604020202020204" pitchFamily="34" charset="0"/>
              <a:buChar char="–"/>
              <a:tabLst>
                <a:tab pos="1196975" algn="l"/>
                <a:tab pos="1197610" algn="l"/>
              </a:tabLst>
            </a:pPr>
            <a:r>
              <a:rPr lang="fr-FR" sz="1800" spc="-30" dirty="0">
                <a:effectLst/>
                <a:latin typeface="Calibri" panose="020F0502020204030204" pitchFamily="34" charset="0"/>
                <a:ea typeface="Calibri" panose="020F0502020204030204" pitchFamily="34" charset="0"/>
              </a:rPr>
              <a:t>Accéder à des applications de </a:t>
            </a:r>
            <a:r>
              <a:rPr lang="fr-FR" sz="1800" spc="-20" dirty="0">
                <a:effectLst/>
                <a:latin typeface="Calibri" panose="020F0502020204030204" pitchFamily="34" charset="0"/>
                <a:ea typeface="Calibri" panose="020F0502020204030204" pitchFamily="34" charset="0"/>
              </a:rPr>
              <a:t>travail </a:t>
            </a:r>
            <a:r>
              <a:rPr lang="fr-FR" sz="1800" spc="-30" dirty="0">
                <a:effectLst/>
                <a:latin typeface="Calibri" panose="020F0502020204030204" pitchFamily="34" charset="0"/>
                <a:ea typeface="Calibri" panose="020F0502020204030204" pitchFamily="34" charset="0"/>
              </a:rPr>
              <a:t>quotidiens, des formulaires </a:t>
            </a:r>
            <a:r>
              <a:rPr lang="fr-FR" sz="1800" spc="-15" dirty="0">
                <a:effectLst/>
                <a:latin typeface="Calibri" panose="020F0502020204030204" pitchFamily="34" charset="0"/>
                <a:ea typeface="Calibri" panose="020F0502020204030204" pitchFamily="34" charset="0"/>
              </a:rPr>
              <a:t>administratifs </a:t>
            </a:r>
            <a:r>
              <a:rPr lang="fr-FR" sz="1800" spc="-30" dirty="0">
                <a:effectLst/>
                <a:latin typeface="Calibri" panose="020F0502020204030204" pitchFamily="34" charset="0"/>
                <a:ea typeface="Calibri" panose="020F0502020204030204" pitchFamily="34" charset="0"/>
              </a:rPr>
              <a:t>dématérialisés</a:t>
            </a:r>
          </a:p>
          <a:p>
            <a:pPr marL="342900" lvl="0" indent="-342900">
              <a:spcBef>
                <a:spcPts val="250"/>
              </a:spcBef>
              <a:buFont typeface="Arial" panose="020B0604020202020204" pitchFamily="34" charset="0"/>
              <a:buChar char="–"/>
              <a:tabLst>
                <a:tab pos="1196975" algn="l"/>
                <a:tab pos="1197610" algn="l"/>
              </a:tabLst>
            </a:pPr>
            <a:r>
              <a:rPr lang="fr-FR" sz="1800" spc="-15" dirty="0">
                <a:effectLst/>
                <a:latin typeface="Calibri" panose="020F0502020204030204" pitchFamily="34" charset="0"/>
                <a:ea typeface="Calibri" panose="020F0502020204030204" pitchFamily="34" charset="0"/>
              </a:rPr>
              <a:t>Restreindre </a:t>
            </a:r>
            <a:r>
              <a:rPr lang="fr-FR" sz="1800" spc="-20" dirty="0">
                <a:effectLst/>
                <a:latin typeface="Calibri" panose="020F0502020204030204" pitchFamily="34" charset="0"/>
                <a:ea typeface="Calibri" panose="020F0502020204030204" pitchFamily="34" charset="0"/>
              </a:rPr>
              <a:t>l’accès </a:t>
            </a:r>
            <a:r>
              <a:rPr lang="fr-FR" sz="1800" spc="-30" dirty="0">
                <a:effectLst/>
                <a:latin typeface="Calibri" panose="020F0502020204030204" pitchFamily="34" charset="0"/>
                <a:ea typeface="Calibri" panose="020F0502020204030204" pitchFamily="34" charset="0"/>
              </a:rPr>
              <a:t>à certaines données ou</a:t>
            </a:r>
            <a:r>
              <a:rPr lang="fr-FR" sz="1800" spc="145" dirty="0">
                <a:effectLst/>
                <a:latin typeface="Calibri" panose="020F0502020204030204" pitchFamily="34" charset="0"/>
                <a:ea typeface="Calibri" panose="020F0502020204030204" pitchFamily="34" charset="0"/>
              </a:rPr>
              <a:t> </a:t>
            </a:r>
            <a:r>
              <a:rPr lang="fr-FR" sz="1800" spc="-30" dirty="0">
                <a:effectLst/>
                <a:latin typeface="Calibri" panose="020F0502020204030204" pitchFamily="34" charset="0"/>
                <a:ea typeface="Calibri" panose="020F0502020204030204" pitchFamily="34" charset="0"/>
              </a:rPr>
              <a:t>documents</a:t>
            </a:r>
          </a:p>
          <a:p>
            <a:endParaRPr lang="fr-FR" dirty="0"/>
          </a:p>
        </p:txBody>
      </p:sp>
    </p:spTree>
    <p:extLst>
      <p:ext uri="{BB962C8B-B14F-4D97-AF65-F5344CB8AC3E}">
        <p14:creationId xmlns:p14="http://schemas.microsoft.com/office/powerpoint/2010/main" val="38546469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335B00-AEF4-4AB5-A571-A7112F312001}"/>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625EFFC9-A1D6-4BED-A374-A692DAC59B39}"/>
              </a:ext>
            </a:extLst>
          </p:cNvPr>
          <p:cNvSpPr>
            <a:spLocks noGrp="1"/>
          </p:cNvSpPr>
          <p:nvPr>
            <p:ph idx="1"/>
          </p:nvPr>
        </p:nvSpPr>
        <p:spPr/>
        <p:txBody>
          <a:bodyPr/>
          <a:lstStyle/>
          <a:p>
            <a:pPr marL="797560" marR="697865" indent="-344805">
              <a:lnSpc>
                <a:spcPct val="97000"/>
              </a:lnSpc>
              <a:spcBef>
                <a:spcPts val="425"/>
              </a:spcBef>
              <a:spcAft>
                <a:spcPts val="0"/>
              </a:spcAft>
            </a:pPr>
            <a:r>
              <a:rPr lang="fr-FR" sz="1800" b="1" dirty="0">
                <a:effectLst/>
                <a:latin typeface="Calibri" panose="020F0502020204030204" pitchFamily="34" charset="0"/>
                <a:ea typeface="Calibri" panose="020F0502020204030204" pitchFamily="34" charset="0"/>
              </a:rPr>
              <a:t>Le réseau social </a:t>
            </a:r>
            <a:r>
              <a:rPr lang="fr-FR" sz="1800" b="1" spc="-20" dirty="0">
                <a:effectLst/>
                <a:latin typeface="Calibri" panose="020F0502020204030204" pitchFamily="34" charset="0"/>
                <a:ea typeface="Calibri" panose="020F0502020204030204" pitchFamily="34" charset="0"/>
              </a:rPr>
              <a:t>d’entreprise </a:t>
            </a:r>
            <a:r>
              <a:rPr lang="fr-FR" sz="1800" b="1" dirty="0">
                <a:effectLst/>
                <a:latin typeface="Calibri" panose="020F0502020204030204" pitchFamily="34" charset="0"/>
                <a:ea typeface="Calibri" panose="020F0502020204030204" pitchFamily="34" charset="0"/>
              </a:rPr>
              <a:t>(RSE) propose aux </a:t>
            </a:r>
            <a:r>
              <a:rPr lang="fr-FR" sz="1800" b="1" spc="-15" dirty="0">
                <a:effectLst/>
                <a:latin typeface="Calibri" panose="020F0502020204030204" pitchFamily="34" charset="0"/>
                <a:ea typeface="Calibri" panose="020F0502020204030204" pitchFamily="34" charset="0"/>
              </a:rPr>
              <a:t>collaborateurs </a:t>
            </a:r>
            <a:r>
              <a:rPr lang="fr-FR" sz="1800" b="1" dirty="0">
                <a:effectLst/>
                <a:latin typeface="Calibri" panose="020F0502020204030204" pitchFamily="34" charset="0"/>
                <a:ea typeface="Calibri" panose="020F0502020204030204" pitchFamily="34" charset="0"/>
              </a:rPr>
              <a:t>de se constituer en communautés d’intérêt sur des sujets professionnels et</a:t>
            </a:r>
            <a:r>
              <a:rPr lang="fr-FR" sz="1800" b="1" spc="-310" dirty="0">
                <a:effectLst/>
                <a:latin typeface="Calibri" panose="020F0502020204030204" pitchFamily="34" charset="0"/>
                <a:ea typeface="Calibri" panose="020F0502020204030204" pitchFamily="34" charset="0"/>
              </a:rPr>
              <a:t> </a:t>
            </a:r>
            <a:r>
              <a:rPr lang="fr-FR" sz="1800" b="1" spc="-20" dirty="0">
                <a:effectLst/>
                <a:latin typeface="Calibri" panose="020F0502020204030204" pitchFamily="34" charset="0"/>
                <a:ea typeface="Calibri" panose="020F0502020204030204" pitchFamily="34" charset="0"/>
              </a:rPr>
              <a:t>extra </a:t>
            </a:r>
            <a:r>
              <a:rPr lang="fr-FR" sz="1800" b="1" dirty="0">
                <a:effectLst/>
                <a:latin typeface="Calibri" panose="020F0502020204030204" pitchFamily="34" charset="0"/>
                <a:ea typeface="Calibri" panose="020F0502020204030204" pitchFamily="34" charset="0"/>
              </a:rPr>
              <a:t>professionnels.</a:t>
            </a:r>
          </a:p>
          <a:p>
            <a:pPr marL="453390">
              <a:spcBef>
                <a:spcPts val="465"/>
              </a:spcBef>
              <a:spcAft>
                <a:spcPts val="0"/>
              </a:spcAft>
            </a:pPr>
            <a:r>
              <a:rPr lang="fr-FR" sz="1800" dirty="0">
                <a:solidFill>
                  <a:srgbClr val="FF555F"/>
                </a:solidFill>
                <a:effectLst/>
                <a:latin typeface="Wingdings" panose="05000000000000000000" pitchFamily="2" charset="2"/>
                <a:ea typeface="Calibri" panose="020F0502020204030204" pitchFamily="34" charset="0"/>
              </a:rPr>
              <a:t>è</a:t>
            </a:r>
            <a:r>
              <a:rPr lang="fr-FR" sz="1800" dirty="0">
                <a:solidFill>
                  <a:srgbClr val="FF555F"/>
                </a:solidFill>
                <a:effectLst/>
                <a:latin typeface="Times New Roman" panose="02020603050405020304" pitchFamily="18" charset="0"/>
                <a:ea typeface="Calibri" panose="020F0502020204030204" pitchFamily="34" charset="0"/>
                <a:cs typeface="Calibri" panose="020F0502020204030204" pitchFamily="34" charset="0"/>
              </a:rPr>
              <a:t> </a:t>
            </a:r>
            <a:r>
              <a:rPr lang="fr-FR" sz="1800" spc="-15" dirty="0">
                <a:effectLst/>
                <a:latin typeface="Calibri" panose="020F0502020204030204" pitchFamily="34" charset="0"/>
                <a:ea typeface="Calibri" panose="020F0502020204030204" pitchFamily="34" charset="0"/>
              </a:rPr>
              <a:t>Permet </a:t>
            </a:r>
            <a:r>
              <a:rPr lang="fr-FR" sz="1800" spc="-20" dirty="0">
                <a:effectLst/>
                <a:latin typeface="Calibri" panose="020F0502020204030204" pitchFamily="34" charset="0"/>
                <a:ea typeface="Calibri" panose="020F0502020204030204" pitchFamily="34" charset="0"/>
              </a:rPr>
              <a:t>d’échanger </a:t>
            </a:r>
            <a:r>
              <a:rPr lang="fr-FR" sz="1800" dirty="0">
                <a:effectLst/>
                <a:latin typeface="Calibri" panose="020F0502020204030204" pitchFamily="34" charset="0"/>
                <a:ea typeface="Calibri" panose="020F0502020204030204" pitchFamily="34" charset="0"/>
              </a:rPr>
              <a:t>même si on </a:t>
            </a:r>
            <a:r>
              <a:rPr lang="fr-FR" sz="1800" spc="-15" dirty="0">
                <a:effectLst/>
                <a:latin typeface="Calibri" panose="020F0502020204030204" pitchFamily="34" charset="0"/>
                <a:ea typeface="Calibri" panose="020F0502020204030204" pitchFamily="34" charset="0"/>
              </a:rPr>
              <a:t>est </a:t>
            </a:r>
            <a:r>
              <a:rPr lang="fr-FR" sz="1800" dirty="0">
                <a:effectLst/>
                <a:latin typeface="Calibri" panose="020F0502020204030204" pitchFamily="34" charset="0"/>
                <a:ea typeface="Calibri" panose="020F0502020204030204" pitchFamily="34" charset="0"/>
              </a:rPr>
              <a:t>pas à </a:t>
            </a:r>
            <a:r>
              <a:rPr lang="fr-FR" sz="1800" spc="-15" dirty="0">
                <a:effectLst/>
                <a:latin typeface="Calibri" panose="020F0502020204030204" pitchFamily="34" charset="0"/>
                <a:ea typeface="Calibri" panose="020F0502020204030204" pitchFamily="34" charset="0"/>
              </a:rPr>
              <a:t>proximité</a:t>
            </a:r>
            <a:r>
              <a:rPr lang="fr-FR" sz="1800" spc="260" dirty="0">
                <a:effectLst/>
                <a:latin typeface="Calibri" panose="020F0502020204030204" pitchFamily="34" charset="0"/>
                <a:ea typeface="Calibri" panose="020F0502020204030204" pitchFamily="34" charset="0"/>
              </a:rPr>
              <a:t> </a:t>
            </a:r>
            <a:r>
              <a:rPr lang="fr-FR" sz="1800" dirty="0">
                <a:effectLst/>
                <a:latin typeface="Calibri" panose="020F0502020204030204" pitchFamily="34" charset="0"/>
                <a:ea typeface="Calibri" panose="020F0502020204030204" pitchFamily="34" charset="0"/>
              </a:rPr>
              <a:t>géographique</a:t>
            </a:r>
          </a:p>
          <a:p>
            <a:pPr marL="453390">
              <a:spcBef>
                <a:spcPts val="440"/>
              </a:spcBef>
              <a:spcAft>
                <a:spcPts val="0"/>
              </a:spcAft>
            </a:pPr>
            <a:r>
              <a:rPr lang="fr-FR" sz="1800" dirty="0">
                <a:solidFill>
                  <a:srgbClr val="FF555F"/>
                </a:solidFill>
                <a:effectLst/>
                <a:latin typeface="Wingdings" panose="05000000000000000000" pitchFamily="2" charset="2"/>
                <a:ea typeface="Calibri" panose="020F0502020204030204" pitchFamily="34" charset="0"/>
              </a:rPr>
              <a:t>è</a:t>
            </a:r>
            <a:r>
              <a:rPr lang="fr-FR" sz="1800" dirty="0">
                <a:solidFill>
                  <a:srgbClr val="FF555F"/>
                </a:solidFill>
                <a:effectLst/>
                <a:latin typeface="Times New Roman" panose="02020603050405020304" pitchFamily="18" charset="0"/>
                <a:ea typeface="Calibri" panose="020F0502020204030204" pitchFamily="34" charset="0"/>
                <a:cs typeface="Calibri" panose="020F0502020204030204" pitchFamily="34" charset="0"/>
              </a:rPr>
              <a:t> </a:t>
            </a:r>
            <a:r>
              <a:rPr lang="fr-FR" sz="1800" dirty="0">
                <a:effectLst/>
                <a:latin typeface="Calibri" panose="020F0502020204030204" pitchFamily="34" charset="0"/>
                <a:ea typeface="Calibri" panose="020F0502020204030204" pitchFamily="34" charset="0"/>
              </a:rPr>
              <a:t>Les liens professionnels se créent autour d’expertises et de centre d’intérêt</a:t>
            </a:r>
          </a:p>
          <a:p>
            <a:pPr marL="453390">
              <a:spcBef>
                <a:spcPts val="440"/>
              </a:spcBef>
              <a:spcAft>
                <a:spcPts val="0"/>
              </a:spcAft>
            </a:pPr>
            <a:r>
              <a:rPr lang="fr-FR" sz="1800" dirty="0">
                <a:solidFill>
                  <a:srgbClr val="FF555F"/>
                </a:solidFill>
                <a:effectLst/>
                <a:latin typeface="Wingdings" panose="05000000000000000000" pitchFamily="2" charset="2"/>
                <a:ea typeface="Calibri" panose="020F0502020204030204" pitchFamily="34" charset="0"/>
              </a:rPr>
              <a:t>è</a:t>
            </a:r>
            <a:r>
              <a:rPr lang="fr-FR" sz="1800" dirty="0">
                <a:solidFill>
                  <a:srgbClr val="FF555F"/>
                </a:solidFill>
                <a:effectLst/>
                <a:latin typeface="Times New Roman" panose="02020603050405020304" pitchFamily="18" charset="0"/>
                <a:ea typeface="Calibri" panose="020F0502020204030204" pitchFamily="34" charset="0"/>
                <a:cs typeface="Calibri" panose="020F0502020204030204" pitchFamily="34" charset="0"/>
              </a:rPr>
              <a:t> </a:t>
            </a:r>
            <a:r>
              <a:rPr lang="fr-FR" sz="1800" dirty="0">
                <a:effectLst/>
                <a:latin typeface="Calibri" panose="020F0502020204030204" pitchFamily="34" charset="0"/>
                <a:ea typeface="Calibri" panose="020F0502020204030204" pitchFamily="34" charset="0"/>
              </a:rPr>
              <a:t>Hors lien hiérarchique</a:t>
            </a:r>
          </a:p>
          <a:p>
            <a:pPr marL="797560" marR="855980" indent="-344805">
              <a:lnSpc>
                <a:spcPct val="97000"/>
              </a:lnSpc>
              <a:spcBef>
                <a:spcPts val="475"/>
              </a:spcBef>
              <a:spcAft>
                <a:spcPts val="0"/>
              </a:spcAft>
            </a:pPr>
            <a:r>
              <a:rPr lang="fr-FR" sz="1800" dirty="0">
                <a:solidFill>
                  <a:srgbClr val="FF555F"/>
                </a:solidFill>
                <a:effectLst/>
                <a:latin typeface="Wingdings" panose="05000000000000000000" pitchFamily="2" charset="2"/>
                <a:ea typeface="Calibri" panose="020F0502020204030204" pitchFamily="34" charset="0"/>
              </a:rPr>
              <a:t>è</a:t>
            </a:r>
            <a:r>
              <a:rPr lang="fr-FR" sz="1800" dirty="0">
                <a:solidFill>
                  <a:srgbClr val="FF555F"/>
                </a:solidFill>
                <a:effectLst/>
                <a:latin typeface="Times New Roman" panose="02020603050405020304" pitchFamily="18" charset="0"/>
                <a:ea typeface="Calibri" panose="020F0502020204030204" pitchFamily="34" charset="0"/>
                <a:cs typeface="Calibri" panose="020F0502020204030204" pitchFamily="34" charset="0"/>
              </a:rPr>
              <a:t> </a:t>
            </a:r>
            <a:r>
              <a:rPr lang="fr-FR" sz="1800" dirty="0">
                <a:effectLst/>
                <a:latin typeface="Calibri" panose="020F0502020204030204" pitchFamily="34" charset="0"/>
                <a:ea typeface="Calibri" panose="020F0502020204030204" pitchFamily="34" charset="0"/>
              </a:rPr>
              <a:t>Favorise l’innovation, accroit les compétences et les connaissances des collaborateurs, permet de se former instantanément, partager les bonnes pratiques,…</a:t>
            </a:r>
          </a:p>
          <a:p>
            <a:endParaRPr lang="fr-FR" dirty="0"/>
          </a:p>
        </p:txBody>
      </p:sp>
    </p:spTree>
    <p:extLst>
      <p:ext uri="{BB962C8B-B14F-4D97-AF65-F5344CB8AC3E}">
        <p14:creationId xmlns:p14="http://schemas.microsoft.com/office/powerpoint/2010/main" val="39081622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9B343E-7E8C-4718-8357-FE30F74E52D7}"/>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2B236A4D-A3AD-4FB1-8043-1216655FB8C0}"/>
              </a:ext>
            </a:extLst>
          </p:cNvPr>
          <p:cNvSpPr>
            <a:spLocks noGrp="1"/>
          </p:cNvSpPr>
          <p:nvPr>
            <p:ph idx="1"/>
          </p:nvPr>
        </p:nvSpPr>
        <p:spPr/>
        <p:txBody>
          <a:bodyPr/>
          <a:lstStyle/>
          <a:p>
            <a:pPr marL="453390">
              <a:spcBef>
                <a:spcPts val="390"/>
              </a:spcBef>
              <a:spcAft>
                <a:spcPts val="0"/>
              </a:spcAft>
            </a:pPr>
            <a:r>
              <a:rPr lang="fr-FR" sz="1800" dirty="0">
                <a:effectLst/>
                <a:latin typeface="Calibri" panose="020F0502020204030204" pitchFamily="34" charset="0"/>
                <a:ea typeface="Calibri" panose="020F0502020204030204" pitchFamily="34" charset="0"/>
              </a:rPr>
              <a:t>Néanmoins:</a:t>
            </a:r>
          </a:p>
          <a:p>
            <a:pPr marL="342900" lvl="0" indent="-342900">
              <a:spcBef>
                <a:spcPts val="390"/>
              </a:spcBef>
              <a:buFont typeface="Arial" panose="020B0604020202020204" pitchFamily="34" charset="0"/>
              <a:buChar char="–"/>
              <a:tabLst>
                <a:tab pos="1196975" algn="l"/>
                <a:tab pos="1197610" algn="l"/>
              </a:tabLst>
            </a:pPr>
            <a:r>
              <a:rPr lang="fr-FR" sz="1800" spc="-30" dirty="0">
                <a:effectLst/>
                <a:latin typeface="Calibri" panose="020F0502020204030204" pitchFamily="34" charset="0"/>
                <a:ea typeface="Calibri" panose="020F0502020204030204" pitchFamily="34" charset="0"/>
              </a:rPr>
              <a:t>Utilisation </a:t>
            </a:r>
            <a:r>
              <a:rPr lang="fr-FR" sz="1800" spc="-15" dirty="0">
                <a:effectLst/>
                <a:latin typeface="Calibri" panose="020F0502020204030204" pitchFamily="34" charset="0"/>
                <a:ea typeface="Calibri" panose="020F0502020204030204" pitchFamily="34" charset="0"/>
              </a:rPr>
              <a:t>très </a:t>
            </a:r>
            <a:r>
              <a:rPr lang="fr-FR" sz="1800" spc="-30" dirty="0">
                <a:effectLst/>
                <a:latin typeface="Calibri" panose="020F0502020204030204" pitchFamily="34" charset="0"/>
                <a:ea typeface="Calibri" panose="020F0502020204030204" pitchFamily="34" charset="0"/>
              </a:rPr>
              <a:t>limitée par les salariés (par manque</a:t>
            </a:r>
            <a:r>
              <a:rPr lang="fr-FR" sz="1800" spc="135" dirty="0">
                <a:effectLst/>
                <a:latin typeface="Calibri" panose="020F0502020204030204" pitchFamily="34" charset="0"/>
                <a:ea typeface="Calibri" panose="020F0502020204030204" pitchFamily="34" charset="0"/>
              </a:rPr>
              <a:t> </a:t>
            </a:r>
            <a:r>
              <a:rPr lang="fr-FR" sz="1800" spc="-20" dirty="0">
                <a:effectLst/>
                <a:latin typeface="Calibri" panose="020F0502020204030204" pitchFamily="34" charset="0"/>
                <a:ea typeface="Calibri" panose="020F0502020204030204" pitchFamily="34" charset="0"/>
              </a:rPr>
              <a:t>d’adhésion)</a:t>
            </a:r>
            <a:endParaRPr lang="fr-FR" sz="1800" spc="-30" dirty="0">
              <a:effectLst/>
              <a:latin typeface="Calibri" panose="020F0502020204030204" pitchFamily="34" charset="0"/>
              <a:ea typeface="Calibri" panose="020F0502020204030204" pitchFamily="34" charset="0"/>
            </a:endParaRPr>
          </a:p>
          <a:p>
            <a:pPr marL="342900" lvl="0" indent="-342900">
              <a:spcBef>
                <a:spcPts val="390"/>
              </a:spcBef>
              <a:buFont typeface="Arial" panose="020B0604020202020204" pitchFamily="34" charset="0"/>
              <a:buChar char="–"/>
              <a:tabLst>
                <a:tab pos="1196975" algn="l"/>
                <a:tab pos="1197610" algn="l"/>
              </a:tabLst>
            </a:pPr>
            <a:r>
              <a:rPr lang="fr-FR" sz="1800" spc="-20" dirty="0">
                <a:effectLst/>
                <a:latin typeface="Calibri" panose="020F0502020204030204" pitchFamily="34" charset="0"/>
                <a:ea typeface="Calibri" panose="020F0502020204030204" pitchFamily="34" charset="0"/>
              </a:rPr>
              <a:t>Peut </a:t>
            </a:r>
            <a:r>
              <a:rPr lang="fr-FR" sz="1800" spc="-30" dirty="0">
                <a:effectLst/>
                <a:latin typeface="Calibri" panose="020F0502020204030204" pitchFamily="34" charset="0"/>
                <a:ea typeface="Calibri" panose="020F0502020204030204" pitchFamily="34" charset="0"/>
              </a:rPr>
              <a:t>de l’utilisation des données</a:t>
            </a:r>
            <a:r>
              <a:rPr lang="fr-FR" sz="1800" spc="150" dirty="0">
                <a:effectLst/>
                <a:latin typeface="Calibri" panose="020F0502020204030204" pitchFamily="34" charset="0"/>
                <a:ea typeface="Calibri" panose="020F0502020204030204" pitchFamily="34" charset="0"/>
              </a:rPr>
              <a:t> </a:t>
            </a:r>
            <a:r>
              <a:rPr lang="fr-FR" sz="1800" spc="-30" dirty="0">
                <a:effectLst/>
                <a:latin typeface="Calibri" panose="020F0502020204030204" pitchFamily="34" charset="0"/>
                <a:ea typeface="Calibri" panose="020F0502020204030204" pitchFamily="34" charset="0"/>
              </a:rPr>
              <a:t>personnelles</a:t>
            </a:r>
          </a:p>
          <a:p>
            <a:pPr marL="797560" marR="697865" indent="-344805">
              <a:lnSpc>
                <a:spcPct val="97000"/>
              </a:lnSpc>
              <a:spcBef>
                <a:spcPts val="485"/>
              </a:spcBef>
              <a:spcAft>
                <a:spcPts val="0"/>
              </a:spcAft>
            </a:pPr>
            <a:r>
              <a:rPr lang="fr-FR" sz="1800" b="1" dirty="0">
                <a:solidFill>
                  <a:srgbClr val="FF555F"/>
                </a:solidFill>
                <a:effectLst/>
                <a:latin typeface="Wingdings" panose="05000000000000000000" pitchFamily="2" charset="2"/>
                <a:ea typeface="Calibri" panose="020F0502020204030204" pitchFamily="34" charset="0"/>
              </a:rPr>
              <a:t>è</a:t>
            </a:r>
            <a:r>
              <a:rPr lang="fr-FR" sz="1800" b="1" dirty="0">
                <a:solidFill>
                  <a:srgbClr val="FF555F"/>
                </a:solidFill>
                <a:effectLst/>
                <a:latin typeface="Times New Roman" panose="02020603050405020304" pitchFamily="18" charset="0"/>
                <a:ea typeface="Calibri" panose="020F0502020204030204" pitchFamily="34" charset="0"/>
                <a:cs typeface="Calibri" panose="020F0502020204030204" pitchFamily="34" charset="0"/>
              </a:rPr>
              <a:t> </a:t>
            </a:r>
            <a:r>
              <a:rPr lang="fr-FR" sz="1800" b="1" dirty="0">
                <a:effectLst/>
                <a:latin typeface="Calibri" panose="020F0502020204030204" pitchFamily="34" charset="0"/>
                <a:ea typeface="Calibri" panose="020F0502020204030204" pitchFamily="34" charset="0"/>
              </a:rPr>
              <a:t>Faire comprendre pourquoi il est nécessaire de collaborer et quelle est la valeur de l’intelligence collective pour soi et ses collaborateurs</a:t>
            </a:r>
          </a:p>
          <a:p>
            <a:endParaRPr lang="fr-FR" dirty="0"/>
          </a:p>
        </p:txBody>
      </p:sp>
    </p:spTree>
    <p:extLst>
      <p:ext uri="{BB962C8B-B14F-4D97-AF65-F5344CB8AC3E}">
        <p14:creationId xmlns:p14="http://schemas.microsoft.com/office/powerpoint/2010/main" val="28181681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96ECCF6-695A-42C1-96AC-7F5584582975}"/>
              </a:ext>
            </a:extLst>
          </p:cNvPr>
          <p:cNvSpPr>
            <a:spLocks noGrp="1"/>
          </p:cNvSpPr>
          <p:nvPr>
            <p:ph idx="1"/>
          </p:nvPr>
        </p:nvSpPr>
        <p:spPr>
          <a:xfrm>
            <a:off x="741784" y="382556"/>
            <a:ext cx="10324321" cy="6223518"/>
          </a:xfrm>
        </p:spPr>
        <p:txBody>
          <a:bodyPr>
            <a:normAutofit fontScale="70000" lnSpcReduction="20000"/>
          </a:bodyPr>
          <a:lstStyle/>
          <a:p>
            <a:pPr marL="108585" marR="716280">
              <a:spcBef>
                <a:spcPts val="10"/>
              </a:spcBef>
              <a:spcAft>
                <a:spcPts val="0"/>
              </a:spcAft>
            </a:pPr>
            <a:r>
              <a:rPr lang="fr-FR" sz="1800" dirty="0">
                <a:effectLst/>
                <a:latin typeface="Arial" panose="020B0604020202020204" pitchFamily="34" charset="0"/>
                <a:ea typeface="Arial" panose="020B0604020202020204" pitchFamily="34" charset="0"/>
              </a:rPr>
              <a:t>La communication dans l’entreprise utilise différents moyens, divers supports dont les effets seront liés aux éléments précédents.</a:t>
            </a:r>
          </a:p>
          <a:p>
            <a:pPr marL="108585">
              <a:lnSpc>
                <a:spcPts val="1140"/>
              </a:lnSpc>
            </a:pPr>
            <a:r>
              <a:rPr lang="fr-FR" sz="1800" dirty="0">
                <a:effectLst/>
                <a:latin typeface="Arial" panose="020B0604020202020204" pitchFamily="34" charset="0"/>
                <a:ea typeface="Arial" panose="020B0604020202020204" pitchFamily="34" charset="0"/>
              </a:rPr>
              <a:t>Généralement, on distingue 4 modes de communication :</a:t>
            </a:r>
          </a:p>
          <a:p>
            <a:pPr>
              <a:lnSpc>
                <a:spcPts val="1140"/>
              </a:lnSpc>
            </a:pPr>
            <a:r>
              <a:rPr lang="fr-FR" sz="1800" dirty="0">
                <a:effectLst/>
                <a:latin typeface="Arial" panose="020B0604020202020204" pitchFamily="34" charset="0"/>
                <a:ea typeface="Arial" panose="020B0604020202020204" pitchFamily="34" charset="0"/>
              </a:rPr>
              <a:t> </a:t>
            </a:r>
          </a:p>
          <a:p>
            <a:r>
              <a:rPr lang="fr-FR" sz="1800" dirty="0">
                <a:effectLst/>
                <a:latin typeface="Arial" panose="020B0604020202020204" pitchFamily="34" charset="0"/>
                <a:ea typeface="Calibri" panose="020F0502020204030204" pitchFamily="34" charset="0"/>
              </a:rPr>
              <a:t>La </a:t>
            </a:r>
            <a:r>
              <a:rPr lang="fr-FR" sz="1800" b="1" dirty="0">
                <a:effectLst/>
                <a:latin typeface="Arial" panose="020B0604020202020204" pitchFamily="34" charset="0"/>
                <a:ea typeface="Calibri" panose="020F0502020204030204" pitchFamily="34" charset="0"/>
              </a:rPr>
              <a:t>communication verbale </a:t>
            </a:r>
            <a:r>
              <a:rPr lang="fr-FR" sz="1800" dirty="0">
                <a:effectLst/>
                <a:latin typeface="Arial" panose="020B0604020202020204" pitchFamily="34" charset="0"/>
                <a:ea typeface="Calibri" panose="020F0502020204030204" pitchFamily="34" charset="0"/>
              </a:rPr>
              <a:t>: l’entretien, la réunion, la visite sur site, le téléphone, …</a:t>
            </a:r>
            <a:endParaRPr lang="fr-FR" sz="1800" dirty="0">
              <a:effectLst/>
              <a:latin typeface="Arial" panose="020B0604020202020204" pitchFamily="34" charset="0"/>
              <a:ea typeface="Arial" panose="020B0604020202020204" pitchFamily="34" charset="0"/>
            </a:endParaRPr>
          </a:p>
          <a:p>
            <a:r>
              <a:rPr lang="fr-FR" sz="1800" dirty="0">
                <a:effectLst/>
                <a:latin typeface="Arial" panose="020B0604020202020204" pitchFamily="34" charset="0"/>
                <a:ea typeface="Calibri" panose="020F0502020204030204" pitchFamily="34" charset="0"/>
              </a:rPr>
              <a:t>2. La </a:t>
            </a:r>
            <a:r>
              <a:rPr lang="fr-FR" sz="1800" b="1" dirty="0">
                <a:effectLst/>
                <a:latin typeface="Arial" panose="020B0604020202020204" pitchFamily="34" charset="0"/>
                <a:ea typeface="Calibri" panose="020F0502020204030204" pitchFamily="34" charset="0"/>
              </a:rPr>
              <a:t>communication écrite et/ou visuelle </a:t>
            </a:r>
            <a:r>
              <a:rPr lang="fr-FR" sz="1800" dirty="0">
                <a:effectLst/>
                <a:latin typeface="Arial" panose="020B0604020202020204" pitchFamily="34" charset="0"/>
                <a:ea typeface="Calibri" panose="020F0502020204030204" pitchFamily="34" charset="0"/>
              </a:rPr>
              <a:t>: la note écrite, l’affiche, la signalétique, le rapport, le journal interne, la</a:t>
            </a:r>
            <a:endParaRPr lang="fr-FR" sz="1800" dirty="0">
              <a:effectLst/>
              <a:latin typeface="Arial" panose="020B0604020202020204" pitchFamily="34" charset="0"/>
              <a:ea typeface="Arial" panose="020B0604020202020204" pitchFamily="34" charset="0"/>
            </a:endParaRPr>
          </a:p>
          <a:p>
            <a:r>
              <a:rPr lang="fr-FR" sz="1800" dirty="0">
                <a:effectLst/>
                <a:latin typeface="Arial" panose="020B0604020202020204" pitchFamily="34" charset="0"/>
                <a:ea typeface="Calibri" panose="020F0502020204030204" pitchFamily="34" charset="0"/>
              </a:rPr>
              <a:t>newsletter, le fax,…</a:t>
            </a:r>
            <a:endParaRPr lang="fr-FR" sz="1800" dirty="0">
              <a:effectLst/>
              <a:latin typeface="Arial" panose="020B0604020202020204" pitchFamily="34" charset="0"/>
              <a:ea typeface="Arial" panose="020B0604020202020204" pitchFamily="34" charset="0"/>
            </a:endParaRPr>
          </a:p>
          <a:p>
            <a:r>
              <a:rPr lang="fr-FR" sz="1800" dirty="0">
                <a:effectLst/>
                <a:latin typeface="Arial" panose="020B0604020202020204" pitchFamily="34" charset="0"/>
                <a:ea typeface="Calibri" panose="020F0502020204030204" pitchFamily="34" charset="0"/>
              </a:rPr>
              <a:t>3. La </a:t>
            </a:r>
            <a:r>
              <a:rPr lang="fr-FR" sz="1800" b="1" dirty="0">
                <a:effectLst/>
                <a:latin typeface="Arial" panose="020B0604020202020204" pitchFamily="34" charset="0"/>
                <a:ea typeface="Calibri" panose="020F0502020204030204" pitchFamily="34" charset="0"/>
              </a:rPr>
              <a:t>communication audiovisuelle </a:t>
            </a:r>
            <a:r>
              <a:rPr lang="fr-FR" sz="1800" dirty="0">
                <a:effectLst/>
                <a:latin typeface="Arial" panose="020B0604020202020204" pitchFamily="34" charset="0"/>
                <a:ea typeface="Calibri" panose="020F0502020204030204" pitchFamily="34" charset="0"/>
              </a:rPr>
              <a:t>: le diaporama, la séquence vidéo, …</a:t>
            </a:r>
            <a:endParaRPr lang="fr-FR" sz="1800" dirty="0">
              <a:effectLst/>
              <a:latin typeface="Arial" panose="020B0604020202020204" pitchFamily="34" charset="0"/>
              <a:ea typeface="Arial" panose="020B0604020202020204" pitchFamily="34" charset="0"/>
            </a:endParaRPr>
          </a:p>
          <a:p>
            <a:pPr>
              <a:lnSpc>
                <a:spcPts val="1140"/>
              </a:lnSpc>
            </a:pPr>
            <a:r>
              <a:rPr lang="fr-FR" sz="1800" dirty="0">
                <a:effectLst/>
                <a:latin typeface="Arial" panose="020B0604020202020204" pitchFamily="34" charset="0"/>
                <a:ea typeface="Calibri" panose="020F0502020204030204" pitchFamily="34" charset="0"/>
              </a:rPr>
              <a:t>4. La </a:t>
            </a:r>
            <a:r>
              <a:rPr lang="fr-FR" sz="1800" b="1" dirty="0">
                <a:effectLst/>
                <a:latin typeface="Arial" panose="020B0604020202020204" pitchFamily="34" charset="0"/>
                <a:ea typeface="Calibri" panose="020F0502020204030204" pitchFamily="34" charset="0"/>
              </a:rPr>
              <a:t>communication informatique </a:t>
            </a:r>
            <a:r>
              <a:rPr lang="fr-FR" sz="1800" dirty="0">
                <a:effectLst/>
                <a:latin typeface="Arial" panose="020B0604020202020204" pitchFamily="34" charset="0"/>
                <a:ea typeface="Calibri" panose="020F0502020204030204" pitchFamily="34" charset="0"/>
              </a:rPr>
              <a:t>: l’e-mail, la newsletter électronique</a:t>
            </a:r>
            <a:endParaRPr lang="fr-FR" sz="1800" dirty="0">
              <a:effectLst/>
              <a:latin typeface="Arial" panose="020B0604020202020204" pitchFamily="34" charset="0"/>
              <a:ea typeface="Arial" panose="020B0604020202020204" pitchFamily="34" charset="0"/>
            </a:endParaRPr>
          </a:p>
          <a:p>
            <a:pPr marL="108585" marR="489585">
              <a:spcBef>
                <a:spcPts val="375"/>
              </a:spcBef>
              <a:spcAft>
                <a:spcPts val="0"/>
              </a:spcAft>
            </a:pPr>
            <a:br>
              <a:rPr lang="fr-FR" sz="1800" dirty="0">
                <a:effectLst/>
                <a:latin typeface="Arial" panose="020B0604020202020204" pitchFamily="34" charset="0"/>
                <a:ea typeface="Arial" panose="020B0604020202020204" pitchFamily="34" charset="0"/>
              </a:rPr>
            </a:br>
            <a:r>
              <a:rPr lang="fr-FR" sz="1800" dirty="0">
                <a:effectLst/>
                <a:latin typeface="Arial" panose="020B0604020202020204" pitchFamily="34" charset="0"/>
                <a:ea typeface="Arial" panose="020B0604020202020204" pitchFamily="34" charset="0"/>
              </a:rPr>
              <a:t>Chaque mode de communication présente des avantages et des inconvénients. Le choix est lié à l’objectif, aux moyens matériels et financiers, au public cible visé.</a:t>
            </a:r>
          </a:p>
          <a:p>
            <a:pPr marL="108585" marR="405130">
              <a:spcBef>
                <a:spcPts val="5"/>
              </a:spcBef>
              <a:spcAft>
                <a:spcPts val="0"/>
              </a:spcAft>
            </a:pPr>
            <a:r>
              <a:rPr lang="fr-FR" sz="1800" dirty="0">
                <a:effectLst/>
                <a:latin typeface="Arial" panose="020B0604020202020204" pitchFamily="34" charset="0"/>
                <a:ea typeface="Arial" panose="020B0604020202020204" pitchFamily="34" charset="0"/>
              </a:rPr>
              <a:t>La communication d’un message peut passer par différents supports. Un même message (ce que l’on veut communiquer) devra être décliné en fonction du support utilisé, du public auquel il s’adresse et du contexte dans lequel il s’inscrit.</a:t>
            </a:r>
          </a:p>
          <a:p>
            <a:pPr>
              <a:spcBef>
                <a:spcPts val="55"/>
              </a:spcBef>
            </a:pPr>
            <a:r>
              <a:rPr lang="fr-FR" sz="1800" dirty="0">
                <a:effectLst/>
                <a:latin typeface="Arial" panose="020B0604020202020204" pitchFamily="34" charset="0"/>
                <a:ea typeface="Arial" panose="020B0604020202020204" pitchFamily="34" charset="0"/>
              </a:rPr>
              <a:t> </a:t>
            </a:r>
          </a:p>
          <a:p>
            <a:pPr marL="108585"/>
            <a:r>
              <a:rPr lang="fr-FR" sz="1800" dirty="0">
                <a:effectLst/>
                <a:latin typeface="Arial" panose="020B0604020202020204" pitchFamily="34" charset="0"/>
                <a:ea typeface="Arial" panose="020B0604020202020204" pitchFamily="34" charset="0"/>
              </a:rPr>
              <a:t>Plusieurs études ont mis en évidence que nous retenons approximativement </a:t>
            </a:r>
          </a:p>
          <a:p>
            <a:r>
              <a:rPr lang="fr-FR" sz="1800" dirty="0">
                <a:effectLst/>
                <a:latin typeface="Arial" panose="020B0604020202020204" pitchFamily="34" charset="0"/>
                <a:ea typeface="Arial" panose="020B0604020202020204" pitchFamily="34" charset="0"/>
              </a:rPr>
              <a:t> </a:t>
            </a:r>
          </a:p>
          <a:p>
            <a:r>
              <a:rPr lang="en-US" sz="1800" dirty="0">
                <a:effectLst/>
                <a:latin typeface="ArialUnicodeMS-WinCharSetFFFF-H"/>
                <a:ea typeface="Arial" panose="020B0604020202020204" pitchFamily="34" charset="0"/>
                <a:cs typeface="ArialUnicodeMS-WinCharSetFFFF-H"/>
              </a:rPr>
              <a:t> </a:t>
            </a:r>
            <a:r>
              <a:rPr lang="fr-FR" sz="1800" b="1" dirty="0">
                <a:effectLst/>
                <a:latin typeface="Arial" panose="020B0604020202020204" pitchFamily="34" charset="0"/>
                <a:ea typeface="ArialUnicodeMS-WinCharSetFFFF-H"/>
              </a:rPr>
              <a:t>10 % de ce que nous lisons;</a:t>
            </a:r>
            <a:endParaRPr lang="fr-FR" sz="1800" dirty="0">
              <a:effectLst/>
              <a:latin typeface="Arial" panose="020B0604020202020204" pitchFamily="34" charset="0"/>
              <a:ea typeface="Arial" panose="020B0604020202020204" pitchFamily="34" charset="0"/>
            </a:endParaRPr>
          </a:p>
          <a:p>
            <a:r>
              <a:rPr lang="en-US" sz="1800" dirty="0">
                <a:effectLst/>
                <a:latin typeface="ArialUnicodeMS-WinCharSetFFFF-H"/>
                <a:ea typeface="Arial" panose="020B0604020202020204" pitchFamily="34" charset="0"/>
                <a:cs typeface="ArialUnicodeMS-WinCharSetFFFF-H"/>
              </a:rPr>
              <a:t> </a:t>
            </a:r>
            <a:r>
              <a:rPr lang="fr-FR" sz="1800" b="1" dirty="0">
                <a:effectLst/>
                <a:latin typeface="Arial" panose="020B0604020202020204" pitchFamily="34" charset="0"/>
                <a:ea typeface="ArialUnicodeMS-WinCharSetFFFF-H"/>
              </a:rPr>
              <a:t>20 % de ce que nous entendons;</a:t>
            </a:r>
            <a:endParaRPr lang="fr-FR" sz="1800" dirty="0">
              <a:effectLst/>
              <a:latin typeface="Arial" panose="020B0604020202020204" pitchFamily="34" charset="0"/>
              <a:ea typeface="Arial" panose="020B0604020202020204" pitchFamily="34" charset="0"/>
            </a:endParaRPr>
          </a:p>
          <a:p>
            <a:r>
              <a:rPr lang="en-US" sz="1800" dirty="0">
                <a:effectLst/>
                <a:latin typeface="ArialUnicodeMS-WinCharSetFFFF-H"/>
                <a:ea typeface="Arial" panose="020B0604020202020204" pitchFamily="34" charset="0"/>
                <a:cs typeface="ArialUnicodeMS-WinCharSetFFFF-H"/>
              </a:rPr>
              <a:t> </a:t>
            </a:r>
            <a:r>
              <a:rPr lang="fr-FR" sz="1800" b="1" dirty="0">
                <a:effectLst/>
                <a:latin typeface="Arial" panose="020B0604020202020204" pitchFamily="34" charset="0"/>
                <a:ea typeface="ArialUnicodeMS-WinCharSetFFFF-H"/>
              </a:rPr>
              <a:t>30 % de ce que nous voyons;</a:t>
            </a:r>
            <a:endParaRPr lang="fr-FR" sz="1800" dirty="0">
              <a:effectLst/>
              <a:latin typeface="Arial" panose="020B0604020202020204" pitchFamily="34" charset="0"/>
              <a:ea typeface="Arial" panose="020B0604020202020204" pitchFamily="34" charset="0"/>
            </a:endParaRPr>
          </a:p>
          <a:p>
            <a:r>
              <a:rPr lang="en-US" sz="1800" dirty="0">
                <a:effectLst/>
                <a:latin typeface="ArialUnicodeMS-WinCharSetFFFF-H"/>
                <a:ea typeface="Arial" panose="020B0604020202020204" pitchFamily="34" charset="0"/>
                <a:cs typeface="ArialUnicodeMS-WinCharSetFFFF-H"/>
              </a:rPr>
              <a:t> </a:t>
            </a:r>
            <a:r>
              <a:rPr lang="fr-FR" sz="1800" b="1" dirty="0">
                <a:effectLst/>
                <a:latin typeface="Arial" panose="020B0604020202020204" pitchFamily="34" charset="0"/>
                <a:ea typeface="ArialUnicodeMS-WinCharSetFFFF-H"/>
              </a:rPr>
              <a:t>50 % de ce que nous voyons et entendons en même temps.</a:t>
            </a:r>
            <a:endParaRPr lang="fr-FR" sz="1800" dirty="0">
              <a:effectLst/>
              <a:latin typeface="Arial" panose="020B0604020202020204" pitchFamily="34" charset="0"/>
              <a:ea typeface="Arial" panose="020B0604020202020204" pitchFamily="34" charset="0"/>
            </a:endParaRPr>
          </a:p>
          <a:p>
            <a:r>
              <a:rPr lang="fr-FR" sz="1800" b="1" i="1" dirty="0">
                <a:effectLst/>
                <a:latin typeface="Arial" panose="020B0604020202020204" pitchFamily="34" charset="0"/>
                <a:ea typeface="ArialUnicodeMS-WinCharSetFFFF-H"/>
              </a:rPr>
              <a:t>Par contre, nous retenons :</a:t>
            </a:r>
            <a:endParaRPr lang="fr-FR" sz="1800" dirty="0">
              <a:effectLst/>
              <a:latin typeface="Arial" panose="020B0604020202020204" pitchFamily="34" charset="0"/>
              <a:ea typeface="Arial" panose="020B0604020202020204" pitchFamily="34" charset="0"/>
            </a:endParaRPr>
          </a:p>
          <a:p>
            <a:r>
              <a:rPr lang="en-US" sz="1800" dirty="0">
                <a:effectLst/>
                <a:latin typeface="ArialUnicodeMS-WinCharSetFFFF-H"/>
                <a:ea typeface="Arial" panose="020B0604020202020204" pitchFamily="34" charset="0"/>
                <a:cs typeface="ArialUnicodeMS-WinCharSetFFFF-H"/>
              </a:rPr>
              <a:t> </a:t>
            </a:r>
            <a:r>
              <a:rPr lang="fr-FR" sz="1800" b="1" dirty="0">
                <a:effectLst/>
                <a:latin typeface="Arial" panose="020B0604020202020204" pitchFamily="34" charset="0"/>
                <a:ea typeface="ArialUnicodeMS-WinCharSetFFFF-H"/>
              </a:rPr>
              <a:t>80 % de ce que nous disons;</a:t>
            </a:r>
            <a:endParaRPr lang="fr-FR" sz="1800" dirty="0">
              <a:effectLst/>
              <a:latin typeface="Arial" panose="020B0604020202020204" pitchFamily="34" charset="0"/>
              <a:ea typeface="Arial" panose="020B0604020202020204" pitchFamily="34" charset="0"/>
            </a:endParaRPr>
          </a:p>
          <a:p>
            <a:r>
              <a:rPr lang="en-US" sz="1800" dirty="0">
                <a:effectLst/>
                <a:latin typeface="ArialUnicodeMS-WinCharSetFFFF-H"/>
                <a:ea typeface="Arial" panose="020B0604020202020204" pitchFamily="34" charset="0"/>
                <a:cs typeface="ArialUnicodeMS-WinCharSetFFFF-H"/>
              </a:rPr>
              <a:t> </a:t>
            </a:r>
            <a:r>
              <a:rPr lang="fr-FR" sz="1800" b="1" dirty="0">
                <a:effectLst/>
                <a:latin typeface="Arial" panose="020B0604020202020204" pitchFamily="34" charset="0"/>
                <a:ea typeface="ArialUnicodeMS-WinCharSetFFFF-H"/>
              </a:rPr>
              <a:t>90 % de ce que nous disons en faisant quelque chose à propos</a:t>
            </a:r>
            <a:endParaRPr lang="fr-FR" sz="1800" dirty="0">
              <a:effectLst/>
              <a:latin typeface="Arial" panose="020B0604020202020204" pitchFamily="34" charset="0"/>
              <a:ea typeface="Arial" panose="020B0604020202020204" pitchFamily="34" charset="0"/>
            </a:endParaRPr>
          </a:p>
          <a:p>
            <a:endParaRPr lang="fr-FR" dirty="0"/>
          </a:p>
        </p:txBody>
      </p:sp>
    </p:spTree>
    <p:extLst>
      <p:ext uri="{BB962C8B-B14F-4D97-AF65-F5344CB8AC3E}">
        <p14:creationId xmlns:p14="http://schemas.microsoft.com/office/powerpoint/2010/main" val="4826426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8770BB-95C1-4E13-A721-3C48BBD38FB0}"/>
              </a:ext>
            </a:extLst>
          </p:cNvPr>
          <p:cNvSpPr>
            <a:spLocks noGrp="1"/>
          </p:cNvSpPr>
          <p:nvPr>
            <p:ph type="title"/>
          </p:nvPr>
        </p:nvSpPr>
        <p:spPr/>
        <p:txBody>
          <a:bodyPr/>
          <a:lstStyle/>
          <a:p>
            <a:r>
              <a:rPr lang="fr-FR" dirty="0"/>
              <a:t>Les obstacles à la communication interne</a:t>
            </a:r>
          </a:p>
        </p:txBody>
      </p:sp>
      <p:sp>
        <p:nvSpPr>
          <p:cNvPr id="3" name="Espace réservé du contenu 2">
            <a:extLst>
              <a:ext uri="{FF2B5EF4-FFF2-40B4-BE49-F238E27FC236}">
                <a16:creationId xmlns:a16="http://schemas.microsoft.com/office/drawing/2014/main" id="{D619A812-1471-4E71-92E3-B5BAC94565DE}"/>
              </a:ext>
            </a:extLst>
          </p:cNvPr>
          <p:cNvSpPr>
            <a:spLocks noGrp="1"/>
          </p:cNvSpPr>
          <p:nvPr>
            <p:ph idx="1"/>
          </p:nvPr>
        </p:nvSpPr>
        <p:spPr>
          <a:xfrm>
            <a:off x="685801" y="2142067"/>
            <a:ext cx="10131425" cy="4258733"/>
          </a:xfrm>
        </p:spPr>
        <p:txBody>
          <a:bodyPr>
            <a:normAutofit fontScale="92500"/>
          </a:bodyPr>
          <a:lstStyle/>
          <a:p>
            <a:pPr marL="109220" marR="271780" indent="-635">
              <a:spcAft>
                <a:spcPts val="0"/>
              </a:spcAft>
            </a:pPr>
            <a:r>
              <a:rPr lang="fr-FR" sz="1400" dirty="0">
                <a:effectLst/>
                <a:latin typeface="Arial" panose="020B0604020202020204" pitchFamily="34" charset="0"/>
                <a:ea typeface="Arial" panose="020B0604020202020204" pitchFamily="34" charset="0"/>
              </a:rPr>
              <a:t>Comme toute forme de communication, la communication en entreprise n’échappe pas à certains obstacles. Ceux- ci peuvent être de différentes natures :</a:t>
            </a:r>
          </a:p>
          <a:p>
            <a:pPr marL="109220" marR="271780" indent="-635">
              <a:spcAft>
                <a:spcPts val="0"/>
              </a:spcAft>
            </a:pPr>
            <a:endParaRPr lang="fr-FR" sz="1400" dirty="0">
              <a:effectLst/>
              <a:latin typeface="Arial" panose="020B0604020202020204" pitchFamily="34" charset="0"/>
              <a:ea typeface="Arial" panose="020B0604020202020204" pitchFamily="34" charset="0"/>
            </a:endParaRPr>
          </a:p>
          <a:p>
            <a:pPr marL="342900" lvl="0" indent="-342900">
              <a:lnSpc>
                <a:spcPts val="1130"/>
              </a:lnSpc>
              <a:buSzPts val="1000"/>
              <a:buFont typeface="Arial" panose="020B0604020202020204" pitchFamily="34" charset="0"/>
              <a:buAutoNum type="arabicPeriod"/>
              <a:tabLst>
                <a:tab pos="249555" algn="l"/>
              </a:tabLst>
            </a:pPr>
            <a:r>
              <a:rPr lang="fr-FR" sz="1400" b="1" spc="-5" dirty="0">
                <a:effectLst/>
                <a:latin typeface="Arial" panose="020B0604020202020204" pitchFamily="34" charset="0"/>
                <a:ea typeface="Arial" panose="020B0604020202020204" pitchFamily="34" charset="0"/>
              </a:rPr>
              <a:t>Physique</a:t>
            </a:r>
            <a:r>
              <a:rPr lang="fr-FR" sz="1400" b="1" spc="-10" dirty="0">
                <a:effectLst/>
                <a:latin typeface="Arial" panose="020B0604020202020204" pitchFamily="34" charset="0"/>
                <a:ea typeface="Arial" panose="020B0604020202020204" pitchFamily="34" charset="0"/>
              </a:rPr>
              <a:t> </a:t>
            </a:r>
            <a:r>
              <a:rPr lang="fr-FR" sz="1400" b="1" spc="-5" dirty="0">
                <a:effectLst/>
                <a:latin typeface="Arial" panose="020B0604020202020204" pitchFamily="34" charset="0"/>
                <a:ea typeface="Arial" panose="020B0604020202020204" pitchFamily="34" charset="0"/>
              </a:rPr>
              <a:t>(mécanique)</a:t>
            </a:r>
          </a:p>
          <a:p>
            <a:pPr marL="109220">
              <a:spcBef>
                <a:spcPts val="15"/>
              </a:spcBef>
              <a:spcAft>
                <a:spcPts val="0"/>
              </a:spcAft>
            </a:pPr>
            <a:r>
              <a:rPr lang="fr-FR" sz="1400" dirty="0">
                <a:effectLst/>
                <a:latin typeface="Arial" panose="020B0604020202020204" pitchFamily="34" charset="0"/>
                <a:ea typeface="Arial" panose="020B0604020202020204" pitchFamily="34" charset="0"/>
              </a:rPr>
              <a:t>Il s’agit d’obstacles liés au mode de transmission ou au message.</a:t>
            </a:r>
          </a:p>
          <a:p>
            <a:pPr>
              <a:spcBef>
                <a:spcPts val="50"/>
              </a:spcBef>
            </a:pPr>
            <a:r>
              <a:rPr lang="fr-FR" sz="1400" dirty="0">
                <a:effectLst/>
                <a:latin typeface="Arial" panose="020B0604020202020204" pitchFamily="34" charset="0"/>
                <a:ea typeface="Arial" panose="020B0604020202020204" pitchFamily="34" charset="0"/>
              </a:rPr>
              <a:t> </a:t>
            </a:r>
          </a:p>
          <a:p>
            <a:pPr marL="109220" marR="426085">
              <a:lnSpc>
                <a:spcPct val="150000"/>
              </a:lnSpc>
              <a:spcAft>
                <a:spcPts val="0"/>
              </a:spcAft>
            </a:pPr>
            <a:r>
              <a:rPr lang="fr-FR" sz="1400" dirty="0">
                <a:effectLst/>
                <a:latin typeface="Arial" panose="020B0604020202020204" pitchFamily="34" charset="0"/>
                <a:ea typeface="Arial" panose="020B0604020202020204" pitchFamily="34" charset="0"/>
              </a:rPr>
              <a:t>le </a:t>
            </a:r>
            <a:r>
              <a:rPr lang="fr-FR" sz="1400" b="1" dirty="0">
                <a:effectLst/>
                <a:latin typeface="Arial" panose="020B0604020202020204" pitchFamily="34" charset="0"/>
                <a:ea typeface="Arial" panose="020B0604020202020204" pitchFamily="34" charset="0"/>
              </a:rPr>
              <a:t>canal </a:t>
            </a:r>
            <a:r>
              <a:rPr lang="fr-FR" sz="1400" dirty="0">
                <a:effectLst/>
                <a:latin typeface="Arial" panose="020B0604020202020204" pitchFamily="34" charset="0"/>
                <a:ea typeface="Arial" panose="020B0604020202020204" pitchFamily="34" charset="0"/>
              </a:rPr>
              <a:t>: le support utilisé pour transmettre une information n’est pas adapté au message, à son contenu, à ses objectifs ou au public cible (contenu, objectif) ;</a:t>
            </a:r>
          </a:p>
          <a:p>
            <a:pPr marL="109220" marR="426085">
              <a:lnSpc>
                <a:spcPct val="150000"/>
              </a:lnSpc>
              <a:spcAft>
                <a:spcPts val="0"/>
              </a:spcAft>
            </a:pPr>
            <a:r>
              <a:rPr lang="fr-FR" sz="1400" dirty="0">
                <a:effectLst/>
                <a:latin typeface="Arial" panose="020B0604020202020204" pitchFamily="34" charset="0"/>
                <a:ea typeface="Arial" panose="020B0604020202020204" pitchFamily="34" charset="0"/>
              </a:rPr>
              <a:t>le </a:t>
            </a:r>
            <a:r>
              <a:rPr lang="fr-FR" sz="1400" b="1" dirty="0">
                <a:effectLst/>
                <a:latin typeface="Arial" panose="020B0604020202020204" pitchFamily="34" charset="0"/>
                <a:ea typeface="Arial" panose="020B0604020202020204" pitchFamily="34" charset="0"/>
              </a:rPr>
              <a:t>code </a:t>
            </a:r>
            <a:r>
              <a:rPr lang="fr-FR" sz="1400" dirty="0">
                <a:effectLst/>
                <a:latin typeface="Arial" panose="020B0604020202020204" pitchFamily="34" charset="0"/>
                <a:ea typeface="Arial" panose="020B0604020202020204" pitchFamily="34" charset="0"/>
              </a:rPr>
              <a:t>: le code utilisé pour encoder le message n’est pas adapté au(x) récepteur(s). Le choix du code se fait à deux niveaux : la nature du code (linguistique, graphique, iconique,...), le niveau du code (termes techniques, vulgarisation,...). Il doit également tenir compte de l’univers symbolique des récepteurs ;</a:t>
            </a:r>
          </a:p>
          <a:p>
            <a:pPr marL="109220" marR="334645">
              <a:lnSpc>
                <a:spcPct val="150000"/>
              </a:lnSpc>
              <a:spcAft>
                <a:spcPts val="0"/>
              </a:spcAft>
            </a:pPr>
            <a:r>
              <a:rPr lang="fr-FR" sz="1400" dirty="0">
                <a:effectLst/>
                <a:latin typeface="Arial" panose="020B0604020202020204" pitchFamily="34" charset="0"/>
                <a:ea typeface="Arial" panose="020B0604020202020204" pitchFamily="34" charset="0"/>
              </a:rPr>
              <a:t>les </a:t>
            </a:r>
            <a:r>
              <a:rPr lang="fr-FR" sz="1400" b="1" dirty="0">
                <a:effectLst/>
                <a:latin typeface="Arial" panose="020B0604020202020204" pitchFamily="34" charset="0"/>
                <a:ea typeface="Arial" panose="020B0604020202020204" pitchFamily="34" charset="0"/>
              </a:rPr>
              <a:t>bruits </a:t>
            </a:r>
            <a:r>
              <a:rPr lang="fr-FR" sz="1400" dirty="0">
                <a:effectLst/>
                <a:latin typeface="Arial" panose="020B0604020202020204" pitchFamily="34" charset="0"/>
                <a:ea typeface="Arial" panose="020B0604020202020204" pitchFamily="34" charset="0"/>
              </a:rPr>
              <a:t>: les bruits (au sens communicationnel du terme) perturbent la transmission d’un message (messages simultanés, message lacunaire,...).L’élimination de ces bruits ou du moins leur réduction doit conduire à améliorer la communication ;</a:t>
            </a:r>
          </a:p>
          <a:p>
            <a:pPr marL="109220" marR="348615">
              <a:lnSpc>
                <a:spcPct val="150000"/>
              </a:lnSpc>
              <a:spcAft>
                <a:spcPts val="0"/>
              </a:spcAft>
            </a:pPr>
            <a:r>
              <a:rPr lang="fr-FR" sz="1400" dirty="0">
                <a:effectLst/>
                <a:latin typeface="Arial" panose="020B0604020202020204" pitchFamily="34" charset="0"/>
                <a:ea typeface="Arial" panose="020B0604020202020204" pitchFamily="34" charset="0"/>
              </a:rPr>
              <a:t>le </a:t>
            </a:r>
            <a:r>
              <a:rPr lang="fr-FR" sz="1400" b="1" dirty="0">
                <a:effectLst/>
                <a:latin typeface="Arial" panose="020B0604020202020204" pitchFamily="34" charset="0"/>
                <a:ea typeface="Arial" panose="020B0604020202020204" pitchFamily="34" charset="0"/>
              </a:rPr>
              <a:t>message </a:t>
            </a:r>
            <a:r>
              <a:rPr lang="fr-FR" sz="1400" dirty="0">
                <a:effectLst/>
                <a:latin typeface="Arial" panose="020B0604020202020204" pitchFamily="34" charset="0"/>
                <a:ea typeface="Arial" panose="020B0604020202020204" pitchFamily="34" charset="0"/>
              </a:rPr>
              <a:t>: il y a des exigences importantes pour la compréhension d’un message : clarté, précision, concision, structure. Leur absence engendre à la mauvaise qualité de la communication</a:t>
            </a:r>
            <a:r>
              <a:rPr lang="fr-FR" sz="1800" dirty="0">
                <a:effectLst/>
                <a:latin typeface="Arial" panose="020B0604020202020204" pitchFamily="34" charset="0"/>
                <a:ea typeface="Arial" panose="020B0604020202020204" pitchFamily="34" charset="0"/>
              </a:rPr>
              <a:t>.</a:t>
            </a:r>
          </a:p>
          <a:p>
            <a:endParaRPr lang="fr-FR" dirty="0"/>
          </a:p>
        </p:txBody>
      </p:sp>
    </p:spTree>
    <p:extLst>
      <p:ext uri="{BB962C8B-B14F-4D97-AF65-F5344CB8AC3E}">
        <p14:creationId xmlns:p14="http://schemas.microsoft.com/office/powerpoint/2010/main" val="38943471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0A87879-0764-4B41-8C1A-5747229B9CF6}"/>
              </a:ext>
            </a:extLst>
          </p:cNvPr>
          <p:cNvSpPr>
            <a:spLocks noGrp="1"/>
          </p:cNvSpPr>
          <p:nvPr>
            <p:ph idx="1"/>
          </p:nvPr>
        </p:nvSpPr>
        <p:spPr>
          <a:xfrm>
            <a:off x="741785" y="961053"/>
            <a:ext cx="10131425" cy="5128727"/>
          </a:xfrm>
        </p:spPr>
        <p:txBody>
          <a:bodyPr>
            <a:normAutofit fontScale="55000" lnSpcReduction="20000"/>
          </a:bodyPr>
          <a:lstStyle/>
          <a:p>
            <a:r>
              <a:rPr lang="fr-FR" sz="2900" dirty="0"/>
              <a:t>2.	Psychologique (interaction)</a:t>
            </a:r>
          </a:p>
          <a:p>
            <a:r>
              <a:rPr lang="fr-FR" sz="2900" dirty="0"/>
              <a:t>Il s’agit d’obstacles se situant dans le cadre de la relation de communication, c’est-à-dire du côté de l’émetteur et du (ou des) récepteur(s) du message. A titre d’exemple, nous pouvons citer :</a:t>
            </a:r>
          </a:p>
          <a:p>
            <a:endParaRPr lang="fr-FR" sz="2900" dirty="0"/>
          </a:p>
          <a:p>
            <a:r>
              <a:rPr lang="fr-FR" sz="2900" dirty="0"/>
              <a:t>du côté de l’émetteur :</a:t>
            </a:r>
          </a:p>
          <a:p>
            <a:r>
              <a:rPr lang="fr-FR" sz="2900" dirty="0"/>
              <a:t> </a:t>
            </a:r>
          </a:p>
          <a:p>
            <a:r>
              <a:rPr lang="fr-FR" sz="2900" dirty="0"/>
              <a:t>Et du côté du récepteur :</a:t>
            </a:r>
          </a:p>
          <a:p>
            <a:r>
              <a:rPr lang="fr-FR" sz="2900" dirty="0"/>
              <a:t>l’état émotionnel du récepteur ;</a:t>
            </a:r>
          </a:p>
          <a:p>
            <a:r>
              <a:rPr lang="fr-FR" sz="2900" dirty="0"/>
              <a:t> la distraction ;</a:t>
            </a:r>
          </a:p>
          <a:p>
            <a:r>
              <a:rPr lang="fr-FR" sz="2900" dirty="0"/>
              <a:t> les préjugés ;</a:t>
            </a:r>
          </a:p>
          <a:p>
            <a:r>
              <a:rPr lang="fr-FR" sz="2900" dirty="0"/>
              <a:t> le désir de parler ou d’avoir raison ;</a:t>
            </a:r>
          </a:p>
          <a:p>
            <a:r>
              <a:rPr lang="fr-FR" sz="2900" dirty="0"/>
              <a:t> le manque d’intérêt pour les propos émis ;</a:t>
            </a:r>
          </a:p>
          <a:p>
            <a:endParaRPr lang="fr-FR" sz="2900" dirty="0"/>
          </a:p>
          <a:p>
            <a:endParaRPr lang="fr-FR" sz="2900" dirty="0"/>
          </a:p>
          <a:p>
            <a:r>
              <a:rPr lang="fr-FR" sz="2900" dirty="0"/>
              <a:t>Lorsque nous sommes dans le cadre de la communication interpersonnelle, il y a lieu de se rappeler les caractéristiques spécifiques de la communication verbale et non verbale (voir chapitre 1 consacré à ce sujet)</a:t>
            </a:r>
          </a:p>
          <a:p>
            <a:endParaRPr lang="fr-FR" dirty="0"/>
          </a:p>
          <a:p>
            <a:endParaRPr lang="fr-FR" dirty="0"/>
          </a:p>
        </p:txBody>
      </p:sp>
    </p:spTree>
    <p:extLst>
      <p:ext uri="{BB962C8B-B14F-4D97-AF65-F5344CB8AC3E}">
        <p14:creationId xmlns:p14="http://schemas.microsoft.com/office/powerpoint/2010/main" val="18127980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A88044-AD31-4D0C-9F6E-C509AFAED4C1}"/>
              </a:ext>
            </a:extLst>
          </p:cNvPr>
          <p:cNvSpPr>
            <a:spLocks noGrp="1"/>
          </p:cNvSpPr>
          <p:nvPr>
            <p:ph type="title"/>
          </p:nvPr>
        </p:nvSpPr>
        <p:spPr/>
        <p:txBody>
          <a:bodyPr/>
          <a:lstStyle/>
          <a:p>
            <a:r>
              <a:rPr lang="fr-FR" dirty="0"/>
              <a:t>L’évaluation de la communication interne</a:t>
            </a:r>
          </a:p>
        </p:txBody>
      </p:sp>
      <p:sp>
        <p:nvSpPr>
          <p:cNvPr id="3" name="Espace réservé du contenu 2">
            <a:extLst>
              <a:ext uri="{FF2B5EF4-FFF2-40B4-BE49-F238E27FC236}">
                <a16:creationId xmlns:a16="http://schemas.microsoft.com/office/drawing/2014/main" id="{A54A3507-324D-40F4-804D-2BBD0D5C475A}"/>
              </a:ext>
            </a:extLst>
          </p:cNvPr>
          <p:cNvSpPr>
            <a:spLocks noGrp="1"/>
          </p:cNvSpPr>
          <p:nvPr>
            <p:ph idx="1"/>
          </p:nvPr>
        </p:nvSpPr>
        <p:spPr>
          <a:xfrm>
            <a:off x="685801" y="2142067"/>
            <a:ext cx="10131425" cy="4277394"/>
          </a:xfrm>
        </p:spPr>
        <p:txBody>
          <a:bodyPr>
            <a:normAutofit/>
          </a:bodyPr>
          <a:lstStyle/>
          <a:p>
            <a:pPr marL="109220" marR="306070" indent="-635">
              <a:spcAft>
                <a:spcPts val="0"/>
              </a:spcAft>
            </a:pPr>
            <a:r>
              <a:rPr lang="fr-FR" sz="1400" dirty="0">
                <a:effectLst/>
                <a:latin typeface="Arial" panose="020B0604020202020204" pitchFamily="34" charset="0"/>
                <a:ea typeface="Arial" panose="020B0604020202020204" pitchFamily="34" charset="0"/>
              </a:rPr>
              <a:t>La communication au sein de l’entreprise doit faire l’objet d’une évaluation ou audit de communication en amont et ou en aval des actions de communication.</a:t>
            </a:r>
          </a:p>
          <a:p>
            <a:pPr marL="109220" marR="306070" indent="-635">
              <a:spcAft>
                <a:spcPts val="0"/>
              </a:spcAft>
            </a:pPr>
            <a:endParaRPr lang="fr-FR" sz="1400" dirty="0">
              <a:effectLst/>
              <a:latin typeface="Arial" panose="020B0604020202020204" pitchFamily="34" charset="0"/>
              <a:ea typeface="Arial" panose="020B0604020202020204" pitchFamily="34" charset="0"/>
            </a:endParaRPr>
          </a:p>
          <a:p>
            <a:pPr marL="109220" marR="257810" indent="-635">
              <a:lnSpc>
                <a:spcPct val="100000"/>
              </a:lnSpc>
              <a:spcAft>
                <a:spcPts val="0"/>
              </a:spcAft>
            </a:pPr>
            <a:r>
              <a:rPr lang="fr-FR" sz="1400" b="1" dirty="0">
                <a:effectLst/>
                <a:latin typeface="Arial" panose="020B0604020202020204" pitchFamily="34" charset="0"/>
                <a:ea typeface="Arial" panose="020B0604020202020204" pitchFamily="34" charset="0"/>
              </a:rPr>
              <a:t>En amont</a:t>
            </a:r>
            <a:r>
              <a:rPr lang="fr-FR" sz="1400" dirty="0">
                <a:effectLst/>
                <a:latin typeface="Arial" panose="020B0604020202020204" pitchFamily="34" charset="0"/>
                <a:ea typeface="Arial" panose="020B0604020202020204" pitchFamily="34" charset="0"/>
              </a:rPr>
              <a:t>, il s’agira d’identifier ce qui existe, ce qui marche, les obstacles, les forces vives et s’appuyer ensuite sur ce diagnostic pour élaborer les actions de communication à intégrer et mettre en place dans le plan de communication.</a:t>
            </a:r>
          </a:p>
          <a:p>
            <a:pPr marL="109220" marR="257810" indent="-635">
              <a:lnSpc>
                <a:spcPct val="100000"/>
              </a:lnSpc>
              <a:spcAft>
                <a:spcPts val="0"/>
              </a:spcAft>
            </a:pPr>
            <a:endParaRPr lang="fr-FR" sz="1400" dirty="0">
              <a:effectLst/>
              <a:latin typeface="Arial" panose="020B0604020202020204" pitchFamily="34" charset="0"/>
              <a:ea typeface="Arial" panose="020B0604020202020204" pitchFamily="34" charset="0"/>
            </a:endParaRPr>
          </a:p>
          <a:p>
            <a:pPr marL="109220">
              <a:lnSpc>
                <a:spcPts val="1120"/>
              </a:lnSpc>
            </a:pPr>
            <a:r>
              <a:rPr lang="fr-FR" sz="1400" b="1" dirty="0">
                <a:effectLst/>
                <a:latin typeface="Arial" panose="020B0604020202020204" pitchFamily="34" charset="0"/>
                <a:ea typeface="Arial" panose="020B0604020202020204" pitchFamily="34" charset="0"/>
              </a:rPr>
              <a:t>En aval</a:t>
            </a:r>
            <a:r>
              <a:rPr lang="fr-FR" sz="1400" dirty="0">
                <a:effectLst/>
                <a:latin typeface="Arial" panose="020B0604020202020204" pitchFamily="34" charset="0"/>
                <a:ea typeface="Arial" panose="020B0604020202020204" pitchFamily="34" charset="0"/>
              </a:rPr>
              <a:t>, il s’agira d’évaluer l’efficacité et la pertinence des actions de communication.</a:t>
            </a:r>
          </a:p>
          <a:p>
            <a:pPr marL="109220" marR="433070">
              <a:spcAft>
                <a:spcPts val="0"/>
              </a:spcAft>
            </a:pPr>
            <a:r>
              <a:rPr lang="fr-FR" sz="1400" dirty="0">
                <a:effectLst/>
                <a:latin typeface="Arial" panose="020B0604020202020204" pitchFamily="34" charset="0"/>
                <a:ea typeface="Arial" panose="020B0604020202020204" pitchFamily="34" charset="0"/>
              </a:rPr>
              <a:t>Les objectifs ont-ils été atteints, avec quelle efficacité, à quel coût ?; quelles améliorations apporter ?, que faut-il éviter/arrêter de faire ?…</a:t>
            </a:r>
          </a:p>
          <a:p>
            <a:pPr marL="109220" marR="433070">
              <a:spcAft>
                <a:spcPts val="0"/>
              </a:spcAft>
            </a:pPr>
            <a:endParaRPr lang="fr-FR" sz="1400" dirty="0">
              <a:latin typeface="Arial" panose="020B0604020202020204" pitchFamily="34" charset="0"/>
              <a:ea typeface="Arial" panose="020B0604020202020204" pitchFamily="34" charset="0"/>
            </a:endParaRPr>
          </a:p>
          <a:p>
            <a:pPr marL="109220" marR="433070">
              <a:spcAft>
                <a:spcPts val="0"/>
              </a:spcAft>
            </a:pPr>
            <a:endParaRPr lang="fr-FR" sz="1400" dirty="0">
              <a:effectLst/>
              <a:latin typeface="Arial" panose="020B0604020202020204" pitchFamily="34" charset="0"/>
              <a:ea typeface="Arial" panose="020B0604020202020204" pitchFamily="34" charset="0"/>
            </a:endParaRPr>
          </a:p>
          <a:p>
            <a:pPr marL="109220" marR="736600">
              <a:spcAft>
                <a:spcPts val="0"/>
              </a:spcAft>
            </a:pPr>
            <a:r>
              <a:rPr lang="fr-FR" sz="1400" dirty="0">
                <a:effectLst/>
                <a:latin typeface="Arial" panose="020B0604020202020204" pitchFamily="34" charset="0"/>
                <a:ea typeface="Arial" panose="020B0604020202020204" pitchFamily="34" charset="0"/>
              </a:rPr>
              <a:t>Cette évaluation peut prendre différentes formes et peut se baser sur les techniques et outils d’audit : questionnaires, entretiens, analyse des supports,… Les résultats de l’évaluation doivent ainsi permettre de disposer d’informations pertinentes pour améliorer la communication dans l’entreprise.</a:t>
            </a:r>
          </a:p>
          <a:p>
            <a:pPr>
              <a:spcBef>
                <a:spcPts val="40"/>
              </a:spcBef>
            </a:pPr>
            <a:r>
              <a:rPr lang="fr-FR" sz="1400" dirty="0">
                <a:effectLst/>
                <a:latin typeface="Arial" panose="020B0604020202020204" pitchFamily="34" charset="0"/>
                <a:ea typeface="Arial" panose="020B0604020202020204" pitchFamily="34" charset="0"/>
              </a:rPr>
              <a:t> </a:t>
            </a:r>
          </a:p>
          <a:p>
            <a:endParaRPr lang="fr-FR" dirty="0"/>
          </a:p>
        </p:txBody>
      </p:sp>
    </p:spTree>
    <p:extLst>
      <p:ext uri="{BB962C8B-B14F-4D97-AF65-F5344CB8AC3E}">
        <p14:creationId xmlns:p14="http://schemas.microsoft.com/office/powerpoint/2010/main" val="456607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946CC6-DE3C-4367-9F50-FE679B879D31}"/>
              </a:ext>
            </a:extLst>
          </p:cNvPr>
          <p:cNvSpPr>
            <a:spLocks noGrp="1"/>
          </p:cNvSpPr>
          <p:nvPr>
            <p:ph type="title"/>
          </p:nvPr>
        </p:nvSpPr>
        <p:spPr/>
        <p:txBody>
          <a:bodyPr/>
          <a:lstStyle/>
          <a:p>
            <a:r>
              <a:rPr lang="fr-FR" dirty="0"/>
              <a:t>L’information diffusée en entreprise</a:t>
            </a:r>
          </a:p>
        </p:txBody>
      </p:sp>
      <p:sp>
        <p:nvSpPr>
          <p:cNvPr id="3" name="Espace réservé du contenu 2">
            <a:extLst>
              <a:ext uri="{FF2B5EF4-FFF2-40B4-BE49-F238E27FC236}">
                <a16:creationId xmlns:a16="http://schemas.microsoft.com/office/drawing/2014/main" id="{B8C49040-CBAC-4C61-9BC1-73A97E6742E4}"/>
              </a:ext>
            </a:extLst>
          </p:cNvPr>
          <p:cNvSpPr>
            <a:spLocks noGrp="1"/>
          </p:cNvSpPr>
          <p:nvPr>
            <p:ph idx="1"/>
          </p:nvPr>
        </p:nvSpPr>
        <p:spPr/>
        <p:txBody>
          <a:bodyPr>
            <a:normAutofit fontScale="92500" lnSpcReduction="20000"/>
          </a:bodyPr>
          <a:lstStyle/>
          <a:p>
            <a:pPr marL="292735" indent="0">
              <a:spcBef>
                <a:spcPts val="20"/>
              </a:spcBef>
              <a:spcAft>
                <a:spcPts val="0"/>
              </a:spcAft>
              <a:buNone/>
              <a:tabLst>
                <a:tab pos="4617085" algn="l"/>
              </a:tabLst>
            </a:pPr>
            <a:r>
              <a:rPr lang="fr-FR" sz="1800" b="1" dirty="0">
                <a:solidFill>
                  <a:srgbClr val="FFFFFF"/>
                </a:solidFill>
                <a:effectLst/>
                <a:latin typeface="Calibri" panose="020F0502020204030204" pitchFamily="34" charset="0"/>
                <a:ea typeface="Calibri" panose="020F0502020204030204" pitchFamily="34" charset="0"/>
              </a:rPr>
              <a:t>Information</a:t>
            </a:r>
            <a:r>
              <a:rPr lang="fr-FR" sz="1800" b="1" spc="-155" dirty="0">
                <a:solidFill>
                  <a:srgbClr val="FFFFFF"/>
                </a:solidFill>
                <a:effectLst/>
                <a:latin typeface="Calibri" panose="020F0502020204030204" pitchFamily="34" charset="0"/>
                <a:ea typeface="Calibri" panose="020F0502020204030204" pitchFamily="34" charset="0"/>
              </a:rPr>
              <a:t> </a:t>
            </a:r>
            <a:r>
              <a:rPr lang="fr-FR" sz="1800" b="1" dirty="0">
                <a:solidFill>
                  <a:srgbClr val="FFFFFF"/>
                </a:solidFill>
                <a:effectLst/>
                <a:latin typeface="Calibri" panose="020F0502020204030204" pitchFamily="34" charset="0"/>
                <a:ea typeface="Calibri" panose="020F0502020204030204" pitchFamily="34" charset="0"/>
              </a:rPr>
              <a:t>opérationnelle	</a:t>
            </a:r>
            <a:endParaRPr lang="fr-FR" sz="1800" dirty="0">
              <a:effectLst/>
              <a:latin typeface="Calibri" panose="020F0502020204030204" pitchFamily="34" charset="0"/>
              <a:ea typeface="Calibri" panose="020F0502020204030204" pitchFamily="34" charset="0"/>
            </a:endParaRPr>
          </a:p>
          <a:p>
            <a:pPr marL="0" indent="0">
              <a:spcBef>
                <a:spcPts val="10"/>
              </a:spcBef>
              <a:buNone/>
            </a:pPr>
            <a:endParaRPr lang="fr-FR" sz="1800" dirty="0">
              <a:effectLst/>
              <a:latin typeface="Calibri" panose="020F0502020204030204" pitchFamily="34" charset="0"/>
              <a:ea typeface="Calibri" panose="020F0502020204030204" pitchFamily="34" charset="0"/>
            </a:endParaRPr>
          </a:p>
          <a:p>
            <a:pPr marL="624205">
              <a:lnSpc>
                <a:spcPct val="97000"/>
              </a:lnSpc>
            </a:pPr>
            <a:r>
              <a:rPr lang="fr-FR" sz="1800" dirty="0">
                <a:effectLst/>
                <a:latin typeface="Calibri" panose="020F0502020204030204" pitchFamily="34" charset="0"/>
                <a:ea typeface="Calibri" panose="020F0502020204030204" pitchFamily="34" charset="0"/>
              </a:rPr>
              <a:t>Communiquer pour transmettre des instructions dans la réalisation du travail.</a:t>
            </a:r>
          </a:p>
          <a:p>
            <a:pPr marL="986790">
              <a:spcBef>
                <a:spcPts val="460"/>
              </a:spcBef>
              <a:spcAft>
                <a:spcPts val="0"/>
              </a:spcAft>
            </a:pPr>
            <a:r>
              <a:rPr lang="fr-FR" sz="1800" b="1" dirty="0">
                <a:effectLst/>
                <a:latin typeface="Arial" panose="020B0604020202020204" pitchFamily="34" charset="0"/>
                <a:ea typeface="Calibri" panose="020F0502020204030204" pitchFamily="34" charset="0"/>
                <a:cs typeface="Calibri" panose="020F0502020204030204" pitchFamily="34" charset="0"/>
              </a:rPr>
              <a:t>–</a:t>
            </a:r>
            <a:r>
              <a:rPr lang="fr-FR" sz="1800" b="1" dirty="0">
                <a:effectLst/>
                <a:latin typeface="Calibri" panose="020F0502020204030204" pitchFamily="34" charset="0"/>
                <a:ea typeface="Calibri" panose="020F0502020204030204" pitchFamily="34" charset="0"/>
              </a:rPr>
              <a:t>voie hiérarchique</a:t>
            </a:r>
          </a:p>
          <a:p>
            <a:pPr marL="1023620">
              <a:lnSpc>
                <a:spcPct val="97000"/>
              </a:lnSpc>
              <a:spcBef>
                <a:spcPts val="475"/>
              </a:spcBef>
              <a:spcAft>
                <a:spcPts val="0"/>
              </a:spcAft>
            </a:pPr>
            <a:r>
              <a:rPr lang="fr-FR" sz="1800" dirty="0">
                <a:effectLst/>
                <a:latin typeface="Arial" panose="020B0604020202020204" pitchFamily="34" charset="0"/>
                <a:ea typeface="Calibri" panose="020F0502020204030204" pitchFamily="34" charset="0"/>
                <a:cs typeface="Calibri" panose="020F0502020204030204" pitchFamily="34" charset="0"/>
              </a:rPr>
              <a:t>–</a:t>
            </a:r>
            <a:r>
              <a:rPr lang="fr-FR" sz="1800" dirty="0">
                <a:effectLst/>
                <a:latin typeface="Calibri" panose="020F0502020204030204" pitchFamily="34" charset="0"/>
                <a:ea typeface="Calibri" panose="020F0502020204030204" pitchFamily="34" charset="0"/>
              </a:rPr>
              <a:t>thèmes: organisation du travail, normes de qualité,…</a:t>
            </a:r>
          </a:p>
          <a:p>
            <a:pPr marL="737870" indent="0">
              <a:lnSpc>
                <a:spcPct val="97000"/>
              </a:lnSpc>
              <a:spcBef>
                <a:spcPts val="475"/>
              </a:spcBef>
              <a:spcAft>
                <a:spcPts val="0"/>
              </a:spcAft>
              <a:buNone/>
            </a:pPr>
            <a:endParaRPr lang="fr-FR" sz="1800" dirty="0">
              <a:effectLst/>
              <a:latin typeface="Calibri" panose="020F0502020204030204" pitchFamily="34" charset="0"/>
              <a:ea typeface="Calibri" panose="020F0502020204030204" pitchFamily="34" charset="0"/>
            </a:endParaRPr>
          </a:p>
          <a:p>
            <a:pPr marL="0" indent="0">
              <a:spcBef>
                <a:spcPts val="20"/>
              </a:spcBef>
              <a:spcAft>
                <a:spcPts val="0"/>
              </a:spcAft>
              <a:buNone/>
              <a:tabLst>
                <a:tab pos="4119245" algn="l"/>
              </a:tabLst>
            </a:pPr>
            <a:br>
              <a:rPr lang="fr-FR" sz="1800" dirty="0">
                <a:effectLst/>
                <a:latin typeface="Calibri" panose="020F0502020204030204" pitchFamily="34" charset="0"/>
                <a:ea typeface="Calibri" panose="020F0502020204030204" pitchFamily="34" charset="0"/>
              </a:rPr>
            </a:br>
            <a:r>
              <a:rPr lang="fr-FR" sz="1800" b="1" spc="150" dirty="0">
                <a:solidFill>
                  <a:srgbClr val="FFFFFF"/>
                </a:solidFill>
                <a:effectLst/>
                <a:latin typeface="Calibri" panose="020F0502020204030204" pitchFamily="34" charset="0"/>
                <a:ea typeface="Calibri" panose="020F0502020204030204" pitchFamily="34" charset="0"/>
              </a:rPr>
              <a:t> </a:t>
            </a:r>
            <a:r>
              <a:rPr lang="fr-FR" sz="1800" b="1" dirty="0">
                <a:solidFill>
                  <a:srgbClr val="FFFFFF"/>
                </a:solidFill>
                <a:effectLst/>
                <a:latin typeface="Calibri" panose="020F0502020204030204" pitchFamily="34" charset="0"/>
                <a:ea typeface="Calibri" panose="020F0502020204030204" pitchFamily="34" charset="0"/>
              </a:rPr>
              <a:t>Information</a:t>
            </a:r>
            <a:r>
              <a:rPr lang="fr-FR" sz="1800" b="1" spc="-195" dirty="0">
                <a:solidFill>
                  <a:srgbClr val="FFFFFF"/>
                </a:solidFill>
                <a:effectLst/>
                <a:latin typeface="Calibri" panose="020F0502020204030204" pitchFamily="34" charset="0"/>
                <a:ea typeface="Calibri" panose="020F0502020204030204" pitchFamily="34" charset="0"/>
              </a:rPr>
              <a:t> </a:t>
            </a:r>
            <a:r>
              <a:rPr lang="fr-FR" sz="1800" b="1" dirty="0">
                <a:solidFill>
                  <a:srgbClr val="FFFFFF"/>
                </a:solidFill>
                <a:effectLst/>
                <a:latin typeface="Calibri" panose="020F0502020204030204" pitchFamily="34" charset="0"/>
                <a:ea typeface="Calibri" panose="020F0502020204030204" pitchFamily="34" charset="0"/>
              </a:rPr>
              <a:t>motivante	</a:t>
            </a:r>
            <a:endParaRPr lang="fr-FR" sz="1800" dirty="0">
              <a:effectLst/>
              <a:latin typeface="Calibri" panose="020F0502020204030204" pitchFamily="34" charset="0"/>
              <a:ea typeface="Calibri" panose="020F0502020204030204" pitchFamily="34" charset="0"/>
            </a:endParaRPr>
          </a:p>
          <a:p>
            <a:pPr marL="0" indent="0">
              <a:spcBef>
                <a:spcPts val="35"/>
              </a:spcBef>
              <a:buNone/>
            </a:pPr>
            <a:r>
              <a:rPr lang="fr-FR" sz="1800" b="1" dirty="0">
                <a:effectLst/>
                <a:latin typeface="Calibri" panose="020F0502020204030204" pitchFamily="34" charset="0"/>
                <a:ea typeface="Calibri" panose="020F0502020204030204" pitchFamily="34" charset="0"/>
              </a:rPr>
              <a:t> </a:t>
            </a:r>
            <a:endParaRPr lang="fr-FR" sz="1800" dirty="0">
              <a:effectLst/>
              <a:latin typeface="Calibri" panose="020F0502020204030204" pitchFamily="34" charset="0"/>
              <a:ea typeface="Calibri" panose="020F0502020204030204" pitchFamily="34" charset="0"/>
            </a:endParaRPr>
          </a:p>
          <a:p>
            <a:pPr marL="169545"/>
            <a:r>
              <a:rPr lang="fr-FR" sz="1800" dirty="0">
                <a:effectLst/>
                <a:latin typeface="Calibri" panose="020F0502020204030204" pitchFamily="34" charset="0"/>
                <a:ea typeface="Calibri" panose="020F0502020204030204" pitchFamily="34" charset="0"/>
              </a:rPr>
              <a:t>Vise à « mobiliser les troupes »</a:t>
            </a:r>
          </a:p>
          <a:p>
            <a:pPr marL="568325" marR="401955">
              <a:lnSpc>
                <a:spcPct val="97000"/>
              </a:lnSpc>
              <a:spcBef>
                <a:spcPts val="485"/>
              </a:spcBef>
              <a:spcAft>
                <a:spcPts val="0"/>
              </a:spcAft>
            </a:pPr>
            <a:r>
              <a:rPr lang="fr-FR" sz="1800" b="1" dirty="0">
                <a:effectLst/>
                <a:latin typeface="Arial" panose="020B0604020202020204" pitchFamily="34" charset="0"/>
                <a:ea typeface="Calibri" panose="020F0502020204030204" pitchFamily="34" charset="0"/>
                <a:cs typeface="Calibri" panose="020F0502020204030204" pitchFamily="34" charset="0"/>
              </a:rPr>
              <a:t>–</a:t>
            </a:r>
            <a:r>
              <a:rPr lang="fr-FR" sz="1800" b="1" dirty="0">
                <a:effectLst/>
                <a:latin typeface="Calibri" panose="020F0502020204030204" pitchFamily="34" charset="0"/>
                <a:ea typeface="Calibri" panose="020F0502020204030204" pitchFamily="34" charset="0"/>
              </a:rPr>
              <a:t>L’organisation, son environnement et ses objectifs</a:t>
            </a:r>
          </a:p>
          <a:p>
            <a:pPr marL="568325">
              <a:spcBef>
                <a:spcPts val="455"/>
              </a:spcBef>
              <a:spcAft>
                <a:spcPts val="0"/>
              </a:spcAft>
            </a:pPr>
            <a:r>
              <a:rPr lang="fr-FR" sz="1800" dirty="0">
                <a:effectLst/>
                <a:latin typeface="Arial" panose="020B0604020202020204" pitchFamily="34" charset="0"/>
                <a:ea typeface="Calibri" panose="020F0502020204030204" pitchFamily="34" charset="0"/>
                <a:cs typeface="Calibri" panose="020F0502020204030204" pitchFamily="34" charset="0"/>
              </a:rPr>
              <a:t>–</a:t>
            </a:r>
            <a:r>
              <a:rPr lang="fr-FR" sz="1800" dirty="0">
                <a:effectLst/>
                <a:latin typeface="Calibri" panose="020F0502020204030204" pitchFamily="34" charset="0"/>
                <a:ea typeface="Calibri" panose="020F0502020204030204" pitchFamily="34" charset="0"/>
              </a:rPr>
              <a:t>Le système de production</a:t>
            </a:r>
          </a:p>
          <a:p>
            <a:pPr marL="568325">
              <a:spcBef>
                <a:spcPts val="440"/>
              </a:spcBef>
              <a:spcAft>
                <a:spcPts val="0"/>
              </a:spcAft>
            </a:pPr>
            <a:r>
              <a:rPr lang="fr-FR" sz="1800" dirty="0">
                <a:effectLst/>
                <a:latin typeface="Arial" panose="020B0604020202020204" pitchFamily="34" charset="0"/>
                <a:ea typeface="Calibri" panose="020F0502020204030204" pitchFamily="34" charset="0"/>
                <a:cs typeface="Calibri" panose="020F0502020204030204" pitchFamily="34" charset="0"/>
              </a:rPr>
              <a:t>–</a:t>
            </a:r>
            <a:r>
              <a:rPr lang="fr-FR" sz="1800" dirty="0">
                <a:effectLst/>
                <a:latin typeface="Calibri" panose="020F0502020204030204" pitchFamily="34" charset="0"/>
                <a:ea typeface="Calibri" panose="020F0502020204030204" pitchFamily="34" charset="0"/>
              </a:rPr>
              <a:t>L’organisation interne</a:t>
            </a:r>
          </a:p>
          <a:p>
            <a:endParaRPr lang="fr-FR" dirty="0"/>
          </a:p>
        </p:txBody>
      </p:sp>
    </p:spTree>
    <p:extLst>
      <p:ext uri="{BB962C8B-B14F-4D97-AF65-F5344CB8AC3E}">
        <p14:creationId xmlns:p14="http://schemas.microsoft.com/office/powerpoint/2010/main" val="563385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2B8680-4E69-4C22-B1B8-E3BD8EC1E2FA}"/>
              </a:ext>
            </a:extLst>
          </p:cNvPr>
          <p:cNvSpPr>
            <a:spLocks noGrp="1"/>
          </p:cNvSpPr>
          <p:nvPr>
            <p:ph type="title"/>
          </p:nvPr>
        </p:nvSpPr>
        <p:spPr/>
        <p:txBody>
          <a:bodyPr/>
          <a:lstStyle/>
          <a:p>
            <a:r>
              <a:rPr lang="fr-FR" dirty="0"/>
              <a:t>Les chemins de l’information</a:t>
            </a:r>
          </a:p>
        </p:txBody>
      </p:sp>
      <p:sp>
        <p:nvSpPr>
          <p:cNvPr id="3" name="Espace réservé du contenu 2">
            <a:extLst>
              <a:ext uri="{FF2B5EF4-FFF2-40B4-BE49-F238E27FC236}">
                <a16:creationId xmlns:a16="http://schemas.microsoft.com/office/drawing/2014/main" id="{84A0A6CB-FA0B-40D9-9CFE-B293B97C0952}"/>
              </a:ext>
            </a:extLst>
          </p:cNvPr>
          <p:cNvSpPr>
            <a:spLocks noGrp="1"/>
          </p:cNvSpPr>
          <p:nvPr>
            <p:ph idx="1"/>
          </p:nvPr>
        </p:nvSpPr>
        <p:spPr>
          <a:xfrm>
            <a:off x="5183156" y="2084530"/>
            <a:ext cx="6838407" cy="1310950"/>
          </a:xfrm>
        </p:spPr>
        <p:txBody>
          <a:bodyPr/>
          <a:lstStyle/>
          <a:p>
            <a:pPr marL="596265">
              <a:lnSpc>
                <a:spcPts val="2180"/>
              </a:lnSpc>
              <a:spcBef>
                <a:spcPts val="780"/>
              </a:spcBef>
              <a:spcAft>
                <a:spcPts val="0"/>
              </a:spcAft>
            </a:pPr>
            <a:r>
              <a:rPr lang="fr-FR" sz="1800" b="1" dirty="0">
                <a:effectLst/>
                <a:latin typeface="Calibri" panose="020F0502020204030204" pitchFamily="34" charset="0"/>
                <a:ea typeface="Calibri" panose="020F0502020204030204" pitchFamily="34" charset="0"/>
              </a:rPr>
              <a:t>Support:</a:t>
            </a:r>
          </a:p>
          <a:p>
            <a:pPr marL="596265" marR="1134745">
              <a:lnSpc>
                <a:spcPct val="97000"/>
              </a:lnSpc>
              <a:spcBef>
                <a:spcPts val="15"/>
              </a:spcBef>
              <a:spcAft>
                <a:spcPts val="0"/>
              </a:spcAft>
            </a:pPr>
            <a:r>
              <a:rPr lang="fr-FR" sz="1800" dirty="0">
                <a:effectLst/>
                <a:latin typeface="Calibri" panose="020F0502020204030204" pitchFamily="34" charset="0"/>
                <a:ea typeface="Calibri" panose="020F0502020204030204" pitchFamily="34" charset="0"/>
              </a:rPr>
              <a:t>Journal interne, affichage, réunion, note de service,…</a:t>
            </a:r>
          </a:p>
          <a:p>
            <a:endParaRPr lang="fr-FR" dirty="0"/>
          </a:p>
        </p:txBody>
      </p:sp>
      <p:sp>
        <p:nvSpPr>
          <p:cNvPr id="9" name="Rectangle 9">
            <a:extLst>
              <a:ext uri="{FF2B5EF4-FFF2-40B4-BE49-F238E27FC236}">
                <a16:creationId xmlns:a16="http://schemas.microsoft.com/office/drawing/2014/main" id="{B7FDA403-7E25-4DB3-8CF6-0DBB925E0B70}"/>
              </a:ext>
            </a:extLst>
          </p:cNvPr>
          <p:cNvSpPr>
            <a:spLocks noChangeArrowheads="1"/>
          </p:cNvSpPr>
          <p:nvPr/>
        </p:nvSpPr>
        <p:spPr bwMode="auto">
          <a:xfrm>
            <a:off x="839755" y="-76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720308" tIns="45720" rIns="2115471" bIns="0" numCol="1" anchor="ctr" anchorCtr="0" compatLnSpc="1">
            <a:prstTxWarp prst="textNoShape">
              <a:avLst/>
            </a:prstTxWarp>
            <a:spAutoFit/>
          </a:bodyPr>
          <a:lstStyle/>
          <a:p>
            <a:endParaRPr lang="fr-FR"/>
          </a:p>
        </p:txBody>
      </p:sp>
      <p:grpSp>
        <p:nvGrpSpPr>
          <p:cNvPr id="10" name="Group 37">
            <a:extLst>
              <a:ext uri="{FF2B5EF4-FFF2-40B4-BE49-F238E27FC236}">
                <a16:creationId xmlns:a16="http://schemas.microsoft.com/office/drawing/2014/main" id="{DCA19952-F166-44D5-923A-6B2F0D9749D0}"/>
              </a:ext>
            </a:extLst>
          </p:cNvPr>
          <p:cNvGrpSpPr>
            <a:grpSpLocks/>
          </p:cNvGrpSpPr>
          <p:nvPr/>
        </p:nvGrpSpPr>
        <p:grpSpPr bwMode="auto">
          <a:xfrm>
            <a:off x="923861" y="2873829"/>
            <a:ext cx="2615565" cy="2529840"/>
            <a:chOff x="2410" y="-91"/>
            <a:chExt cx="4119" cy="3984"/>
          </a:xfrm>
        </p:grpSpPr>
        <p:sp>
          <p:nvSpPr>
            <p:cNvPr id="11" name="Freeform 39">
              <a:extLst>
                <a:ext uri="{FF2B5EF4-FFF2-40B4-BE49-F238E27FC236}">
                  <a16:creationId xmlns:a16="http://schemas.microsoft.com/office/drawing/2014/main" id="{171B5106-6469-409A-AEF6-A8F1D0320829}"/>
                </a:ext>
              </a:extLst>
            </p:cNvPr>
            <p:cNvSpPr>
              <a:spLocks/>
            </p:cNvSpPr>
            <p:nvPr/>
          </p:nvSpPr>
          <p:spPr bwMode="auto">
            <a:xfrm>
              <a:off x="2457" y="-73"/>
              <a:ext cx="4052" cy="3936"/>
            </a:xfrm>
            <a:custGeom>
              <a:avLst/>
              <a:gdLst>
                <a:gd name="T0" fmla="+- 0 6509 2458"/>
                <a:gd name="T1" fmla="*/ T0 w 4052"/>
                <a:gd name="T2" fmla="+- 0 -72 -72"/>
                <a:gd name="T3" fmla="*/ -72 h 3936"/>
                <a:gd name="T4" fmla="+- 0 2952 2458"/>
                <a:gd name="T5" fmla="*/ T4 w 4052"/>
                <a:gd name="T6" fmla="+- 0 -72 -72"/>
                <a:gd name="T7" fmla="*/ -72 h 3936"/>
                <a:gd name="T8" fmla="+- 0 2952 2458"/>
                <a:gd name="T9" fmla="*/ T8 w 4052"/>
                <a:gd name="T10" fmla="+- 0 2880 -72"/>
                <a:gd name="T11" fmla="*/ 2880 h 3936"/>
                <a:gd name="T12" fmla="+- 0 2458 2458"/>
                <a:gd name="T13" fmla="*/ T12 w 4052"/>
                <a:gd name="T14" fmla="+- 0 2880 -72"/>
                <a:gd name="T15" fmla="*/ 2880 h 3936"/>
                <a:gd name="T16" fmla="+- 0 3442 2458"/>
                <a:gd name="T17" fmla="*/ T16 w 4052"/>
                <a:gd name="T18" fmla="+- 0 3864 -72"/>
                <a:gd name="T19" fmla="*/ 3864 h 3936"/>
                <a:gd name="T20" fmla="+- 0 4426 2458"/>
                <a:gd name="T21" fmla="*/ T20 w 4052"/>
                <a:gd name="T22" fmla="+- 0 2880 -72"/>
                <a:gd name="T23" fmla="*/ 2880 h 3936"/>
                <a:gd name="T24" fmla="+- 0 3936 2458"/>
                <a:gd name="T25" fmla="*/ T24 w 4052"/>
                <a:gd name="T26" fmla="+- 0 2880 -72"/>
                <a:gd name="T27" fmla="*/ 2880 h 3936"/>
                <a:gd name="T28" fmla="+- 0 3936 2458"/>
                <a:gd name="T29" fmla="*/ T28 w 4052"/>
                <a:gd name="T30" fmla="+- 0 912 -72"/>
                <a:gd name="T31" fmla="*/ 912 h 3936"/>
                <a:gd name="T32" fmla="+- 0 6509 2458"/>
                <a:gd name="T33" fmla="*/ T32 w 4052"/>
                <a:gd name="T34" fmla="+- 0 912 -72"/>
                <a:gd name="T35" fmla="*/ 912 h 3936"/>
                <a:gd name="T36" fmla="+- 0 6509 2458"/>
                <a:gd name="T37" fmla="*/ T36 w 4052"/>
                <a:gd name="T38" fmla="+- 0 -72 -72"/>
                <a:gd name="T39" fmla="*/ -72 h 393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4052" h="3936">
                  <a:moveTo>
                    <a:pt x="4051" y="0"/>
                  </a:moveTo>
                  <a:lnTo>
                    <a:pt x="494" y="0"/>
                  </a:lnTo>
                  <a:lnTo>
                    <a:pt x="494" y="2952"/>
                  </a:lnTo>
                  <a:lnTo>
                    <a:pt x="0" y="2952"/>
                  </a:lnTo>
                  <a:lnTo>
                    <a:pt x="984" y="3936"/>
                  </a:lnTo>
                  <a:lnTo>
                    <a:pt x="1968" y="2952"/>
                  </a:lnTo>
                  <a:lnTo>
                    <a:pt x="1478" y="2952"/>
                  </a:lnTo>
                  <a:lnTo>
                    <a:pt x="1478" y="984"/>
                  </a:lnTo>
                  <a:lnTo>
                    <a:pt x="4051" y="984"/>
                  </a:lnTo>
                  <a:lnTo>
                    <a:pt x="4051" y="0"/>
                  </a:lnTo>
                  <a:close/>
                </a:path>
              </a:pathLst>
            </a:custGeom>
            <a:solidFill>
              <a:srgbClr val="FF555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a:p>
          </p:txBody>
        </p:sp>
        <p:sp>
          <p:nvSpPr>
            <p:cNvPr id="12" name="AutoShape 38">
              <a:extLst>
                <a:ext uri="{FF2B5EF4-FFF2-40B4-BE49-F238E27FC236}">
                  <a16:creationId xmlns:a16="http://schemas.microsoft.com/office/drawing/2014/main" id="{C18F4D75-E87C-4D42-A798-095457048EF3}"/>
                </a:ext>
              </a:extLst>
            </p:cNvPr>
            <p:cNvSpPr>
              <a:spLocks/>
            </p:cNvSpPr>
            <p:nvPr/>
          </p:nvSpPr>
          <p:spPr bwMode="auto">
            <a:xfrm>
              <a:off x="2409" y="-92"/>
              <a:ext cx="4119" cy="3984"/>
            </a:xfrm>
            <a:custGeom>
              <a:avLst/>
              <a:gdLst>
                <a:gd name="T0" fmla="+- 0 2410 2410"/>
                <a:gd name="T1" fmla="*/ T0 w 4119"/>
                <a:gd name="T2" fmla="+- 0 2861 -91"/>
                <a:gd name="T3" fmla="*/ 2861 h 3984"/>
                <a:gd name="T4" fmla="+- 0 3480 2410"/>
                <a:gd name="T5" fmla="*/ T4 w 4119"/>
                <a:gd name="T6" fmla="+- 0 3854 -91"/>
                <a:gd name="T7" fmla="*/ 3854 h 3984"/>
                <a:gd name="T8" fmla="+- 0 3442 2410"/>
                <a:gd name="T9" fmla="*/ T8 w 4119"/>
                <a:gd name="T10" fmla="+- 0 3840 -91"/>
                <a:gd name="T11" fmla="*/ 3840 h 3984"/>
                <a:gd name="T12" fmla="+- 0 2458 2410"/>
                <a:gd name="T13" fmla="*/ T12 w 4119"/>
                <a:gd name="T14" fmla="+- 0 2904 -91"/>
                <a:gd name="T15" fmla="*/ 2904 h 3984"/>
                <a:gd name="T16" fmla="+- 0 2933 2410"/>
                <a:gd name="T17" fmla="*/ T16 w 4119"/>
                <a:gd name="T18" fmla="+- 0 2866 -91"/>
                <a:gd name="T19" fmla="*/ 2866 h 3984"/>
                <a:gd name="T20" fmla="+- 0 3442 2410"/>
                <a:gd name="T21" fmla="*/ T20 w 4119"/>
                <a:gd name="T22" fmla="+- 0 3840 -91"/>
                <a:gd name="T23" fmla="*/ 3840 h 3984"/>
                <a:gd name="T24" fmla="+- 0 3456 2410"/>
                <a:gd name="T25" fmla="*/ T24 w 4119"/>
                <a:gd name="T26" fmla="+- 0 3854 -91"/>
                <a:gd name="T27" fmla="*/ 3854 h 3984"/>
                <a:gd name="T28" fmla="+- 0 4411 2410"/>
                <a:gd name="T29" fmla="*/ T28 w 4119"/>
                <a:gd name="T30" fmla="+- 0 2866 -91"/>
                <a:gd name="T31" fmla="*/ 2866 h 3984"/>
                <a:gd name="T32" fmla="+- 0 3456 2410"/>
                <a:gd name="T33" fmla="*/ T32 w 4119"/>
                <a:gd name="T34" fmla="+- 0 3854 -91"/>
                <a:gd name="T35" fmla="*/ 3854 h 3984"/>
                <a:gd name="T36" fmla="+- 0 4430 2410"/>
                <a:gd name="T37" fmla="*/ T36 w 4119"/>
                <a:gd name="T38" fmla="+- 0 2904 -91"/>
                <a:gd name="T39" fmla="*/ 2904 h 3984"/>
                <a:gd name="T40" fmla="+- 0 4411 2410"/>
                <a:gd name="T41" fmla="*/ T40 w 4119"/>
                <a:gd name="T42" fmla="+- 0 2866 -91"/>
                <a:gd name="T43" fmla="*/ 2866 h 3984"/>
                <a:gd name="T44" fmla="+- 0 2458 2410"/>
                <a:gd name="T45" fmla="*/ T44 w 4119"/>
                <a:gd name="T46" fmla="+- 0 2904 -91"/>
                <a:gd name="T47" fmla="*/ 2904 h 3984"/>
                <a:gd name="T48" fmla="+- 0 2472 2410"/>
                <a:gd name="T49" fmla="*/ T48 w 4119"/>
                <a:gd name="T50" fmla="+- 0 2866 -91"/>
                <a:gd name="T51" fmla="*/ 2866 h 3984"/>
                <a:gd name="T52" fmla="+- 0 2472 2410"/>
                <a:gd name="T53" fmla="*/ T52 w 4119"/>
                <a:gd name="T54" fmla="+- 0 2866 -91"/>
                <a:gd name="T55" fmla="*/ 2866 h 3984"/>
                <a:gd name="T56" fmla="+- 0 2971 2410"/>
                <a:gd name="T57" fmla="*/ T56 w 4119"/>
                <a:gd name="T58" fmla="+- 0 2904 -91"/>
                <a:gd name="T59" fmla="*/ 2904 h 3984"/>
                <a:gd name="T60" fmla="+- 0 2933 2410"/>
                <a:gd name="T61" fmla="*/ T60 w 4119"/>
                <a:gd name="T62" fmla="+- 0 2880 -91"/>
                <a:gd name="T63" fmla="*/ 2880 h 3984"/>
                <a:gd name="T64" fmla="+- 0 6490 2410"/>
                <a:gd name="T65" fmla="*/ T64 w 4119"/>
                <a:gd name="T66" fmla="+- 0 893 -91"/>
                <a:gd name="T67" fmla="*/ 893 h 3984"/>
                <a:gd name="T68" fmla="+- 0 3917 2410"/>
                <a:gd name="T69" fmla="*/ T68 w 4119"/>
                <a:gd name="T70" fmla="+- 0 2904 -91"/>
                <a:gd name="T71" fmla="*/ 2904 h 3984"/>
                <a:gd name="T72" fmla="+- 0 4397 2410"/>
                <a:gd name="T73" fmla="*/ T72 w 4119"/>
                <a:gd name="T74" fmla="+- 0 2880 -91"/>
                <a:gd name="T75" fmla="*/ 2880 h 3984"/>
                <a:gd name="T76" fmla="+- 0 3936 2410"/>
                <a:gd name="T77" fmla="*/ T76 w 4119"/>
                <a:gd name="T78" fmla="+- 0 2861 -91"/>
                <a:gd name="T79" fmla="*/ 2861 h 3984"/>
                <a:gd name="T80" fmla="+- 0 3955 2410"/>
                <a:gd name="T81" fmla="*/ T80 w 4119"/>
                <a:gd name="T82" fmla="+- 0 931 -91"/>
                <a:gd name="T83" fmla="*/ 931 h 3984"/>
                <a:gd name="T84" fmla="+- 0 3955 2410"/>
                <a:gd name="T85" fmla="*/ T84 w 4119"/>
                <a:gd name="T86" fmla="+- 0 912 -91"/>
                <a:gd name="T87" fmla="*/ 912 h 3984"/>
                <a:gd name="T88" fmla="+- 0 6490 2410"/>
                <a:gd name="T89" fmla="*/ T88 w 4119"/>
                <a:gd name="T90" fmla="+- 0 893 -91"/>
                <a:gd name="T91" fmla="*/ 893 h 3984"/>
                <a:gd name="T92" fmla="+- 0 4411 2410"/>
                <a:gd name="T93" fmla="*/ T92 w 4119"/>
                <a:gd name="T94" fmla="+- 0 2866 -91"/>
                <a:gd name="T95" fmla="*/ 2866 h 3984"/>
                <a:gd name="T96" fmla="+- 0 4430 2410"/>
                <a:gd name="T97" fmla="*/ T96 w 4119"/>
                <a:gd name="T98" fmla="+- 0 2904 -91"/>
                <a:gd name="T99" fmla="*/ 2904 h 3984"/>
                <a:gd name="T100" fmla="+- 0 6528 2410"/>
                <a:gd name="T101" fmla="*/ T100 w 4119"/>
                <a:gd name="T102" fmla="+- 0 -91 -91"/>
                <a:gd name="T103" fmla="*/ -91 h 3984"/>
                <a:gd name="T104" fmla="+- 0 2933 2410"/>
                <a:gd name="T105" fmla="*/ T104 w 4119"/>
                <a:gd name="T106" fmla="+- 0 2880 -91"/>
                <a:gd name="T107" fmla="*/ 2880 h 3984"/>
                <a:gd name="T108" fmla="+- 0 2971 2410"/>
                <a:gd name="T109" fmla="*/ T108 w 4119"/>
                <a:gd name="T110" fmla="+- 0 2861 -91"/>
                <a:gd name="T111" fmla="*/ 2861 h 3984"/>
                <a:gd name="T112" fmla="+- 0 2952 2410"/>
                <a:gd name="T113" fmla="*/ T112 w 4119"/>
                <a:gd name="T114" fmla="+- 0 -53 -91"/>
                <a:gd name="T115" fmla="*/ -53 h 3984"/>
                <a:gd name="T116" fmla="+- 0 6528 2410"/>
                <a:gd name="T117" fmla="*/ T116 w 4119"/>
                <a:gd name="T118" fmla="+- 0 -72 -91"/>
                <a:gd name="T119" fmla="*/ -72 h 3984"/>
                <a:gd name="T120" fmla="+- 0 2971 2410"/>
                <a:gd name="T121" fmla="*/ T120 w 4119"/>
                <a:gd name="T122" fmla="+- 0 2861 -91"/>
                <a:gd name="T123" fmla="*/ 2861 h 3984"/>
                <a:gd name="T124" fmla="+- 0 2933 2410"/>
                <a:gd name="T125" fmla="*/ T124 w 4119"/>
                <a:gd name="T126" fmla="+- 0 2880 -91"/>
                <a:gd name="T127" fmla="*/ 2880 h 3984"/>
                <a:gd name="T128" fmla="+- 0 2971 2410"/>
                <a:gd name="T129" fmla="*/ T128 w 4119"/>
                <a:gd name="T130" fmla="+- 0 2861 -91"/>
                <a:gd name="T131" fmla="*/ 2861 h 3984"/>
                <a:gd name="T132" fmla="+- 0 3936 2410"/>
                <a:gd name="T133" fmla="*/ T132 w 4119"/>
                <a:gd name="T134" fmla="+- 0 2861 -91"/>
                <a:gd name="T135" fmla="*/ 2861 h 3984"/>
                <a:gd name="T136" fmla="+- 0 3955 2410"/>
                <a:gd name="T137" fmla="*/ T136 w 4119"/>
                <a:gd name="T138" fmla="+- 0 2861 -91"/>
                <a:gd name="T139" fmla="*/ 2861 h 3984"/>
                <a:gd name="T140" fmla="+- 0 3955 2410"/>
                <a:gd name="T141" fmla="*/ T140 w 4119"/>
                <a:gd name="T142" fmla="+- 0 2861 -91"/>
                <a:gd name="T143" fmla="*/ 2861 h 3984"/>
                <a:gd name="T144" fmla="+- 0 4397 2410"/>
                <a:gd name="T145" fmla="*/ T144 w 4119"/>
                <a:gd name="T146" fmla="+- 0 2880 -91"/>
                <a:gd name="T147" fmla="*/ 2880 h 3984"/>
                <a:gd name="T148" fmla="+- 0 4469 2410"/>
                <a:gd name="T149" fmla="*/ T148 w 4119"/>
                <a:gd name="T150" fmla="+- 0 2866 -91"/>
                <a:gd name="T151" fmla="*/ 2866 h 3984"/>
                <a:gd name="T152" fmla="+- 0 3955 2410"/>
                <a:gd name="T153" fmla="*/ T152 w 4119"/>
                <a:gd name="T154" fmla="+- 0 912 -91"/>
                <a:gd name="T155" fmla="*/ 912 h 3984"/>
                <a:gd name="T156" fmla="+- 0 3955 2410"/>
                <a:gd name="T157" fmla="*/ T156 w 4119"/>
                <a:gd name="T158" fmla="+- 0 931 -91"/>
                <a:gd name="T159" fmla="*/ 931 h 3984"/>
                <a:gd name="T160" fmla="+- 0 6528 2410"/>
                <a:gd name="T161" fmla="*/ T160 w 4119"/>
                <a:gd name="T162" fmla="+- 0 893 -91"/>
                <a:gd name="T163" fmla="*/ 893 h 3984"/>
                <a:gd name="T164" fmla="+- 0 6490 2410"/>
                <a:gd name="T165" fmla="*/ T164 w 4119"/>
                <a:gd name="T166" fmla="+- 0 912 -91"/>
                <a:gd name="T167" fmla="*/ 912 h 3984"/>
                <a:gd name="T168" fmla="+- 0 3955 2410"/>
                <a:gd name="T169" fmla="*/ T168 w 4119"/>
                <a:gd name="T170" fmla="+- 0 931 -91"/>
                <a:gd name="T171" fmla="*/ 931 h 3984"/>
                <a:gd name="T172" fmla="+- 0 6528 2410"/>
                <a:gd name="T173" fmla="*/ T172 w 4119"/>
                <a:gd name="T174" fmla="+- 0 893 -91"/>
                <a:gd name="T175" fmla="*/ 893 h 3984"/>
                <a:gd name="T176" fmla="+- 0 6490 2410"/>
                <a:gd name="T177" fmla="*/ T176 w 4119"/>
                <a:gd name="T178" fmla="+- 0 912 -91"/>
                <a:gd name="T179" fmla="*/ 912 h 3984"/>
                <a:gd name="T180" fmla="+- 0 6528 2410"/>
                <a:gd name="T181" fmla="*/ T180 w 4119"/>
                <a:gd name="T182" fmla="+- 0 893 -91"/>
                <a:gd name="T183" fmla="*/ 893 h 3984"/>
                <a:gd name="T184" fmla="+- 0 6509 2410"/>
                <a:gd name="T185" fmla="*/ T184 w 4119"/>
                <a:gd name="T186" fmla="+- 0 -53 -91"/>
                <a:gd name="T187" fmla="*/ -53 h 3984"/>
                <a:gd name="T188" fmla="+- 0 2971 2410"/>
                <a:gd name="T189" fmla="*/ T188 w 4119"/>
                <a:gd name="T190" fmla="+- 0 -72 -91"/>
                <a:gd name="T191" fmla="*/ -72 h 3984"/>
                <a:gd name="T192" fmla="+- 0 2971 2410"/>
                <a:gd name="T193" fmla="*/ T192 w 4119"/>
                <a:gd name="T194" fmla="+- 0 -53 -91"/>
                <a:gd name="T195" fmla="*/ -53 h 3984"/>
                <a:gd name="T196" fmla="+- 0 6490 2410"/>
                <a:gd name="T197" fmla="*/ T196 w 4119"/>
                <a:gd name="T198" fmla="+- 0 -72 -91"/>
                <a:gd name="T199" fmla="*/ -72 h 3984"/>
                <a:gd name="T200" fmla="+- 0 2971 2410"/>
                <a:gd name="T201" fmla="*/ T200 w 4119"/>
                <a:gd name="T202" fmla="+- 0 -53 -91"/>
                <a:gd name="T203" fmla="*/ -53 h 3984"/>
                <a:gd name="T204" fmla="+- 0 6490 2410"/>
                <a:gd name="T205" fmla="*/ T204 w 4119"/>
                <a:gd name="T206" fmla="+- 0 -72 -91"/>
                <a:gd name="T207" fmla="*/ -72 h 3984"/>
                <a:gd name="T208" fmla="+- 0 6490 2410"/>
                <a:gd name="T209" fmla="*/ T208 w 4119"/>
                <a:gd name="T210" fmla="+- 0 -72 -91"/>
                <a:gd name="T211" fmla="*/ -72 h 3984"/>
                <a:gd name="T212" fmla="+- 0 6528 2410"/>
                <a:gd name="T213" fmla="*/ T212 w 4119"/>
                <a:gd name="T214" fmla="+- 0 -53 -91"/>
                <a:gd name="T215" fmla="*/ -53 h 398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Lst>
              <a:rect l="0" t="0" r="r" b="b"/>
              <a:pathLst>
                <a:path w="4119" h="3984">
                  <a:moveTo>
                    <a:pt x="523" y="2952"/>
                  </a:moveTo>
                  <a:lnTo>
                    <a:pt x="0" y="2952"/>
                  </a:lnTo>
                  <a:lnTo>
                    <a:pt x="1032" y="3984"/>
                  </a:lnTo>
                  <a:lnTo>
                    <a:pt x="1070" y="3945"/>
                  </a:lnTo>
                  <a:lnTo>
                    <a:pt x="1017" y="3945"/>
                  </a:lnTo>
                  <a:lnTo>
                    <a:pt x="1032" y="3931"/>
                  </a:lnTo>
                  <a:lnTo>
                    <a:pt x="100" y="2995"/>
                  </a:lnTo>
                  <a:lnTo>
                    <a:pt x="48" y="2995"/>
                  </a:lnTo>
                  <a:lnTo>
                    <a:pt x="62" y="2957"/>
                  </a:lnTo>
                  <a:lnTo>
                    <a:pt x="523" y="2957"/>
                  </a:lnTo>
                  <a:lnTo>
                    <a:pt x="523" y="2952"/>
                  </a:lnTo>
                  <a:close/>
                  <a:moveTo>
                    <a:pt x="1032" y="3931"/>
                  </a:moveTo>
                  <a:lnTo>
                    <a:pt x="1017" y="3945"/>
                  </a:lnTo>
                  <a:lnTo>
                    <a:pt x="1046" y="3945"/>
                  </a:lnTo>
                  <a:lnTo>
                    <a:pt x="1032" y="3931"/>
                  </a:lnTo>
                  <a:close/>
                  <a:moveTo>
                    <a:pt x="2001" y="2957"/>
                  </a:moveTo>
                  <a:lnTo>
                    <a:pt x="1032" y="3931"/>
                  </a:lnTo>
                  <a:lnTo>
                    <a:pt x="1046" y="3945"/>
                  </a:lnTo>
                  <a:lnTo>
                    <a:pt x="1070" y="3945"/>
                  </a:lnTo>
                  <a:lnTo>
                    <a:pt x="2020" y="2995"/>
                  </a:lnTo>
                  <a:lnTo>
                    <a:pt x="2016" y="2995"/>
                  </a:lnTo>
                  <a:lnTo>
                    <a:pt x="2001" y="2957"/>
                  </a:lnTo>
                  <a:close/>
                  <a:moveTo>
                    <a:pt x="62" y="2957"/>
                  </a:moveTo>
                  <a:lnTo>
                    <a:pt x="48" y="2995"/>
                  </a:lnTo>
                  <a:lnTo>
                    <a:pt x="100" y="2995"/>
                  </a:lnTo>
                  <a:lnTo>
                    <a:pt x="62" y="2957"/>
                  </a:lnTo>
                  <a:close/>
                  <a:moveTo>
                    <a:pt x="523" y="2957"/>
                  </a:moveTo>
                  <a:lnTo>
                    <a:pt x="62" y="2957"/>
                  </a:lnTo>
                  <a:lnTo>
                    <a:pt x="100" y="2995"/>
                  </a:lnTo>
                  <a:lnTo>
                    <a:pt x="561" y="2995"/>
                  </a:lnTo>
                  <a:lnTo>
                    <a:pt x="561" y="2971"/>
                  </a:lnTo>
                  <a:lnTo>
                    <a:pt x="523" y="2971"/>
                  </a:lnTo>
                  <a:lnTo>
                    <a:pt x="523" y="2957"/>
                  </a:lnTo>
                  <a:close/>
                  <a:moveTo>
                    <a:pt x="4080" y="984"/>
                  </a:moveTo>
                  <a:lnTo>
                    <a:pt x="1507" y="984"/>
                  </a:lnTo>
                  <a:lnTo>
                    <a:pt x="1507" y="2995"/>
                  </a:lnTo>
                  <a:lnTo>
                    <a:pt x="1963" y="2995"/>
                  </a:lnTo>
                  <a:lnTo>
                    <a:pt x="1987" y="2971"/>
                  </a:lnTo>
                  <a:lnTo>
                    <a:pt x="1545" y="2971"/>
                  </a:lnTo>
                  <a:lnTo>
                    <a:pt x="1526" y="2952"/>
                  </a:lnTo>
                  <a:lnTo>
                    <a:pt x="1545" y="2952"/>
                  </a:lnTo>
                  <a:lnTo>
                    <a:pt x="1545" y="1022"/>
                  </a:lnTo>
                  <a:lnTo>
                    <a:pt x="1526" y="1022"/>
                  </a:lnTo>
                  <a:lnTo>
                    <a:pt x="1545" y="1003"/>
                  </a:lnTo>
                  <a:lnTo>
                    <a:pt x="4080" y="1003"/>
                  </a:lnTo>
                  <a:lnTo>
                    <a:pt x="4080" y="984"/>
                  </a:lnTo>
                  <a:close/>
                  <a:moveTo>
                    <a:pt x="2059" y="2957"/>
                  </a:moveTo>
                  <a:lnTo>
                    <a:pt x="2001" y="2957"/>
                  </a:lnTo>
                  <a:lnTo>
                    <a:pt x="2016" y="2995"/>
                  </a:lnTo>
                  <a:lnTo>
                    <a:pt x="2020" y="2995"/>
                  </a:lnTo>
                  <a:lnTo>
                    <a:pt x="2059" y="2957"/>
                  </a:lnTo>
                  <a:close/>
                  <a:moveTo>
                    <a:pt x="4118" y="0"/>
                  </a:moveTo>
                  <a:lnTo>
                    <a:pt x="523" y="0"/>
                  </a:lnTo>
                  <a:lnTo>
                    <a:pt x="523" y="2971"/>
                  </a:lnTo>
                  <a:lnTo>
                    <a:pt x="542" y="2952"/>
                  </a:lnTo>
                  <a:lnTo>
                    <a:pt x="561" y="2952"/>
                  </a:lnTo>
                  <a:lnTo>
                    <a:pt x="561" y="38"/>
                  </a:lnTo>
                  <a:lnTo>
                    <a:pt x="542" y="38"/>
                  </a:lnTo>
                  <a:lnTo>
                    <a:pt x="561" y="19"/>
                  </a:lnTo>
                  <a:lnTo>
                    <a:pt x="4118" y="19"/>
                  </a:lnTo>
                  <a:lnTo>
                    <a:pt x="4118" y="0"/>
                  </a:lnTo>
                  <a:close/>
                  <a:moveTo>
                    <a:pt x="561" y="2952"/>
                  </a:moveTo>
                  <a:lnTo>
                    <a:pt x="542" y="2952"/>
                  </a:lnTo>
                  <a:lnTo>
                    <a:pt x="523" y="2971"/>
                  </a:lnTo>
                  <a:lnTo>
                    <a:pt x="561" y="2971"/>
                  </a:lnTo>
                  <a:lnTo>
                    <a:pt x="561" y="2952"/>
                  </a:lnTo>
                  <a:close/>
                  <a:moveTo>
                    <a:pt x="1545" y="2952"/>
                  </a:moveTo>
                  <a:lnTo>
                    <a:pt x="1526" y="2952"/>
                  </a:lnTo>
                  <a:lnTo>
                    <a:pt x="1545" y="2971"/>
                  </a:lnTo>
                  <a:lnTo>
                    <a:pt x="1545" y="2952"/>
                  </a:lnTo>
                  <a:close/>
                  <a:moveTo>
                    <a:pt x="2064" y="2952"/>
                  </a:moveTo>
                  <a:lnTo>
                    <a:pt x="1545" y="2952"/>
                  </a:lnTo>
                  <a:lnTo>
                    <a:pt x="1545" y="2971"/>
                  </a:lnTo>
                  <a:lnTo>
                    <a:pt x="1987" y="2971"/>
                  </a:lnTo>
                  <a:lnTo>
                    <a:pt x="2001" y="2957"/>
                  </a:lnTo>
                  <a:lnTo>
                    <a:pt x="2059" y="2957"/>
                  </a:lnTo>
                  <a:lnTo>
                    <a:pt x="2064" y="2952"/>
                  </a:lnTo>
                  <a:close/>
                  <a:moveTo>
                    <a:pt x="1545" y="1003"/>
                  </a:moveTo>
                  <a:lnTo>
                    <a:pt x="1526" y="1022"/>
                  </a:lnTo>
                  <a:lnTo>
                    <a:pt x="1545" y="1022"/>
                  </a:lnTo>
                  <a:lnTo>
                    <a:pt x="1545" y="1003"/>
                  </a:lnTo>
                  <a:close/>
                  <a:moveTo>
                    <a:pt x="4118" y="984"/>
                  </a:moveTo>
                  <a:lnTo>
                    <a:pt x="4099" y="984"/>
                  </a:lnTo>
                  <a:lnTo>
                    <a:pt x="4080" y="1003"/>
                  </a:lnTo>
                  <a:lnTo>
                    <a:pt x="1545" y="1003"/>
                  </a:lnTo>
                  <a:lnTo>
                    <a:pt x="1545" y="1022"/>
                  </a:lnTo>
                  <a:lnTo>
                    <a:pt x="4118" y="1022"/>
                  </a:lnTo>
                  <a:lnTo>
                    <a:pt x="4118" y="984"/>
                  </a:lnTo>
                  <a:close/>
                  <a:moveTo>
                    <a:pt x="4080" y="19"/>
                  </a:moveTo>
                  <a:lnTo>
                    <a:pt x="4080" y="1003"/>
                  </a:lnTo>
                  <a:lnTo>
                    <a:pt x="4099" y="984"/>
                  </a:lnTo>
                  <a:lnTo>
                    <a:pt x="4118" y="984"/>
                  </a:lnTo>
                  <a:lnTo>
                    <a:pt x="4118" y="38"/>
                  </a:lnTo>
                  <a:lnTo>
                    <a:pt x="4099" y="38"/>
                  </a:lnTo>
                  <a:lnTo>
                    <a:pt x="4080" y="19"/>
                  </a:lnTo>
                  <a:close/>
                  <a:moveTo>
                    <a:pt x="561" y="19"/>
                  </a:moveTo>
                  <a:lnTo>
                    <a:pt x="542" y="38"/>
                  </a:lnTo>
                  <a:lnTo>
                    <a:pt x="561" y="38"/>
                  </a:lnTo>
                  <a:lnTo>
                    <a:pt x="561" y="19"/>
                  </a:lnTo>
                  <a:close/>
                  <a:moveTo>
                    <a:pt x="4080" y="19"/>
                  </a:moveTo>
                  <a:lnTo>
                    <a:pt x="561" y="19"/>
                  </a:lnTo>
                  <a:lnTo>
                    <a:pt x="561" y="38"/>
                  </a:lnTo>
                  <a:lnTo>
                    <a:pt x="4080" y="38"/>
                  </a:lnTo>
                  <a:lnTo>
                    <a:pt x="4080" y="19"/>
                  </a:lnTo>
                  <a:close/>
                  <a:moveTo>
                    <a:pt x="4118" y="19"/>
                  </a:moveTo>
                  <a:lnTo>
                    <a:pt x="4080" y="19"/>
                  </a:lnTo>
                  <a:lnTo>
                    <a:pt x="4099" y="38"/>
                  </a:lnTo>
                  <a:lnTo>
                    <a:pt x="4118" y="38"/>
                  </a:lnTo>
                  <a:lnTo>
                    <a:pt x="4118" y="19"/>
                  </a:lnTo>
                  <a:close/>
                </a:path>
              </a:pathLst>
            </a:custGeom>
            <a:solidFill>
              <a:srgbClr val="BB3C4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a:p>
          </p:txBody>
        </p:sp>
      </p:grpSp>
      <p:sp>
        <p:nvSpPr>
          <p:cNvPr id="13" name="Rectangle 10">
            <a:extLst>
              <a:ext uri="{FF2B5EF4-FFF2-40B4-BE49-F238E27FC236}">
                <a16:creationId xmlns:a16="http://schemas.microsoft.com/office/drawing/2014/main" id="{C5EDED02-B378-48C5-B9D5-F24E2BC23B24}"/>
              </a:ext>
            </a:extLst>
          </p:cNvPr>
          <p:cNvSpPr>
            <a:spLocks noChangeArrowheads="1"/>
          </p:cNvSpPr>
          <p:nvPr/>
        </p:nvSpPr>
        <p:spPr bwMode="auto">
          <a:xfrm>
            <a:off x="1982756" y="394529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1" i="0" u="none" strike="noStrike" cap="none" normalizeH="0" baseline="0" dirty="0">
                <a:ln>
                  <a:noFill/>
                </a:ln>
                <a:solidFill>
                  <a:schemeClr val="tx1"/>
                </a:solidFill>
                <a:effectLst/>
                <a:latin typeface="Arial" panose="020B0604020202020204" pitchFamily="34" charset="0"/>
                <a:ea typeface="Calibri" panose="020F0502020204030204" pitchFamily="34" charset="0"/>
              </a:rPr>
              <a:t>Information descendante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5" name="ZoneTexte 14">
            <a:extLst>
              <a:ext uri="{FF2B5EF4-FFF2-40B4-BE49-F238E27FC236}">
                <a16:creationId xmlns:a16="http://schemas.microsoft.com/office/drawing/2014/main" id="{F722A0B6-0182-4446-8C34-88E85EE264BC}"/>
              </a:ext>
            </a:extLst>
          </p:cNvPr>
          <p:cNvSpPr txBox="1"/>
          <p:nvPr/>
        </p:nvSpPr>
        <p:spPr>
          <a:xfrm>
            <a:off x="5028773" y="5181599"/>
            <a:ext cx="6517432" cy="643125"/>
          </a:xfrm>
          <a:prstGeom prst="rect">
            <a:avLst/>
          </a:prstGeom>
          <a:noFill/>
        </p:spPr>
        <p:txBody>
          <a:bodyPr wrap="square">
            <a:spAutoFit/>
          </a:bodyPr>
          <a:lstStyle/>
          <a:p>
            <a:pPr marL="523240">
              <a:lnSpc>
                <a:spcPts val="2180"/>
              </a:lnSpc>
            </a:pPr>
            <a:r>
              <a:rPr lang="fr-FR" sz="1800" b="1" dirty="0">
                <a:effectLst/>
                <a:latin typeface="Calibri" panose="020F0502020204030204" pitchFamily="34" charset="0"/>
                <a:ea typeface="Calibri" panose="020F0502020204030204" pitchFamily="34" charset="0"/>
              </a:rPr>
              <a:t>Fonction:</a:t>
            </a:r>
          </a:p>
          <a:p>
            <a:pPr marL="523240" marR="618490">
              <a:lnSpc>
                <a:spcPct val="97000"/>
              </a:lnSpc>
              <a:spcBef>
                <a:spcPts val="15"/>
              </a:spcBef>
              <a:spcAft>
                <a:spcPts val="0"/>
              </a:spcAft>
            </a:pPr>
            <a:r>
              <a:rPr lang="fr-FR" sz="1800" dirty="0">
                <a:effectLst/>
                <a:latin typeface="Calibri" panose="020F0502020204030204" pitchFamily="34" charset="0"/>
                <a:ea typeface="Calibri" panose="020F0502020204030204" pitchFamily="34" charset="0"/>
              </a:rPr>
              <a:t>Utilisée pour former, informer et diriger le personnel</a:t>
            </a:r>
          </a:p>
        </p:txBody>
      </p:sp>
      <p:sp>
        <p:nvSpPr>
          <p:cNvPr id="17" name="ZoneTexte 16">
            <a:extLst>
              <a:ext uri="{FF2B5EF4-FFF2-40B4-BE49-F238E27FC236}">
                <a16:creationId xmlns:a16="http://schemas.microsoft.com/office/drawing/2014/main" id="{0A2D905F-4C73-43C4-85DC-94940DD36F43}"/>
              </a:ext>
            </a:extLst>
          </p:cNvPr>
          <p:cNvSpPr txBox="1"/>
          <p:nvPr/>
        </p:nvSpPr>
        <p:spPr>
          <a:xfrm>
            <a:off x="1924440" y="3957361"/>
            <a:ext cx="6517432" cy="646331"/>
          </a:xfrm>
          <a:prstGeom prst="rect">
            <a:avLst/>
          </a:prstGeom>
          <a:noFill/>
        </p:spPr>
        <p:txBody>
          <a:bodyPr wrap="square">
            <a:spAutoFit/>
          </a:bodyPr>
          <a:lstStyle/>
          <a:p>
            <a:r>
              <a:rPr lang="fr-FR" sz="1800" i="1" dirty="0">
                <a:effectLst/>
                <a:latin typeface="Calibri" panose="020F0502020204030204" pitchFamily="34" charset="0"/>
                <a:ea typeface="Calibri" panose="020F0502020204030204" pitchFamily="34" charset="0"/>
              </a:rPr>
              <a:t>Les messages sont issus </a:t>
            </a:r>
            <a:r>
              <a:rPr lang="fr-FR" sz="1800" i="1" spc="-20" dirty="0">
                <a:effectLst/>
                <a:latin typeface="Calibri" panose="020F0502020204030204" pitchFamily="34" charset="0"/>
                <a:ea typeface="Calibri" panose="020F0502020204030204" pitchFamily="34" charset="0"/>
              </a:rPr>
              <a:t>d’un </a:t>
            </a:r>
            <a:r>
              <a:rPr lang="fr-FR" sz="1800" i="1" dirty="0">
                <a:effectLst/>
                <a:latin typeface="Calibri" panose="020F0502020204030204" pitchFamily="34" charset="0"/>
                <a:ea typeface="Calibri" panose="020F0502020204030204" pitchFamily="34" charset="0"/>
              </a:rPr>
              <a:t>certain niveau hiérarchique et destinés aux échelons </a:t>
            </a:r>
            <a:r>
              <a:rPr lang="fr-FR" sz="1800" i="1" spc="-15" dirty="0">
                <a:effectLst/>
                <a:latin typeface="Calibri" panose="020F0502020204030204" pitchFamily="34" charset="0"/>
                <a:ea typeface="Calibri" panose="020F0502020204030204" pitchFamily="34" charset="0"/>
              </a:rPr>
              <a:t>inférieur</a:t>
            </a:r>
            <a:endParaRPr lang="fr-FR" dirty="0"/>
          </a:p>
        </p:txBody>
      </p:sp>
    </p:spTree>
    <p:extLst>
      <p:ext uri="{BB962C8B-B14F-4D97-AF65-F5344CB8AC3E}">
        <p14:creationId xmlns:p14="http://schemas.microsoft.com/office/powerpoint/2010/main" val="235364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108C35-8A4B-4140-90F7-A8889A258EE1}"/>
              </a:ext>
            </a:extLst>
          </p:cNvPr>
          <p:cNvSpPr>
            <a:spLocks noGrp="1"/>
          </p:cNvSpPr>
          <p:nvPr>
            <p:ph type="title"/>
          </p:nvPr>
        </p:nvSpPr>
        <p:spPr/>
        <p:txBody>
          <a:bodyPr/>
          <a:lstStyle/>
          <a:p>
            <a:r>
              <a:rPr lang="fr-FR" dirty="0"/>
              <a:t>Les chemins de l’information</a:t>
            </a:r>
          </a:p>
        </p:txBody>
      </p:sp>
      <p:pic>
        <p:nvPicPr>
          <p:cNvPr id="5" name="Espace réservé du contenu 4">
            <a:extLst>
              <a:ext uri="{FF2B5EF4-FFF2-40B4-BE49-F238E27FC236}">
                <a16:creationId xmlns:a16="http://schemas.microsoft.com/office/drawing/2014/main" id="{6F5CBF23-5EA3-46F1-91BA-CC100DFC2793}"/>
              </a:ext>
            </a:extLst>
          </p:cNvPr>
          <p:cNvPicPr>
            <a:picLocks noGrp="1" noChangeAspect="1"/>
          </p:cNvPicPr>
          <p:nvPr>
            <p:ph idx="1"/>
          </p:nvPr>
        </p:nvPicPr>
        <p:blipFill>
          <a:blip r:embed="rId2"/>
          <a:stretch>
            <a:fillRect/>
          </a:stretch>
        </p:blipFill>
        <p:spPr>
          <a:xfrm>
            <a:off x="1261696" y="2977837"/>
            <a:ext cx="2578832" cy="2499577"/>
          </a:xfrm>
          <a:prstGeom prst="rect">
            <a:avLst/>
          </a:prstGeom>
        </p:spPr>
      </p:pic>
      <p:sp>
        <p:nvSpPr>
          <p:cNvPr id="7" name="ZoneTexte 6">
            <a:extLst>
              <a:ext uri="{FF2B5EF4-FFF2-40B4-BE49-F238E27FC236}">
                <a16:creationId xmlns:a16="http://schemas.microsoft.com/office/drawing/2014/main" id="{7D112ACB-8DA6-4623-A98A-634FE610F8E7}"/>
              </a:ext>
            </a:extLst>
          </p:cNvPr>
          <p:cNvSpPr txBox="1"/>
          <p:nvPr/>
        </p:nvSpPr>
        <p:spPr>
          <a:xfrm>
            <a:off x="685801" y="5547907"/>
            <a:ext cx="3258716" cy="360996"/>
          </a:xfrm>
          <a:prstGeom prst="rect">
            <a:avLst/>
          </a:prstGeom>
          <a:noFill/>
        </p:spPr>
        <p:txBody>
          <a:bodyPr wrap="square">
            <a:spAutoFit/>
          </a:bodyPr>
          <a:lstStyle/>
          <a:p>
            <a:pPr marL="575945" indent="-24765">
              <a:lnSpc>
                <a:spcPct val="97000"/>
              </a:lnSpc>
              <a:spcBef>
                <a:spcPts val="5"/>
              </a:spcBef>
              <a:spcAft>
                <a:spcPts val="0"/>
              </a:spcAft>
            </a:pPr>
            <a:r>
              <a:rPr lang="fr-FR" sz="1800" b="1" dirty="0">
                <a:effectLst/>
                <a:latin typeface="Calibri" panose="020F0502020204030204" pitchFamily="34" charset="0"/>
                <a:ea typeface="Calibri" panose="020F0502020204030204" pitchFamily="34" charset="0"/>
              </a:rPr>
              <a:t>Information ascendante</a:t>
            </a:r>
            <a:endParaRPr lang="fr-FR" sz="1100" dirty="0">
              <a:effectLst/>
              <a:latin typeface="Calibri" panose="020F0502020204030204" pitchFamily="34" charset="0"/>
              <a:ea typeface="Calibri" panose="020F0502020204030204" pitchFamily="34" charset="0"/>
            </a:endParaRPr>
          </a:p>
        </p:txBody>
      </p:sp>
      <p:sp>
        <p:nvSpPr>
          <p:cNvPr id="13" name="ZoneTexte 12">
            <a:extLst>
              <a:ext uri="{FF2B5EF4-FFF2-40B4-BE49-F238E27FC236}">
                <a16:creationId xmlns:a16="http://schemas.microsoft.com/office/drawing/2014/main" id="{06903C66-0EAE-4543-8341-249C42F5EB7D}"/>
              </a:ext>
            </a:extLst>
          </p:cNvPr>
          <p:cNvSpPr txBox="1"/>
          <p:nvPr/>
        </p:nvSpPr>
        <p:spPr>
          <a:xfrm>
            <a:off x="5428084" y="2309241"/>
            <a:ext cx="6097554" cy="1754326"/>
          </a:xfrm>
          <a:prstGeom prst="rect">
            <a:avLst/>
          </a:prstGeom>
          <a:noFill/>
        </p:spPr>
        <p:txBody>
          <a:bodyPr wrap="square">
            <a:spAutoFit/>
          </a:bodyPr>
          <a:lstStyle/>
          <a:p>
            <a:r>
              <a:rPr lang="fr-FR" sz="1800" dirty="0">
                <a:effectLst/>
                <a:latin typeface="Calibri" panose="020F0502020204030204" pitchFamily="34" charset="0"/>
                <a:ea typeface="Calibri" panose="020F0502020204030204" pitchFamily="34" charset="0"/>
              </a:rPr>
              <a:t> </a:t>
            </a:r>
          </a:p>
          <a:p>
            <a:r>
              <a:rPr lang="fr-FR" sz="1800" dirty="0">
                <a:effectLst/>
                <a:latin typeface="Calibri" panose="020F0502020204030204" pitchFamily="34" charset="0"/>
                <a:ea typeface="Calibri" panose="020F0502020204030204" pitchFamily="34" charset="0"/>
              </a:rPr>
              <a:t>Boite à idée, sondage, tribune libre dans le journal,…</a:t>
            </a:r>
          </a:p>
          <a:p>
            <a:r>
              <a:rPr lang="fr-FR" sz="1800" dirty="0">
                <a:effectLst/>
                <a:latin typeface="Calibri" panose="020F0502020204030204" pitchFamily="34" charset="0"/>
                <a:ea typeface="Calibri" panose="020F0502020204030204" pitchFamily="34" charset="0"/>
              </a:rPr>
              <a:t>Voies informelles directes (tract, échange verbal,…) et indirecte (rumeurs, bruits…)</a:t>
            </a:r>
          </a:p>
          <a:p>
            <a:br>
              <a:rPr lang="fr-FR" sz="1800" dirty="0">
                <a:effectLst/>
                <a:latin typeface="Calibri" panose="020F0502020204030204" pitchFamily="34" charset="0"/>
                <a:ea typeface="Calibri" panose="020F0502020204030204" pitchFamily="34" charset="0"/>
              </a:rPr>
            </a:br>
            <a:endParaRPr lang="fr-FR" dirty="0"/>
          </a:p>
        </p:txBody>
      </p:sp>
      <p:sp>
        <p:nvSpPr>
          <p:cNvPr id="15" name="ZoneTexte 14">
            <a:extLst>
              <a:ext uri="{FF2B5EF4-FFF2-40B4-BE49-F238E27FC236}">
                <a16:creationId xmlns:a16="http://schemas.microsoft.com/office/drawing/2014/main" id="{AD705D66-256E-4D5A-B0D4-9D1489A05D96}"/>
              </a:ext>
            </a:extLst>
          </p:cNvPr>
          <p:cNvSpPr txBox="1"/>
          <p:nvPr/>
        </p:nvSpPr>
        <p:spPr>
          <a:xfrm>
            <a:off x="4401717" y="3986440"/>
            <a:ext cx="6097554" cy="1180451"/>
          </a:xfrm>
          <a:prstGeom prst="rect">
            <a:avLst/>
          </a:prstGeom>
          <a:noFill/>
        </p:spPr>
        <p:txBody>
          <a:bodyPr wrap="square">
            <a:spAutoFit/>
          </a:bodyPr>
          <a:lstStyle/>
          <a:p>
            <a:pPr marL="1105535">
              <a:lnSpc>
                <a:spcPts val="2180"/>
              </a:lnSpc>
              <a:spcBef>
                <a:spcPts val="135"/>
              </a:spcBef>
              <a:spcAft>
                <a:spcPts val="0"/>
              </a:spcAft>
            </a:pPr>
            <a:r>
              <a:rPr lang="fr-FR" sz="1800" b="1" dirty="0">
                <a:effectLst/>
                <a:latin typeface="Calibri" panose="020F0502020204030204" pitchFamily="34" charset="0"/>
                <a:ea typeface="Calibri" panose="020F0502020204030204" pitchFamily="34" charset="0"/>
              </a:rPr>
              <a:t>Fonction:</a:t>
            </a:r>
          </a:p>
          <a:p>
            <a:pPr marL="1105535" marR="251460">
              <a:lnSpc>
                <a:spcPct val="97000"/>
              </a:lnSpc>
              <a:spcBef>
                <a:spcPts val="15"/>
              </a:spcBef>
              <a:spcAft>
                <a:spcPts val="0"/>
              </a:spcAft>
            </a:pPr>
            <a:r>
              <a:rPr lang="fr-FR" sz="1800" dirty="0">
                <a:effectLst/>
                <a:latin typeface="Calibri" panose="020F0502020204030204" pitchFamily="34" charset="0"/>
                <a:ea typeface="Calibri" panose="020F0502020204030204" pitchFamily="34" charset="0"/>
              </a:rPr>
              <a:t>Connaitre les aspirations des salariés et désamorcer les éventuels conflits. Permet d’améliorer les performances</a:t>
            </a:r>
          </a:p>
        </p:txBody>
      </p:sp>
      <p:sp>
        <p:nvSpPr>
          <p:cNvPr id="17" name="ZoneTexte 16">
            <a:extLst>
              <a:ext uri="{FF2B5EF4-FFF2-40B4-BE49-F238E27FC236}">
                <a16:creationId xmlns:a16="http://schemas.microsoft.com/office/drawing/2014/main" id="{BC6CC633-1990-41A7-BFB2-E7F0D95C9F4C}"/>
              </a:ext>
            </a:extLst>
          </p:cNvPr>
          <p:cNvSpPr txBox="1"/>
          <p:nvPr/>
        </p:nvSpPr>
        <p:spPr>
          <a:xfrm>
            <a:off x="-1554" y="6022830"/>
            <a:ext cx="6097554" cy="360996"/>
          </a:xfrm>
          <a:prstGeom prst="rect">
            <a:avLst/>
          </a:prstGeom>
          <a:noFill/>
        </p:spPr>
        <p:txBody>
          <a:bodyPr wrap="square">
            <a:spAutoFit/>
          </a:bodyPr>
          <a:lstStyle/>
          <a:p>
            <a:pPr marL="2001520" marR="6985" indent="-896620">
              <a:lnSpc>
                <a:spcPct val="97000"/>
              </a:lnSpc>
              <a:spcAft>
                <a:spcPts val="0"/>
              </a:spcAft>
            </a:pPr>
            <a:r>
              <a:rPr lang="fr-FR" sz="1800" i="1" dirty="0">
                <a:effectLst/>
                <a:latin typeface="Calibri" panose="020F0502020204030204" pitchFamily="34" charset="0"/>
                <a:ea typeface="Calibri" panose="020F0502020204030204" pitchFamily="34" charset="0"/>
              </a:rPr>
              <a:t>Elle part du bas et remonte la hiérarchie</a:t>
            </a:r>
            <a:endParaRPr lang="fr-FR" sz="11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592740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00EB1D-D0E5-44F5-A013-B05692628F9B}"/>
              </a:ext>
            </a:extLst>
          </p:cNvPr>
          <p:cNvSpPr>
            <a:spLocks noGrp="1"/>
          </p:cNvSpPr>
          <p:nvPr>
            <p:ph type="title"/>
          </p:nvPr>
        </p:nvSpPr>
        <p:spPr/>
        <p:txBody>
          <a:bodyPr/>
          <a:lstStyle/>
          <a:p>
            <a:r>
              <a:rPr lang="fr-FR" dirty="0"/>
              <a:t>Les chemins de l’information</a:t>
            </a:r>
          </a:p>
        </p:txBody>
      </p:sp>
      <p:sp>
        <p:nvSpPr>
          <p:cNvPr id="3" name="Espace réservé du contenu 2">
            <a:extLst>
              <a:ext uri="{FF2B5EF4-FFF2-40B4-BE49-F238E27FC236}">
                <a16:creationId xmlns:a16="http://schemas.microsoft.com/office/drawing/2014/main" id="{ADADEFEF-6FDB-46DE-AA7A-1FA638E9130F}"/>
              </a:ext>
            </a:extLst>
          </p:cNvPr>
          <p:cNvSpPr>
            <a:spLocks noGrp="1"/>
          </p:cNvSpPr>
          <p:nvPr>
            <p:ph idx="1"/>
          </p:nvPr>
        </p:nvSpPr>
        <p:spPr>
          <a:xfrm>
            <a:off x="685800" y="1732496"/>
            <a:ext cx="10131425" cy="3649133"/>
          </a:xfrm>
        </p:spPr>
        <p:txBody>
          <a:bodyPr/>
          <a:lstStyle/>
          <a:p>
            <a:pPr marL="5668645">
              <a:lnSpc>
                <a:spcPts val="2180"/>
              </a:lnSpc>
              <a:spcBef>
                <a:spcPts val="780"/>
              </a:spcBef>
            </a:pPr>
            <a:r>
              <a:rPr lang="fr-FR" sz="1800" b="1" dirty="0">
                <a:effectLst/>
                <a:latin typeface="Calibri" panose="020F0502020204030204" pitchFamily="34" charset="0"/>
                <a:ea typeface="Calibri" panose="020F0502020204030204" pitchFamily="34" charset="0"/>
              </a:rPr>
              <a:t>Support:</a:t>
            </a:r>
          </a:p>
          <a:p>
            <a:pPr marL="5668645" marR="697865">
              <a:lnSpc>
                <a:spcPct val="97000"/>
              </a:lnSpc>
              <a:spcBef>
                <a:spcPts val="15"/>
              </a:spcBef>
              <a:spcAft>
                <a:spcPts val="0"/>
              </a:spcAft>
            </a:pPr>
            <a:r>
              <a:rPr lang="fr-FR" sz="1800" dirty="0">
                <a:effectLst/>
                <a:latin typeface="Calibri" panose="020F0502020204030204" pitchFamily="34" charset="0"/>
                <a:ea typeface="Calibri" panose="020F0502020204030204" pitchFamily="34" charset="0"/>
              </a:rPr>
              <a:t>Rencontres </a:t>
            </a:r>
            <a:r>
              <a:rPr lang="fr-FR" sz="1800" dirty="0" err="1">
                <a:effectLst/>
                <a:latin typeface="Calibri" panose="020F0502020204030204" pitchFamily="34" charset="0"/>
                <a:ea typeface="Calibri" panose="020F0502020204030204" pitchFamily="34" charset="0"/>
              </a:rPr>
              <a:t>inter-services</a:t>
            </a:r>
            <a:r>
              <a:rPr lang="fr-FR" sz="1800" dirty="0">
                <a:effectLst/>
                <a:latin typeface="Calibri" panose="020F0502020204030204" pitchFamily="34" charset="0"/>
                <a:ea typeface="Calibri" panose="020F0502020204030204" pitchFamily="34" charset="0"/>
              </a:rPr>
              <a:t>, tribunes libres</a:t>
            </a:r>
          </a:p>
        </p:txBody>
      </p:sp>
      <p:sp>
        <p:nvSpPr>
          <p:cNvPr id="4" name="Freeform 32">
            <a:extLst>
              <a:ext uri="{FF2B5EF4-FFF2-40B4-BE49-F238E27FC236}">
                <a16:creationId xmlns:a16="http://schemas.microsoft.com/office/drawing/2014/main" id="{07CF985F-6752-4450-AE21-34BFED21E1B7}"/>
              </a:ext>
            </a:extLst>
          </p:cNvPr>
          <p:cNvSpPr>
            <a:spLocks/>
          </p:cNvSpPr>
          <p:nvPr/>
        </p:nvSpPr>
        <p:spPr bwMode="auto">
          <a:xfrm>
            <a:off x="1003818" y="3429000"/>
            <a:ext cx="3429000" cy="1503045"/>
          </a:xfrm>
          <a:custGeom>
            <a:avLst/>
            <a:gdLst>
              <a:gd name="T0" fmla="+- 0 6566 2347"/>
              <a:gd name="T1" fmla="*/ T0 w 5400"/>
              <a:gd name="T2" fmla="+- 0 512 512"/>
              <a:gd name="T3" fmla="*/ 512 h 2367"/>
              <a:gd name="T4" fmla="+- 0 6566 2347"/>
              <a:gd name="T5" fmla="*/ T4 w 5400"/>
              <a:gd name="T6" fmla="+- 0 1102 512"/>
              <a:gd name="T7" fmla="*/ 1102 h 2367"/>
              <a:gd name="T8" fmla="+- 0 2347 2347"/>
              <a:gd name="T9" fmla="*/ T8 w 5400"/>
              <a:gd name="T10" fmla="+- 0 1102 512"/>
              <a:gd name="T11" fmla="*/ 1102 h 2367"/>
              <a:gd name="T12" fmla="+- 0 2347 2347"/>
              <a:gd name="T13" fmla="*/ T12 w 5400"/>
              <a:gd name="T14" fmla="+- 0 2283 512"/>
              <a:gd name="T15" fmla="*/ 2283 h 2367"/>
              <a:gd name="T16" fmla="+- 0 6566 2347"/>
              <a:gd name="T17" fmla="*/ T16 w 5400"/>
              <a:gd name="T18" fmla="+- 0 2283 512"/>
              <a:gd name="T19" fmla="*/ 2283 h 2367"/>
              <a:gd name="T20" fmla="+- 0 6566 2347"/>
              <a:gd name="T21" fmla="*/ T20 w 5400"/>
              <a:gd name="T22" fmla="+- 0 2878 512"/>
              <a:gd name="T23" fmla="*/ 2878 h 2367"/>
              <a:gd name="T24" fmla="+- 0 7747 2347"/>
              <a:gd name="T25" fmla="*/ T24 w 5400"/>
              <a:gd name="T26" fmla="+- 0 1693 512"/>
              <a:gd name="T27" fmla="*/ 1693 h 2367"/>
              <a:gd name="T28" fmla="+- 0 6566 2347"/>
              <a:gd name="T29" fmla="*/ T28 w 5400"/>
              <a:gd name="T30" fmla="+- 0 512 512"/>
              <a:gd name="T31" fmla="*/ 512 h 236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5400" h="2367">
                <a:moveTo>
                  <a:pt x="4219" y="0"/>
                </a:moveTo>
                <a:lnTo>
                  <a:pt x="4219" y="590"/>
                </a:lnTo>
                <a:lnTo>
                  <a:pt x="0" y="590"/>
                </a:lnTo>
                <a:lnTo>
                  <a:pt x="0" y="1771"/>
                </a:lnTo>
                <a:lnTo>
                  <a:pt x="4219" y="1771"/>
                </a:lnTo>
                <a:lnTo>
                  <a:pt x="4219" y="2366"/>
                </a:lnTo>
                <a:lnTo>
                  <a:pt x="5400" y="1181"/>
                </a:lnTo>
                <a:lnTo>
                  <a:pt x="4219" y="0"/>
                </a:lnTo>
                <a:close/>
              </a:path>
            </a:pathLst>
          </a:custGeom>
          <a:solidFill>
            <a:srgbClr val="2DCC7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a:p>
        </p:txBody>
      </p:sp>
      <p:sp>
        <p:nvSpPr>
          <p:cNvPr id="8" name="ZoneTexte 7">
            <a:extLst>
              <a:ext uri="{FF2B5EF4-FFF2-40B4-BE49-F238E27FC236}">
                <a16:creationId xmlns:a16="http://schemas.microsoft.com/office/drawing/2014/main" id="{425A94F5-E329-4307-A064-F9EE2C5B6A8F}"/>
              </a:ext>
            </a:extLst>
          </p:cNvPr>
          <p:cNvSpPr txBox="1"/>
          <p:nvPr/>
        </p:nvSpPr>
        <p:spPr>
          <a:xfrm>
            <a:off x="-543508" y="5125504"/>
            <a:ext cx="6097554" cy="1075936"/>
          </a:xfrm>
          <a:prstGeom prst="rect">
            <a:avLst/>
          </a:prstGeom>
          <a:noFill/>
        </p:spPr>
        <p:txBody>
          <a:bodyPr wrap="square">
            <a:spAutoFit/>
          </a:bodyPr>
          <a:lstStyle/>
          <a:p>
            <a:pPr marL="1104265" marR="7620" algn="ctr">
              <a:lnSpc>
                <a:spcPct val="97000"/>
              </a:lnSpc>
              <a:spcBef>
                <a:spcPts val="5"/>
              </a:spcBef>
              <a:spcAft>
                <a:spcPts val="0"/>
              </a:spcAft>
            </a:pPr>
            <a:r>
              <a:rPr lang="fr-FR" sz="1800" i="1" dirty="0">
                <a:effectLst/>
                <a:latin typeface="Calibri" panose="020F0502020204030204" pitchFamily="34" charset="0"/>
                <a:ea typeface="Calibri" panose="020F0502020204030204" pitchFamily="34" charset="0"/>
              </a:rPr>
              <a:t>Échange d’égal à égal entre différents services ou départements</a:t>
            </a:r>
            <a:endParaRPr lang="fr-FR" sz="1100" dirty="0">
              <a:effectLst/>
              <a:latin typeface="Calibri" panose="020F0502020204030204" pitchFamily="34" charset="0"/>
              <a:ea typeface="Calibri" panose="020F0502020204030204" pitchFamily="34" charset="0"/>
            </a:endParaRPr>
          </a:p>
          <a:p>
            <a:br>
              <a:rPr lang="fr-FR" sz="1100" b="1" dirty="0">
                <a:effectLst/>
                <a:latin typeface="Calibri" panose="020F0502020204030204" pitchFamily="34" charset="0"/>
                <a:ea typeface="Calibri" panose="020F0502020204030204" pitchFamily="34" charset="0"/>
              </a:rPr>
            </a:br>
            <a:endParaRPr lang="fr-FR" dirty="0"/>
          </a:p>
        </p:txBody>
      </p:sp>
      <p:sp>
        <p:nvSpPr>
          <p:cNvPr id="10" name="ZoneTexte 9">
            <a:extLst>
              <a:ext uri="{FF2B5EF4-FFF2-40B4-BE49-F238E27FC236}">
                <a16:creationId xmlns:a16="http://schemas.microsoft.com/office/drawing/2014/main" id="{AC5A23E2-0635-42B0-BAA4-5A3EC004659C}"/>
              </a:ext>
            </a:extLst>
          </p:cNvPr>
          <p:cNvSpPr txBox="1"/>
          <p:nvPr/>
        </p:nvSpPr>
        <p:spPr>
          <a:xfrm>
            <a:off x="319573" y="3352800"/>
            <a:ext cx="6368142" cy="360996"/>
          </a:xfrm>
          <a:prstGeom prst="rect">
            <a:avLst/>
          </a:prstGeom>
          <a:noFill/>
        </p:spPr>
        <p:txBody>
          <a:bodyPr wrap="square">
            <a:spAutoFit/>
          </a:bodyPr>
          <a:lstStyle/>
          <a:p>
            <a:pPr marL="865505" marR="414020" indent="-30480">
              <a:lnSpc>
                <a:spcPct val="97000"/>
              </a:lnSpc>
              <a:spcAft>
                <a:spcPts val="0"/>
              </a:spcAft>
            </a:pPr>
            <a:r>
              <a:rPr lang="fr-FR" sz="1800" b="1" dirty="0">
                <a:effectLst/>
                <a:latin typeface="Calibri" panose="020F0502020204030204" pitchFamily="34" charset="0"/>
                <a:ea typeface="Calibri" panose="020F0502020204030204" pitchFamily="34" charset="0"/>
              </a:rPr>
              <a:t>Information horizontale</a:t>
            </a:r>
            <a:endParaRPr lang="fr-FR" sz="1100" dirty="0">
              <a:effectLst/>
              <a:latin typeface="Calibri" panose="020F0502020204030204" pitchFamily="34" charset="0"/>
              <a:ea typeface="Calibri" panose="020F0502020204030204" pitchFamily="34" charset="0"/>
            </a:endParaRPr>
          </a:p>
        </p:txBody>
      </p:sp>
      <p:sp>
        <p:nvSpPr>
          <p:cNvPr id="12" name="ZoneTexte 11">
            <a:extLst>
              <a:ext uri="{FF2B5EF4-FFF2-40B4-BE49-F238E27FC236}">
                <a16:creationId xmlns:a16="http://schemas.microsoft.com/office/drawing/2014/main" id="{4C8D59DD-6D90-4104-BF57-29C7C63DF0E3}"/>
              </a:ext>
            </a:extLst>
          </p:cNvPr>
          <p:cNvSpPr txBox="1"/>
          <p:nvPr/>
        </p:nvSpPr>
        <p:spPr>
          <a:xfrm>
            <a:off x="5001565" y="4476151"/>
            <a:ext cx="6368142" cy="911788"/>
          </a:xfrm>
          <a:prstGeom prst="rect">
            <a:avLst/>
          </a:prstGeom>
          <a:noFill/>
        </p:spPr>
        <p:txBody>
          <a:bodyPr wrap="square">
            <a:spAutoFit/>
          </a:bodyPr>
          <a:lstStyle/>
          <a:p>
            <a:pPr marL="1120775">
              <a:lnSpc>
                <a:spcPts val="2180"/>
              </a:lnSpc>
              <a:spcBef>
                <a:spcPts val="135"/>
              </a:spcBef>
              <a:spcAft>
                <a:spcPts val="0"/>
              </a:spcAft>
            </a:pPr>
            <a:r>
              <a:rPr lang="fr-FR" sz="1800" b="1" dirty="0">
                <a:effectLst/>
                <a:latin typeface="Calibri" panose="020F0502020204030204" pitchFamily="34" charset="0"/>
                <a:ea typeface="Calibri" panose="020F0502020204030204" pitchFamily="34" charset="0"/>
              </a:rPr>
              <a:t>Fonction:</a:t>
            </a:r>
          </a:p>
          <a:p>
            <a:pPr marL="1120775" marR="215265">
              <a:lnSpc>
                <a:spcPct val="97000"/>
              </a:lnSpc>
              <a:spcBef>
                <a:spcPts val="15"/>
              </a:spcBef>
              <a:spcAft>
                <a:spcPts val="0"/>
              </a:spcAft>
            </a:pPr>
            <a:r>
              <a:rPr lang="fr-FR" sz="1800" dirty="0">
                <a:effectLst/>
                <a:latin typeface="Calibri" panose="020F0502020204030204" pitchFamily="34" charset="0"/>
                <a:ea typeface="Calibri" panose="020F0502020204030204" pitchFamily="34" charset="0"/>
              </a:rPr>
              <a:t>Fonder un « esprit maison », Indirectement mieux coordonner les services</a:t>
            </a:r>
          </a:p>
        </p:txBody>
      </p:sp>
    </p:spTree>
    <p:extLst>
      <p:ext uri="{BB962C8B-B14F-4D97-AF65-F5344CB8AC3E}">
        <p14:creationId xmlns:p14="http://schemas.microsoft.com/office/powerpoint/2010/main" val="1474824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B32EB9-B657-4755-BA5F-4047FD9D3F42}"/>
              </a:ext>
            </a:extLst>
          </p:cNvPr>
          <p:cNvSpPr>
            <a:spLocks noGrp="1"/>
          </p:cNvSpPr>
          <p:nvPr>
            <p:ph type="title"/>
          </p:nvPr>
        </p:nvSpPr>
        <p:spPr/>
        <p:txBody>
          <a:bodyPr/>
          <a:lstStyle/>
          <a:p>
            <a:r>
              <a:rPr lang="fr-FR" dirty="0"/>
              <a:t>Les réseaux de communication</a:t>
            </a:r>
          </a:p>
        </p:txBody>
      </p:sp>
      <p:sp>
        <p:nvSpPr>
          <p:cNvPr id="3" name="Espace réservé du contenu 2">
            <a:extLst>
              <a:ext uri="{FF2B5EF4-FFF2-40B4-BE49-F238E27FC236}">
                <a16:creationId xmlns:a16="http://schemas.microsoft.com/office/drawing/2014/main" id="{F0A52766-A552-417E-9316-657D01E8A15B}"/>
              </a:ext>
            </a:extLst>
          </p:cNvPr>
          <p:cNvSpPr>
            <a:spLocks noGrp="1"/>
          </p:cNvSpPr>
          <p:nvPr>
            <p:ph idx="1"/>
          </p:nvPr>
        </p:nvSpPr>
        <p:spPr/>
        <p:txBody>
          <a:bodyPr/>
          <a:lstStyle/>
          <a:p>
            <a:pPr marL="108585" marR="716280">
              <a:spcAft>
                <a:spcPts val="0"/>
              </a:spcAft>
            </a:pPr>
            <a:r>
              <a:rPr lang="fr-FR" sz="1800" dirty="0">
                <a:effectLst/>
                <a:latin typeface="Arial" panose="020B0604020202020204" pitchFamily="34" charset="0"/>
                <a:ea typeface="Arial" panose="020B0604020202020204" pitchFamily="34" charset="0"/>
              </a:rPr>
              <a:t>La communication se déroule </a:t>
            </a:r>
            <a:r>
              <a:rPr lang="fr-FR" sz="1800" b="1" dirty="0">
                <a:effectLst/>
                <a:latin typeface="Arial" panose="020B0604020202020204" pitchFamily="34" charset="0"/>
                <a:ea typeface="Arial" panose="020B0604020202020204" pitchFamily="34" charset="0"/>
              </a:rPr>
              <a:t>au travers du réseau qu’elle active</a:t>
            </a:r>
            <a:r>
              <a:rPr lang="fr-FR" sz="1800" dirty="0">
                <a:effectLst/>
                <a:latin typeface="Arial" panose="020B0604020202020204" pitchFamily="34" charset="0"/>
                <a:ea typeface="Arial" panose="020B0604020202020204" pitchFamily="34" charset="0"/>
              </a:rPr>
              <a:t>. Un réseau de communication est </a:t>
            </a:r>
            <a:r>
              <a:rPr lang="fr-FR" sz="1800" b="1" dirty="0">
                <a:effectLst/>
                <a:latin typeface="Arial" panose="020B0604020202020204" pitchFamily="34" charset="0"/>
                <a:ea typeface="Arial" panose="020B0604020202020204" pitchFamily="34" charset="0"/>
              </a:rPr>
              <a:t>une structure </a:t>
            </a:r>
            <a:r>
              <a:rPr lang="fr-FR" sz="1800" dirty="0">
                <a:effectLst/>
                <a:latin typeface="Arial" panose="020B0604020202020204" pitchFamily="34" charset="0"/>
                <a:ea typeface="Arial" panose="020B0604020202020204" pitchFamily="34" charset="0"/>
              </a:rPr>
              <a:t>qui présente un nombre de personnes et les normes qui encadrent le sens de la communication.</a:t>
            </a:r>
          </a:p>
          <a:p>
            <a:pPr>
              <a:spcBef>
                <a:spcPts val="15"/>
              </a:spcBef>
            </a:pPr>
            <a:r>
              <a:rPr lang="fr-FR" sz="1800" dirty="0">
                <a:effectLst/>
                <a:latin typeface="Arial" panose="020B0604020202020204" pitchFamily="34" charset="0"/>
                <a:ea typeface="Arial" panose="020B0604020202020204" pitchFamily="34" charset="0"/>
              </a:rPr>
              <a:t> </a:t>
            </a:r>
          </a:p>
          <a:p>
            <a:pPr marL="109220" marR="405130">
              <a:spcAft>
                <a:spcPts val="0"/>
              </a:spcAft>
            </a:pPr>
            <a:r>
              <a:rPr lang="fr-FR" sz="1800" dirty="0">
                <a:effectLst/>
                <a:latin typeface="Arial" panose="020B0604020202020204" pitchFamily="34" charset="0"/>
                <a:ea typeface="Arial" panose="020B0604020202020204" pitchFamily="34" charset="0"/>
              </a:rPr>
              <a:t>On distingue quelques grands types de réseau de communication. Certains favorisent l’apparition de leader, d’autres ne le permettent pas. Certains sont propices à la prise de décision parce qu’ils autorisent la libre circulation des informations ou permettent d’en accélérer le processus. Enfin, certains types de réseau créent ou augmentent la satisfaction au sein de l’organisation.</a:t>
            </a:r>
          </a:p>
          <a:p>
            <a:pPr marL="109220"/>
            <a:r>
              <a:rPr lang="fr-FR" sz="1800" dirty="0">
                <a:effectLst/>
                <a:latin typeface="Arial" panose="020B0604020202020204" pitchFamily="34" charset="0"/>
                <a:ea typeface="Arial" panose="020B0604020202020204" pitchFamily="34" charset="0"/>
              </a:rPr>
              <a:t>Ainsi, le type de réseau dépend de différentes variables telles que les objectifs du groupe, le statut et les caractéristiques des membres, les conventions, l’aménagement physique par exemple.</a:t>
            </a:r>
          </a:p>
          <a:p>
            <a:endParaRPr lang="fr-FR" dirty="0"/>
          </a:p>
        </p:txBody>
      </p:sp>
    </p:spTree>
    <p:extLst>
      <p:ext uri="{BB962C8B-B14F-4D97-AF65-F5344CB8AC3E}">
        <p14:creationId xmlns:p14="http://schemas.microsoft.com/office/powerpoint/2010/main" val="5216757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éleste">
  <a:themeElements>
    <a:clrScheme name="Céleste">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Célest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éleste">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E44E6A2F-09CD-4BE0-B42D-107FF03CEED6}"/>
    </a:ext>
  </a:extLst>
</a:theme>
</file>

<file path=docProps/app.xml><?xml version="1.0" encoding="utf-8"?>
<Properties xmlns="http://schemas.openxmlformats.org/officeDocument/2006/extended-properties" xmlns:vt="http://schemas.openxmlformats.org/officeDocument/2006/docPropsVTypes">
  <TotalTime>38</TotalTime>
  <Words>3600</Words>
  <Application>Microsoft Office PowerPoint</Application>
  <PresentationFormat>Grand écran</PresentationFormat>
  <Paragraphs>325</Paragraphs>
  <Slides>49</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49</vt:i4>
      </vt:variant>
    </vt:vector>
  </HeadingPairs>
  <TitlesOfParts>
    <vt:vector size="58" baseType="lpstr">
      <vt:lpstr>Arial</vt:lpstr>
      <vt:lpstr>ArialUnicodeMS-WinCharSetFFFF-H</vt:lpstr>
      <vt:lpstr>Calibri</vt:lpstr>
      <vt:lpstr>Calibri Light</vt:lpstr>
      <vt:lpstr>Cambria</vt:lpstr>
      <vt:lpstr>Segoe UI Historic</vt:lpstr>
      <vt:lpstr>Times New Roman</vt:lpstr>
      <vt:lpstr>Wingdings</vt:lpstr>
      <vt:lpstr>Céleste</vt:lpstr>
      <vt:lpstr>COMMUNICATION interne  </vt:lpstr>
      <vt:lpstr>1. Définition:</vt:lpstr>
      <vt:lpstr>2. L’écoute</vt:lpstr>
      <vt:lpstr>3. Les mouvements de l’information</vt:lpstr>
      <vt:lpstr>L’information diffusée en entreprise</vt:lpstr>
      <vt:lpstr>Les chemins de l’information</vt:lpstr>
      <vt:lpstr>Les chemins de l’information</vt:lpstr>
      <vt:lpstr>Les chemins de l’information</vt:lpstr>
      <vt:lpstr>Les réseaux de communication</vt:lpstr>
      <vt:lpstr>La croix </vt:lpstr>
      <vt:lpstr>La chaîne </vt:lpstr>
      <vt:lpstr>Le « y » </vt:lpstr>
      <vt:lpstr>Le cercle </vt:lpstr>
      <vt:lpstr>La toile d’araignée </vt:lpstr>
      <vt:lpstr>. MISSIONS ET PLACE DE LA COMMUNICATION INTERNE 1.1. Les missions du service de communication interne</vt:lpstr>
      <vt:lpstr>Présentation PowerPoint</vt:lpstr>
      <vt:lpstr>1.2. La place de la communication interne dans l’entreprise</vt:lpstr>
      <vt:lpstr>Présentation PowerPoint</vt:lpstr>
      <vt:lpstr>Présentation PowerPoint</vt:lpstr>
      <vt:lpstr>1.3 Articulation entre communication interne et externe</vt:lpstr>
      <vt:lpstr>Présentation PowerPoint</vt:lpstr>
      <vt:lpstr>2. LES AUDIENCES DE LA COMMUNICATION INTERNE 2.1 Qui sont les cibles de la communication interne ?</vt:lpstr>
      <vt:lpstr>2.2. Segmenter les audiences de la CI</vt:lpstr>
      <vt:lpstr>3. LA COMMUNICATION RH ET LA COMMUNICATION DE RECRUTEMENT 3.1 Les enjeux de la communication RH </vt:lpstr>
      <vt:lpstr>3.2 La marque employeur</vt:lpstr>
      <vt:lpstr>Présentation PowerPoint</vt:lpstr>
      <vt:lpstr>Great place to work 2020</vt:lpstr>
      <vt:lpstr>3.3 la communication de recrutement</vt:lpstr>
      <vt:lpstr>4. Les outils de la cI</vt:lpstr>
      <vt:lpstr>Les outils liés à l’écrit</vt:lpstr>
      <vt:lpstr>Présentation PowerPoint</vt:lpstr>
      <vt:lpstr>Présentation PowerPoint</vt:lpstr>
      <vt:lpstr>Présentation PowerPoint</vt:lpstr>
      <vt:lpstr>Les outils liés à l’oral</vt:lpstr>
      <vt:lpstr>L’ÉVÉNEMENTIEL, VECTEUR DE LA COMMUNICATION INTERNE </vt:lpstr>
      <vt:lpstr>Quelques exemples: </vt:lpstr>
      <vt:lpstr>L’événementiel: la convention</vt:lpstr>
      <vt:lpstr>LE JOURNAL INTERNE</vt:lpstr>
      <vt:lpstr>Présentation PowerPoint</vt:lpstr>
      <vt:lpstr>Présentation PowerPoint</vt:lpstr>
      <vt:lpstr>Le journal interne</vt:lpstr>
      <vt:lpstr>DE L’INTRANET AU RÉSEAU SOCIAL</vt:lpstr>
      <vt:lpstr>Présentation PowerPoint</vt:lpstr>
      <vt:lpstr>Présentation PowerPoint</vt:lpstr>
      <vt:lpstr>Présentation PowerPoint</vt:lpstr>
      <vt:lpstr>Présentation PowerPoint</vt:lpstr>
      <vt:lpstr>Les obstacles à la communication interne</vt:lpstr>
      <vt:lpstr>Présentation PowerPoint</vt:lpstr>
      <vt:lpstr>L’évaluation de la communication interne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 interne  FSMS L1</dc:title>
  <dc:creator>communication@orchies-futsal.fr</dc:creator>
  <cp:lastModifiedBy>Nicolas CARRE</cp:lastModifiedBy>
  <cp:revision>5</cp:revision>
  <dcterms:created xsi:type="dcterms:W3CDTF">2020-11-14T09:45:25Z</dcterms:created>
  <dcterms:modified xsi:type="dcterms:W3CDTF">2022-09-27T13:08:48Z</dcterms:modified>
</cp:coreProperties>
</file>