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68" r:id="rId2"/>
    <p:sldId id="333" r:id="rId3"/>
    <p:sldId id="334" r:id="rId4"/>
    <p:sldId id="335" r:id="rId5"/>
    <p:sldId id="336" r:id="rId6"/>
    <p:sldId id="337" r:id="rId7"/>
    <p:sldId id="338" r:id="rId8"/>
    <p:sldId id="339" r:id="rId9"/>
    <p:sldId id="340" r:id="rId10"/>
    <p:sldId id="341" r:id="rId11"/>
    <p:sldId id="342" r:id="rId12"/>
    <p:sldId id="343" r:id="rId13"/>
    <p:sldId id="344" r:id="rId14"/>
    <p:sldId id="345" r:id="rId15"/>
    <p:sldId id="346" r:id="rId16"/>
    <p:sldId id="347" r:id="rId17"/>
    <p:sldId id="348"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82" d="100"/>
          <a:sy n="82" d="100"/>
        </p:scale>
        <p:origin x="73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3/15/2024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3/15/2024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3/15/2024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3/15/2024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blog.hubspot.fr/marketing/quand-publier-sur-linkedi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blog.hubspot.fr/marketing/le-marketing-de-contenu-sur-linked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991F-E463-4273-9609-6C90D97B47CD}"/>
              </a:ext>
            </a:extLst>
          </p:cNvPr>
          <p:cNvSpPr>
            <a:spLocks noGrp="1"/>
          </p:cNvSpPr>
          <p:nvPr>
            <p:ph type="title"/>
          </p:nvPr>
        </p:nvSpPr>
        <p:spPr>
          <a:xfrm>
            <a:off x="427183" y="3001818"/>
            <a:ext cx="10131425" cy="1456267"/>
          </a:xfrm>
        </p:spPr>
        <p:txBody>
          <a:bodyPr>
            <a:normAutofit/>
          </a:bodyPr>
          <a:lstStyle/>
          <a:p>
            <a:r>
              <a:rPr lang="fr-FR" dirty="0"/>
              <a:t>LinkedIn</a:t>
            </a:r>
          </a:p>
        </p:txBody>
      </p:sp>
    </p:spTree>
    <p:extLst>
      <p:ext uri="{BB962C8B-B14F-4D97-AF65-F5344CB8AC3E}">
        <p14:creationId xmlns:p14="http://schemas.microsoft.com/office/powerpoint/2010/main" val="2974338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Comment plaire à l'algorithme LinkedIn en 2024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Ne pas abuser des hashtags</a:t>
            </a:r>
          </a:p>
          <a:p>
            <a:pPr algn="l" fontAlgn="base"/>
            <a:r>
              <a:rPr lang="fr-FR" b="0" i="0" dirty="0">
                <a:effectLst/>
                <a:latin typeface="Lexend Deca"/>
              </a:rPr>
              <a:t>Sur LinkedIn, il n'y a pas réellement de limite à l'emploi des hashtags, mais il est à noter que plus ils sont nombreux, moins ils seront ciblés. En effet, une publication avec les hashtags #marketing et #seo ciblera deux domaines différents, bien que proches. Ainsi, le réseau social pourrait pénaliser un post par incompréhension. C'est pourquoi il est recommandé de ne pas en employer plus de deux ou trois par publication.</a:t>
            </a:r>
          </a:p>
        </p:txBody>
      </p:sp>
    </p:spTree>
    <p:extLst>
      <p:ext uri="{BB962C8B-B14F-4D97-AF65-F5344CB8AC3E}">
        <p14:creationId xmlns:p14="http://schemas.microsoft.com/office/powerpoint/2010/main" val="2497655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Comment plaire à l'algorithme LinkedIn en 2024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Travailler le </a:t>
            </a:r>
            <a:r>
              <a:rPr lang="fr-FR" b="0" i="0" dirty="0" err="1">
                <a:effectLst/>
                <a:latin typeface="Lexend Deca"/>
              </a:rPr>
              <a:t>dwell</a:t>
            </a:r>
            <a:r>
              <a:rPr lang="fr-FR" b="0" i="0" dirty="0">
                <a:effectLst/>
                <a:latin typeface="Lexend Deca"/>
              </a:rPr>
              <a:t> time</a:t>
            </a:r>
          </a:p>
          <a:p>
            <a:pPr algn="l" fontAlgn="base"/>
            <a:r>
              <a:rPr lang="fr-FR" b="0" i="0" dirty="0">
                <a:effectLst/>
                <a:latin typeface="Lexend Deca"/>
              </a:rPr>
              <a:t>Le </a:t>
            </a:r>
            <a:r>
              <a:rPr lang="fr-FR" b="0" i="0" dirty="0" err="1">
                <a:effectLst/>
                <a:latin typeface="Lexend Deca"/>
              </a:rPr>
              <a:t>dwell</a:t>
            </a:r>
            <a:r>
              <a:rPr lang="fr-FR" b="0" i="0" dirty="0">
                <a:effectLst/>
                <a:latin typeface="Lexend Deca"/>
              </a:rPr>
              <a:t> time désigne le temps passé par un lecteur sur un post. Plus il est long, plus l'algorithme LinkedIn pensera que le post est intéressant et alors il sera plus enclin à le partager avec une plus grande audience. Il faut donc optimiser les publications pour capter au maximum l'attention des lecteurs et s'assurer qu'ils les lisent de bout en bout. Pour cela, le critère de qualité précédemment cité est celui qui fournira les meilleurs résultats.</a:t>
            </a:r>
          </a:p>
        </p:txBody>
      </p:sp>
    </p:spTree>
    <p:extLst>
      <p:ext uri="{BB962C8B-B14F-4D97-AF65-F5344CB8AC3E}">
        <p14:creationId xmlns:p14="http://schemas.microsoft.com/office/powerpoint/2010/main" val="480038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Comment plaire à l'algorithme LinkedIn en 2024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Utiliser des émojis</a:t>
            </a:r>
          </a:p>
          <a:p>
            <a:pPr algn="l" fontAlgn="base"/>
            <a:r>
              <a:rPr lang="fr-FR" b="0" i="0" dirty="0">
                <a:effectLst/>
                <a:latin typeface="Lexend Deca"/>
              </a:rPr>
              <a:t>En soi, les émojis n'ont aucun impact sur l'algorithme LinkedIn, ni positif, ni négatif. Mais ils attirent l'attention des lecteurs et favorisent donc le temps passé ainsi que l'engagement qui s'en suit. Il est donc recommandé d'agrémenter une publication de divers émojis qui rythmeront sa lecture et ajouteront une dimension émotionnelle à son propos.</a:t>
            </a:r>
          </a:p>
        </p:txBody>
      </p:sp>
    </p:spTree>
    <p:extLst>
      <p:ext uri="{BB962C8B-B14F-4D97-AF65-F5344CB8AC3E}">
        <p14:creationId xmlns:p14="http://schemas.microsoft.com/office/powerpoint/2010/main" val="929788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Comment plaire à l'algorithme LinkedIn en 2024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Favoriser l'engagement et surtout les commentaires</a:t>
            </a:r>
          </a:p>
          <a:p>
            <a:pPr algn="l" fontAlgn="base"/>
            <a:r>
              <a:rPr lang="fr-FR" b="0" i="0" dirty="0">
                <a:effectLst/>
                <a:latin typeface="Lexend Deca"/>
              </a:rPr>
              <a:t>L'algorithme LinkedIn va tenir compte de l'engagement (les interactions avec d'autres membres) pour juger de la qualité d'un post et du profil qui l'a posté. Si les likes sont pris en compte par l'algorithme, ce sont surtout les commentaires qui sont appréciés sur LinkedIn. C'est pourquoi de nombreuses personnes finissent leurs publications par une question. Le moment où l'on publie influe aussi sur la visibilité du post et donc son engagement, c'est pourquoi il faut savoir </a:t>
            </a:r>
            <a:r>
              <a:rPr lang="fr-FR" b="0" i="0" dirty="0">
                <a:effectLst/>
                <a:latin typeface="inherit"/>
                <a:hlinkClick r:id="rId2">
                  <a:extLst>
                    <a:ext uri="{A12FA001-AC4F-418D-AE19-62706E023703}">
                      <ahyp:hlinkClr xmlns:ahyp="http://schemas.microsoft.com/office/drawing/2018/hyperlinkcolor" val="tx"/>
                    </a:ext>
                  </a:extLst>
                </a:hlinkClick>
              </a:rPr>
              <a:t>quand publier sur LinkedIn</a:t>
            </a:r>
            <a:r>
              <a:rPr lang="fr-FR" b="0" i="0" dirty="0">
                <a:effectLst/>
                <a:latin typeface="Lexend Deca"/>
              </a:rPr>
              <a:t>.</a:t>
            </a:r>
          </a:p>
        </p:txBody>
      </p:sp>
    </p:spTree>
    <p:extLst>
      <p:ext uri="{BB962C8B-B14F-4D97-AF65-F5344CB8AC3E}">
        <p14:creationId xmlns:p14="http://schemas.microsoft.com/office/powerpoint/2010/main" val="339909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Comment plaire à l'algorithme LinkedIn en 2024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Ne pas publier plus d'un post par jour</a:t>
            </a:r>
          </a:p>
          <a:p>
            <a:pPr algn="l" fontAlgn="base"/>
            <a:r>
              <a:rPr lang="fr-FR" b="0" i="0" dirty="0">
                <a:effectLst/>
                <a:latin typeface="Lexend Deca"/>
              </a:rPr>
              <a:t>Sur LinkedIn, l'algorithme a tendance à pénaliser les auteurs de plus d'un post par jour. En effet, des études ont démontré que le second post avait besoin du double d'engagement que le premier pour obtenir la même audience. Au-delà de deux </a:t>
            </a:r>
            <a:r>
              <a:rPr lang="fr-FR" b="0" i="0" dirty="0" err="1">
                <a:effectLst/>
                <a:latin typeface="Lexend Deca"/>
              </a:rPr>
              <a:t>posts</a:t>
            </a:r>
            <a:r>
              <a:rPr lang="fr-FR" b="0" i="0" dirty="0">
                <a:effectLst/>
                <a:latin typeface="Lexend Deca"/>
              </a:rPr>
              <a:t> par jour, LinkedIn va commencer à considérer cela comme du spam. Si cela est récurrent, il est même possible que le compte soit blacklisté.</a:t>
            </a:r>
          </a:p>
        </p:txBody>
      </p:sp>
    </p:spTree>
    <p:extLst>
      <p:ext uri="{BB962C8B-B14F-4D97-AF65-F5344CB8AC3E}">
        <p14:creationId xmlns:p14="http://schemas.microsoft.com/office/powerpoint/2010/main" val="2147917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pPr algn="l" fontAlgn="base"/>
            <a:r>
              <a:rPr lang="fr-FR" b="0" i="0" dirty="0">
                <a:effectLst/>
                <a:latin typeface="inherit"/>
              </a:rPr>
              <a:t>Quel est le meilleur moment pour poster sur LinkedIn ?</a:t>
            </a:r>
            <a:endParaRPr lang="fr-FR" b="1" i="0" dirty="0">
              <a:effectLst/>
              <a:latin typeface="Lexend Deca"/>
            </a:endParaRP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buFont typeface="Arial" panose="020B0604020202020204" pitchFamily="34" charset="0"/>
              <a:buChar char="•"/>
            </a:pPr>
            <a:r>
              <a:rPr lang="fr-FR" b="0" i="0" dirty="0">
                <a:effectLst/>
                <a:latin typeface="inherit"/>
              </a:rPr>
              <a:t>Le matin de 7h30 à 8h, créneau horaire pendant lequel les internautes consultent leur téléphone avant de partir travailler ou sur leur trajet, notamment dans les transports en commun. Le matin, la consultation des actualités sur le réseau social professionnel remplace ou complète la lecture du journal.</a:t>
            </a:r>
          </a:p>
          <a:p>
            <a:pPr algn="l" fontAlgn="base">
              <a:buFont typeface="Arial" panose="020B0604020202020204" pitchFamily="34" charset="0"/>
              <a:buChar char="•"/>
            </a:pPr>
            <a:r>
              <a:rPr lang="fr-FR" b="0" i="0" dirty="0">
                <a:effectLst/>
                <a:latin typeface="inherit"/>
              </a:rPr>
              <a:t>Le midi pendant la pause déjeuner, moment privilégié pour se connecter. Les professionnels s'accordent du temps pour consulter les messages et les liens vers des articles partagés sur LinkedIn.</a:t>
            </a:r>
          </a:p>
          <a:p>
            <a:pPr algn="l" fontAlgn="base">
              <a:buFont typeface="Arial" panose="020B0604020202020204" pitchFamily="34" charset="0"/>
              <a:buChar char="•"/>
            </a:pPr>
            <a:r>
              <a:rPr lang="fr-FR" b="0" i="0" dirty="0">
                <a:effectLst/>
                <a:latin typeface="inherit"/>
              </a:rPr>
              <a:t>En fin de journée, entre 17h à 18h, sur le trajet entre le lieu de travail et le domicile.</a:t>
            </a:r>
          </a:p>
        </p:txBody>
      </p:sp>
    </p:spTree>
    <p:extLst>
      <p:ext uri="{BB962C8B-B14F-4D97-AF65-F5344CB8AC3E}">
        <p14:creationId xmlns:p14="http://schemas.microsoft.com/office/powerpoint/2010/main" val="1669804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pPr algn="l" fontAlgn="base"/>
            <a:r>
              <a:rPr lang="fr-FR" b="0" i="0" dirty="0">
                <a:effectLst/>
                <a:latin typeface="inherit"/>
              </a:rPr>
              <a:t>Quel est le meilleur moment pour poster sur LinkedIn ?</a:t>
            </a:r>
            <a:endParaRPr lang="fr-FR" b="1" i="0" dirty="0">
              <a:effectLst/>
              <a:latin typeface="Lexend Deca"/>
            </a:endParaRP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Le taux d'engagement sur LinkedIn est plus faible le lundi, le vendredi et le week-end.</a:t>
            </a:r>
          </a:p>
          <a:p>
            <a:pPr algn="l" fontAlgn="base"/>
            <a:r>
              <a:rPr lang="fr-FR" b="0" i="0" dirty="0">
                <a:effectLst/>
                <a:latin typeface="Lexend Deca"/>
              </a:rPr>
              <a:t>Le lundi, de nombreux professionnels préfèrent se consacrer à l'organisation de leur semaine : planification, prise de connaissance des mails ou réunions d'équipe. Les entreprises devront donc éviter de publier sur LinkedIn le lundi, car l'attention de leur cible risque d'être accaparée par d'autres sujets.</a:t>
            </a:r>
          </a:p>
          <a:p>
            <a:pPr algn="l" fontAlgn="base"/>
            <a:r>
              <a:rPr lang="fr-FR" b="0" i="0" dirty="0">
                <a:effectLst/>
                <a:latin typeface="Lexend Deca"/>
              </a:rPr>
              <a:t>Le vendredi est quant à lui plutôt dédié à la clôture de la semaine, au bouclage des dossiers en cours. La fin de semaine approchant, certains réseaux sociaux plus divertissants comme Facebook ou Instagram vont ainsi prendre le relai de LinkedIn, le personnel va prendre le pas sur le professionnel.</a:t>
            </a:r>
          </a:p>
        </p:txBody>
      </p:sp>
    </p:spTree>
    <p:extLst>
      <p:ext uri="{BB962C8B-B14F-4D97-AF65-F5344CB8AC3E}">
        <p14:creationId xmlns:p14="http://schemas.microsoft.com/office/powerpoint/2010/main" val="4086535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pPr algn="l" fontAlgn="base"/>
            <a:r>
              <a:rPr lang="fr-FR" b="0" i="0" dirty="0">
                <a:effectLst/>
                <a:latin typeface="inherit"/>
              </a:rPr>
              <a:t>À quelle fréquence publier sur LinkedIn ?</a:t>
            </a:r>
            <a:endParaRPr lang="fr-FR" b="1" i="0" dirty="0">
              <a:effectLst/>
              <a:latin typeface="Lexend Deca"/>
            </a:endParaRP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Pour choisir la bonne fréquence de publication, il est avant tout nécessaire de bien connaître les habitudes de sa cible. Il sera donc nécessaire d'opérer par étapes et de faire des tests. Pour ce faire, LinkedIn offre, d'ailleurs, nombre de statistiques utiles. Une fois les caractéristiques de la cible identifiées, il faudra s'assurer de la qualité du contenu des publications. En effet, l'algorithme LinkedIn n'apprécie pas les auteurs qui publient uniquement pour publier. Donc, il ne faut publier que lorsque la pertinence du contenu créé est optimum.</a:t>
            </a:r>
          </a:p>
        </p:txBody>
      </p:sp>
    </p:spTree>
    <p:extLst>
      <p:ext uri="{BB962C8B-B14F-4D97-AF65-F5344CB8AC3E}">
        <p14:creationId xmlns:p14="http://schemas.microsoft.com/office/powerpoint/2010/main" val="1762659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FEAAAB-4D8F-B197-9C19-F5B24C3F54AD}"/>
              </a:ext>
            </a:extLst>
          </p:cNvPr>
          <p:cNvSpPr>
            <a:spLocks noGrp="1"/>
          </p:cNvSpPr>
          <p:nvPr>
            <p:ph type="title"/>
          </p:nvPr>
        </p:nvSpPr>
        <p:spPr/>
        <p:txBody>
          <a:bodyPr/>
          <a:lstStyle/>
          <a:p>
            <a:r>
              <a:rPr lang="fr-FR" dirty="0"/>
              <a:t>Développez vos ventes avec le social </a:t>
            </a:r>
            <a:r>
              <a:rPr lang="fr-FR" dirty="0" err="1"/>
              <a:t>selling</a:t>
            </a:r>
            <a:endParaRPr lang="fr-FR" dirty="0"/>
          </a:p>
        </p:txBody>
      </p:sp>
      <p:sp>
        <p:nvSpPr>
          <p:cNvPr id="3" name="Espace réservé du contenu 2">
            <a:extLst>
              <a:ext uri="{FF2B5EF4-FFF2-40B4-BE49-F238E27FC236}">
                <a16:creationId xmlns:a16="http://schemas.microsoft.com/office/drawing/2014/main" id="{F6B9E697-FA75-2F45-C707-39F8BEB243E7}"/>
              </a:ext>
            </a:extLst>
          </p:cNvPr>
          <p:cNvSpPr>
            <a:spLocks noGrp="1"/>
          </p:cNvSpPr>
          <p:nvPr>
            <p:ph idx="1"/>
          </p:nvPr>
        </p:nvSpPr>
        <p:spPr/>
        <p:txBody>
          <a:bodyPr>
            <a:normAutofit fontScale="92500"/>
          </a:bodyPr>
          <a:lstStyle/>
          <a:p>
            <a:pPr algn="l"/>
            <a:r>
              <a:rPr lang="fr-FR" b="1" i="0" dirty="0">
                <a:effectLst/>
                <a:latin typeface="Inter"/>
              </a:rPr>
              <a:t>Le social </a:t>
            </a:r>
            <a:r>
              <a:rPr lang="fr-FR" b="1" i="0" dirty="0" err="1">
                <a:effectLst/>
                <a:latin typeface="Inter"/>
              </a:rPr>
              <a:t>selling</a:t>
            </a:r>
            <a:r>
              <a:rPr lang="fr-FR" b="0" i="0" dirty="0">
                <a:effectLst/>
                <a:latin typeface="Inter"/>
              </a:rPr>
              <a:t> permet d’utiliser les réseaux sociaux professionnels pour le développement des ventes, en utilisant principalement </a:t>
            </a:r>
            <a:r>
              <a:rPr lang="fr-FR" b="1" i="0" dirty="0">
                <a:effectLst/>
                <a:latin typeface="Inter"/>
              </a:rPr>
              <a:t>LinkedIn</a:t>
            </a:r>
            <a:r>
              <a:rPr lang="fr-FR" b="0" i="0" dirty="0">
                <a:effectLst/>
                <a:latin typeface="Inter"/>
              </a:rPr>
              <a:t> et </a:t>
            </a:r>
            <a:r>
              <a:rPr lang="fr-FR" b="1" i="0" dirty="0">
                <a:effectLst/>
                <a:latin typeface="Inter"/>
              </a:rPr>
              <a:t>Twitter</a:t>
            </a:r>
            <a:r>
              <a:rPr lang="fr-FR" b="0" i="0" dirty="0">
                <a:effectLst/>
                <a:latin typeface="Inter"/>
              </a:rPr>
              <a:t>. </a:t>
            </a:r>
          </a:p>
          <a:p>
            <a:pPr algn="l"/>
            <a:r>
              <a:rPr lang="fr-FR" b="0" i="0" dirty="0">
                <a:effectLst/>
                <a:latin typeface="Inter"/>
              </a:rPr>
              <a:t>Il est employé par le vendeur pour mener des </a:t>
            </a:r>
            <a:r>
              <a:rPr lang="fr-FR" b="1" i="0" dirty="0">
                <a:effectLst/>
                <a:latin typeface="Inter"/>
              </a:rPr>
              <a:t>actions individuelles</a:t>
            </a:r>
            <a:r>
              <a:rPr lang="fr-FR" b="0" i="0" dirty="0">
                <a:effectLst/>
                <a:latin typeface="Inter"/>
              </a:rPr>
              <a:t> dont les objectifs sont :</a:t>
            </a:r>
          </a:p>
          <a:p>
            <a:pPr algn="l">
              <a:buFont typeface="Arial" panose="020B0604020202020204" pitchFamily="34" charset="0"/>
              <a:buChar char="•"/>
            </a:pPr>
            <a:r>
              <a:rPr lang="fr-FR" b="0" i="0" dirty="0">
                <a:effectLst/>
                <a:latin typeface="Inter"/>
              </a:rPr>
              <a:t>le travail sur son image, mais aussi celle de l’expertise et des compétences de l’entreprise et de ses membres ;</a:t>
            </a:r>
          </a:p>
          <a:p>
            <a:pPr algn="l">
              <a:buFont typeface="Arial" panose="020B0604020202020204" pitchFamily="34" charset="0"/>
              <a:buChar char="•"/>
            </a:pPr>
            <a:r>
              <a:rPr lang="fr-FR" b="0" i="0" dirty="0">
                <a:effectLst/>
                <a:latin typeface="Inter"/>
              </a:rPr>
              <a:t>la recherche de prospects et la gestion de ses clients et des followers ;</a:t>
            </a:r>
          </a:p>
          <a:p>
            <a:pPr algn="l">
              <a:buFont typeface="Arial" panose="020B0604020202020204" pitchFamily="34" charset="0"/>
              <a:buChar char="•"/>
            </a:pPr>
            <a:r>
              <a:rPr lang="fr-FR" b="0" i="0" dirty="0">
                <a:effectLst/>
                <a:latin typeface="Inter"/>
              </a:rPr>
              <a:t>l’obtention de recommandations des clients ou des prospects ;</a:t>
            </a:r>
          </a:p>
          <a:p>
            <a:pPr algn="l">
              <a:buFont typeface="Arial" panose="020B0604020202020204" pitchFamily="34" charset="0"/>
              <a:buChar char="•"/>
            </a:pPr>
            <a:r>
              <a:rPr lang="fr-FR" b="0" i="0" dirty="0">
                <a:effectLst/>
                <a:latin typeface="Inter"/>
              </a:rPr>
              <a:t>le relais ou la publication d’articles ou d’informations montrant l’expertise et l’intérêt de l’entreprise pour les prospects ou clients ;</a:t>
            </a:r>
          </a:p>
          <a:p>
            <a:pPr algn="l">
              <a:buFont typeface="Arial" panose="020B0604020202020204" pitchFamily="34" charset="0"/>
              <a:buChar char="•"/>
            </a:pPr>
            <a:r>
              <a:rPr lang="fr-FR" b="0" i="0" dirty="0">
                <a:effectLst/>
                <a:latin typeface="Inter"/>
              </a:rPr>
              <a:t>la prise de contact direct, soit par les réseaux sociaux, soit de façon plus traditionnelle (email, téléphone…).</a:t>
            </a:r>
          </a:p>
          <a:p>
            <a:endParaRPr lang="fr-FR" dirty="0"/>
          </a:p>
        </p:txBody>
      </p:sp>
    </p:spTree>
    <p:extLst>
      <p:ext uri="{BB962C8B-B14F-4D97-AF65-F5344CB8AC3E}">
        <p14:creationId xmlns:p14="http://schemas.microsoft.com/office/powerpoint/2010/main" val="3771588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BC294C-EFEF-7606-4AE5-F4CF6F48323C}"/>
              </a:ext>
            </a:extLst>
          </p:cNvPr>
          <p:cNvSpPr>
            <a:spLocks noGrp="1"/>
          </p:cNvSpPr>
          <p:nvPr>
            <p:ph type="title"/>
          </p:nvPr>
        </p:nvSpPr>
        <p:spPr/>
        <p:txBody>
          <a:bodyPr/>
          <a:lstStyle/>
          <a:p>
            <a:r>
              <a:rPr lang="fr-FR" dirty="0"/>
              <a:t>Exemple</a:t>
            </a:r>
          </a:p>
        </p:txBody>
      </p:sp>
      <p:pic>
        <p:nvPicPr>
          <p:cNvPr id="16386" name="Picture 2" descr="Exemple de notification LinkedIn">
            <a:extLst>
              <a:ext uri="{FF2B5EF4-FFF2-40B4-BE49-F238E27FC236}">
                <a16:creationId xmlns:a16="http://schemas.microsoft.com/office/drawing/2014/main" id="{D8B066F8-8211-0FFC-466A-B5F40446512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75322" y="2779067"/>
            <a:ext cx="8952381" cy="2374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6873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CC8D82-3014-080E-2FFA-242811E25BC8}"/>
              </a:ext>
            </a:extLst>
          </p:cNvPr>
          <p:cNvSpPr>
            <a:spLocks noGrp="1"/>
          </p:cNvSpPr>
          <p:nvPr>
            <p:ph type="title"/>
          </p:nvPr>
        </p:nvSpPr>
        <p:spPr/>
        <p:txBody>
          <a:bodyPr/>
          <a:lstStyle/>
          <a:p>
            <a:r>
              <a:rPr lang="fr-FR" dirty="0"/>
              <a:t>LinkedIn</a:t>
            </a:r>
          </a:p>
        </p:txBody>
      </p:sp>
      <p:sp>
        <p:nvSpPr>
          <p:cNvPr id="3" name="Espace réservé du contenu 2">
            <a:extLst>
              <a:ext uri="{FF2B5EF4-FFF2-40B4-BE49-F238E27FC236}">
                <a16:creationId xmlns:a16="http://schemas.microsoft.com/office/drawing/2014/main" id="{8D403D56-6B36-F7E2-8F3D-7D2321F1D510}"/>
              </a:ext>
            </a:extLst>
          </p:cNvPr>
          <p:cNvSpPr>
            <a:spLocks noGrp="1"/>
          </p:cNvSpPr>
          <p:nvPr>
            <p:ph idx="1"/>
          </p:nvPr>
        </p:nvSpPr>
        <p:spPr/>
        <p:txBody>
          <a:bodyPr/>
          <a:lstStyle/>
          <a:p>
            <a:pPr algn="just"/>
            <a:r>
              <a:rPr lang="fr-FR" b="0" i="0" dirty="0">
                <a:effectLst/>
                <a:latin typeface="Lexend Deca"/>
              </a:rPr>
              <a:t>LinkedIn a été créé en 2002 à </a:t>
            </a:r>
            <a:r>
              <a:rPr lang="fr-FR" b="0" i="0" dirty="0" err="1">
                <a:effectLst/>
                <a:latin typeface="Lexend Deca"/>
              </a:rPr>
              <a:t>Mountain</a:t>
            </a:r>
            <a:r>
              <a:rPr lang="fr-FR" b="0" i="0" dirty="0">
                <a:effectLst/>
                <a:latin typeface="Lexend Deca"/>
              </a:rPr>
              <a:t> </a:t>
            </a:r>
            <a:r>
              <a:rPr lang="fr-FR" b="0" i="0" dirty="0" err="1">
                <a:effectLst/>
                <a:latin typeface="Lexend Deca"/>
              </a:rPr>
              <a:t>View</a:t>
            </a:r>
            <a:r>
              <a:rPr lang="fr-FR" b="0" i="0" dirty="0">
                <a:effectLst/>
                <a:latin typeface="Lexend Deca"/>
              </a:rPr>
              <a:t>, en Californie, par un groupe de cinq entrepreneurs, dont Reid Hoffman et Allen Blue, des anciens collaborateurs de l'entreprise PayPal. En quelques années, la start-up voit augmenter son nombre d'abonnés jusqu'à atteindre 200 millions d'utilisateurs en 2012, seulement dix ans après sa création. Avec cette croissance qui n'a dès lors cessé de progresser, en grande partie grâce à l'efficacité de son algorithme, elle attire l'attention de grandes entreprises. En 2016, LinkedIn est alors racheté par Microsoft pour 26,2 milliards de dollars.</a:t>
            </a:r>
            <a:endParaRPr lang="fr-FR" dirty="0"/>
          </a:p>
        </p:txBody>
      </p:sp>
    </p:spTree>
    <p:extLst>
      <p:ext uri="{BB962C8B-B14F-4D97-AF65-F5344CB8AC3E}">
        <p14:creationId xmlns:p14="http://schemas.microsoft.com/office/powerpoint/2010/main" val="3112143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03181B-3288-0432-EB46-C8722F367280}"/>
              </a:ext>
            </a:extLst>
          </p:cNvPr>
          <p:cNvSpPr>
            <a:spLocks noGrp="1"/>
          </p:cNvSpPr>
          <p:nvPr>
            <p:ph type="title"/>
          </p:nvPr>
        </p:nvSpPr>
        <p:spPr/>
        <p:txBody>
          <a:bodyPr/>
          <a:lstStyle/>
          <a:p>
            <a:r>
              <a:rPr lang="fr-FR" dirty="0"/>
              <a:t>Entrez en contact avec vos prospects</a:t>
            </a:r>
          </a:p>
        </p:txBody>
      </p:sp>
      <p:sp>
        <p:nvSpPr>
          <p:cNvPr id="3" name="Espace réservé du contenu 2">
            <a:extLst>
              <a:ext uri="{FF2B5EF4-FFF2-40B4-BE49-F238E27FC236}">
                <a16:creationId xmlns:a16="http://schemas.microsoft.com/office/drawing/2014/main" id="{2271986F-BFB1-485A-133F-DC37CE698E68}"/>
              </a:ext>
            </a:extLst>
          </p:cNvPr>
          <p:cNvSpPr>
            <a:spLocks noGrp="1"/>
          </p:cNvSpPr>
          <p:nvPr>
            <p:ph idx="1"/>
          </p:nvPr>
        </p:nvSpPr>
        <p:spPr/>
        <p:txBody>
          <a:bodyPr/>
          <a:lstStyle/>
          <a:p>
            <a:r>
              <a:rPr lang="fr-FR" dirty="0"/>
              <a:t>Il y a deux étapes pour entrer en contact avec vos prospects sur LinkedIn :</a:t>
            </a:r>
          </a:p>
          <a:p>
            <a:endParaRPr lang="fr-FR" dirty="0"/>
          </a:p>
          <a:p>
            <a:r>
              <a:rPr lang="fr-FR" dirty="0"/>
              <a:t>Développez votre réseau. </a:t>
            </a:r>
          </a:p>
          <a:p>
            <a:endParaRPr lang="fr-FR" dirty="0"/>
          </a:p>
          <a:p>
            <a:r>
              <a:rPr lang="fr-FR" dirty="0"/>
              <a:t>Soyez actif sur LinkedIn en engageant la conversation avec celui-ci.</a:t>
            </a:r>
          </a:p>
        </p:txBody>
      </p:sp>
    </p:spTree>
    <p:extLst>
      <p:ext uri="{BB962C8B-B14F-4D97-AF65-F5344CB8AC3E}">
        <p14:creationId xmlns:p14="http://schemas.microsoft.com/office/powerpoint/2010/main" val="4197721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8F4008-3E35-7343-2C2C-BF47F7681820}"/>
              </a:ext>
            </a:extLst>
          </p:cNvPr>
          <p:cNvSpPr>
            <a:spLocks noGrp="1"/>
          </p:cNvSpPr>
          <p:nvPr>
            <p:ph type="title"/>
          </p:nvPr>
        </p:nvSpPr>
        <p:spPr/>
        <p:txBody>
          <a:bodyPr/>
          <a:lstStyle/>
          <a:p>
            <a:r>
              <a:rPr lang="fr-FR" dirty="0"/>
              <a:t>Développez votre réseau et votre notoriété</a:t>
            </a:r>
          </a:p>
        </p:txBody>
      </p:sp>
      <p:sp>
        <p:nvSpPr>
          <p:cNvPr id="3" name="Espace réservé du contenu 2">
            <a:extLst>
              <a:ext uri="{FF2B5EF4-FFF2-40B4-BE49-F238E27FC236}">
                <a16:creationId xmlns:a16="http://schemas.microsoft.com/office/drawing/2014/main" id="{CCACEE99-2488-AD2B-A145-7405C98287EE}"/>
              </a:ext>
            </a:extLst>
          </p:cNvPr>
          <p:cNvSpPr>
            <a:spLocks noGrp="1"/>
          </p:cNvSpPr>
          <p:nvPr>
            <p:ph idx="1"/>
          </p:nvPr>
        </p:nvSpPr>
        <p:spPr/>
        <p:txBody>
          <a:bodyPr/>
          <a:lstStyle/>
          <a:p>
            <a:pPr algn="l"/>
            <a:r>
              <a:rPr lang="fr-FR" b="0" i="0" dirty="0">
                <a:effectLst/>
                <a:latin typeface="Inter"/>
              </a:rPr>
              <a:t>Chaque contact est associé à un chiffre qui indique votre </a:t>
            </a:r>
            <a:r>
              <a:rPr lang="fr-FR" b="1" i="0" dirty="0">
                <a:effectLst/>
                <a:latin typeface="Inter"/>
              </a:rPr>
              <a:t>degré de séparation</a:t>
            </a:r>
            <a:r>
              <a:rPr lang="fr-FR" b="0" i="0" dirty="0">
                <a:effectLst/>
                <a:latin typeface="Inter"/>
              </a:rPr>
              <a:t> de celui-ci :</a:t>
            </a:r>
          </a:p>
          <a:p>
            <a:pPr algn="l">
              <a:buFont typeface="Arial" panose="020B0604020202020204" pitchFamily="34" charset="0"/>
              <a:buChar char="•"/>
            </a:pPr>
            <a:r>
              <a:rPr lang="fr-FR" b="0" i="0" dirty="0">
                <a:effectLst/>
                <a:latin typeface="Inter"/>
              </a:rPr>
              <a:t>niveau 1, vous êtes en contact direct avec cette personne ;</a:t>
            </a:r>
          </a:p>
          <a:p>
            <a:pPr algn="l">
              <a:buFont typeface="Arial" panose="020B0604020202020204" pitchFamily="34" charset="0"/>
              <a:buChar char="•"/>
            </a:pPr>
            <a:r>
              <a:rPr lang="fr-FR" b="0" i="0" dirty="0">
                <a:effectLst/>
                <a:latin typeface="Inter"/>
              </a:rPr>
              <a:t>niveau 2, un de vos contacts de niveau 1 est en contact avec cette personne ;</a:t>
            </a:r>
          </a:p>
          <a:p>
            <a:pPr algn="l">
              <a:buFont typeface="Arial" panose="020B0604020202020204" pitchFamily="34" charset="0"/>
              <a:buChar char="•"/>
            </a:pPr>
            <a:r>
              <a:rPr lang="fr-FR" b="0" i="0" dirty="0">
                <a:effectLst/>
                <a:latin typeface="Inter"/>
              </a:rPr>
              <a:t>niveau 3, 2 niveaux (ou 2 personnes) vous séparent de cette personne ;</a:t>
            </a:r>
          </a:p>
          <a:p>
            <a:pPr algn="l">
              <a:buFont typeface="Arial" panose="020B0604020202020204" pitchFamily="34" charset="0"/>
              <a:buChar char="•"/>
            </a:pPr>
            <a:r>
              <a:rPr lang="fr-FR" b="0" i="0" dirty="0">
                <a:effectLst/>
                <a:latin typeface="Inter"/>
              </a:rPr>
              <a:t>si aucun chiffre n’est présent, cela signifie que plus de personnes vous séparent de ce contact.</a:t>
            </a:r>
          </a:p>
          <a:p>
            <a:endParaRPr lang="fr-FR" dirty="0"/>
          </a:p>
        </p:txBody>
      </p:sp>
      <p:pic>
        <p:nvPicPr>
          <p:cNvPr id="17410" name="Picture 2" descr="Les 4 niveaux de proximité de LinkedIn">
            <a:extLst>
              <a:ext uri="{FF2B5EF4-FFF2-40B4-BE49-F238E27FC236}">
                <a16:creationId xmlns:a16="http://schemas.microsoft.com/office/drawing/2014/main" id="{15D56AE1-4F06-47E0-7749-07DD314CB4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780" y="4122284"/>
            <a:ext cx="6204857" cy="3490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6548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BB8C1B-A96F-74F2-CCF3-68855C3F49E5}"/>
              </a:ext>
            </a:extLst>
          </p:cNvPr>
          <p:cNvSpPr>
            <a:spLocks noGrp="1"/>
          </p:cNvSpPr>
          <p:nvPr>
            <p:ph type="title"/>
          </p:nvPr>
        </p:nvSpPr>
        <p:spPr/>
        <p:txBody>
          <a:bodyPr/>
          <a:lstStyle/>
          <a:p>
            <a:r>
              <a:rPr lang="fr-FR" dirty="0"/>
              <a:t>Développez votre réseau et votre notoriété</a:t>
            </a:r>
          </a:p>
        </p:txBody>
      </p:sp>
      <p:sp>
        <p:nvSpPr>
          <p:cNvPr id="3" name="Espace réservé du contenu 2">
            <a:extLst>
              <a:ext uri="{FF2B5EF4-FFF2-40B4-BE49-F238E27FC236}">
                <a16:creationId xmlns:a16="http://schemas.microsoft.com/office/drawing/2014/main" id="{35BC376D-DE8A-423E-2619-BFEC3DE3C451}"/>
              </a:ext>
            </a:extLst>
          </p:cNvPr>
          <p:cNvSpPr>
            <a:spLocks noGrp="1"/>
          </p:cNvSpPr>
          <p:nvPr>
            <p:ph idx="1"/>
          </p:nvPr>
        </p:nvSpPr>
        <p:spPr/>
        <p:txBody>
          <a:bodyPr/>
          <a:lstStyle/>
          <a:p>
            <a:pPr algn="l"/>
            <a:r>
              <a:rPr lang="fr-FR" b="1" i="0" dirty="0">
                <a:effectLst/>
                <a:latin typeface="Inter"/>
              </a:rPr>
              <a:t>Répondez aux demandes de contact</a:t>
            </a:r>
          </a:p>
          <a:p>
            <a:pPr algn="l"/>
            <a:r>
              <a:rPr lang="fr-FR" b="0" i="0" dirty="0">
                <a:effectLst/>
                <a:latin typeface="Inter"/>
              </a:rPr>
              <a:t>Une fois présent sur LinkedIn, vous recevrez de nombreuses demandes de contact. Il est recommandé de </a:t>
            </a:r>
            <a:r>
              <a:rPr lang="fr-FR" b="1" i="0" dirty="0">
                <a:effectLst/>
                <a:latin typeface="Inter"/>
              </a:rPr>
              <a:t>privilégier la qualité</a:t>
            </a:r>
            <a:r>
              <a:rPr lang="fr-FR" b="0" i="0" dirty="0">
                <a:effectLst/>
                <a:latin typeface="Inter"/>
              </a:rPr>
              <a:t> à la quantité de contacts, et :</a:t>
            </a:r>
          </a:p>
          <a:p>
            <a:pPr algn="l">
              <a:buFont typeface="Arial" panose="020B0604020202020204" pitchFamily="34" charset="0"/>
              <a:buChar char="•"/>
            </a:pPr>
            <a:r>
              <a:rPr lang="fr-FR" b="0" i="0" dirty="0">
                <a:effectLst/>
                <a:latin typeface="Inter"/>
              </a:rPr>
              <a:t>de favoriser celles qui correspondent à votre environnement professionnel, quelle que soit votre relation avec eux (prescripteur, prestataire, régulateur, client, prospect…) ;</a:t>
            </a:r>
          </a:p>
          <a:p>
            <a:pPr algn="l">
              <a:buFont typeface="Arial" panose="020B0604020202020204" pitchFamily="34" charset="0"/>
              <a:buChar char="•"/>
            </a:pPr>
            <a:r>
              <a:rPr lang="fr-FR" b="0" i="0" dirty="0">
                <a:effectLst/>
                <a:latin typeface="Inter"/>
              </a:rPr>
              <a:t>de refuser celles qui sont en dehors de votre contexte professionnel immédiat ;</a:t>
            </a:r>
          </a:p>
          <a:p>
            <a:pPr algn="l">
              <a:buFont typeface="Arial" panose="020B0604020202020204" pitchFamily="34" charset="0"/>
              <a:buChar char="•"/>
            </a:pPr>
            <a:r>
              <a:rPr lang="fr-FR" b="0" i="0" dirty="0">
                <a:effectLst/>
                <a:latin typeface="Inter"/>
              </a:rPr>
              <a:t>de répondre à des demandes dont vous ne voyez pas l’intérêt et précisant les raisons donnant lieu à rejoindre votre réseau.</a:t>
            </a:r>
          </a:p>
          <a:p>
            <a:endParaRPr lang="fr-FR" dirty="0"/>
          </a:p>
        </p:txBody>
      </p:sp>
    </p:spTree>
    <p:extLst>
      <p:ext uri="{BB962C8B-B14F-4D97-AF65-F5344CB8AC3E}">
        <p14:creationId xmlns:p14="http://schemas.microsoft.com/office/powerpoint/2010/main" val="2126392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9CF6B7-4E82-1BD9-BDA6-3EFDD3478CF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6579CC3-74D8-DB8A-94CA-D1F029FF7EB7}"/>
              </a:ext>
            </a:extLst>
          </p:cNvPr>
          <p:cNvSpPr>
            <a:spLocks noGrp="1"/>
          </p:cNvSpPr>
          <p:nvPr>
            <p:ph type="title"/>
          </p:nvPr>
        </p:nvSpPr>
        <p:spPr/>
        <p:txBody>
          <a:bodyPr/>
          <a:lstStyle/>
          <a:p>
            <a:r>
              <a:rPr lang="fr-FR" dirty="0"/>
              <a:t>Développez votre réseau et votre notoriété</a:t>
            </a:r>
          </a:p>
        </p:txBody>
      </p:sp>
      <p:sp>
        <p:nvSpPr>
          <p:cNvPr id="3" name="Espace réservé du contenu 2">
            <a:extLst>
              <a:ext uri="{FF2B5EF4-FFF2-40B4-BE49-F238E27FC236}">
                <a16:creationId xmlns:a16="http://schemas.microsoft.com/office/drawing/2014/main" id="{D4B7AA32-251F-B0DE-0694-0B978EA81FE7}"/>
              </a:ext>
            </a:extLst>
          </p:cNvPr>
          <p:cNvSpPr>
            <a:spLocks noGrp="1"/>
          </p:cNvSpPr>
          <p:nvPr>
            <p:ph idx="1"/>
          </p:nvPr>
        </p:nvSpPr>
        <p:spPr>
          <a:xfrm>
            <a:off x="685801" y="2347341"/>
            <a:ext cx="10131425" cy="3649133"/>
          </a:xfrm>
        </p:spPr>
        <p:txBody>
          <a:bodyPr/>
          <a:lstStyle/>
          <a:p>
            <a:pPr algn="l"/>
            <a:r>
              <a:rPr lang="fr-FR" b="1" i="0" dirty="0">
                <a:effectLst/>
                <a:latin typeface="Inter"/>
              </a:rPr>
              <a:t>Sollicitez des contacts</a:t>
            </a:r>
          </a:p>
          <a:p>
            <a:r>
              <a:rPr lang="fr-FR" dirty="0">
                <a:effectLst/>
              </a:rPr>
              <a:t>LinkedIn est un annuaire mondial, et cela serait dommage de ne pas en profiter pour trouver vos prospects.</a:t>
            </a:r>
          </a:p>
          <a:p>
            <a:pPr algn="l"/>
            <a:r>
              <a:rPr lang="fr-FR" b="0" i="0" dirty="0">
                <a:effectLst/>
                <a:latin typeface="Inter"/>
              </a:rPr>
              <a:t>Les contacts les plus pertinents sont ceux de votre</a:t>
            </a:r>
            <a:r>
              <a:rPr lang="fr-FR" b="1" i="0" dirty="0">
                <a:effectLst/>
                <a:latin typeface="Inter"/>
              </a:rPr>
              <a:t> vie professionnelle réell</a:t>
            </a:r>
            <a:r>
              <a:rPr lang="fr-FR" b="0" i="0" dirty="0">
                <a:effectLst/>
                <a:latin typeface="Inter"/>
              </a:rPr>
              <a:t>e, avec lesquels vous êtes régulièrement en contact. </a:t>
            </a:r>
            <a:br>
              <a:rPr lang="fr-FR" b="0" i="0" dirty="0">
                <a:effectLst/>
                <a:latin typeface="Inter"/>
              </a:rPr>
            </a:br>
            <a:r>
              <a:rPr lang="fr-FR" b="0" i="0" dirty="0">
                <a:effectLst/>
                <a:latin typeface="Inter"/>
              </a:rPr>
              <a:t>À partir des informations que vous avez rentrées sur votre profil, LinkedIn va vous proposer d’ores et déjà de nombreux contacts qui vont apparaître dans l’onglet Réseau, avec plusieurs thématiques :</a:t>
            </a:r>
          </a:p>
          <a:p>
            <a:pPr algn="l">
              <a:buFont typeface="Arial" panose="020B0604020202020204" pitchFamily="34" charset="0"/>
              <a:buChar char="•"/>
            </a:pPr>
            <a:r>
              <a:rPr lang="fr-FR" b="0" i="0" dirty="0">
                <a:effectLst/>
                <a:latin typeface="Inter"/>
              </a:rPr>
              <a:t>personnes avec qui vous avez peut-être travaillé ;</a:t>
            </a:r>
          </a:p>
          <a:p>
            <a:pPr algn="l">
              <a:buFont typeface="Arial" panose="020B0604020202020204" pitchFamily="34" charset="0"/>
              <a:buChar char="•"/>
            </a:pPr>
            <a:r>
              <a:rPr lang="fr-FR" b="0" i="0" dirty="0">
                <a:effectLst/>
                <a:latin typeface="Inter"/>
              </a:rPr>
              <a:t>anciens élèves que vous pourriez connaître ;</a:t>
            </a:r>
          </a:p>
          <a:p>
            <a:pPr algn="l">
              <a:buFont typeface="Arial" panose="020B0604020202020204" pitchFamily="34" charset="0"/>
              <a:buChar char="•"/>
            </a:pPr>
            <a:r>
              <a:rPr lang="fr-FR" b="0" i="0" dirty="0">
                <a:effectLst/>
                <a:latin typeface="Inter"/>
              </a:rPr>
              <a:t>plus de suggestions pour vous (personne, entreprises, hashtags).</a:t>
            </a:r>
          </a:p>
          <a:p>
            <a:endParaRPr lang="fr-FR" dirty="0"/>
          </a:p>
        </p:txBody>
      </p:sp>
    </p:spTree>
    <p:extLst>
      <p:ext uri="{BB962C8B-B14F-4D97-AF65-F5344CB8AC3E}">
        <p14:creationId xmlns:p14="http://schemas.microsoft.com/office/powerpoint/2010/main" val="550551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Exemple d'une liste de demande de mise en relation sur LinkedIn">
            <a:extLst>
              <a:ext uri="{FF2B5EF4-FFF2-40B4-BE49-F238E27FC236}">
                <a16:creationId xmlns:a16="http://schemas.microsoft.com/office/drawing/2014/main" id="{22C23D09-8F8F-C546-EAE1-A1E5485E7B2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61291" y="401216"/>
            <a:ext cx="7357353" cy="61896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4642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71D963-F686-325F-3804-F613D864CD7E}"/>
              </a:ext>
            </a:extLst>
          </p:cNvPr>
          <p:cNvSpPr>
            <a:spLocks noGrp="1"/>
          </p:cNvSpPr>
          <p:nvPr>
            <p:ph type="title"/>
          </p:nvPr>
        </p:nvSpPr>
        <p:spPr/>
        <p:txBody>
          <a:bodyPr/>
          <a:lstStyle/>
          <a:p>
            <a:r>
              <a:rPr lang="fr-FR" dirty="0"/>
              <a:t>Développez votre réseau et votre notoriété</a:t>
            </a:r>
          </a:p>
        </p:txBody>
      </p:sp>
      <p:sp>
        <p:nvSpPr>
          <p:cNvPr id="3" name="Espace réservé du contenu 2">
            <a:extLst>
              <a:ext uri="{FF2B5EF4-FFF2-40B4-BE49-F238E27FC236}">
                <a16:creationId xmlns:a16="http://schemas.microsoft.com/office/drawing/2014/main" id="{2E935EDF-955F-1006-9B90-37BE930C1DFE}"/>
              </a:ext>
            </a:extLst>
          </p:cNvPr>
          <p:cNvSpPr>
            <a:spLocks noGrp="1"/>
          </p:cNvSpPr>
          <p:nvPr>
            <p:ph idx="1"/>
          </p:nvPr>
        </p:nvSpPr>
        <p:spPr/>
        <p:txBody>
          <a:bodyPr>
            <a:normAutofit fontScale="92500" lnSpcReduction="20000"/>
          </a:bodyPr>
          <a:lstStyle/>
          <a:p>
            <a:pPr algn="l"/>
            <a:r>
              <a:rPr lang="fr-FR" b="1" i="0" dirty="0">
                <a:effectLst/>
                <a:latin typeface="Inter"/>
              </a:rPr>
              <a:t>Contactez les visiteurs de votre profil</a:t>
            </a:r>
          </a:p>
          <a:p>
            <a:pPr algn="l"/>
            <a:r>
              <a:rPr lang="fr-FR" b="0" i="0" dirty="0">
                <a:effectLst/>
                <a:latin typeface="Inter"/>
              </a:rPr>
              <a:t>Dans sa version gratuite, LinkedIn vous permet de </a:t>
            </a:r>
            <a:r>
              <a:rPr lang="fr-FR" b="1" i="0" dirty="0">
                <a:effectLst/>
                <a:latin typeface="Inter"/>
              </a:rPr>
              <a:t>connaître les 5 derniers visiteurs</a:t>
            </a:r>
            <a:r>
              <a:rPr lang="fr-FR" b="0" i="0" dirty="0">
                <a:effectLst/>
                <a:latin typeface="Inter"/>
              </a:rPr>
              <a:t> de votre profil, ce qui permet de se mettre en contact avec eux ou d’échanger, s’ils font partie de votre réseau.</a:t>
            </a:r>
          </a:p>
          <a:p>
            <a:pPr algn="l"/>
            <a:endParaRPr lang="fr-FR" b="0" i="0" dirty="0">
              <a:effectLst/>
              <a:latin typeface="Inter"/>
            </a:endParaRPr>
          </a:p>
          <a:p>
            <a:pPr algn="l"/>
            <a:r>
              <a:rPr lang="fr-FR" b="0" i="0" dirty="0">
                <a:effectLst/>
                <a:latin typeface="Inter"/>
              </a:rPr>
              <a:t>Si vous avez identifié des contacts qui ont visité votre site sans laisser de demande de contact, peut-être que :</a:t>
            </a:r>
          </a:p>
          <a:p>
            <a:pPr algn="l">
              <a:buFont typeface="Arial" panose="020B0604020202020204" pitchFamily="34" charset="0"/>
              <a:buChar char="•"/>
            </a:pPr>
            <a:r>
              <a:rPr lang="fr-FR" b="0" i="0" dirty="0">
                <a:effectLst/>
                <a:latin typeface="Inter"/>
              </a:rPr>
              <a:t>ils n’ont pas trouvé ce qu’ils cherchaient ;</a:t>
            </a:r>
          </a:p>
          <a:p>
            <a:pPr algn="l">
              <a:buFont typeface="Arial" panose="020B0604020202020204" pitchFamily="34" charset="0"/>
              <a:buChar char="•"/>
            </a:pPr>
            <a:r>
              <a:rPr lang="fr-FR" b="0" i="0" dirty="0">
                <a:effectLst/>
                <a:latin typeface="Inter"/>
              </a:rPr>
              <a:t>ils ont été déçus ;</a:t>
            </a:r>
          </a:p>
          <a:p>
            <a:pPr algn="l">
              <a:buFont typeface="Arial" panose="020B0604020202020204" pitchFamily="34" charset="0"/>
              <a:buChar char="•"/>
            </a:pPr>
            <a:r>
              <a:rPr lang="fr-FR" b="0" i="0" dirty="0">
                <a:effectLst/>
                <a:latin typeface="Inter"/>
              </a:rPr>
              <a:t>ils n’ont pas osé partager leur réseau</a:t>
            </a:r>
          </a:p>
          <a:p>
            <a:pPr algn="l"/>
            <a:endParaRPr lang="fr-FR" b="0" i="0" dirty="0">
              <a:effectLst/>
              <a:latin typeface="Inter"/>
            </a:endParaRPr>
          </a:p>
          <a:p>
            <a:br>
              <a:rPr lang="fr-FR" dirty="0"/>
            </a:br>
            <a:endParaRPr lang="fr-FR" dirty="0"/>
          </a:p>
        </p:txBody>
      </p:sp>
    </p:spTree>
    <p:extLst>
      <p:ext uri="{BB962C8B-B14F-4D97-AF65-F5344CB8AC3E}">
        <p14:creationId xmlns:p14="http://schemas.microsoft.com/office/powerpoint/2010/main" val="897462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5AB5A8-42F9-CB0C-1283-26F23DCECC91}"/>
              </a:ext>
            </a:extLst>
          </p:cNvPr>
          <p:cNvSpPr>
            <a:spLocks noGrp="1"/>
          </p:cNvSpPr>
          <p:nvPr>
            <p:ph type="title"/>
          </p:nvPr>
        </p:nvSpPr>
        <p:spPr/>
        <p:txBody>
          <a:bodyPr/>
          <a:lstStyle/>
          <a:p>
            <a:r>
              <a:rPr lang="fr-FR" dirty="0"/>
              <a:t>Développez votre réseau et votre notoriété</a:t>
            </a:r>
          </a:p>
        </p:txBody>
      </p:sp>
      <p:sp>
        <p:nvSpPr>
          <p:cNvPr id="3" name="Espace réservé du contenu 2">
            <a:extLst>
              <a:ext uri="{FF2B5EF4-FFF2-40B4-BE49-F238E27FC236}">
                <a16:creationId xmlns:a16="http://schemas.microsoft.com/office/drawing/2014/main" id="{93EDA739-099F-E8C2-8A62-478833464875}"/>
              </a:ext>
            </a:extLst>
          </p:cNvPr>
          <p:cNvSpPr>
            <a:spLocks noGrp="1"/>
          </p:cNvSpPr>
          <p:nvPr>
            <p:ph idx="1"/>
          </p:nvPr>
        </p:nvSpPr>
        <p:spPr/>
        <p:txBody>
          <a:bodyPr/>
          <a:lstStyle/>
          <a:p>
            <a:pPr algn="l"/>
            <a:r>
              <a:rPr lang="fr-FR" b="1" i="0" dirty="0">
                <a:effectLst/>
                <a:latin typeface="Inter"/>
              </a:rPr>
              <a:t>Sollicitez des recommandations</a:t>
            </a:r>
          </a:p>
          <a:p>
            <a:pPr algn="l"/>
            <a:r>
              <a:rPr lang="fr-FR" b="0" i="0" dirty="0">
                <a:effectLst/>
                <a:latin typeface="Inter"/>
              </a:rPr>
              <a:t>Les recommandations possèdent une </a:t>
            </a:r>
            <a:r>
              <a:rPr lang="fr-FR" b="1" i="0" dirty="0">
                <a:effectLst/>
                <a:latin typeface="Inter"/>
              </a:rPr>
              <a:t>valeur très importante</a:t>
            </a:r>
            <a:r>
              <a:rPr lang="fr-FR" b="0" i="0" dirty="0">
                <a:effectLst/>
                <a:latin typeface="Inter"/>
              </a:rPr>
              <a:t> car elles demandent un effort de rédaction et d’implication à votre contact. Elles </a:t>
            </a:r>
            <a:r>
              <a:rPr lang="fr-FR" b="1" i="0" dirty="0">
                <a:effectLst/>
                <a:latin typeface="Inter"/>
              </a:rPr>
              <a:t>valident vos qualités et votre professionnalisme</a:t>
            </a:r>
            <a:r>
              <a:rPr lang="fr-FR" b="0" i="0" dirty="0">
                <a:effectLst/>
                <a:latin typeface="Inter"/>
              </a:rPr>
              <a:t> auprès de vos lecteurs. Elles apparaissent en bas du profil et sont souvent lues.</a:t>
            </a:r>
          </a:p>
          <a:p>
            <a:pPr algn="l"/>
            <a:r>
              <a:rPr lang="fr-FR" b="0" i="0" dirty="0">
                <a:effectLst/>
                <a:latin typeface="Inter"/>
              </a:rPr>
              <a:t>Elles comportent 2 données : les témoignages que vous avez reçus et ceux que vous avez donnés.</a:t>
            </a:r>
          </a:p>
          <a:p>
            <a:pPr algn="l"/>
            <a:r>
              <a:rPr lang="fr-FR" b="0" i="0" dirty="0">
                <a:effectLst/>
                <a:latin typeface="Inter"/>
              </a:rPr>
              <a:t>La comparaison de ces 2 chiffres permet de mesurer la </a:t>
            </a:r>
            <a:r>
              <a:rPr lang="fr-FR" b="1" i="0" dirty="0">
                <a:effectLst/>
                <a:latin typeface="Inter"/>
              </a:rPr>
              <a:t>pratique du ‘’donnant-donnant’’</a:t>
            </a:r>
            <a:r>
              <a:rPr lang="fr-FR" b="0" i="0" dirty="0">
                <a:effectLst/>
                <a:latin typeface="Inter"/>
              </a:rPr>
              <a:t> qui consiste à donner un témoignage à un contact et en échange, d’en recevoir un.</a:t>
            </a:r>
          </a:p>
          <a:p>
            <a:endParaRPr lang="fr-FR" dirty="0"/>
          </a:p>
        </p:txBody>
      </p:sp>
    </p:spTree>
    <p:extLst>
      <p:ext uri="{BB962C8B-B14F-4D97-AF65-F5344CB8AC3E}">
        <p14:creationId xmlns:p14="http://schemas.microsoft.com/office/powerpoint/2010/main" val="344577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9DD4D-EB7C-16CB-C156-3DA32507FB49}"/>
              </a:ext>
            </a:extLst>
          </p:cNvPr>
          <p:cNvSpPr>
            <a:spLocks noGrp="1"/>
          </p:cNvSpPr>
          <p:nvPr>
            <p:ph type="title"/>
          </p:nvPr>
        </p:nvSpPr>
        <p:spPr/>
        <p:txBody>
          <a:bodyPr/>
          <a:lstStyle/>
          <a:p>
            <a:r>
              <a:rPr lang="fr-FR" dirty="0"/>
              <a:t>Développez votre réseau et votre notoriété</a:t>
            </a:r>
          </a:p>
        </p:txBody>
      </p:sp>
      <p:sp>
        <p:nvSpPr>
          <p:cNvPr id="3" name="Espace réservé du contenu 2">
            <a:extLst>
              <a:ext uri="{FF2B5EF4-FFF2-40B4-BE49-F238E27FC236}">
                <a16:creationId xmlns:a16="http://schemas.microsoft.com/office/drawing/2014/main" id="{AA306BEA-CF2B-8A8E-75F7-A73B291BB9F2}"/>
              </a:ext>
            </a:extLst>
          </p:cNvPr>
          <p:cNvSpPr>
            <a:spLocks noGrp="1"/>
          </p:cNvSpPr>
          <p:nvPr>
            <p:ph idx="1"/>
          </p:nvPr>
        </p:nvSpPr>
        <p:spPr/>
        <p:txBody>
          <a:bodyPr/>
          <a:lstStyle/>
          <a:p>
            <a:pPr algn="l"/>
            <a:r>
              <a:rPr lang="fr-FR" b="1" i="0" dirty="0">
                <a:effectLst/>
                <a:latin typeface="Inter"/>
              </a:rPr>
              <a:t>Soyez actif sur LinkedIn</a:t>
            </a:r>
          </a:p>
          <a:p>
            <a:pPr algn="l"/>
            <a:r>
              <a:rPr lang="fr-FR" b="0" i="0" dirty="0">
                <a:effectLst/>
                <a:latin typeface="Inter"/>
              </a:rPr>
              <a:t>Votre activité sur LinkedIn vous permettra d’</a:t>
            </a:r>
            <a:r>
              <a:rPr lang="fr-FR" b="1" i="0" dirty="0">
                <a:effectLst/>
                <a:latin typeface="Inter"/>
              </a:rPr>
              <a:t>être mieux vu par vos prospects</a:t>
            </a:r>
            <a:r>
              <a:rPr lang="fr-FR" b="0" i="0" dirty="0">
                <a:effectLst/>
                <a:latin typeface="Inter"/>
              </a:rPr>
              <a:t> et d’être présent dans les actions de communication de vos clients.</a:t>
            </a:r>
          </a:p>
          <a:p>
            <a:pPr algn="l"/>
            <a:r>
              <a:rPr lang="fr-FR" b="0" i="0" dirty="0">
                <a:effectLst/>
                <a:latin typeface="Inter"/>
              </a:rPr>
              <a:t>Pour cela, 3 actions sont possibles autour de la publication de contenu :</a:t>
            </a:r>
          </a:p>
          <a:p>
            <a:pPr algn="l">
              <a:buFont typeface="+mj-lt"/>
              <a:buAutoNum type="arabicPeriod"/>
            </a:pPr>
            <a:r>
              <a:rPr lang="fr-FR" b="0" i="0" dirty="0">
                <a:effectLst/>
                <a:latin typeface="Inter"/>
              </a:rPr>
              <a:t>Aimez et commentez un contenu.</a:t>
            </a:r>
          </a:p>
          <a:p>
            <a:pPr algn="l">
              <a:buFont typeface="+mj-lt"/>
              <a:buAutoNum type="arabicPeriod"/>
            </a:pPr>
            <a:r>
              <a:rPr lang="fr-FR" b="0" i="0" dirty="0">
                <a:effectLst/>
                <a:latin typeface="Inter"/>
              </a:rPr>
              <a:t>Partagez un contenu.</a:t>
            </a:r>
          </a:p>
          <a:p>
            <a:pPr algn="l">
              <a:buFont typeface="+mj-lt"/>
              <a:buAutoNum type="arabicPeriod"/>
            </a:pPr>
            <a:r>
              <a:rPr lang="fr-FR" b="0" i="0" dirty="0">
                <a:effectLst/>
                <a:latin typeface="Inter"/>
              </a:rPr>
              <a:t>Publiez des contenus.</a:t>
            </a:r>
          </a:p>
          <a:p>
            <a:endParaRPr lang="fr-FR" dirty="0"/>
          </a:p>
        </p:txBody>
      </p:sp>
    </p:spTree>
    <p:extLst>
      <p:ext uri="{BB962C8B-B14F-4D97-AF65-F5344CB8AC3E}">
        <p14:creationId xmlns:p14="http://schemas.microsoft.com/office/powerpoint/2010/main" val="3730881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D63A1F-16C1-3892-5162-340D5A64545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0360C4D-4FA0-D0FF-A382-101BA5A53920}"/>
              </a:ext>
            </a:extLst>
          </p:cNvPr>
          <p:cNvSpPr>
            <a:spLocks noGrp="1"/>
          </p:cNvSpPr>
          <p:nvPr>
            <p:ph type="title"/>
          </p:nvPr>
        </p:nvSpPr>
        <p:spPr/>
        <p:txBody>
          <a:bodyPr/>
          <a:lstStyle/>
          <a:p>
            <a:r>
              <a:rPr lang="fr-FR" dirty="0"/>
              <a:t>Développez votre réseau et votre notoriété</a:t>
            </a:r>
          </a:p>
        </p:txBody>
      </p:sp>
      <p:sp>
        <p:nvSpPr>
          <p:cNvPr id="3" name="Espace réservé du contenu 2">
            <a:extLst>
              <a:ext uri="{FF2B5EF4-FFF2-40B4-BE49-F238E27FC236}">
                <a16:creationId xmlns:a16="http://schemas.microsoft.com/office/drawing/2014/main" id="{3CC53157-3E4F-02FC-5310-B12E4E3CD8E7}"/>
              </a:ext>
            </a:extLst>
          </p:cNvPr>
          <p:cNvSpPr>
            <a:spLocks noGrp="1"/>
          </p:cNvSpPr>
          <p:nvPr>
            <p:ph idx="1"/>
          </p:nvPr>
        </p:nvSpPr>
        <p:spPr/>
        <p:txBody>
          <a:bodyPr/>
          <a:lstStyle/>
          <a:p>
            <a:pPr algn="l"/>
            <a:r>
              <a:rPr lang="fr-FR" b="1" i="0" dirty="0">
                <a:effectLst/>
                <a:latin typeface="Inter"/>
              </a:rPr>
              <a:t>Plusieurs niveaux de commentaires</a:t>
            </a:r>
            <a:r>
              <a:rPr lang="fr-FR" b="0" i="0" dirty="0">
                <a:effectLst/>
                <a:latin typeface="Inter"/>
              </a:rPr>
              <a:t> sont possibles :</a:t>
            </a:r>
          </a:p>
          <a:p>
            <a:pPr algn="l">
              <a:buFont typeface="Arial" panose="020B0604020202020204" pitchFamily="34" charset="0"/>
              <a:buChar char="•"/>
            </a:pPr>
            <a:r>
              <a:rPr lang="fr-FR" b="0" i="0" dirty="0">
                <a:effectLst/>
                <a:latin typeface="Inter"/>
              </a:rPr>
              <a:t>le plus positif avec ‘Bel article, félicitations’, ‘Je partage votre avis’, ‘Merci de ce partage’… ;</a:t>
            </a:r>
          </a:p>
          <a:p>
            <a:pPr algn="l">
              <a:buFont typeface="Arial" panose="020B0604020202020204" pitchFamily="34" charset="0"/>
              <a:buChar char="•"/>
            </a:pPr>
            <a:r>
              <a:rPr lang="fr-FR" b="0" i="0" dirty="0">
                <a:effectLst/>
                <a:latin typeface="Inter"/>
              </a:rPr>
              <a:t>reprendre une partie du contenu pour </a:t>
            </a:r>
            <a:r>
              <a:rPr lang="fr-FR" b="1" i="0" dirty="0">
                <a:effectLst/>
                <a:latin typeface="Inter"/>
              </a:rPr>
              <a:t>donner un éclairage complémentaire</a:t>
            </a:r>
            <a:r>
              <a:rPr lang="fr-FR" b="0" i="0" dirty="0">
                <a:effectLst/>
                <a:latin typeface="Inter"/>
              </a:rPr>
              <a:t> ou </a:t>
            </a:r>
            <a:r>
              <a:rPr lang="fr-FR" b="1" i="0" dirty="0">
                <a:effectLst/>
                <a:latin typeface="Inter"/>
              </a:rPr>
              <a:t>poser une question</a:t>
            </a:r>
            <a:r>
              <a:rPr lang="fr-FR" b="0" i="0" dirty="0">
                <a:effectLst/>
                <a:latin typeface="Inter"/>
              </a:rPr>
              <a:t>. Dans ce contexte, vous rentrez en mode conversationnel, et d’autres personnes peuvent réagir sur votre texte.</a:t>
            </a:r>
          </a:p>
          <a:p>
            <a:r>
              <a:rPr lang="fr-FR" dirty="0">
                <a:effectLst/>
              </a:rPr>
              <a:t> L’objectif est de montrer votre pertinence, votre expertise sur la thématique abordée et de renforcer votre notoriété. </a:t>
            </a:r>
          </a:p>
          <a:p>
            <a:endParaRPr lang="fr-FR" dirty="0"/>
          </a:p>
        </p:txBody>
      </p:sp>
    </p:spTree>
    <p:extLst>
      <p:ext uri="{BB962C8B-B14F-4D97-AF65-F5344CB8AC3E}">
        <p14:creationId xmlns:p14="http://schemas.microsoft.com/office/powerpoint/2010/main" val="18197835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655D8-5F54-FF9F-6E17-5B886500556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87A16F4-67ED-49D4-3B9E-97A8AA535409}"/>
              </a:ext>
            </a:extLst>
          </p:cNvPr>
          <p:cNvSpPr>
            <a:spLocks noGrp="1"/>
          </p:cNvSpPr>
          <p:nvPr>
            <p:ph type="title"/>
          </p:nvPr>
        </p:nvSpPr>
        <p:spPr/>
        <p:txBody>
          <a:bodyPr/>
          <a:lstStyle/>
          <a:p>
            <a:r>
              <a:rPr lang="fr-FR" dirty="0"/>
              <a:t>Développez votre réseau et votre notoriété</a:t>
            </a:r>
          </a:p>
        </p:txBody>
      </p:sp>
      <p:sp>
        <p:nvSpPr>
          <p:cNvPr id="3" name="Espace réservé du contenu 2">
            <a:extLst>
              <a:ext uri="{FF2B5EF4-FFF2-40B4-BE49-F238E27FC236}">
                <a16:creationId xmlns:a16="http://schemas.microsoft.com/office/drawing/2014/main" id="{588D406B-F1E5-26A5-9805-355FB228E9F2}"/>
              </a:ext>
            </a:extLst>
          </p:cNvPr>
          <p:cNvSpPr>
            <a:spLocks noGrp="1"/>
          </p:cNvSpPr>
          <p:nvPr>
            <p:ph idx="1"/>
          </p:nvPr>
        </p:nvSpPr>
        <p:spPr/>
        <p:txBody>
          <a:bodyPr>
            <a:normAutofit fontScale="92500" lnSpcReduction="20000"/>
          </a:bodyPr>
          <a:lstStyle/>
          <a:p>
            <a:pPr algn="l"/>
            <a:r>
              <a:rPr lang="fr-FR" b="1" i="0" dirty="0">
                <a:effectLst/>
                <a:latin typeface="Inter"/>
              </a:rPr>
              <a:t>Limitez votre temps d’utilisation sur LinkedIn</a:t>
            </a:r>
          </a:p>
          <a:p>
            <a:pPr algn="l"/>
            <a:r>
              <a:rPr lang="fr-FR" b="0" i="0" dirty="0">
                <a:effectLst/>
                <a:latin typeface="Inter"/>
              </a:rPr>
              <a:t>Pour être efficace sur LinkedIn, il est nécessaire de définir une routine limitée dans le temps (typiquement 30 à 45 minutes) et précise. Sans cela, le risque est grand de se laisser déborder par l’attrait du réseau et d’oublier qu’il doit servir votre efficacité commerciale, qui se traduit par de </a:t>
            </a:r>
            <a:r>
              <a:rPr lang="fr-FR" b="1" i="0" dirty="0">
                <a:effectLst/>
                <a:latin typeface="Inter"/>
              </a:rPr>
              <a:t>nombreuses</a:t>
            </a:r>
            <a:r>
              <a:rPr lang="fr-FR" b="0" i="0" dirty="0">
                <a:effectLst/>
                <a:latin typeface="Inter"/>
              </a:rPr>
              <a:t> actions de prise de rendez-vous.</a:t>
            </a:r>
          </a:p>
          <a:p>
            <a:pPr algn="l"/>
            <a:r>
              <a:rPr lang="fr-FR" b="0" i="0" dirty="0">
                <a:effectLst/>
                <a:latin typeface="Inter"/>
              </a:rPr>
              <a:t>La routine quotidienne peut être composée des actions suivantes :</a:t>
            </a:r>
          </a:p>
          <a:p>
            <a:pPr algn="l">
              <a:buFont typeface="Arial" panose="020B0604020202020204" pitchFamily="34" charset="0"/>
              <a:buChar char="•"/>
            </a:pPr>
            <a:r>
              <a:rPr lang="fr-FR" b="0" i="0" dirty="0">
                <a:effectLst/>
                <a:latin typeface="Inter"/>
              </a:rPr>
              <a:t>lecture et likes/commentaires de X articles à partir de sa timeline (page d’accueil) ;</a:t>
            </a:r>
          </a:p>
          <a:p>
            <a:pPr algn="l">
              <a:buFont typeface="Arial" panose="020B0604020202020204" pitchFamily="34" charset="0"/>
              <a:buChar char="•"/>
            </a:pPr>
            <a:r>
              <a:rPr lang="fr-FR" b="0" i="0" dirty="0">
                <a:effectLst/>
                <a:latin typeface="Inter"/>
              </a:rPr>
              <a:t>partage de Y articles avec votre réseau ;</a:t>
            </a:r>
          </a:p>
          <a:p>
            <a:pPr algn="l">
              <a:buFont typeface="Arial" panose="020B0604020202020204" pitchFamily="34" charset="0"/>
              <a:buChar char="•"/>
            </a:pPr>
            <a:r>
              <a:rPr lang="fr-FR" b="0" i="0" dirty="0">
                <a:effectLst/>
                <a:latin typeface="Inter"/>
              </a:rPr>
              <a:t>mise en relation </a:t>
            </a:r>
            <a:r>
              <a:rPr lang="fr-FR" b="1" i="0" dirty="0">
                <a:effectLst/>
                <a:latin typeface="Inter"/>
              </a:rPr>
              <a:t>personnalisée</a:t>
            </a:r>
            <a:r>
              <a:rPr lang="fr-FR" b="0" i="0" dirty="0">
                <a:effectLst/>
                <a:latin typeface="Inter"/>
              </a:rPr>
              <a:t> avec Z nouveaux profils ;</a:t>
            </a:r>
          </a:p>
          <a:p>
            <a:pPr algn="l">
              <a:buFont typeface="Arial" panose="020B0604020202020204" pitchFamily="34" charset="0"/>
              <a:buChar char="•"/>
            </a:pPr>
            <a:r>
              <a:rPr lang="fr-FR" b="0" i="0" dirty="0">
                <a:effectLst/>
                <a:latin typeface="Inter"/>
              </a:rPr>
              <a:t>publier 1 information de votre entreprise ;</a:t>
            </a:r>
          </a:p>
          <a:p>
            <a:pPr algn="l">
              <a:buFont typeface="Arial" panose="020B0604020202020204" pitchFamily="34" charset="0"/>
              <a:buChar char="•"/>
            </a:pPr>
            <a:r>
              <a:rPr lang="fr-FR" b="0" i="0" dirty="0">
                <a:effectLst/>
                <a:latin typeface="Inter"/>
              </a:rPr>
              <a:t>lire sa timeline.  </a:t>
            </a:r>
          </a:p>
          <a:p>
            <a:endParaRPr lang="fr-FR" dirty="0"/>
          </a:p>
        </p:txBody>
      </p:sp>
    </p:spTree>
    <p:extLst>
      <p:ext uri="{BB962C8B-B14F-4D97-AF65-F5344CB8AC3E}">
        <p14:creationId xmlns:p14="http://schemas.microsoft.com/office/powerpoint/2010/main" val="912529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CC8D82-3014-080E-2FFA-242811E25BC8}"/>
              </a:ext>
            </a:extLst>
          </p:cNvPr>
          <p:cNvSpPr>
            <a:spLocks noGrp="1"/>
          </p:cNvSpPr>
          <p:nvPr>
            <p:ph type="title"/>
          </p:nvPr>
        </p:nvSpPr>
        <p:spPr/>
        <p:txBody>
          <a:bodyPr/>
          <a:lstStyle/>
          <a:p>
            <a:r>
              <a:rPr lang="fr-FR" dirty="0"/>
              <a:t>LinkedIn</a:t>
            </a:r>
          </a:p>
        </p:txBody>
      </p:sp>
      <p:sp>
        <p:nvSpPr>
          <p:cNvPr id="3" name="Espace réservé du contenu 2">
            <a:extLst>
              <a:ext uri="{FF2B5EF4-FFF2-40B4-BE49-F238E27FC236}">
                <a16:creationId xmlns:a16="http://schemas.microsoft.com/office/drawing/2014/main" id="{8D403D56-6B36-F7E2-8F3D-7D2321F1D510}"/>
              </a:ext>
            </a:extLst>
          </p:cNvPr>
          <p:cNvSpPr>
            <a:spLocks noGrp="1"/>
          </p:cNvSpPr>
          <p:nvPr>
            <p:ph idx="1"/>
          </p:nvPr>
        </p:nvSpPr>
        <p:spPr/>
        <p:txBody>
          <a:bodyPr/>
          <a:lstStyle/>
          <a:p>
            <a:pPr algn="just"/>
            <a:r>
              <a:rPr lang="fr-FR" b="0" i="0" dirty="0">
                <a:effectLst/>
                <a:latin typeface="Lexend Deca"/>
              </a:rPr>
              <a:t>Les ingénieurs de LinkedIn ont par la suite toujours fait évoluer son algorithme pour que la pertinence des propositions du réseau social s'améliore sans cesse. Car sur LinkedIn, l'enjeu n'est pas de se divertir. Il se situe à trois niveaux qui sont propres à l'univers professionnel : être vu, être trouvé et entrer en relation. De ce postulat, l'algorithme LinkedIn offre la meilleure expérience possible à ses abonnés, aux recruteurs (qui sont son cœur de cible) et aux annonceurs (qui sont sa cible secondaire).</a:t>
            </a:r>
            <a:endParaRPr lang="fr-FR" dirty="0"/>
          </a:p>
        </p:txBody>
      </p:sp>
    </p:spTree>
    <p:extLst>
      <p:ext uri="{BB962C8B-B14F-4D97-AF65-F5344CB8AC3E}">
        <p14:creationId xmlns:p14="http://schemas.microsoft.com/office/powerpoint/2010/main" val="27228082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086099-65A7-F992-1C4B-08C6A7EF6DE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24054B0-C84B-2FE4-0BAB-F2FE1E5C6AE9}"/>
              </a:ext>
            </a:extLst>
          </p:cNvPr>
          <p:cNvSpPr>
            <a:spLocks noGrp="1"/>
          </p:cNvSpPr>
          <p:nvPr>
            <p:ph idx="1"/>
          </p:nvPr>
        </p:nvSpPr>
        <p:spPr/>
        <p:txBody>
          <a:bodyPr/>
          <a:lstStyle/>
          <a:p>
            <a:pPr algn="l"/>
            <a:r>
              <a:rPr lang="fr-FR" b="1" i="0" dirty="0">
                <a:effectLst/>
                <a:latin typeface="Inter"/>
              </a:rPr>
              <a:t>En résumé</a:t>
            </a:r>
          </a:p>
          <a:p>
            <a:pPr algn="l">
              <a:buFont typeface="Arial" panose="020B0604020202020204" pitchFamily="34" charset="0"/>
              <a:buChar char="•"/>
            </a:pPr>
            <a:r>
              <a:rPr lang="fr-FR" b="0" i="0" dirty="0">
                <a:effectLst/>
                <a:latin typeface="Inter"/>
              </a:rPr>
              <a:t>Disposer d’un profil soigné et pertinent est la base pour être retrouvé sur LinkedIn.</a:t>
            </a:r>
          </a:p>
          <a:p>
            <a:pPr algn="l">
              <a:buFont typeface="Arial" panose="020B0604020202020204" pitchFamily="34" charset="0"/>
              <a:buChar char="•"/>
            </a:pPr>
            <a:r>
              <a:rPr lang="fr-FR" b="0" i="0" dirty="0">
                <a:effectLst/>
                <a:latin typeface="Inter"/>
              </a:rPr>
              <a:t>Transposer vos interactions physiques avec vos prospects et clients sur LinkedIn pour élargir votre réseau de premier niveau ;</a:t>
            </a:r>
          </a:p>
          <a:p>
            <a:pPr algn="l">
              <a:buFont typeface="Arial" panose="020B0604020202020204" pitchFamily="34" charset="0"/>
              <a:buChar char="•"/>
            </a:pPr>
            <a:r>
              <a:rPr lang="fr-FR" b="0" i="0" dirty="0">
                <a:effectLst/>
                <a:latin typeface="Inter"/>
              </a:rPr>
              <a:t>Privilégiez la qualité de votre réseau plus que la quantité de contacts ;</a:t>
            </a:r>
          </a:p>
          <a:p>
            <a:pPr algn="l">
              <a:buFont typeface="Arial" panose="020B0604020202020204" pitchFamily="34" charset="0"/>
              <a:buChar char="•"/>
            </a:pPr>
            <a:r>
              <a:rPr lang="fr-FR" b="0" i="0" dirty="0">
                <a:effectLst/>
                <a:latin typeface="Inter"/>
              </a:rPr>
              <a:t>Travaillez et personnalisez vos demandes de mise en relation ;</a:t>
            </a:r>
          </a:p>
          <a:p>
            <a:pPr algn="l">
              <a:buFont typeface="Arial" panose="020B0604020202020204" pitchFamily="34" charset="0"/>
              <a:buChar char="•"/>
            </a:pPr>
            <a:r>
              <a:rPr lang="fr-FR" b="0" i="0" dirty="0">
                <a:effectLst/>
                <a:latin typeface="Inter"/>
              </a:rPr>
              <a:t>Soyez actif en relayant, commentant des contenus pertinents, voire en produisant vos propres articles ;</a:t>
            </a:r>
          </a:p>
          <a:p>
            <a:pPr algn="l">
              <a:buFont typeface="Arial" panose="020B0604020202020204" pitchFamily="34" charset="0"/>
              <a:buChar char="•"/>
            </a:pPr>
            <a:r>
              <a:rPr lang="fr-FR" b="0" i="0" dirty="0">
                <a:effectLst/>
                <a:latin typeface="Inter"/>
              </a:rPr>
              <a:t>Maîtrisez votre temps passé sur LinkedIn, qui doit aboutir à des contacts physiques.</a:t>
            </a:r>
          </a:p>
          <a:p>
            <a:endParaRPr lang="fr-FR" dirty="0"/>
          </a:p>
        </p:txBody>
      </p:sp>
    </p:spTree>
    <p:extLst>
      <p:ext uri="{BB962C8B-B14F-4D97-AF65-F5344CB8AC3E}">
        <p14:creationId xmlns:p14="http://schemas.microsoft.com/office/powerpoint/2010/main" val="1739219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Quels facteurs l'algorithme LinkedIn prend-il en compte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lnSpcReduction="10000"/>
          </a:bodyPr>
          <a:lstStyle/>
          <a:p>
            <a:pPr algn="l" fontAlgn="base"/>
            <a:r>
              <a:rPr lang="fr-FR" b="0" i="0" dirty="0">
                <a:effectLst/>
                <a:latin typeface="Lexend Deca"/>
              </a:rPr>
              <a:t>L'engagement</a:t>
            </a:r>
          </a:p>
          <a:p>
            <a:pPr algn="l" fontAlgn="base"/>
            <a:r>
              <a:rPr lang="fr-FR" b="0" i="0" dirty="0">
                <a:effectLst/>
                <a:latin typeface="Lexend Deca"/>
              </a:rPr>
              <a:t>« Engager » dans le domaine des réseaux sociaux équivaut à susciter des réactions, obtenir des interactions. La plateforme LinkedIn a développé diverses formes d'engagement ayant chacune une importante spécifique.</a:t>
            </a:r>
          </a:p>
          <a:p>
            <a:pPr algn="l" fontAlgn="base"/>
            <a:r>
              <a:rPr lang="fr-FR" b="0" i="0" dirty="0">
                <a:effectLst/>
                <a:latin typeface="Lexend Deca"/>
              </a:rPr>
              <a:t>Le premier type d'interaction possible sur LinkedIn se présente sous forme de likes sur les </a:t>
            </a:r>
            <a:r>
              <a:rPr lang="fr-FR" b="0" i="0" dirty="0" err="1">
                <a:effectLst/>
                <a:latin typeface="Lexend Deca"/>
              </a:rPr>
              <a:t>posts</a:t>
            </a:r>
            <a:r>
              <a:rPr lang="fr-FR" b="0" i="0" dirty="0">
                <a:effectLst/>
                <a:latin typeface="Lexend Deca"/>
              </a:rPr>
              <a:t>. Aujourd'hui, il en existe 6 : J'aime, J'adore, Soutien, Bravo, Instructif et Intéressant. Le point le plus intéressant, ici, est que peu importe l'icône sur laquelle clique l'internaute, elles ont toutes la même importance pour l'algorithme de LinkedIn.</a:t>
            </a:r>
          </a:p>
          <a:p>
            <a:endParaRPr lang="fr-FR" dirty="0"/>
          </a:p>
          <a:p>
            <a:r>
              <a:rPr lang="fr-FR" b="0" i="0" dirty="0">
                <a:effectLst/>
                <a:latin typeface="Lexend Deca"/>
              </a:rPr>
              <a:t>Vous pouvez tout de même augmenter la popularité de votre publication par partage si celui-ci répond à certaines conditions : compléter le partage par une description d'au moins 150 mots, taguer l'auteur d'origine, ajouter 3 hashtags non présents dans le post de départ…</a:t>
            </a:r>
            <a:endParaRPr lang="fr-FR" dirty="0"/>
          </a:p>
        </p:txBody>
      </p:sp>
    </p:spTree>
    <p:extLst>
      <p:ext uri="{BB962C8B-B14F-4D97-AF65-F5344CB8AC3E}">
        <p14:creationId xmlns:p14="http://schemas.microsoft.com/office/powerpoint/2010/main" val="2869398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Quels facteurs l'algorithme LinkedIn prend-il en compte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La qualité des contenus postés</a:t>
            </a:r>
          </a:p>
          <a:p>
            <a:pPr algn="l" fontAlgn="base"/>
            <a:r>
              <a:rPr lang="fr-FR" b="0" i="0" dirty="0">
                <a:effectLst/>
                <a:latin typeface="Lexend Deca"/>
              </a:rPr>
              <a:t>Les contenus postés sur LinkedIn doivent plaire à votre réseau et être conformes aux intérêts de votre cible. Ils doivent donc leur apporter des solutions aux problématiques qu'ils rencontrent ou des informations pertinentes et utiles. Les </a:t>
            </a:r>
            <a:r>
              <a:rPr lang="fr-FR" b="0" i="0" dirty="0" err="1">
                <a:effectLst/>
                <a:latin typeface="Lexend Deca"/>
              </a:rPr>
              <a:t>posts</a:t>
            </a:r>
            <a:r>
              <a:rPr lang="fr-FR" b="0" i="0" dirty="0">
                <a:effectLst/>
                <a:latin typeface="Lexend Deca"/>
              </a:rPr>
              <a:t> doivent être écrits de façon à favoriser leur lecture intégrale et à susciter l'engagement des internautes. L'algorithme apprécie que la stratégie de contenu soit prédéfinie et cohérente, qu'elle s'appuie sur les besoins réels de vos </a:t>
            </a:r>
            <a:r>
              <a:rPr lang="fr-FR" b="0" i="0" dirty="0" err="1">
                <a:effectLst/>
                <a:latin typeface="Lexend Deca"/>
              </a:rPr>
              <a:t>personas</a:t>
            </a:r>
            <a:r>
              <a:rPr lang="fr-FR" b="0" i="0" dirty="0">
                <a:effectLst/>
                <a:latin typeface="Lexend Deca"/>
              </a:rPr>
              <a:t>. Par exemple, la plateforme préférera un contenu de type vidéo « native », au post contenant un lien YouTube. De la même façon, seront avantagés les </a:t>
            </a:r>
            <a:r>
              <a:rPr lang="fr-FR" b="0" i="0" dirty="0" err="1">
                <a:effectLst/>
                <a:latin typeface="Lexend Deca"/>
              </a:rPr>
              <a:t>posts</a:t>
            </a:r>
            <a:r>
              <a:rPr lang="fr-FR" b="0" i="0" dirty="0">
                <a:effectLst/>
                <a:latin typeface="Lexend Deca"/>
              </a:rPr>
              <a:t> entre 1 000 et 2 000 caractères, les sondages ou les carrousels.</a:t>
            </a:r>
          </a:p>
        </p:txBody>
      </p:sp>
    </p:spTree>
    <p:extLst>
      <p:ext uri="{BB962C8B-B14F-4D97-AF65-F5344CB8AC3E}">
        <p14:creationId xmlns:p14="http://schemas.microsoft.com/office/powerpoint/2010/main" val="2090203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Quels facteurs l'algorithme LinkedIn prend-il en compte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Le </a:t>
            </a:r>
            <a:r>
              <a:rPr lang="fr-FR" b="0" i="0" dirty="0" err="1">
                <a:effectLst/>
                <a:latin typeface="Lexend Deca"/>
              </a:rPr>
              <a:t>Dwell</a:t>
            </a:r>
            <a:r>
              <a:rPr lang="fr-FR" b="0" i="0" dirty="0">
                <a:effectLst/>
                <a:latin typeface="Lexend Deca"/>
              </a:rPr>
              <a:t> Time</a:t>
            </a:r>
          </a:p>
          <a:p>
            <a:pPr algn="l" fontAlgn="base"/>
            <a:r>
              <a:rPr lang="fr-FR" b="0" i="0" dirty="0">
                <a:effectLst/>
                <a:latin typeface="Lexend Deca"/>
              </a:rPr>
              <a:t>Le </a:t>
            </a:r>
            <a:r>
              <a:rPr lang="fr-FR" b="0" i="1" dirty="0" err="1">
                <a:effectLst/>
                <a:latin typeface="inherit"/>
              </a:rPr>
              <a:t>dwell</a:t>
            </a:r>
            <a:r>
              <a:rPr lang="fr-FR" b="0" i="1" dirty="0">
                <a:effectLst/>
                <a:latin typeface="inherit"/>
              </a:rPr>
              <a:t> time</a:t>
            </a:r>
            <a:r>
              <a:rPr lang="fr-FR" b="0" i="0" dirty="0">
                <a:effectLst/>
                <a:latin typeface="Lexend Deca"/>
              </a:rPr>
              <a:t> constitue un élément de grande importance pour l'algorithme de LinkedIn. Il se définit par le temps passé par un internaute sur votre post. S'il lit entièrement votre publication, il y passera plus de temps et l'algorithme considérera votre post comme ayant plus d'intérêt. Et ce, même s'il n'interagit pas avec votre publication. Il est d'ailleurs possible de considérer dans l'absolu le temps de lecture d'un post comme une forme d'engagement envers celui-ci. Il s'agit là d'un critère étudié par l'algorithme de la plateforme pour booster votre publication.</a:t>
            </a:r>
          </a:p>
          <a:p>
            <a:pPr algn="l" fontAlgn="base"/>
            <a:r>
              <a:rPr lang="fr-FR" b="0" i="0" dirty="0">
                <a:solidFill>
                  <a:srgbClr val="213343"/>
                </a:solidFill>
                <a:effectLst/>
                <a:latin typeface="Lexend Deca"/>
              </a:rPr>
              <a:t> </a:t>
            </a:r>
          </a:p>
        </p:txBody>
      </p:sp>
    </p:spTree>
    <p:extLst>
      <p:ext uri="{BB962C8B-B14F-4D97-AF65-F5344CB8AC3E}">
        <p14:creationId xmlns:p14="http://schemas.microsoft.com/office/powerpoint/2010/main" val="1195852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Quels facteurs l'algorithme LinkedIn prend-il en compte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fontScale="92500" lnSpcReduction="10000"/>
          </a:bodyPr>
          <a:lstStyle/>
          <a:p>
            <a:pPr algn="l" fontAlgn="base"/>
            <a:r>
              <a:rPr lang="fr-FR" b="0" i="0" dirty="0">
                <a:effectLst/>
                <a:latin typeface="Lexend Deca"/>
              </a:rPr>
              <a:t>Le social </a:t>
            </a:r>
            <a:r>
              <a:rPr lang="fr-FR" b="0" i="0" dirty="0" err="1">
                <a:effectLst/>
                <a:latin typeface="Lexend Deca"/>
              </a:rPr>
              <a:t>selling</a:t>
            </a:r>
            <a:r>
              <a:rPr lang="fr-FR" b="0" i="0" dirty="0">
                <a:effectLst/>
                <a:latin typeface="Lexend Deca"/>
              </a:rPr>
              <a:t> index</a:t>
            </a:r>
          </a:p>
          <a:p>
            <a:pPr algn="l" fontAlgn="base"/>
            <a:r>
              <a:rPr lang="fr-FR" b="0" i="0" dirty="0">
                <a:effectLst/>
                <a:latin typeface="Lexend Deca"/>
              </a:rPr>
              <a:t>Le </a:t>
            </a:r>
            <a:r>
              <a:rPr lang="fr-FR" b="0" i="1" dirty="0">
                <a:effectLst/>
                <a:latin typeface="inherit"/>
              </a:rPr>
              <a:t>social </a:t>
            </a:r>
            <a:r>
              <a:rPr lang="fr-FR" b="0" i="1" dirty="0" err="1">
                <a:effectLst/>
                <a:latin typeface="inherit"/>
              </a:rPr>
              <a:t>selling</a:t>
            </a:r>
            <a:r>
              <a:rPr lang="fr-FR" b="0" i="1" dirty="0">
                <a:effectLst/>
                <a:latin typeface="inherit"/>
              </a:rPr>
              <a:t> index</a:t>
            </a:r>
            <a:r>
              <a:rPr lang="fr-FR" b="0" i="0" dirty="0">
                <a:effectLst/>
                <a:latin typeface="Lexend Deca"/>
              </a:rPr>
              <a:t> consiste en une note donnée par l'algorithme LinkedIn qui représente votre degré d'implication dans le réseau social. Il évalue votre capacité à favoriser une présence efficace, effective et efficiente de votre marque sur la plateforme. Cet indice se décompose en 4 facteurs :</a:t>
            </a:r>
          </a:p>
          <a:p>
            <a:pPr algn="l" fontAlgn="base">
              <a:buFont typeface="Arial" panose="020B0604020202020204" pitchFamily="34" charset="0"/>
              <a:buChar char="•"/>
            </a:pPr>
            <a:r>
              <a:rPr lang="fr-FR" b="0" i="0" dirty="0">
                <a:effectLst/>
                <a:latin typeface="inherit"/>
              </a:rPr>
              <a:t>l'élaboration de votre marque et de votre stratégie ;</a:t>
            </a:r>
          </a:p>
          <a:p>
            <a:pPr algn="l" fontAlgn="base">
              <a:buFont typeface="Arial" panose="020B0604020202020204" pitchFamily="34" charset="0"/>
              <a:buChar char="•"/>
            </a:pPr>
            <a:r>
              <a:rPr lang="fr-FR" b="0" i="0" dirty="0">
                <a:effectLst/>
                <a:latin typeface="inherit"/>
              </a:rPr>
              <a:t>votre capacité à attirer le bon public ;</a:t>
            </a:r>
          </a:p>
          <a:p>
            <a:pPr algn="l" fontAlgn="base">
              <a:buFont typeface="Arial" panose="020B0604020202020204" pitchFamily="34" charset="0"/>
              <a:buChar char="•"/>
            </a:pPr>
            <a:r>
              <a:rPr lang="fr-FR" b="0" i="0" dirty="0">
                <a:effectLst/>
                <a:latin typeface="inherit"/>
              </a:rPr>
              <a:t>la manière dont vous apportez de l'information à vos </a:t>
            </a:r>
            <a:r>
              <a:rPr lang="fr-FR" b="0" i="0" dirty="0" err="1">
                <a:effectLst/>
                <a:latin typeface="inherit"/>
              </a:rPr>
              <a:t>personas</a:t>
            </a:r>
            <a:r>
              <a:rPr lang="fr-FR" b="0" i="0" dirty="0">
                <a:effectLst/>
                <a:latin typeface="inherit"/>
              </a:rPr>
              <a:t> ;</a:t>
            </a:r>
          </a:p>
          <a:p>
            <a:pPr algn="l" fontAlgn="base">
              <a:buFont typeface="Arial" panose="020B0604020202020204" pitchFamily="34" charset="0"/>
              <a:buChar char="•"/>
            </a:pPr>
            <a:r>
              <a:rPr lang="fr-FR" b="0" i="0" dirty="0">
                <a:effectLst/>
                <a:latin typeface="inherit"/>
              </a:rPr>
              <a:t>vos compétences à interagir avec votre communauté.</a:t>
            </a:r>
          </a:p>
          <a:p>
            <a:pPr algn="l" fontAlgn="base"/>
            <a:r>
              <a:rPr lang="fr-FR" b="0" i="0" dirty="0">
                <a:effectLst/>
                <a:latin typeface="Lexend Deca"/>
              </a:rPr>
              <a:t>Le social </a:t>
            </a:r>
            <a:r>
              <a:rPr lang="fr-FR" b="0" i="0" dirty="0" err="1">
                <a:effectLst/>
                <a:latin typeface="Lexend Deca"/>
              </a:rPr>
              <a:t>selling</a:t>
            </a:r>
            <a:r>
              <a:rPr lang="fr-FR" b="0" i="0" dirty="0">
                <a:effectLst/>
                <a:latin typeface="Lexend Deca"/>
              </a:rPr>
              <a:t> index prend également en compte la globalité de vos actions et le temps que vous y passez. Donc, plus vous serez actif et engagé sur le réseau, plus votre score sera élevé.</a:t>
            </a:r>
          </a:p>
          <a:p>
            <a:pPr algn="l" fontAlgn="base"/>
            <a:r>
              <a:rPr lang="fr-FR" b="0" i="0" dirty="0">
                <a:solidFill>
                  <a:srgbClr val="213343"/>
                </a:solidFill>
                <a:effectLst/>
                <a:latin typeface="Lexend Deca"/>
              </a:rPr>
              <a:t> </a:t>
            </a:r>
          </a:p>
        </p:txBody>
      </p:sp>
    </p:spTree>
    <p:extLst>
      <p:ext uri="{BB962C8B-B14F-4D97-AF65-F5344CB8AC3E}">
        <p14:creationId xmlns:p14="http://schemas.microsoft.com/office/powerpoint/2010/main" val="2949605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Comment plaire à l'algorithme LinkedIn en 2024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Cibler ses </a:t>
            </a:r>
            <a:r>
              <a:rPr lang="fr-FR" b="0" i="0" dirty="0" err="1">
                <a:effectLst/>
                <a:latin typeface="Lexend Deca"/>
              </a:rPr>
              <a:t>posts</a:t>
            </a:r>
            <a:endParaRPr lang="fr-FR" b="0" i="0" dirty="0">
              <a:effectLst/>
              <a:latin typeface="Lexend Deca"/>
            </a:endParaRPr>
          </a:p>
          <a:p>
            <a:pPr algn="l" fontAlgn="base"/>
            <a:r>
              <a:rPr lang="fr-FR" b="0" i="0" dirty="0">
                <a:effectLst/>
                <a:latin typeface="Lexend Deca"/>
              </a:rPr>
              <a:t>L'algorithme LinkedIn va commencer par analyser un post avant de le publier. C'est très rapide et donc transparent pour les utilisateurs, mais cette analyse permet de cerner les mots employés, les personnes identifiées et les hashtags utilisés. Selon la qualité de ceux-ci, le post sera alors montré à telle ou telle audience. C'est pourquoi le choix de ceux-ci est donc crucial pour être visible auprès de la bonne cible.</a:t>
            </a:r>
          </a:p>
          <a:p>
            <a:pPr algn="l" fontAlgn="base"/>
            <a:r>
              <a:rPr lang="fr-FR" b="0" i="0" dirty="0">
                <a:solidFill>
                  <a:srgbClr val="213343"/>
                </a:solidFill>
                <a:effectLst/>
                <a:latin typeface="Lexend Deca"/>
              </a:rPr>
              <a:t> </a:t>
            </a:r>
          </a:p>
        </p:txBody>
      </p:sp>
    </p:spTree>
    <p:extLst>
      <p:ext uri="{BB962C8B-B14F-4D97-AF65-F5344CB8AC3E}">
        <p14:creationId xmlns:p14="http://schemas.microsoft.com/office/powerpoint/2010/main" val="1508225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E27A7A-1ECA-3216-7BAC-1F80F43B1CF5}"/>
              </a:ext>
            </a:extLst>
          </p:cNvPr>
          <p:cNvSpPr>
            <a:spLocks noGrp="1"/>
          </p:cNvSpPr>
          <p:nvPr>
            <p:ph type="title"/>
          </p:nvPr>
        </p:nvSpPr>
        <p:spPr/>
        <p:txBody>
          <a:bodyPr/>
          <a:lstStyle/>
          <a:p>
            <a:r>
              <a:rPr lang="fr-FR" dirty="0"/>
              <a:t>Comment plaire à l'algorithme LinkedIn en 2024 ?</a:t>
            </a:r>
          </a:p>
        </p:txBody>
      </p:sp>
      <p:sp>
        <p:nvSpPr>
          <p:cNvPr id="3" name="Espace réservé du contenu 2">
            <a:extLst>
              <a:ext uri="{FF2B5EF4-FFF2-40B4-BE49-F238E27FC236}">
                <a16:creationId xmlns:a16="http://schemas.microsoft.com/office/drawing/2014/main" id="{308183EF-A232-78A0-E7A6-1C67C02F0759}"/>
              </a:ext>
            </a:extLst>
          </p:cNvPr>
          <p:cNvSpPr>
            <a:spLocks noGrp="1"/>
          </p:cNvSpPr>
          <p:nvPr>
            <p:ph idx="1"/>
          </p:nvPr>
        </p:nvSpPr>
        <p:spPr/>
        <p:txBody>
          <a:bodyPr>
            <a:normAutofit/>
          </a:bodyPr>
          <a:lstStyle/>
          <a:p>
            <a:pPr algn="l" fontAlgn="base"/>
            <a:r>
              <a:rPr lang="fr-FR" b="0" i="0" dirty="0">
                <a:effectLst/>
                <a:latin typeface="Lexend Deca"/>
              </a:rPr>
              <a:t>Privilégier la qualité</a:t>
            </a:r>
          </a:p>
          <a:p>
            <a:pPr algn="l" fontAlgn="base"/>
            <a:r>
              <a:rPr lang="fr-FR" b="0" i="0" dirty="0">
                <a:effectLst/>
                <a:latin typeface="Lexend Deca"/>
              </a:rPr>
              <a:t>Le réseau social professionnel va aussi analyser la qualité des publications. Il va plus particulièrement s'intéresser à la syntaxe et la grammaire de celles-ci, ce qu'il fait d'autant mieux depuis l'arrivée de l'intelligence artificielle. De même, il mènera une analyse sémantique pour comprendre la cohérence des mots-clés employés. Les hashtags associés seront aussi passés au crible, toujours dans un souci d'homogénéité. Mais il observera également la structuration de la publication dont l'utilisation de retours à la ligne ou d'espaces afin de faciliter la lecture. Selon tous ces critères, un score de qualité sera attribué au post pour le rendre plus ou moins visible. Il est donc important de </a:t>
            </a:r>
            <a:r>
              <a:rPr lang="fr-FR" b="0" i="0" dirty="0">
                <a:effectLst/>
                <a:latin typeface="inherit"/>
                <a:hlinkClick r:id="rId2">
                  <a:extLst>
                    <a:ext uri="{A12FA001-AC4F-418D-AE19-62706E023703}">
                      <ahyp:hlinkClr xmlns:ahyp="http://schemas.microsoft.com/office/drawing/2018/hyperlinkcolor" val="tx"/>
                    </a:ext>
                  </a:extLst>
                </a:hlinkClick>
              </a:rPr>
              <a:t>publier un contenu pertinent</a:t>
            </a:r>
            <a:r>
              <a:rPr lang="fr-FR" b="0" i="0" dirty="0">
                <a:effectLst/>
                <a:latin typeface="Lexend Deca"/>
              </a:rPr>
              <a:t> pour obtenir le meilleur score possible.</a:t>
            </a:r>
          </a:p>
        </p:txBody>
      </p:sp>
    </p:spTree>
    <p:extLst>
      <p:ext uri="{BB962C8B-B14F-4D97-AF65-F5344CB8AC3E}">
        <p14:creationId xmlns:p14="http://schemas.microsoft.com/office/powerpoint/2010/main" val="4093337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2498</TotalTime>
  <Words>2810</Words>
  <Application>Microsoft Office PowerPoint</Application>
  <PresentationFormat>Grand écran</PresentationFormat>
  <Paragraphs>136</Paragraphs>
  <Slides>30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30</vt:i4>
      </vt:variant>
    </vt:vector>
  </HeadingPairs>
  <TitlesOfParts>
    <vt:vector size="37" baseType="lpstr">
      <vt:lpstr>Arial</vt:lpstr>
      <vt:lpstr>Calibri</vt:lpstr>
      <vt:lpstr>Calibri Light</vt:lpstr>
      <vt:lpstr>inherit</vt:lpstr>
      <vt:lpstr>Inter</vt:lpstr>
      <vt:lpstr>Lexend Deca</vt:lpstr>
      <vt:lpstr>Céleste</vt:lpstr>
      <vt:lpstr>LinkedIn</vt:lpstr>
      <vt:lpstr>LinkedIn</vt:lpstr>
      <vt:lpstr>LinkedIn</vt:lpstr>
      <vt:lpstr>Quels facteurs l'algorithme LinkedIn prend-il en compte ?</vt:lpstr>
      <vt:lpstr>Quels facteurs l'algorithme LinkedIn prend-il en compte ?</vt:lpstr>
      <vt:lpstr>Quels facteurs l'algorithme LinkedIn prend-il en compte ?</vt:lpstr>
      <vt:lpstr>Quels facteurs l'algorithme LinkedIn prend-il en compte ?</vt:lpstr>
      <vt:lpstr>Comment plaire à l'algorithme LinkedIn en 2024 ?</vt:lpstr>
      <vt:lpstr>Comment plaire à l'algorithme LinkedIn en 2024 ?</vt:lpstr>
      <vt:lpstr>Comment plaire à l'algorithme LinkedIn en 2024 ?</vt:lpstr>
      <vt:lpstr>Comment plaire à l'algorithme LinkedIn en 2024 ?</vt:lpstr>
      <vt:lpstr>Comment plaire à l'algorithme LinkedIn en 2024 ?</vt:lpstr>
      <vt:lpstr>Comment plaire à l'algorithme LinkedIn en 2024 ?</vt:lpstr>
      <vt:lpstr>Comment plaire à l'algorithme LinkedIn en 2024 ?</vt:lpstr>
      <vt:lpstr>Quel est le meilleur moment pour poster sur LinkedIn ?</vt:lpstr>
      <vt:lpstr>Quel est le meilleur moment pour poster sur LinkedIn ?</vt:lpstr>
      <vt:lpstr>À quelle fréquence publier sur LinkedIn ?</vt:lpstr>
      <vt:lpstr>Développez vos ventes avec le social selling</vt:lpstr>
      <vt:lpstr>Exemple</vt:lpstr>
      <vt:lpstr>Entrez en contact avec vos prospects</vt:lpstr>
      <vt:lpstr>Développez votre réseau et votre notoriété</vt:lpstr>
      <vt:lpstr>Développez votre réseau et votre notoriété</vt:lpstr>
      <vt:lpstr>Développez votre réseau et votre notoriété</vt:lpstr>
      <vt:lpstr>Présentation PowerPoint</vt:lpstr>
      <vt:lpstr>Développez votre réseau et votre notoriété</vt:lpstr>
      <vt:lpstr>Développez votre réseau et votre notoriété</vt:lpstr>
      <vt:lpstr>Développez votre réseau et votre notoriété</vt:lpstr>
      <vt:lpstr>Développez votre réseau et votre notoriété</vt:lpstr>
      <vt:lpstr>Développez votre réseau et votre notoriété</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nicolas carre</cp:lastModifiedBy>
  <cp:revision>54</cp:revision>
  <dcterms:created xsi:type="dcterms:W3CDTF">2020-01-28T13:17:23Z</dcterms:created>
  <dcterms:modified xsi:type="dcterms:W3CDTF">2024-03-15T07:10:51Z</dcterms:modified>
</cp:coreProperties>
</file>