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4" r:id="rId1"/>
  </p:sldMasterIdLst>
  <p:sldIdLst>
    <p:sldId id="366" r:id="rId2"/>
    <p:sldId id="367" r:id="rId3"/>
    <p:sldId id="368" r:id="rId4"/>
    <p:sldId id="369" r:id="rId5"/>
    <p:sldId id="370" r:id="rId6"/>
    <p:sldId id="371" r:id="rId7"/>
    <p:sldId id="372" r:id="rId8"/>
    <p:sldId id="373" r:id="rId9"/>
    <p:sldId id="374" r:id="rId10"/>
    <p:sldId id="375" r:id="rId11"/>
    <p:sldId id="376" r:id="rId12"/>
    <p:sldId id="377" r:id="rId13"/>
    <p:sldId id="378" r:id="rId14"/>
    <p:sldId id="379" r:id="rId15"/>
    <p:sldId id="380" r:id="rId16"/>
    <p:sldId id="381" r:id="rId17"/>
    <p:sldId id="382" r:id="rId18"/>
    <p:sldId id="383" r:id="rId19"/>
    <p:sldId id="384" r:id="rId20"/>
    <p:sldId id="385" r:id="rId21"/>
    <p:sldId id="386" r:id="rId22"/>
    <p:sldId id="387" r:id="rId23"/>
    <p:sldId id="388" r:id="rId24"/>
    <p:sldId id="389" r:id="rId25"/>
    <p:sldId id="390" r:id="rId26"/>
    <p:sldId id="391" r:id="rId27"/>
    <p:sldId id="392" r:id="rId28"/>
    <p:sldId id="393" r:id="rId29"/>
    <p:sldId id="394" r:id="rId30"/>
    <p:sldId id="395" r:id="rId31"/>
    <p:sldId id="396" r:id="rId32"/>
    <p:sldId id="397" r:id="rId33"/>
    <p:sldId id="398" r:id="rId34"/>
    <p:sldId id="399" r:id="rId35"/>
    <p:sldId id="400" r:id="rId36"/>
    <p:sldId id="401" r:id="rId37"/>
    <p:sldId id="402" r:id="rId38"/>
    <p:sldId id="403" r:id="rId39"/>
    <p:sldId id="404" r:id="rId40"/>
    <p:sldId id="405" r:id="rId41"/>
    <p:sldId id="406" r:id="rId42"/>
    <p:sldId id="407" r:id="rId43"/>
    <p:sldId id="408" r:id="rId44"/>
    <p:sldId id="409" r:id="rId45"/>
    <p:sldId id="410" r:id="rId46"/>
    <p:sldId id="411" r:id="rId47"/>
    <p:sldId id="412" r:id="rId48"/>
    <p:sldId id="413" r:id="rId49"/>
    <p:sldId id="414" r:id="rId50"/>
    <p:sldId id="415" r:id="rId51"/>
    <p:sldId id="416" r:id="rId5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86" autoAdjust="0"/>
    <p:restoredTop sz="94660"/>
  </p:normalViewPr>
  <p:slideViewPr>
    <p:cSldViewPr snapToGrid="0">
      <p:cViewPr varScale="1">
        <p:scale>
          <a:sx n="82" d="100"/>
          <a:sy n="82" d="100"/>
        </p:scale>
        <p:origin x="730" y="7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fr-FR"/>
              <a:t>Modifiez le style du titre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073ED0CC-082F-4160-86E5-0D6041F12778}" type="datetime1">
              <a:rPr lang="en-US" smtClean="0"/>
              <a:t>3/21/2024</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590270640"/>
      </p:ext>
    </p:extLst>
  </p:cSld>
  <p:clrMapOvr>
    <a:overrideClrMapping bg1="dk1" tx1="lt1" bg2="dk2" tx2="lt2" accent1="accent1" accent2="accent2" accent3="accent3" accent4="accent4" accent5="accent5" accent6="accent6" hlink="hlink" folHlink="folHlink"/>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73ED0CC-082F-4160-86E5-0D6041F12778}" type="datetime1">
              <a:rPr lang="en-US" smtClean="0"/>
              <a:t>3/21/2024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01137233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fr-FR"/>
              <a:t>Modifiez le style du titre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3/21/2024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414092074"/>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3/21/2024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525228453"/>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fr-FR"/>
              <a:t>Modifiez le style du titre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3/21/2024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40282513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fr-FR"/>
              <a:t>Cliquez pour modifier les styles du texte du masque</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3/21/2024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442520698"/>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fr-FR"/>
              <a:t>Modifiez le style du titre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fr-FR"/>
              <a:t>Cliquez pour modifier les styles du texte du masque</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3/21/2024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026819649"/>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73ED0CC-082F-4160-86E5-0D6041F12778}" type="datetime1">
              <a:rPr lang="en-US" smtClean="0"/>
              <a:t>3/21/2024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368963130"/>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73ED0CC-082F-4160-86E5-0D6041F12778}" type="datetime1">
              <a:rPr lang="en-US" smtClean="0"/>
              <a:t>3/21/2024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884753864"/>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073ED0CC-082F-4160-86E5-0D6041F12778}" type="datetime1">
              <a:rPr lang="en-US" smtClean="0"/>
              <a:t>3/21/2024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2727393423"/>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fr-FR"/>
              <a:t>Modifiez le style du titre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073ED0CC-082F-4160-86E5-0D6041F12778}" type="datetime1">
              <a:rPr lang="en-US" smtClean="0"/>
              <a:t>3/21/2024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426149639"/>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073ED0CC-082F-4160-86E5-0D6041F12778}" type="datetime1">
              <a:rPr lang="en-US" smtClean="0"/>
              <a:t>3/21/2024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494344849"/>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073ED0CC-082F-4160-86E5-0D6041F12778}" type="datetime1">
              <a:rPr lang="en-US" smtClean="0"/>
              <a:t>3/21/2024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548386722"/>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073ED0CC-082F-4160-86E5-0D6041F12778}" type="datetime1">
              <a:rPr lang="en-US" smtClean="0"/>
              <a:t>3/21/2024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731940556"/>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073ED0CC-082F-4160-86E5-0D6041F12778}" type="datetime1">
              <a:rPr lang="en-US" smtClean="0"/>
              <a:t>3/21/2024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328914797"/>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73ED0CC-082F-4160-86E5-0D6041F12778}" type="datetime1">
              <a:rPr lang="en-US" smtClean="0"/>
              <a:t>3/21/2024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1722104690"/>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fr-FR"/>
              <a:t>Modifiez le style du titre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073ED0CC-082F-4160-86E5-0D6041F12778}" type="datetime1">
              <a:rPr lang="en-US" smtClean="0"/>
              <a:t>3/21/2024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‹N°›</a:t>
            </a:fld>
            <a:endParaRPr lang="en-US" dirty="0"/>
          </a:p>
        </p:txBody>
      </p:sp>
    </p:spTree>
    <p:extLst>
      <p:ext uri="{BB962C8B-B14F-4D97-AF65-F5344CB8AC3E}">
        <p14:creationId xmlns:p14="http://schemas.microsoft.com/office/powerpoint/2010/main" val="3643945394"/>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73ED0CC-082F-4160-86E5-0D6041F12778}" type="datetime1">
              <a:rPr lang="en-US" smtClean="0"/>
              <a:t>3/21/2024</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A98EE3D-8CD1-4C3F-BD1C-C98C9596463C}" type="slidenum">
              <a:rPr lang="en-US" smtClean="0"/>
              <a:t>‹N°›</a:t>
            </a:fld>
            <a:endParaRPr lang="en-US" dirty="0"/>
          </a:p>
        </p:txBody>
      </p:sp>
    </p:spTree>
    <p:extLst>
      <p:ext uri="{BB962C8B-B14F-4D97-AF65-F5344CB8AC3E}">
        <p14:creationId xmlns:p14="http://schemas.microsoft.com/office/powerpoint/2010/main" val="3619609520"/>
      </p:ext>
    </p:extLst>
  </p:cSld>
  <p:clrMap bg1="dk1" tx1="lt1" bg2="dk2" tx2="lt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 id="2147483746" r:id="rId12"/>
    <p:sldLayoutId id="2147483747" r:id="rId13"/>
    <p:sldLayoutId id="2147483748" r:id="rId14"/>
    <p:sldLayoutId id="2147483749" r:id="rId15"/>
    <p:sldLayoutId id="2147483750" r:id="rId16"/>
    <p:sldLayoutId id="2147483751" r:id="rId17"/>
  </p:sldLayoutIdLst>
  <p:hf sldNum="0" hdr="0" ftr="0" dt="0"/>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26D06CD-9C6C-8442-2121-F6CC34A6C146}"/>
              </a:ext>
            </a:extLst>
          </p:cNvPr>
          <p:cNvSpPr>
            <a:spLocks noGrp="1"/>
          </p:cNvSpPr>
          <p:nvPr>
            <p:ph type="title"/>
          </p:nvPr>
        </p:nvSpPr>
        <p:spPr/>
        <p:txBody>
          <a:bodyPr/>
          <a:lstStyle/>
          <a:p>
            <a:r>
              <a:rPr lang="fr-FR" dirty="0"/>
              <a:t>CAMPAGNE SMO</a:t>
            </a:r>
          </a:p>
        </p:txBody>
      </p:sp>
      <p:sp>
        <p:nvSpPr>
          <p:cNvPr id="3" name="Espace réservé du contenu 2">
            <a:extLst>
              <a:ext uri="{FF2B5EF4-FFF2-40B4-BE49-F238E27FC236}">
                <a16:creationId xmlns:a16="http://schemas.microsoft.com/office/drawing/2014/main" id="{7741D80E-0D78-EC4F-4C79-C2CEC6DA7691}"/>
              </a:ext>
            </a:extLst>
          </p:cNvPr>
          <p:cNvSpPr>
            <a:spLocks noGrp="1"/>
          </p:cNvSpPr>
          <p:nvPr>
            <p:ph idx="1"/>
          </p:nvPr>
        </p:nvSpPr>
        <p:spPr/>
        <p:txBody>
          <a:bodyPr/>
          <a:lstStyle/>
          <a:p>
            <a:r>
              <a:rPr lang="fr-FR" dirty="0"/>
              <a:t>SMO : DÉFINITION DU SOCIAL MEDIA OPTIMISATION</a:t>
            </a:r>
          </a:p>
          <a:p>
            <a:r>
              <a:rPr lang="fr-FR" dirty="0"/>
              <a:t>Le SMO signifie « Social Media Optimisation » ou Optimisation pour les médias sociaux. Ce terme désigne l’ensemble des stratégies et des techniques qui visent à améliorer la visibilité d’un site sur les réseaux sociaux tels que Twitter, Facebook ou Instagram.</a:t>
            </a:r>
          </a:p>
          <a:p>
            <a:endParaRPr lang="fr-FR" dirty="0"/>
          </a:p>
          <a:p>
            <a:r>
              <a:rPr lang="fr-FR" dirty="0"/>
              <a:t>L’optimisation pour les réseaux sociaux est différente de celle en référencement naturel et payant : en SMO, on va cibler des profils d’internautes (sexe, âge, centre d’intérêt, localisation…) plutôt que de répondre à des intentions et des expressions de besoins.</a:t>
            </a:r>
          </a:p>
        </p:txBody>
      </p:sp>
    </p:spTree>
    <p:extLst>
      <p:ext uri="{BB962C8B-B14F-4D97-AF65-F5344CB8AC3E}">
        <p14:creationId xmlns:p14="http://schemas.microsoft.com/office/powerpoint/2010/main" val="26493259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ED85882-1B33-2A91-D9C5-7E62B6472E04}"/>
              </a:ext>
            </a:extLst>
          </p:cNvPr>
          <p:cNvSpPr>
            <a:spLocks noGrp="1"/>
          </p:cNvSpPr>
          <p:nvPr>
            <p:ph type="title"/>
          </p:nvPr>
        </p:nvSpPr>
        <p:spPr/>
        <p:txBody>
          <a:bodyPr/>
          <a:lstStyle/>
          <a:p>
            <a:r>
              <a:rPr lang="fr-FR" dirty="0"/>
              <a:t>Comment réussir sa stratégie SMO ?</a:t>
            </a:r>
          </a:p>
        </p:txBody>
      </p:sp>
      <p:sp>
        <p:nvSpPr>
          <p:cNvPr id="3" name="Espace réservé du contenu 2">
            <a:extLst>
              <a:ext uri="{FF2B5EF4-FFF2-40B4-BE49-F238E27FC236}">
                <a16:creationId xmlns:a16="http://schemas.microsoft.com/office/drawing/2014/main" id="{3B55CBB5-AA1D-4E3C-9A9A-33D6065E0F85}"/>
              </a:ext>
            </a:extLst>
          </p:cNvPr>
          <p:cNvSpPr>
            <a:spLocks noGrp="1"/>
          </p:cNvSpPr>
          <p:nvPr>
            <p:ph idx="1"/>
          </p:nvPr>
        </p:nvSpPr>
        <p:spPr/>
        <p:txBody>
          <a:bodyPr/>
          <a:lstStyle/>
          <a:p>
            <a:r>
              <a:rPr lang="fr-FR" dirty="0"/>
              <a:t>La régularité</a:t>
            </a:r>
          </a:p>
          <a:p>
            <a:r>
              <a:rPr lang="fr-FR" dirty="0"/>
              <a:t>Tout comme les moteurs de recherche, les réseaux sociaux sont basés sur un algorithme. Celui-ci valorise la qualité du contenu par rapport à la cible, mais aussi et surtout, la régularité. Il convient donc de publier du contenu de manière très fréquente. Voire quotidiennement pour optimiser les résultats. </a:t>
            </a:r>
          </a:p>
          <a:p>
            <a:endParaRPr lang="fr-FR" dirty="0"/>
          </a:p>
          <a:p>
            <a:r>
              <a:rPr lang="fr-FR" dirty="0"/>
              <a:t>À ce titre, il ne sert à rien de publier 20 </a:t>
            </a:r>
            <a:r>
              <a:rPr lang="fr-FR" dirty="0" err="1"/>
              <a:t>posts</a:t>
            </a:r>
            <a:r>
              <a:rPr lang="fr-FR" dirty="0"/>
              <a:t> le même jour, puis plus rien pendant 1 mois. À la place, publiez 1 post tous les 2 jours (ou tous les jours).</a:t>
            </a:r>
          </a:p>
        </p:txBody>
      </p:sp>
    </p:spTree>
    <p:extLst>
      <p:ext uri="{BB962C8B-B14F-4D97-AF65-F5344CB8AC3E}">
        <p14:creationId xmlns:p14="http://schemas.microsoft.com/office/powerpoint/2010/main" val="36296753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ED85882-1B33-2A91-D9C5-7E62B6472E04}"/>
              </a:ext>
            </a:extLst>
          </p:cNvPr>
          <p:cNvSpPr>
            <a:spLocks noGrp="1"/>
          </p:cNvSpPr>
          <p:nvPr>
            <p:ph type="title"/>
          </p:nvPr>
        </p:nvSpPr>
        <p:spPr/>
        <p:txBody>
          <a:bodyPr/>
          <a:lstStyle/>
          <a:p>
            <a:r>
              <a:rPr lang="fr-FR" dirty="0"/>
              <a:t>Comment réussir sa stratégie SMO ?</a:t>
            </a:r>
          </a:p>
        </p:txBody>
      </p:sp>
      <p:sp>
        <p:nvSpPr>
          <p:cNvPr id="3" name="Espace réservé du contenu 2">
            <a:extLst>
              <a:ext uri="{FF2B5EF4-FFF2-40B4-BE49-F238E27FC236}">
                <a16:creationId xmlns:a16="http://schemas.microsoft.com/office/drawing/2014/main" id="{3B55CBB5-AA1D-4E3C-9A9A-33D6065E0F85}"/>
              </a:ext>
            </a:extLst>
          </p:cNvPr>
          <p:cNvSpPr>
            <a:spLocks noGrp="1"/>
          </p:cNvSpPr>
          <p:nvPr>
            <p:ph idx="1"/>
          </p:nvPr>
        </p:nvSpPr>
        <p:spPr/>
        <p:txBody>
          <a:bodyPr/>
          <a:lstStyle/>
          <a:p>
            <a:r>
              <a:rPr lang="fr-FR" dirty="0"/>
              <a:t>Le partage de contenu</a:t>
            </a:r>
          </a:p>
          <a:p>
            <a:r>
              <a:rPr lang="fr-FR" dirty="0"/>
              <a:t>La stratégie SMO va souvent de pair avec les stratégies SEO et SEA. Ces dernières ont pour objectif d’améliorer la visibilité d’un site internet sur les moteurs de recherche.</a:t>
            </a:r>
          </a:p>
          <a:p>
            <a:endParaRPr lang="fr-FR" dirty="0"/>
          </a:p>
          <a:p>
            <a:r>
              <a:rPr lang="fr-FR" dirty="0"/>
              <a:t>Or, pour gagner en visibilité, il convient d’être présent partout (sur Google, sur LinkedIn, sur Instagram…) dès lors que c’est pertinent. Les boutons de partage servent justement à diffuser le contenu sur différents canaux. </a:t>
            </a:r>
          </a:p>
        </p:txBody>
      </p:sp>
    </p:spTree>
    <p:extLst>
      <p:ext uri="{BB962C8B-B14F-4D97-AF65-F5344CB8AC3E}">
        <p14:creationId xmlns:p14="http://schemas.microsoft.com/office/powerpoint/2010/main" val="32910278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ED85882-1B33-2A91-D9C5-7E62B6472E04}"/>
              </a:ext>
            </a:extLst>
          </p:cNvPr>
          <p:cNvSpPr>
            <a:spLocks noGrp="1"/>
          </p:cNvSpPr>
          <p:nvPr>
            <p:ph type="title"/>
          </p:nvPr>
        </p:nvSpPr>
        <p:spPr/>
        <p:txBody>
          <a:bodyPr/>
          <a:lstStyle/>
          <a:p>
            <a:r>
              <a:rPr lang="fr-FR" dirty="0"/>
              <a:t>Comment réussir sa stratégie SMO ?</a:t>
            </a:r>
          </a:p>
        </p:txBody>
      </p:sp>
      <p:sp>
        <p:nvSpPr>
          <p:cNvPr id="3" name="Espace réservé du contenu 2">
            <a:extLst>
              <a:ext uri="{FF2B5EF4-FFF2-40B4-BE49-F238E27FC236}">
                <a16:creationId xmlns:a16="http://schemas.microsoft.com/office/drawing/2014/main" id="{3B55CBB5-AA1D-4E3C-9A9A-33D6065E0F85}"/>
              </a:ext>
            </a:extLst>
          </p:cNvPr>
          <p:cNvSpPr>
            <a:spLocks noGrp="1"/>
          </p:cNvSpPr>
          <p:nvPr>
            <p:ph idx="1"/>
          </p:nvPr>
        </p:nvSpPr>
        <p:spPr>
          <a:xfrm>
            <a:off x="685801" y="2142067"/>
            <a:ext cx="10131425" cy="4106333"/>
          </a:xfrm>
        </p:spPr>
        <p:txBody>
          <a:bodyPr>
            <a:normAutofit fontScale="85000" lnSpcReduction="10000"/>
          </a:bodyPr>
          <a:lstStyle/>
          <a:p>
            <a:r>
              <a:rPr lang="fr-FR" dirty="0"/>
              <a:t>La stratégie de contenu</a:t>
            </a:r>
          </a:p>
          <a:p>
            <a:r>
              <a:rPr lang="fr-FR" dirty="0"/>
              <a:t>Il est primordial de développer une stratégie de contenu en accord avec ses objectifs. À ce titre, il convient de définir : </a:t>
            </a:r>
          </a:p>
          <a:p>
            <a:endParaRPr lang="fr-FR" dirty="0"/>
          </a:p>
          <a:p>
            <a:r>
              <a:rPr lang="fr-FR" dirty="0"/>
              <a:t>La fréquence de publication ; </a:t>
            </a:r>
          </a:p>
          <a:p>
            <a:r>
              <a:rPr lang="fr-FR" dirty="0"/>
              <a:t>Les canaux de communication utilisés ; </a:t>
            </a:r>
          </a:p>
          <a:p>
            <a:r>
              <a:rPr lang="fr-FR" dirty="0"/>
              <a:t>Le calendrier éditorial ; </a:t>
            </a:r>
          </a:p>
          <a:p>
            <a:r>
              <a:rPr lang="fr-FR" dirty="0"/>
              <a:t>La ligne éditoriale ; </a:t>
            </a:r>
          </a:p>
          <a:p>
            <a:r>
              <a:rPr lang="fr-FR" dirty="0"/>
              <a:t>Le budget des campagnes publicitaires ; </a:t>
            </a:r>
          </a:p>
          <a:p>
            <a:r>
              <a:rPr lang="fr-FR" dirty="0"/>
              <a:t>Les mots clés ciblés ;</a:t>
            </a:r>
          </a:p>
          <a:p>
            <a:endParaRPr lang="fr-FR" dirty="0"/>
          </a:p>
          <a:p>
            <a:r>
              <a:rPr lang="fr-FR" dirty="0"/>
              <a:t>Sans oublier de suivre les indicateurs pour optimiser sa campagne. </a:t>
            </a:r>
          </a:p>
          <a:p>
            <a:r>
              <a:rPr lang="fr-FR" dirty="0"/>
              <a:t>Mais pour mener une stratégie SMO efficace, il faut maîtriser sa connaissance client.</a:t>
            </a:r>
          </a:p>
        </p:txBody>
      </p:sp>
    </p:spTree>
    <p:extLst>
      <p:ext uri="{BB962C8B-B14F-4D97-AF65-F5344CB8AC3E}">
        <p14:creationId xmlns:p14="http://schemas.microsoft.com/office/powerpoint/2010/main" val="34929609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840CC2-E69B-A98D-0853-CB0DCF506D1D}"/>
              </a:ext>
            </a:extLst>
          </p:cNvPr>
          <p:cNvSpPr>
            <a:spLocks noGrp="1"/>
          </p:cNvSpPr>
          <p:nvPr>
            <p:ph type="title"/>
          </p:nvPr>
        </p:nvSpPr>
        <p:spPr/>
        <p:txBody>
          <a:bodyPr/>
          <a:lstStyle/>
          <a:p>
            <a:r>
              <a:rPr lang="fr-FR" dirty="0"/>
              <a:t>La connaissance client au </a:t>
            </a:r>
            <a:r>
              <a:rPr lang="fr-FR" dirty="0" err="1"/>
              <a:t>coeur</a:t>
            </a:r>
            <a:r>
              <a:rPr lang="fr-FR" dirty="0"/>
              <a:t> des stratégies SMO</a:t>
            </a:r>
          </a:p>
        </p:txBody>
      </p:sp>
      <p:sp>
        <p:nvSpPr>
          <p:cNvPr id="3" name="Espace réservé du contenu 2">
            <a:extLst>
              <a:ext uri="{FF2B5EF4-FFF2-40B4-BE49-F238E27FC236}">
                <a16:creationId xmlns:a16="http://schemas.microsoft.com/office/drawing/2014/main" id="{B6FBD017-AE50-8DED-D259-834E1D49DFDB}"/>
              </a:ext>
            </a:extLst>
          </p:cNvPr>
          <p:cNvSpPr>
            <a:spLocks noGrp="1"/>
          </p:cNvSpPr>
          <p:nvPr>
            <p:ph idx="1"/>
          </p:nvPr>
        </p:nvSpPr>
        <p:spPr/>
        <p:txBody>
          <a:bodyPr/>
          <a:lstStyle/>
          <a:p>
            <a:r>
              <a:rPr lang="fr-FR" dirty="0"/>
              <a:t>Choisir le bon canal de communication : entre LinkedIn, </a:t>
            </a:r>
            <a:r>
              <a:rPr lang="fr-FR" dirty="0" err="1"/>
              <a:t>Facebook,Instagram</a:t>
            </a:r>
            <a:r>
              <a:rPr lang="fr-FR" dirty="0"/>
              <a:t>, </a:t>
            </a:r>
            <a:r>
              <a:rPr lang="fr-FR" dirty="0" err="1"/>
              <a:t>TikTok</a:t>
            </a:r>
            <a:r>
              <a:rPr lang="fr-FR" dirty="0"/>
              <a:t>, Twitter, Snapchat, …. les entreprises ont le choix des réseaux sociaux. Mais il est souvent difficile d’être présent partout (au risque d’augmenter la charge de travail de manière considérable). Il est donc primordial de sélectionner les canaux de communication les plus pertinents. Pour cela, il faut savoir où se trouve sa cible.</a:t>
            </a:r>
          </a:p>
        </p:txBody>
      </p:sp>
    </p:spTree>
    <p:extLst>
      <p:ext uri="{BB962C8B-B14F-4D97-AF65-F5344CB8AC3E}">
        <p14:creationId xmlns:p14="http://schemas.microsoft.com/office/powerpoint/2010/main" val="34093411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840CC2-E69B-A98D-0853-CB0DCF506D1D}"/>
              </a:ext>
            </a:extLst>
          </p:cNvPr>
          <p:cNvSpPr>
            <a:spLocks noGrp="1"/>
          </p:cNvSpPr>
          <p:nvPr>
            <p:ph type="title"/>
          </p:nvPr>
        </p:nvSpPr>
        <p:spPr/>
        <p:txBody>
          <a:bodyPr/>
          <a:lstStyle/>
          <a:p>
            <a:r>
              <a:rPr lang="fr-FR" dirty="0"/>
              <a:t>La connaissance client au </a:t>
            </a:r>
            <a:r>
              <a:rPr lang="fr-FR" dirty="0" err="1"/>
              <a:t>coeur</a:t>
            </a:r>
            <a:r>
              <a:rPr lang="fr-FR" dirty="0"/>
              <a:t> des stratégies SMO</a:t>
            </a:r>
          </a:p>
        </p:txBody>
      </p:sp>
      <p:sp>
        <p:nvSpPr>
          <p:cNvPr id="3" name="Espace réservé du contenu 2">
            <a:extLst>
              <a:ext uri="{FF2B5EF4-FFF2-40B4-BE49-F238E27FC236}">
                <a16:creationId xmlns:a16="http://schemas.microsoft.com/office/drawing/2014/main" id="{B6FBD017-AE50-8DED-D259-834E1D49DFDB}"/>
              </a:ext>
            </a:extLst>
          </p:cNvPr>
          <p:cNvSpPr>
            <a:spLocks noGrp="1"/>
          </p:cNvSpPr>
          <p:nvPr>
            <p:ph idx="1"/>
          </p:nvPr>
        </p:nvSpPr>
        <p:spPr/>
        <p:txBody>
          <a:bodyPr/>
          <a:lstStyle/>
          <a:p>
            <a:r>
              <a:rPr lang="fr-FR" dirty="0"/>
              <a:t>Adapter son contenu : il s’agit de proposer du contenu qui intéresse sa cible. Mais comment savoir ? Plusieurs solutions : les données </a:t>
            </a:r>
            <a:r>
              <a:rPr lang="fr-FR" dirty="0" err="1"/>
              <a:t>Analyticspermettent</a:t>
            </a:r>
            <a:r>
              <a:rPr lang="fr-FR" dirty="0"/>
              <a:t> d’identifier les contenus recevant le plus de likes, commentaires et autres interactions. Mais il est également possible de poser des questions directement à son audience ou de réaliser des sondages. </a:t>
            </a:r>
          </a:p>
          <a:p>
            <a:r>
              <a:rPr lang="fr-FR" dirty="0"/>
              <a:t>Publier au bon moment : au-delà du bon contenu, certains moments de la journée permettent de toucher une audience plus large. Les entreprises doivent donc identifier les périodes pendant lesquelles leur cible se connecte. </a:t>
            </a:r>
          </a:p>
        </p:txBody>
      </p:sp>
    </p:spTree>
    <p:extLst>
      <p:ext uri="{BB962C8B-B14F-4D97-AF65-F5344CB8AC3E}">
        <p14:creationId xmlns:p14="http://schemas.microsoft.com/office/powerpoint/2010/main" val="34236779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27AD0A9-CC56-A724-016A-C3C19D62930C}"/>
              </a:ext>
            </a:extLst>
          </p:cNvPr>
          <p:cNvSpPr>
            <a:spLocks noGrp="1"/>
          </p:cNvSpPr>
          <p:nvPr>
            <p:ph type="title"/>
          </p:nvPr>
        </p:nvSpPr>
        <p:spPr/>
        <p:txBody>
          <a:bodyPr/>
          <a:lstStyle/>
          <a:p>
            <a:r>
              <a:rPr lang="fr-FR" dirty="0"/>
              <a:t>L’INTÉRÊT DE LA VIDÉO POUR UN RÉFÉRENCEMENT OPTIMAL</a:t>
            </a:r>
          </a:p>
        </p:txBody>
      </p:sp>
      <p:sp>
        <p:nvSpPr>
          <p:cNvPr id="3" name="Espace réservé du contenu 2">
            <a:extLst>
              <a:ext uri="{FF2B5EF4-FFF2-40B4-BE49-F238E27FC236}">
                <a16:creationId xmlns:a16="http://schemas.microsoft.com/office/drawing/2014/main" id="{667FE1A1-5763-0AB8-FDE2-26F41E0B4FEE}"/>
              </a:ext>
            </a:extLst>
          </p:cNvPr>
          <p:cNvSpPr>
            <a:spLocks noGrp="1"/>
          </p:cNvSpPr>
          <p:nvPr>
            <p:ph idx="1"/>
          </p:nvPr>
        </p:nvSpPr>
        <p:spPr/>
        <p:txBody>
          <a:bodyPr/>
          <a:lstStyle/>
          <a:p>
            <a:r>
              <a:rPr lang="fr-FR" dirty="0"/>
              <a:t>Depuis le lancement de son algorithme Colibri (« </a:t>
            </a:r>
            <a:r>
              <a:rPr lang="fr-FR" dirty="0" err="1"/>
              <a:t>Hummingbird</a:t>
            </a:r>
            <a:r>
              <a:rPr lang="fr-FR" dirty="0"/>
              <a:t> ») en 2014, Google a fait de l’exigence de qualité une notion phare du référencement naturel. Dans le but d’apporter à ses internautes des réponses toujours plus pertinentes, Google a ainsi axé ses résultats sur des contenus de qualité multimédia et cross-canal.</a:t>
            </a:r>
          </a:p>
          <a:p>
            <a:endParaRPr lang="fr-FR" dirty="0"/>
          </a:p>
          <a:p>
            <a:r>
              <a:rPr lang="fr-FR" dirty="0"/>
              <a:t>Pour être visible sur les moteurs de recherche, il faut se donner les moyens d’occuper la première place. Pour cela, tous les outils mis à disposition sont bons à prendre : référencement naturel et social, référencement payant, et désormais référencement vidéo. Car, vous le savez, c’est la présence qui compte. Une présence à la fois quantitative et qualitative.</a:t>
            </a:r>
          </a:p>
        </p:txBody>
      </p:sp>
    </p:spTree>
    <p:extLst>
      <p:ext uri="{BB962C8B-B14F-4D97-AF65-F5344CB8AC3E}">
        <p14:creationId xmlns:p14="http://schemas.microsoft.com/office/powerpoint/2010/main" val="11712615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A92673-C2A1-219A-B31B-5CB5E954C6D5}"/>
              </a:ext>
            </a:extLst>
          </p:cNvPr>
          <p:cNvSpPr>
            <a:spLocks noGrp="1"/>
          </p:cNvSpPr>
          <p:nvPr>
            <p:ph type="title"/>
          </p:nvPr>
        </p:nvSpPr>
        <p:spPr/>
        <p:txBody>
          <a:bodyPr/>
          <a:lstStyle/>
          <a:p>
            <a:r>
              <a:rPr lang="fr-FR" dirty="0"/>
              <a:t>POURQUOI LA VIDÉO S’IMPOSE DANS LES RÉSULTATS</a:t>
            </a:r>
          </a:p>
        </p:txBody>
      </p:sp>
      <p:sp>
        <p:nvSpPr>
          <p:cNvPr id="3" name="Espace réservé du contenu 2">
            <a:extLst>
              <a:ext uri="{FF2B5EF4-FFF2-40B4-BE49-F238E27FC236}">
                <a16:creationId xmlns:a16="http://schemas.microsoft.com/office/drawing/2014/main" id="{937790B4-7291-DC18-174E-F91D96C09F65}"/>
              </a:ext>
            </a:extLst>
          </p:cNvPr>
          <p:cNvSpPr>
            <a:spLocks noGrp="1"/>
          </p:cNvSpPr>
          <p:nvPr>
            <p:ph idx="1"/>
          </p:nvPr>
        </p:nvSpPr>
        <p:spPr/>
        <p:txBody>
          <a:bodyPr/>
          <a:lstStyle/>
          <a:p>
            <a:r>
              <a:rPr lang="fr-FR" dirty="0"/>
              <a:t>Quand un internaute effectue une recherche sur Google, c’est tout un panel de résultats qui s’affiche devant ses yeux : des sites textuels bien sûr, mais aussi des actualités, des images, et des vidéos. Le texte seul a perdu de sa superbe.</a:t>
            </a:r>
          </a:p>
          <a:p>
            <a:endParaRPr lang="fr-FR" dirty="0"/>
          </a:p>
          <a:p>
            <a:r>
              <a:rPr lang="fr-FR" dirty="0"/>
              <a:t>Aidée par son format vignette – sous la forme d’une image fixe – la vidéo occupe une place plus importante à l’écran, en plus du texte de présentation qui l’accompagne. Dans un premier temps, elle attire donc plus aisément le regard de l’internaute. Dans un second temps, elle attise sa curiosité.</a:t>
            </a:r>
          </a:p>
        </p:txBody>
      </p:sp>
    </p:spTree>
    <p:extLst>
      <p:ext uri="{BB962C8B-B14F-4D97-AF65-F5344CB8AC3E}">
        <p14:creationId xmlns:p14="http://schemas.microsoft.com/office/powerpoint/2010/main" val="9021664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9A92673-C2A1-219A-B31B-5CB5E954C6D5}"/>
              </a:ext>
            </a:extLst>
          </p:cNvPr>
          <p:cNvSpPr>
            <a:spLocks noGrp="1"/>
          </p:cNvSpPr>
          <p:nvPr>
            <p:ph type="title"/>
          </p:nvPr>
        </p:nvSpPr>
        <p:spPr/>
        <p:txBody>
          <a:bodyPr/>
          <a:lstStyle/>
          <a:p>
            <a:r>
              <a:rPr lang="fr-FR" dirty="0"/>
              <a:t>POURQUOI LA VIDÉO S’IMPOSE DANS LES RÉSULTATS</a:t>
            </a:r>
          </a:p>
        </p:txBody>
      </p:sp>
      <p:sp>
        <p:nvSpPr>
          <p:cNvPr id="3" name="Espace réservé du contenu 2">
            <a:extLst>
              <a:ext uri="{FF2B5EF4-FFF2-40B4-BE49-F238E27FC236}">
                <a16:creationId xmlns:a16="http://schemas.microsoft.com/office/drawing/2014/main" id="{937790B4-7291-DC18-174E-F91D96C09F65}"/>
              </a:ext>
            </a:extLst>
          </p:cNvPr>
          <p:cNvSpPr>
            <a:spLocks noGrp="1"/>
          </p:cNvSpPr>
          <p:nvPr>
            <p:ph idx="1"/>
          </p:nvPr>
        </p:nvSpPr>
        <p:spPr/>
        <p:txBody>
          <a:bodyPr/>
          <a:lstStyle/>
          <a:p>
            <a:r>
              <a:rPr lang="fr-FR" dirty="0"/>
              <a:t>Et dans un troisième temps, elle se propose de résumer en quelques minutes ludiques une information que l’internaute n’a plus envie d’obtenir au fil d’une longue et fastidieuse lecture. Dans un monde où le lecteur est surtout un utilisateur, le gain pédagogique représenté par la vidéo résonne comme la solution miracle : à la fois précise et brève.</a:t>
            </a:r>
          </a:p>
          <a:p>
            <a:endParaRPr lang="fr-FR" dirty="0"/>
          </a:p>
          <a:p>
            <a:r>
              <a:rPr lang="fr-FR" dirty="0"/>
              <a:t>Ajoutons que le référencement vidéo sera certainement de plus en plus pris en compte, quelle que soit la mise à jour Google future. Et qu’il deviendra indispensable de se positionner sur ce secteur.</a:t>
            </a:r>
          </a:p>
        </p:txBody>
      </p:sp>
    </p:spTree>
    <p:extLst>
      <p:ext uri="{BB962C8B-B14F-4D97-AF65-F5344CB8AC3E}">
        <p14:creationId xmlns:p14="http://schemas.microsoft.com/office/powerpoint/2010/main" val="36898901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249D03-9171-5917-3E6E-5B376E380784}"/>
              </a:ext>
            </a:extLst>
          </p:cNvPr>
          <p:cNvSpPr>
            <a:spLocks noGrp="1"/>
          </p:cNvSpPr>
          <p:nvPr>
            <p:ph type="title"/>
          </p:nvPr>
        </p:nvSpPr>
        <p:spPr/>
        <p:txBody>
          <a:bodyPr/>
          <a:lstStyle/>
          <a:p>
            <a:r>
              <a:rPr lang="fr-FR" dirty="0"/>
              <a:t>LES AVANTAGES D’UN BON RÉFÉRENCEMENT VIDÉO</a:t>
            </a:r>
          </a:p>
        </p:txBody>
      </p:sp>
      <p:sp>
        <p:nvSpPr>
          <p:cNvPr id="3" name="Espace réservé du contenu 2">
            <a:extLst>
              <a:ext uri="{FF2B5EF4-FFF2-40B4-BE49-F238E27FC236}">
                <a16:creationId xmlns:a16="http://schemas.microsoft.com/office/drawing/2014/main" id="{77E8B8AA-8A05-F4E1-6AE8-0EEDF8B4AE41}"/>
              </a:ext>
            </a:extLst>
          </p:cNvPr>
          <p:cNvSpPr>
            <a:spLocks noGrp="1"/>
          </p:cNvSpPr>
          <p:nvPr>
            <p:ph idx="1"/>
          </p:nvPr>
        </p:nvSpPr>
        <p:spPr/>
        <p:txBody>
          <a:bodyPr/>
          <a:lstStyle/>
          <a:p>
            <a:r>
              <a:rPr lang="fr-FR" dirty="0"/>
              <a:t>Un bon positionnement de sa vidéo permet de :</a:t>
            </a:r>
          </a:p>
          <a:p>
            <a:endParaRPr lang="fr-FR" dirty="0"/>
          </a:p>
          <a:p>
            <a:r>
              <a:rPr lang="fr-FR" dirty="0"/>
              <a:t>Capter un trafic intéressé par vos produits et services ;</a:t>
            </a:r>
          </a:p>
          <a:p>
            <a:r>
              <a:rPr lang="fr-FR" dirty="0"/>
              <a:t>S’assurer que vos visiteurs soient bien informés sur vos produits et services ;</a:t>
            </a:r>
          </a:p>
          <a:p>
            <a:r>
              <a:rPr lang="fr-FR" dirty="0"/>
              <a:t>Gagner en parts de marché ;</a:t>
            </a:r>
          </a:p>
          <a:p>
            <a:r>
              <a:rPr lang="fr-FR" dirty="0"/>
              <a:t>Améliorer votre notoriété sur le web ;</a:t>
            </a:r>
          </a:p>
          <a:p>
            <a:r>
              <a:rPr lang="fr-FR" dirty="0"/>
              <a:t>Gagner en visibilité dans les moteurs de recherche et sur les réseaux sociaux ;</a:t>
            </a:r>
          </a:p>
          <a:p>
            <a:r>
              <a:rPr lang="fr-FR" dirty="0"/>
              <a:t>Augmenter le taux de conversion des internautes sur votre site ;</a:t>
            </a:r>
          </a:p>
        </p:txBody>
      </p:sp>
    </p:spTree>
    <p:extLst>
      <p:ext uri="{BB962C8B-B14F-4D97-AF65-F5344CB8AC3E}">
        <p14:creationId xmlns:p14="http://schemas.microsoft.com/office/powerpoint/2010/main" val="28209617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2434E4-2CE7-7CB2-0A68-C6274419D715}"/>
              </a:ext>
            </a:extLst>
          </p:cNvPr>
          <p:cNvSpPr>
            <a:spLocks noGrp="1"/>
          </p:cNvSpPr>
          <p:nvPr>
            <p:ph type="title"/>
          </p:nvPr>
        </p:nvSpPr>
        <p:spPr/>
        <p:txBody>
          <a:bodyPr/>
          <a:lstStyle/>
          <a:p>
            <a:r>
              <a:rPr lang="fr-FR" dirty="0"/>
              <a:t>LES BIENFAITS DE LA VIDÉO POUR LE RÉFÉRENCEMENT VIDÉO</a:t>
            </a:r>
          </a:p>
        </p:txBody>
      </p:sp>
      <p:sp>
        <p:nvSpPr>
          <p:cNvPr id="3" name="Espace réservé du contenu 2">
            <a:extLst>
              <a:ext uri="{FF2B5EF4-FFF2-40B4-BE49-F238E27FC236}">
                <a16:creationId xmlns:a16="http://schemas.microsoft.com/office/drawing/2014/main" id="{3802E64F-2AE8-F17F-5012-ED16A7738048}"/>
              </a:ext>
            </a:extLst>
          </p:cNvPr>
          <p:cNvSpPr>
            <a:spLocks noGrp="1"/>
          </p:cNvSpPr>
          <p:nvPr>
            <p:ph idx="1"/>
          </p:nvPr>
        </p:nvSpPr>
        <p:spPr/>
        <p:txBody>
          <a:bodyPr/>
          <a:lstStyle/>
          <a:p>
            <a:r>
              <a:rPr lang="fr-FR" dirty="0"/>
              <a:t>Google et YouTube détiennent 58% du marché de la recherche des internautes ;</a:t>
            </a:r>
          </a:p>
          <a:p>
            <a:r>
              <a:rPr lang="fr-FR" dirty="0"/>
              <a:t>96 vidéos sont regardées par mois en moyenne par chaque utilisateur de YouTube ;</a:t>
            </a:r>
          </a:p>
          <a:p>
            <a:r>
              <a:rPr lang="fr-FR" dirty="0"/>
              <a:t>43% des internautes qui ont regardé une vidéo visitent ensuite le site source ;</a:t>
            </a:r>
          </a:p>
          <a:p>
            <a:r>
              <a:rPr lang="fr-FR" dirty="0"/>
              <a:t>La vidéo vous donne 50 fois plus de chances d’apparaître sur Google par rapport à une simple page ;</a:t>
            </a:r>
          </a:p>
          <a:p>
            <a:r>
              <a:rPr lang="fr-FR" dirty="0"/>
              <a:t>Facebook est classé 2e dans la liste des diffuseurs de vidéos, après YouTube : son potentiel est donc énorme ;</a:t>
            </a:r>
          </a:p>
          <a:p>
            <a:r>
              <a:rPr lang="fr-FR" dirty="0"/>
              <a:t>Le taux de conversion des ventes, sur un site de e-commerce, est 300% plus élevé avec une vidéo.</a:t>
            </a:r>
          </a:p>
        </p:txBody>
      </p:sp>
    </p:spTree>
    <p:extLst>
      <p:ext uri="{BB962C8B-B14F-4D97-AF65-F5344CB8AC3E}">
        <p14:creationId xmlns:p14="http://schemas.microsoft.com/office/powerpoint/2010/main" val="3955021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9381DB0-2577-E925-DCBD-371E0ED506A5}"/>
              </a:ext>
            </a:extLst>
          </p:cNvPr>
          <p:cNvSpPr>
            <a:spLocks noGrp="1"/>
          </p:cNvSpPr>
          <p:nvPr>
            <p:ph type="title"/>
          </p:nvPr>
        </p:nvSpPr>
        <p:spPr/>
        <p:txBody>
          <a:bodyPr/>
          <a:lstStyle/>
          <a:p>
            <a:r>
              <a:rPr lang="fr-FR" dirty="0"/>
              <a:t>COMMENT ÇA MARCHE ?</a:t>
            </a:r>
          </a:p>
        </p:txBody>
      </p:sp>
      <p:sp>
        <p:nvSpPr>
          <p:cNvPr id="3" name="Espace réservé du contenu 2">
            <a:extLst>
              <a:ext uri="{FF2B5EF4-FFF2-40B4-BE49-F238E27FC236}">
                <a16:creationId xmlns:a16="http://schemas.microsoft.com/office/drawing/2014/main" id="{00BE48A2-DF49-34EF-3432-EF185842F352}"/>
              </a:ext>
            </a:extLst>
          </p:cNvPr>
          <p:cNvSpPr>
            <a:spLocks noGrp="1"/>
          </p:cNvSpPr>
          <p:nvPr>
            <p:ph idx="1"/>
          </p:nvPr>
        </p:nvSpPr>
        <p:spPr/>
        <p:txBody>
          <a:bodyPr/>
          <a:lstStyle/>
          <a:p>
            <a:r>
              <a:rPr lang="fr-FR" dirty="0"/>
              <a:t>Ce levier consiste à utiliser les différents réseaux sociaux pour diffuser et promouvoir les contenus de son site. On va chercher à générer des interactions, du partage et de la viralité afin de toucher le plus monde possible.</a:t>
            </a:r>
          </a:p>
        </p:txBody>
      </p:sp>
    </p:spTree>
    <p:extLst>
      <p:ext uri="{BB962C8B-B14F-4D97-AF65-F5344CB8AC3E}">
        <p14:creationId xmlns:p14="http://schemas.microsoft.com/office/powerpoint/2010/main" val="13654922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2434E4-2CE7-7CB2-0A68-C6274419D715}"/>
              </a:ext>
            </a:extLst>
          </p:cNvPr>
          <p:cNvSpPr>
            <a:spLocks noGrp="1"/>
          </p:cNvSpPr>
          <p:nvPr>
            <p:ph type="title"/>
          </p:nvPr>
        </p:nvSpPr>
        <p:spPr/>
        <p:txBody>
          <a:bodyPr/>
          <a:lstStyle/>
          <a:p>
            <a:r>
              <a:rPr lang="fr-FR" dirty="0"/>
              <a:t>LES BIENFAITS DE LA VIDÉO POUR LE RÉFÉRENCEMENT VIDÉO : YOUTUBE</a:t>
            </a:r>
          </a:p>
        </p:txBody>
      </p:sp>
      <p:sp>
        <p:nvSpPr>
          <p:cNvPr id="3" name="Espace réservé du contenu 2">
            <a:extLst>
              <a:ext uri="{FF2B5EF4-FFF2-40B4-BE49-F238E27FC236}">
                <a16:creationId xmlns:a16="http://schemas.microsoft.com/office/drawing/2014/main" id="{3802E64F-2AE8-F17F-5012-ED16A7738048}"/>
              </a:ext>
            </a:extLst>
          </p:cNvPr>
          <p:cNvSpPr>
            <a:spLocks noGrp="1"/>
          </p:cNvSpPr>
          <p:nvPr>
            <p:ph idx="1"/>
          </p:nvPr>
        </p:nvSpPr>
        <p:spPr>
          <a:xfrm>
            <a:off x="685801" y="2440647"/>
            <a:ext cx="10131425" cy="3649133"/>
          </a:xfrm>
        </p:spPr>
        <p:txBody>
          <a:bodyPr/>
          <a:lstStyle/>
          <a:p>
            <a:r>
              <a:rPr lang="fr-FR" dirty="0"/>
              <a:t>C’est le 3e site le plus visité au monde ;</a:t>
            </a:r>
          </a:p>
          <a:p>
            <a:r>
              <a:rPr lang="fr-FR" dirty="0"/>
              <a:t>Il représente entre 3 et 4% des pages vues dans le monde ;</a:t>
            </a:r>
          </a:p>
          <a:p>
            <a:r>
              <a:rPr lang="fr-FR" dirty="0"/>
              <a:t>Il compte 1 milliard d’utilisateurs réguliers depuis 2013 ;</a:t>
            </a:r>
          </a:p>
          <a:p>
            <a:r>
              <a:rPr lang="fr-FR" dirty="0"/>
              <a:t>Son interface se décline en 61 langues pour 75 pays ;</a:t>
            </a:r>
          </a:p>
          <a:p>
            <a:r>
              <a:rPr lang="fr-FR" dirty="0"/>
              <a:t>Plus de 300h de vidéos sont uploadées à chaque minute ;</a:t>
            </a:r>
          </a:p>
          <a:p>
            <a:r>
              <a:rPr lang="fr-FR" dirty="0"/>
              <a:t>Le nombre d’heures de visionnage mensuelles augmente de 50% chaque année ;</a:t>
            </a:r>
          </a:p>
          <a:p>
            <a:r>
              <a:rPr lang="fr-FR" dirty="0"/>
              <a:t>Rien que la page d’accueil reçoit 2,7 millions de visiteurs uniques par jour en France ;</a:t>
            </a:r>
          </a:p>
          <a:p>
            <a:r>
              <a:rPr lang="fr-FR" dirty="0"/>
              <a:t>Le nombre de vidéos mises en ligne en 60 jours est supérieur au nombre de vidéos diffusées par les trois principales chaînes américaines en 60 ans !</a:t>
            </a:r>
          </a:p>
        </p:txBody>
      </p:sp>
    </p:spTree>
    <p:extLst>
      <p:ext uri="{BB962C8B-B14F-4D97-AF65-F5344CB8AC3E}">
        <p14:creationId xmlns:p14="http://schemas.microsoft.com/office/powerpoint/2010/main" val="10590306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D6E1443-E86C-D417-CF9C-DC753F5B6216}"/>
              </a:ext>
            </a:extLst>
          </p:cNvPr>
          <p:cNvSpPr>
            <a:spLocks noGrp="1"/>
          </p:cNvSpPr>
          <p:nvPr>
            <p:ph type="title"/>
          </p:nvPr>
        </p:nvSpPr>
        <p:spPr/>
        <p:txBody>
          <a:bodyPr/>
          <a:lstStyle/>
          <a:p>
            <a:r>
              <a:rPr lang="fr-FR" dirty="0"/>
              <a:t>UNE VIDÉO, OUI, MAIS BIEN RÉFÉRENCÉE !</a:t>
            </a:r>
          </a:p>
        </p:txBody>
      </p:sp>
      <p:sp>
        <p:nvSpPr>
          <p:cNvPr id="3" name="Espace réservé du contenu 2">
            <a:extLst>
              <a:ext uri="{FF2B5EF4-FFF2-40B4-BE49-F238E27FC236}">
                <a16:creationId xmlns:a16="http://schemas.microsoft.com/office/drawing/2014/main" id="{3AEA0587-0E2E-7D7E-B87E-458B6472285F}"/>
              </a:ext>
            </a:extLst>
          </p:cNvPr>
          <p:cNvSpPr>
            <a:spLocks noGrp="1"/>
          </p:cNvSpPr>
          <p:nvPr>
            <p:ph idx="1"/>
          </p:nvPr>
        </p:nvSpPr>
        <p:spPr/>
        <p:txBody>
          <a:bodyPr/>
          <a:lstStyle/>
          <a:p>
            <a:r>
              <a:rPr lang="fr-FR" dirty="0"/>
              <a:t>Choisir les bons mots-clés, et cibler ceux qui sont réellement cherchés par les internautes ;</a:t>
            </a:r>
          </a:p>
          <a:p>
            <a:r>
              <a:rPr lang="fr-FR" dirty="0"/>
              <a:t>Intégrer les mots-clés aux scénarios de vos vidéos, ainsi que les mots associés et les synonymes ;</a:t>
            </a:r>
          </a:p>
          <a:p>
            <a:r>
              <a:rPr lang="fr-FR" dirty="0"/>
              <a:t>Réaliser des vidéos à forte valeur ajoutée : c’est la clé pour améliorer leur référencement. Comptez au moins 3 ou 4 mn avec un contenu riche ;</a:t>
            </a:r>
          </a:p>
          <a:p>
            <a:r>
              <a:rPr lang="fr-FR" dirty="0"/>
              <a:t>Trouver un titre optimisé avec des mots-clés et rédiger une bonne description ;</a:t>
            </a:r>
          </a:p>
          <a:p>
            <a:r>
              <a:rPr lang="fr-FR" dirty="0"/>
              <a:t>Ne pas négliger l’importances de « tags » sur YouTube ;</a:t>
            </a:r>
          </a:p>
          <a:p>
            <a:r>
              <a:rPr lang="fr-FR" dirty="0"/>
              <a:t>Ajouter des sous-titres à votre vidéo (YouTube se propose de vous traduire lui-même le texte, mais mieux vaut importer son propre fichier avec mots-clés) ;</a:t>
            </a:r>
          </a:p>
        </p:txBody>
      </p:sp>
    </p:spTree>
    <p:extLst>
      <p:ext uri="{BB962C8B-B14F-4D97-AF65-F5344CB8AC3E}">
        <p14:creationId xmlns:p14="http://schemas.microsoft.com/office/powerpoint/2010/main" val="29780241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D6E1443-E86C-D417-CF9C-DC753F5B6216}"/>
              </a:ext>
            </a:extLst>
          </p:cNvPr>
          <p:cNvSpPr>
            <a:spLocks noGrp="1"/>
          </p:cNvSpPr>
          <p:nvPr>
            <p:ph type="title"/>
          </p:nvPr>
        </p:nvSpPr>
        <p:spPr/>
        <p:txBody>
          <a:bodyPr/>
          <a:lstStyle/>
          <a:p>
            <a:r>
              <a:rPr lang="fr-FR" dirty="0"/>
              <a:t>UNE VIDÉO, OUI, MAIS BIEN RÉFÉRENCÉE !</a:t>
            </a:r>
          </a:p>
        </p:txBody>
      </p:sp>
      <p:sp>
        <p:nvSpPr>
          <p:cNvPr id="3" name="Espace réservé du contenu 2">
            <a:extLst>
              <a:ext uri="{FF2B5EF4-FFF2-40B4-BE49-F238E27FC236}">
                <a16:creationId xmlns:a16="http://schemas.microsoft.com/office/drawing/2014/main" id="{3AEA0587-0E2E-7D7E-B87E-458B6472285F}"/>
              </a:ext>
            </a:extLst>
          </p:cNvPr>
          <p:cNvSpPr>
            <a:spLocks noGrp="1"/>
          </p:cNvSpPr>
          <p:nvPr>
            <p:ph idx="1"/>
          </p:nvPr>
        </p:nvSpPr>
        <p:spPr/>
        <p:txBody>
          <a:bodyPr/>
          <a:lstStyle/>
          <a:p>
            <a:r>
              <a:rPr lang="fr-FR" dirty="0"/>
              <a:t>Intégrer des annotations à vos vidéos, comme dans les clips diffusés dans les émissions spécialisées qui donnaient des renseignements sur le tournage ou le contexte de la chanson. Ces annotations sont cliquables et peuvent renvoyer à des contenus. Il faut néanmoins veiller à ne pas devenir trop intrusif ;</a:t>
            </a:r>
          </a:p>
          <a:p>
            <a:r>
              <a:rPr lang="fr-FR" dirty="0"/>
              <a:t>Développer une playlist, avec un titre soigneusement choisi, contenant toutes vos vidéos ; et, pour remplir cette liste, produire plusieurs vidéos sur un même thème pour augmenter sa visibilité ;</a:t>
            </a:r>
          </a:p>
          <a:p>
            <a:r>
              <a:rPr lang="fr-FR" dirty="0"/>
              <a:t>Obtenir des liens externes – une constante du référencement sous toutes ses formes. D’abord, il faut partager les vidéos sur les réseaux sociaux et créer des articles dédiés. Ensuite, Inciter les internautes à les partager et à les commenter.</a:t>
            </a:r>
          </a:p>
        </p:txBody>
      </p:sp>
    </p:spTree>
    <p:extLst>
      <p:ext uri="{BB962C8B-B14F-4D97-AF65-F5344CB8AC3E}">
        <p14:creationId xmlns:p14="http://schemas.microsoft.com/office/powerpoint/2010/main" val="3360527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D6E1443-E86C-D417-CF9C-DC753F5B6216}"/>
              </a:ext>
            </a:extLst>
          </p:cNvPr>
          <p:cNvSpPr>
            <a:spLocks noGrp="1"/>
          </p:cNvSpPr>
          <p:nvPr>
            <p:ph type="title"/>
          </p:nvPr>
        </p:nvSpPr>
        <p:spPr/>
        <p:txBody>
          <a:bodyPr/>
          <a:lstStyle/>
          <a:p>
            <a:r>
              <a:rPr lang="fr-FR" dirty="0"/>
              <a:t>UNE VIDÉO, OUI, MAIS BIEN RÉFÉRENCÉE !</a:t>
            </a:r>
          </a:p>
        </p:txBody>
      </p:sp>
      <p:sp>
        <p:nvSpPr>
          <p:cNvPr id="3" name="Espace réservé du contenu 2">
            <a:extLst>
              <a:ext uri="{FF2B5EF4-FFF2-40B4-BE49-F238E27FC236}">
                <a16:creationId xmlns:a16="http://schemas.microsoft.com/office/drawing/2014/main" id="{3AEA0587-0E2E-7D7E-B87E-458B6472285F}"/>
              </a:ext>
            </a:extLst>
          </p:cNvPr>
          <p:cNvSpPr>
            <a:spLocks noGrp="1"/>
          </p:cNvSpPr>
          <p:nvPr>
            <p:ph idx="1"/>
          </p:nvPr>
        </p:nvSpPr>
        <p:spPr/>
        <p:txBody>
          <a:bodyPr/>
          <a:lstStyle/>
          <a:p>
            <a:r>
              <a:rPr lang="fr-FR" dirty="0"/>
              <a:t>YouTube prend en compte le nombre d’interactions autour de votre vidéo : la quantité de vues, les mentions « J’aime », les commentaires, les partages. Le site prend également en considération le « taux de rétention », c’est-à-dire la durée visionnée par l’internaute. Un bon taux de rétention est supérieur à 40%.</a:t>
            </a:r>
          </a:p>
        </p:txBody>
      </p:sp>
    </p:spTree>
    <p:extLst>
      <p:ext uri="{BB962C8B-B14F-4D97-AF65-F5344CB8AC3E}">
        <p14:creationId xmlns:p14="http://schemas.microsoft.com/office/powerpoint/2010/main" val="16055226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017592-D408-A749-48C2-E194A6B37003}"/>
              </a:ext>
            </a:extLst>
          </p:cNvPr>
          <p:cNvSpPr>
            <a:spLocks noGrp="1"/>
          </p:cNvSpPr>
          <p:nvPr>
            <p:ph type="title"/>
          </p:nvPr>
        </p:nvSpPr>
        <p:spPr/>
        <p:txBody>
          <a:bodyPr/>
          <a:lstStyle/>
          <a:p>
            <a:r>
              <a:rPr lang="fr-FR" dirty="0"/>
              <a:t>LE RÉFÉRENCEMENT VIDÉO VU DANS LE DÉTAIL</a:t>
            </a:r>
            <a:br>
              <a:rPr lang="fr-FR" dirty="0"/>
            </a:br>
            <a:endParaRPr lang="fr-FR" dirty="0"/>
          </a:p>
        </p:txBody>
      </p:sp>
      <p:sp>
        <p:nvSpPr>
          <p:cNvPr id="3" name="Espace réservé du contenu 2">
            <a:extLst>
              <a:ext uri="{FF2B5EF4-FFF2-40B4-BE49-F238E27FC236}">
                <a16:creationId xmlns:a16="http://schemas.microsoft.com/office/drawing/2014/main" id="{B7E9A6D8-9658-0DCE-FAB4-3B81E0A39E2D}"/>
              </a:ext>
            </a:extLst>
          </p:cNvPr>
          <p:cNvSpPr>
            <a:spLocks noGrp="1"/>
          </p:cNvSpPr>
          <p:nvPr>
            <p:ph idx="1"/>
          </p:nvPr>
        </p:nvSpPr>
        <p:spPr/>
        <p:txBody>
          <a:bodyPr/>
          <a:lstStyle/>
          <a:p>
            <a:r>
              <a:rPr lang="fr-FR" dirty="0"/>
              <a:t>Entrons maintenant dans le détail d’une optimisation améliorée. Nous avons relevé quatre points sur lesquels il nous semble important d’insister dans le cadre d’une stratégie d’optimisation perfectionnée : les métadonnées, le nom de fichier, la traduction et le linkbaiting.</a:t>
            </a:r>
          </a:p>
        </p:txBody>
      </p:sp>
    </p:spTree>
    <p:extLst>
      <p:ext uri="{BB962C8B-B14F-4D97-AF65-F5344CB8AC3E}">
        <p14:creationId xmlns:p14="http://schemas.microsoft.com/office/powerpoint/2010/main" val="18008661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8E90F4-206A-17E3-E7F4-C4448AB8508B}"/>
              </a:ext>
            </a:extLst>
          </p:cNvPr>
          <p:cNvSpPr>
            <a:spLocks noGrp="1"/>
          </p:cNvSpPr>
          <p:nvPr>
            <p:ph type="title"/>
          </p:nvPr>
        </p:nvSpPr>
        <p:spPr/>
        <p:txBody>
          <a:bodyPr/>
          <a:lstStyle/>
          <a:p>
            <a:r>
              <a:rPr lang="fr-FR" dirty="0"/>
              <a:t>LES MÉTADONNÉES</a:t>
            </a:r>
          </a:p>
        </p:txBody>
      </p:sp>
      <p:sp>
        <p:nvSpPr>
          <p:cNvPr id="3" name="Espace réservé du contenu 2">
            <a:extLst>
              <a:ext uri="{FF2B5EF4-FFF2-40B4-BE49-F238E27FC236}">
                <a16:creationId xmlns:a16="http://schemas.microsoft.com/office/drawing/2014/main" id="{BB1617F3-9B36-976A-2E8C-210C0AC6CA1B}"/>
              </a:ext>
            </a:extLst>
          </p:cNvPr>
          <p:cNvSpPr>
            <a:spLocks noGrp="1"/>
          </p:cNvSpPr>
          <p:nvPr>
            <p:ph idx="1"/>
          </p:nvPr>
        </p:nvSpPr>
        <p:spPr/>
        <p:txBody>
          <a:bodyPr/>
          <a:lstStyle/>
          <a:p>
            <a:r>
              <a:rPr lang="fr-FR" dirty="0"/>
              <a:t>Le titre : choisissez des termes attractifs, faites des mises à jour régulières et optimisez les titres de votre catalogue de vidéos afin qu’ils restent pertinents et efficaces, même pour des vidéos anciennes. Respectez la contrainte des 45 premiers caractères, qui sont déterminants (au-delà de 45 caractères, le titre n’est pas visible dans son intégralité dans les résultats de recherche).</a:t>
            </a:r>
          </a:p>
          <a:p>
            <a:r>
              <a:rPr lang="fr-FR" dirty="0"/>
              <a:t>La description : seules les deux premières lignes apparaissent dans la page des résultats de recherche. N’oubliez d’y intégrer :</a:t>
            </a:r>
          </a:p>
          <a:p>
            <a:r>
              <a:rPr lang="fr-FR" dirty="0"/>
              <a:t>le titre de la vidéo ;</a:t>
            </a:r>
          </a:p>
          <a:p>
            <a:r>
              <a:rPr lang="fr-FR" dirty="0"/>
              <a:t>des appels à l’action (« Partagez ! », « N’oubliez pas de vous abonner à la chaîne », etc.) ;</a:t>
            </a:r>
          </a:p>
        </p:txBody>
      </p:sp>
    </p:spTree>
    <p:extLst>
      <p:ext uri="{BB962C8B-B14F-4D97-AF65-F5344CB8AC3E}">
        <p14:creationId xmlns:p14="http://schemas.microsoft.com/office/powerpoint/2010/main" val="37979799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8E90F4-206A-17E3-E7F4-C4448AB8508B}"/>
              </a:ext>
            </a:extLst>
          </p:cNvPr>
          <p:cNvSpPr>
            <a:spLocks noGrp="1"/>
          </p:cNvSpPr>
          <p:nvPr>
            <p:ph type="title"/>
          </p:nvPr>
        </p:nvSpPr>
        <p:spPr/>
        <p:txBody>
          <a:bodyPr/>
          <a:lstStyle/>
          <a:p>
            <a:r>
              <a:rPr lang="fr-FR" dirty="0"/>
              <a:t>LES MÉTADONNÉES</a:t>
            </a:r>
          </a:p>
        </p:txBody>
      </p:sp>
      <p:sp>
        <p:nvSpPr>
          <p:cNvPr id="3" name="Espace réservé du contenu 2">
            <a:extLst>
              <a:ext uri="{FF2B5EF4-FFF2-40B4-BE49-F238E27FC236}">
                <a16:creationId xmlns:a16="http://schemas.microsoft.com/office/drawing/2014/main" id="{BB1617F3-9B36-976A-2E8C-210C0AC6CA1B}"/>
              </a:ext>
            </a:extLst>
          </p:cNvPr>
          <p:cNvSpPr>
            <a:spLocks noGrp="1"/>
          </p:cNvSpPr>
          <p:nvPr>
            <p:ph idx="1"/>
          </p:nvPr>
        </p:nvSpPr>
        <p:spPr/>
        <p:txBody>
          <a:bodyPr/>
          <a:lstStyle/>
          <a:p>
            <a:r>
              <a:rPr lang="fr-FR" dirty="0"/>
              <a:t>des liens (vers d’autres vidéos, des playlists, vos autres chaînes YouTube, votre Facebook et vos autres réseaux sociaux, vos sites externes, etc.)</a:t>
            </a:r>
          </a:p>
          <a:p>
            <a:r>
              <a:rPr lang="fr-FR" dirty="0"/>
              <a:t>votre planning de programmation (s’il y a lieu)</a:t>
            </a:r>
          </a:p>
          <a:p>
            <a:r>
              <a:rPr lang="fr-FR" dirty="0"/>
              <a:t>les produits ou techniques utilisés si votre vidéo est du domaine pédagogique (« Comment faire pour… »).</a:t>
            </a:r>
          </a:p>
          <a:p>
            <a:r>
              <a:rPr lang="fr-FR" dirty="0"/>
              <a:t>Les mots-clés : établissez une liste de mots-clés standards correspondants aux thématiques de votre vidéo/chaîne. Essayez de mixer les mots-clés les plus recherchés sur YouTube à des termes qui sont spécifiques à votre vidéo. Limitez-vous : pas plus de quelques mots-clés. Répétez le titre et faites des mises à jour régulières.</a:t>
            </a:r>
          </a:p>
        </p:txBody>
      </p:sp>
    </p:spTree>
    <p:extLst>
      <p:ext uri="{BB962C8B-B14F-4D97-AF65-F5344CB8AC3E}">
        <p14:creationId xmlns:p14="http://schemas.microsoft.com/office/powerpoint/2010/main" val="1361583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A2A9A2-A2A0-A7B3-DBCF-3661F633ED03}"/>
              </a:ext>
            </a:extLst>
          </p:cNvPr>
          <p:cNvSpPr>
            <a:spLocks noGrp="1"/>
          </p:cNvSpPr>
          <p:nvPr>
            <p:ph type="title"/>
          </p:nvPr>
        </p:nvSpPr>
        <p:spPr/>
        <p:txBody>
          <a:bodyPr/>
          <a:lstStyle/>
          <a:p>
            <a:r>
              <a:rPr lang="fr-FR" dirty="0"/>
              <a:t>LE NOM DE FICHIER</a:t>
            </a:r>
          </a:p>
        </p:txBody>
      </p:sp>
      <p:sp>
        <p:nvSpPr>
          <p:cNvPr id="3" name="Espace réservé du contenu 2">
            <a:extLst>
              <a:ext uri="{FF2B5EF4-FFF2-40B4-BE49-F238E27FC236}">
                <a16:creationId xmlns:a16="http://schemas.microsoft.com/office/drawing/2014/main" id="{2A704CDD-C728-CCA1-6D49-939EE73F1159}"/>
              </a:ext>
            </a:extLst>
          </p:cNvPr>
          <p:cNvSpPr>
            <a:spLocks noGrp="1"/>
          </p:cNvSpPr>
          <p:nvPr>
            <p:ph idx="1"/>
          </p:nvPr>
        </p:nvSpPr>
        <p:spPr/>
        <p:txBody>
          <a:bodyPr>
            <a:normAutofit/>
          </a:bodyPr>
          <a:lstStyle/>
          <a:p>
            <a:r>
              <a:rPr lang="fr-FR" dirty="0"/>
              <a:t>Le référencement est impacté par le nommage du fichier uploadé. Avant de le faire, veillez à ce que votre nom de fichier contienne les éléments suivants :</a:t>
            </a:r>
          </a:p>
          <a:p>
            <a:endParaRPr lang="fr-FR" dirty="0"/>
          </a:p>
          <a:p>
            <a:r>
              <a:rPr lang="fr-FR" dirty="0"/>
              <a:t>le mot « vidéo »</a:t>
            </a:r>
          </a:p>
          <a:p>
            <a:r>
              <a:rPr lang="fr-FR" dirty="0"/>
              <a:t>le nom de la chaîne</a:t>
            </a:r>
          </a:p>
          <a:p>
            <a:r>
              <a:rPr lang="fr-FR" dirty="0"/>
              <a:t>le mot-clé descriptif de la vidéo</a:t>
            </a:r>
          </a:p>
          <a:p>
            <a:endParaRPr lang="fr-FR" dirty="0"/>
          </a:p>
          <a:p>
            <a:r>
              <a:rPr lang="fr-FR" dirty="0"/>
              <a:t>Le nom du fichier ne remplace évidemment pas l’optimisation des métadonnées, mais s’y additionne. C’est la combinaison des différents types d’optimisation qui constitue un parfait levier pour booster l’audience de votre vidéo sur YouTube.</a:t>
            </a:r>
          </a:p>
        </p:txBody>
      </p:sp>
    </p:spTree>
    <p:extLst>
      <p:ext uri="{BB962C8B-B14F-4D97-AF65-F5344CB8AC3E}">
        <p14:creationId xmlns:p14="http://schemas.microsoft.com/office/powerpoint/2010/main" val="33457131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DB90141-DFAE-605B-0431-FE857F393585}"/>
              </a:ext>
            </a:extLst>
          </p:cNvPr>
          <p:cNvSpPr>
            <a:spLocks noGrp="1"/>
          </p:cNvSpPr>
          <p:nvPr>
            <p:ph type="title"/>
          </p:nvPr>
        </p:nvSpPr>
        <p:spPr/>
        <p:txBody>
          <a:bodyPr/>
          <a:lstStyle/>
          <a:p>
            <a:r>
              <a:rPr lang="fr-FR" dirty="0"/>
              <a:t>LES TRADUCTIONS (SUR YOUTUBE)</a:t>
            </a:r>
          </a:p>
        </p:txBody>
      </p:sp>
      <p:sp>
        <p:nvSpPr>
          <p:cNvPr id="3" name="Espace réservé du contenu 2">
            <a:extLst>
              <a:ext uri="{FF2B5EF4-FFF2-40B4-BE49-F238E27FC236}">
                <a16:creationId xmlns:a16="http://schemas.microsoft.com/office/drawing/2014/main" id="{F7C0C182-661F-2E31-9844-319F2CB9DAD5}"/>
              </a:ext>
            </a:extLst>
          </p:cNvPr>
          <p:cNvSpPr>
            <a:spLocks noGrp="1"/>
          </p:cNvSpPr>
          <p:nvPr>
            <p:ph idx="1"/>
          </p:nvPr>
        </p:nvSpPr>
        <p:spPr/>
        <p:txBody>
          <a:bodyPr>
            <a:normAutofit lnSpcReduction="10000"/>
          </a:bodyPr>
          <a:lstStyle/>
          <a:p>
            <a:r>
              <a:rPr lang="fr-FR" dirty="0"/>
              <a:t>Créer des sous-titres pour votre vidéo permet d’accroître le nom de vues en touchant une audience plus vaste qu’avec la seule bande son dans une langue donnée. Une vidéo sous-titrée en anglais peut voir sa popularité grandir de façon exponentielle. L’avantage est double :</a:t>
            </a:r>
          </a:p>
          <a:p>
            <a:endParaRPr lang="fr-FR" dirty="0"/>
          </a:p>
          <a:p>
            <a:r>
              <a:rPr lang="fr-FR" dirty="0"/>
              <a:t>La vidéo élargit son audience en rendant les contenus compréhensibles à un public étranger ;</a:t>
            </a:r>
          </a:p>
          <a:p>
            <a:r>
              <a:rPr lang="fr-FR" dirty="0"/>
              <a:t>La vidéo une fois transcrite booste son classement, car elle devient accessible à un plus grand nombre d’utilisateurs et qu’elle est ainsi mieux référencée par les moteurs de recherche.</a:t>
            </a:r>
          </a:p>
          <a:p>
            <a:endParaRPr lang="fr-FR" dirty="0"/>
          </a:p>
          <a:p>
            <a:r>
              <a:rPr lang="fr-FR" dirty="0"/>
              <a:t>Des sous-titres, même en français, permettent d’optimiser grandement le référencement, car Google en propose une traduction automatique, ayant pour effet d’augmenter l’audience de la vidéo à travers le monde – même si ces traductions sont souvent loin d’être parfaites.</a:t>
            </a:r>
          </a:p>
        </p:txBody>
      </p:sp>
    </p:spTree>
    <p:extLst>
      <p:ext uri="{BB962C8B-B14F-4D97-AF65-F5344CB8AC3E}">
        <p14:creationId xmlns:p14="http://schemas.microsoft.com/office/powerpoint/2010/main" val="1790215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EF77B6-0312-A2B0-3996-352F70F09424}"/>
              </a:ext>
            </a:extLst>
          </p:cNvPr>
          <p:cNvSpPr>
            <a:spLocks noGrp="1"/>
          </p:cNvSpPr>
          <p:nvPr>
            <p:ph type="title"/>
          </p:nvPr>
        </p:nvSpPr>
        <p:spPr/>
        <p:txBody>
          <a:bodyPr/>
          <a:lstStyle/>
          <a:p>
            <a:r>
              <a:rPr lang="fr-FR" dirty="0"/>
              <a:t>UNE STRATÉGIE DE LINKBAITING À TRAVERS LA VIDÉO</a:t>
            </a:r>
            <a:br>
              <a:rPr lang="fr-FR" dirty="0"/>
            </a:br>
            <a:endParaRPr lang="fr-FR" dirty="0"/>
          </a:p>
        </p:txBody>
      </p:sp>
      <p:sp>
        <p:nvSpPr>
          <p:cNvPr id="3" name="Espace réservé du contenu 2">
            <a:extLst>
              <a:ext uri="{FF2B5EF4-FFF2-40B4-BE49-F238E27FC236}">
                <a16:creationId xmlns:a16="http://schemas.microsoft.com/office/drawing/2014/main" id="{2955C7BC-BEF0-1B02-DF0F-B21E4F24C8F6}"/>
              </a:ext>
            </a:extLst>
          </p:cNvPr>
          <p:cNvSpPr>
            <a:spLocks noGrp="1"/>
          </p:cNvSpPr>
          <p:nvPr>
            <p:ph idx="1"/>
          </p:nvPr>
        </p:nvSpPr>
        <p:spPr/>
        <p:txBody>
          <a:bodyPr/>
          <a:lstStyle/>
          <a:p>
            <a:r>
              <a:rPr lang="fr-FR" dirty="0"/>
              <a:t>Pour inciter naturellement les internautes à créer des liens vers votre vidéo, rien ne vaut un contenu de qualité, intéressant et original, qui donne envie d’être partagé. Il faut, en effet, pousser les internautes à passer à l’action, avec :</a:t>
            </a:r>
          </a:p>
          <a:p>
            <a:endParaRPr lang="fr-FR" dirty="0"/>
          </a:p>
          <a:p>
            <a:r>
              <a:rPr lang="fr-FR" dirty="0"/>
              <a:t>Une vidéo au contenu riche, qui ne soit ni copié, ni recopié depuis une autre vidéo ;</a:t>
            </a:r>
          </a:p>
          <a:p>
            <a:r>
              <a:rPr lang="fr-FR" dirty="0"/>
              <a:t>Une vidéo dont le contenu est aisément compréhensible ;</a:t>
            </a:r>
          </a:p>
          <a:p>
            <a:r>
              <a:rPr lang="fr-FR" dirty="0"/>
              <a:t>Une vidéo suffisamment bien réalisée pour convaincre l’internaute de la partager.</a:t>
            </a:r>
          </a:p>
        </p:txBody>
      </p:sp>
    </p:spTree>
    <p:extLst>
      <p:ext uri="{BB962C8B-B14F-4D97-AF65-F5344CB8AC3E}">
        <p14:creationId xmlns:p14="http://schemas.microsoft.com/office/powerpoint/2010/main" val="1943075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0AE712-46E6-3374-8C1A-1FC9DDAC6C7D}"/>
              </a:ext>
            </a:extLst>
          </p:cNvPr>
          <p:cNvSpPr>
            <a:spLocks noGrp="1"/>
          </p:cNvSpPr>
          <p:nvPr>
            <p:ph type="title"/>
          </p:nvPr>
        </p:nvSpPr>
        <p:spPr/>
        <p:txBody>
          <a:bodyPr/>
          <a:lstStyle/>
          <a:p>
            <a:r>
              <a:rPr lang="fr-FR" dirty="0"/>
              <a:t>AVANTAGES DU SMO :</a:t>
            </a:r>
          </a:p>
        </p:txBody>
      </p:sp>
      <p:sp>
        <p:nvSpPr>
          <p:cNvPr id="3" name="Espace réservé du contenu 2">
            <a:extLst>
              <a:ext uri="{FF2B5EF4-FFF2-40B4-BE49-F238E27FC236}">
                <a16:creationId xmlns:a16="http://schemas.microsoft.com/office/drawing/2014/main" id="{5BC59064-CD61-7397-0374-7E51F6451406}"/>
              </a:ext>
            </a:extLst>
          </p:cNvPr>
          <p:cNvSpPr>
            <a:spLocks noGrp="1"/>
          </p:cNvSpPr>
          <p:nvPr>
            <p:ph idx="1"/>
          </p:nvPr>
        </p:nvSpPr>
        <p:spPr/>
        <p:txBody>
          <a:bodyPr/>
          <a:lstStyle/>
          <a:p>
            <a:r>
              <a:rPr lang="fr-FR" dirty="0"/>
              <a:t>Il offre une opportunité de visibilité et de trafic complémentaire sur le web car le SMO intervient dans un environnement différent des moteurs de recherche.</a:t>
            </a:r>
          </a:p>
          <a:p>
            <a:r>
              <a:rPr lang="fr-FR" dirty="0"/>
              <a:t>Le SMO n’est pas uniquement intéressant pour le trafic direct mais également pour le SEO. Si un contenu intéressant est partagé sur les réseaux sociaux, il peut être repris sur des sites, favoriser la création de </a:t>
            </a:r>
            <a:r>
              <a:rPr lang="fr-FR" dirty="0" err="1"/>
              <a:t>backlinks</a:t>
            </a:r>
            <a:r>
              <a:rPr lang="fr-FR" dirty="0"/>
              <a:t> et améliorer la popularité de votre site.</a:t>
            </a:r>
          </a:p>
          <a:p>
            <a:r>
              <a:rPr lang="fr-FR" dirty="0"/>
              <a:t>Les médias sociaux sont un espace de dialogue direct avec les internautes ce qui permet d’améliorer l’e-</a:t>
            </a:r>
            <a:r>
              <a:rPr lang="fr-FR" dirty="0" err="1"/>
              <a:t>reputation</a:t>
            </a:r>
            <a:r>
              <a:rPr lang="fr-FR" dirty="0"/>
              <a:t> de votre site.</a:t>
            </a:r>
          </a:p>
          <a:p>
            <a:r>
              <a:rPr lang="fr-FR" dirty="0"/>
              <a:t>Les communautés peuvent jouer un rôle d’ambassadeur de votre site et de votre marque en partageant vos contenus.</a:t>
            </a:r>
          </a:p>
        </p:txBody>
      </p:sp>
    </p:spTree>
    <p:extLst>
      <p:ext uri="{BB962C8B-B14F-4D97-AF65-F5344CB8AC3E}">
        <p14:creationId xmlns:p14="http://schemas.microsoft.com/office/powerpoint/2010/main" val="21052938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EF77B6-0312-A2B0-3996-352F70F09424}"/>
              </a:ext>
            </a:extLst>
          </p:cNvPr>
          <p:cNvSpPr>
            <a:spLocks noGrp="1"/>
          </p:cNvSpPr>
          <p:nvPr>
            <p:ph type="title"/>
          </p:nvPr>
        </p:nvSpPr>
        <p:spPr/>
        <p:txBody>
          <a:bodyPr/>
          <a:lstStyle/>
          <a:p>
            <a:r>
              <a:rPr lang="fr-FR" dirty="0"/>
              <a:t>UNE STRATÉGIE DE LINKBAITING À TRAVERS LA VIDÉO</a:t>
            </a:r>
            <a:br>
              <a:rPr lang="fr-FR" dirty="0"/>
            </a:br>
            <a:endParaRPr lang="fr-FR" dirty="0"/>
          </a:p>
        </p:txBody>
      </p:sp>
      <p:sp>
        <p:nvSpPr>
          <p:cNvPr id="3" name="Espace réservé du contenu 2">
            <a:extLst>
              <a:ext uri="{FF2B5EF4-FFF2-40B4-BE49-F238E27FC236}">
                <a16:creationId xmlns:a16="http://schemas.microsoft.com/office/drawing/2014/main" id="{2955C7BC-BEF0-1B02-DF0F-B21E4F24C8F6}"/>
              </a:ext>
            </a:extLst>
          </p:cNvPr>
          <p:cNvSpPr>
            <a:spLocks noGrp="1"/>
          </p:cNvSpPr>
          <p:nvPr>
            <p:ph idx="1"/>
          </p:nvPr>
        </p:nvSpPr>
        <p:spPr/>
        <p:txBody>
          <a:bodyPr/>
          <a:lstStyle/>
          <a:p>
            <a:r>
              <a:rPr lang="fr-FR" dirty="0"/>
              <a:t>Les avantages d’une stratégie de linkbaiting ne sont plus à prouver, mais il n’est pas inutile de prendre un instant pour les rappeler ici :</a:t>
            </a:r>
          </a:p>
          <a:p>
            <a:endParaRPr lang="fr-FR" dirty="0"/>
          </a:p>
          <a:p>
            <a:r>
              <a:rPr lang="fr-FR" dirty="0"/>
              <a:t>Vous gagnez du temps par rapport à une stratégie classique de netlinking ;</a:t>
            </a:r>
          </a:p>
          <a:p>
            <a:r>
              <a:rPr lang="fr-FR" dirty="0"/>
              <a:t>Vous augmentez votre trafic de façon naturelle ;</a:t>
            </a:r>
          </a:p>
          <a:p>
            <a:r>
              <a:rPr lang="fr-FR" dirty="0"/>
              <a:t>Vous améliorez votre référencement à coups de liens externes ;</a:t>
            </a:r>
          </a:p>
          <a:p>
            <a:r>
              <a:rPr lang="fr-FR" dirty="0"/>
              <a:t>Vous vous assurez d’échapper au Pingouin de Google, qui veille à la qualité des liens externes : ce sont les internautes qui choisissent l’ancre qui mène à votre vidéo.</a:t>
            </a:r>
          </a:p>
        </p:txBody>
      </p:sp>
    </p:spTree>
    <p:extLst>
      <p:ext uri="{BB962C8B-B14F-4D97-AF65-F5344CB8AC3E}">
        <p14:creationId xmlns:p14="http://schemas.microsoft.com/office/powerpoint/2010/main" val="27329739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7FFF086-0358-FDC1-54F6-BBF8747396BD}"/>
              </a:ext>
            </a:extLst>
          </p:cNvPr>
          <p:cNvSpPr>
            <a:spLocks noGrp="1"/>
          </p:cNvSpPr>
          <p:nvPr>
            <p:ph type="title"/>
          </p:nvPr>
        </p:nvSpPr>
        <p:spPr/>
        <p:txBody>
          <a:bodyPr/>
          <a:lstStyle/>
          <a:p>
            <a:r>
              <a:rPr lang="fr-FR" dirty="0"/>
              <a:t>Points Clés à Retenir</a:t>
            </a:r>
          </a:p>
        </p:txBody>
      </p:sp>
      <p:sp>
        <p:nvSpPr>
          <p:cNvPr id="3" name="Espace réservé du contenu 2">
            <a:extLst>
              <a:ext uri="{FF2B5EF4-FFF2-40B4-BE49-F238E27FC236}">
                <a16:creationId xmlns:a16="http://schemas.microsoft.com/office/drawing/2014/main" id="{7A0B6E69-64D7-FBD7-BED3-6105F86C51BB}"/>
              </a:ext>
            </a:extLst>
          </p:cNvPr>
          <p:cNvSpPr>
            <a:spLocks noGrp="1"/>
          </p:cNvSpPr>
          <p:nvPr>
            <p:ph idx="1"/>
          </p:nvPr>
        </p:nvSpPr>
        <p:spPr/>
        <p:txBody>
          <a:bodyPr/>
          <a:lstStyle/>
          <a:p>
            <a:r>
              <a:rPr lang="fr-FR" dirty="0"/>
              <a:t>Comprendre le SMO comme levier de votre stratégie de médias sociaux.</a:t>
            </a:r>
          </a:p>
          <a:p>
            <a:r>
              <a:rPr lang="fr-FR" dirty="0"/>
              <a:t>Utiliser le SMO pour augmenter la visibilité en ligne de votre marque.</a:t>
            </a:r>
          </a:p>
          <a:p>
            <a:r>
              <a:rPr lang="fr-FR" dirty="0"/>
              <a:t>Engager authentiquement votre audience ciblée pour construire une communauté fidèle.</a:t>
            </a:r>
          </a:p>
          <a:p>
            <a:r>
              <a:rPr lang="fr-FR" dirty="0"/>
              <a:t>Transformer l'engagement des utilisateurs en opportunités concrètes pour votre entreprise.</a:t>
            </a:r>
          </a:p>
          <a:p>
            <a:r>
              <a:rPr lang="fr-FR" dirty="0"/>
              <a:t>Intégrer les étapes clés du SMO pour une présence sociale optimisée et pertinente.</a:t>
            </a:r>
          </a:p>
        </p:txBody>
      </p:sp>
    </p:spTree>
    <p:extLst>
      <p:ext uri="{BB962C8B-B14F-4D97-AF65-F5344CB8AC3E}">
        <p14:creationId xmlns:p14="http://schemas.microsoft.com/office/powerpoint/2010/main" val="35340138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877E3C-9DEC-E16D-D67F-125020014284}"/>
              </a:ext>
            </a:extLst>
          </p:cNvPr>
          <p:cNvSpPr>
            <a:spLocks noGrp="1"/>
          </p:cNvSpPr>
          <p:nvPr>
            <p:ph type="title"/>
          </p:nvPr>
        </p:nvSpPr>
        <p:spPr/>
        <p:txBody>
          <a:bodyPr/>
          <a:lstStyle/>
          <a:p>
            <a:r>
              <a:rPr lang="fr-FR" dirty="0"/>
              <a:t>Pourquoi le SMO est Essentiel pour votre Stratégie de Référencement</a:t>
            </a:r>
          </a:p>
        </p:txBody>
      </p:sp>
      <p:sp>
        <p:nvSpPr>
          <p:cNvPr id="3" name="Espace réservé du contenu 2">
            <a:extLst>
              <a:ext uri="{FF2B5EF4-FFF2-40B4-BE49-F238E27FC236}">
                <a16:creationId xmlns:a16="http://schemas.microsoft.com/office/drawing/2014/main" id="{CF373A98-40B8-A054-559B-F5AC63DD0BA4}"/>
              </a:ext>
            </a:extLst>
          </p:cNvPr>
          <p:cNvSpPr>
            <a:spLocks noGrp="1"/>
          </p:cNvSpPr>
          <p:nvPr>
            <p:ph idx="1"/>
          </p:nvPr>
        </p:nvSpPr>
        <p:spPr>
          <a:xfrm>
            <a:off x="685801" y="1143001"/>
            <a:ext cx="10131425" cy="3649133"/>
          </a:xfrm>
        </p:spPr>
        <p:txBody>
          <a:bodyPr/>
          <a:lstStyle/>
          <a:p>
            <a:r>
              <a:rPr lang="fr-FR" dirty="0"/>
              <a:t>Si autrefois il suffisait de paraître sur les plateformes sociales, aujourd'hui, la compétition exige non seulement de paraître mais aussi de se démarquer. La symbiose entre SEO et SMO accélère cette dynamique, poussant le contenu de qualité au-devant de la scène et, in fine, générant un trafic qualifié principal moteur du succès en ligne.</a:t>
            </a:r>
          </a:p>
        </p:txBody>
      </p:sp>
      <p:pic>
        <p:nvPicPr>
          <p:cNvPr id="6" name="Image 5" descr="Une image contenant texte, capture d’écran, Police, nombre&#10;&#10;Description générée automatiquement">
            <a:extLst>
              <a:ext uri="{FF2B5EF4-FFF2-40B4-BE49-F238E27FC236}">
                <a16:creationId xmlns:a16="http://schemas.microsoft.com/office/drawing/2014/main" id="{E1D5BE18-10E7-2536-597C-F091941F73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23688" y="3928870"/>
            <a:ext cx="8344623" cy="2209992"/>
          </a:xfrm>
          <a:prstGeom prst="rect">
            <a:avLst/>
          </a:prstGeom>
        </p:spPr>
      </p:pic>
    </p:spTree>
    <p:extLst>
      <p:ext uri="{BB962C8B-B14F-4D97-AF65-F5344CB8AC3E}">
        <p14:creationId xmlns:p14="http://schemas.microsoft.com/office/powerpoint/2010/main" val="4198867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DB018F9-D03F-F09C-31AA-C9326F721ECC}"/>
              </a:ext>
            </a:extLst>
          </p:cNvPr>
          <p:cNvSpPr>
            <a:spLocks noGrp="1"/>
          </p:cNvSpPr>
          <p:nvPr>
            <p:ph type="title"/>
          </p:nvPr>
        </p:nvSpPr>
        <p:spPr/>
        <p:txBody>
          <a:bodyPr/>
          <a:lstStyle/>
          <a:p>
            <a:r>
              <a:rPr lang="fr-FR" dirty="0"/>
              <a:t>Étape 1: Définir Vos Objectifs de SMO</a:t>
            </a:r>
          </a:p>
        </p:txBody>
      </p:sp>
      <p:sp>
        <p:nvSpPr>
          <p:cNvPr id="3" name="Espace réservé du contenu 2">
            <a:extLst>
              <a:ext uri="{FF2B5EF4-FFF2-40B4-BE49-F238E27FC236}">
                <a16:creationId xmlns:a16="http://schemas.microsoft.com/office/drawing/2014/main" id="{61F445B9-708A-5BF5-7E5F-BAA92B6C5F2D}"/>
              </a:ext>
            </a:extLst>
          </p:cNvPr>
          <p:cNvSpPr>
            <a:spLocks noGrp="1"/>
          </p:cNvSpPr>
          <p:nvPr>
            <p:ph idx="1"/>
          </p:nvPr>
        </p:nvSpPr>
        <p:spPr/>
        <p:txBody>
          <a:bodyPr/>
          <a:lstStyle/>
          <a:p>
            <a:r>
              <a:rPr lang="fr-FR" dirty="0"/>
              <a:t>Identifier Votre Audience Cible</a:t>
            </a:r>
          </a:p>
          <a:p>
            <a:r>
              <a:rPr lang="fr-FR" dirty="0"/>
              <a:t>La connaissance approfondie de votre audience ciblée est le socle de toute campagne de marketing digital efficace. Cela va au-delà des données démographiques basiques pour s'étendre aux intérêts spécifiques, aux challenges et aux comportements en ligne de vos prospects. Cette compréhension vous permet de créer du contenu qui résonne véritablement avec eux.</a:t>
            </a:r>
          </a:p>
          <a:p>
            <a:endParaRPr lang="fr-FR" dirty="0"/>
          </a:p>
          <a:p>
            <a:r>
              <a:rPr lang="fr-FR" dirty="0"/>
              <a:t>Fixer des Objectifs Réalisables</a:t>
            </a:r>
          </a:p>
          <a:p>
            <a:r>
              <a:rPr lang="fr-FR" dirty="0"/>
              <a:t>Les objectifs de SMO doivent être spécifiques, mesurables, atteignables, pertinents et temporellement définis (SMART). Que ce soit pour augmenter la notoriété de votre marque, générer des leads ou améliorer les taux de conversion, chaque objectif doit être aligné sur les résultats commerciaux souhaités et doit être réaliste compte tenu de vos ressources.</a:t>
            </a:r>
          </a:p>
        </p:txBody>
      </p:sp>
    </p:spTree>
    <p:extLst>
      <p:ext uri="{BB962C8B-B14F-4D97-AF65-F5344CB8AC3E}">
        <p14:creationId xmlns:p14="http://schemas.microsoft.com/office/powerpoint/2010/main" val="19867857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94A1CC-F00C-46DE-A85C-A70053DF6E58}"/>
              </a:ext>
            </a:extLst>
          </p:cNvPr>
          <p:cNvSpPr>
            <a:spLocks noGrp="1"/>
          </p:cNvSpPr>
          <p:nvPr>
            <p:ph type="title"/>
          </p:nvPr>
        </p:nvSpPr>
        <p:spPr/>
        <p:txBody>
          <a:bodyPr/>
          <a:lstStyle/>
          <a:p>
            <a:r>
              <a:rPr lang="fr-FR" dirty="0"/>
              <a:t>Étape 2: Choisir les Plateformes Adaptées</a:t>
            </a:r>
          </a:p>
        </p:txBody>
      </p:sp>
      <p:sp>
        <p:nvSpPr>
          <p:cNvPr id="3" name="Espace réservé du contenu 2">
            <a:extLst>
              <a:ext uri="{FF2B5EF4-FFF2-40B4-BE49-F238E27FC236}">
                <a16:creationId xmlns:a16="http://schemas.microsoft.com/office/drawing/2014/main" id="{B8231A30-2A32-E122-D268-E044EC8C158F}"/>
              </a:ext>
            </a:extLst>
          </p:cNvPr>
          <p:cNvSpPr>
            <a:spLocks noGrp="1"/>
          </p:cNvSpPr>
          <p:nvPr>
            <p:ph idx="1"/>
          </p:nvPr>
        </p:nvSpPr>
        <p:spPr/>
        <p:txBody>
          <a:bodyPr/>
          <a:lstStyle/>
          <a:p>
            <a:r>
              <a:rPr lang="fr-FR" dirty="0"/>
              <a:t>Analyse des Différentes Plateformes Sociales</a:t>
            </a:r>
          </a:p>
          <a:p>
            <a:r>
              <a:rPr lang="fr-FR" dirty="0"/>
              <a:t>Commencez par une analyse minutieuse qui permettra de déterminer quelles plateformes sont préférées par votre public cible. Que ce soit Facebook, pour une démographie large et diversifiée, Instagram pour un public plus jeune axé sur les visuels, LinkedIn pour les professionnels, ou Twitter pour des échanges rapides et des actualités, chaque plateforme offre ses propres avantages et spécificités.</a:t>
            </a:r>
          </a:p>
          <a:p>
            <a:endParaRPr lang="fr-FR" dirty="0"/>
          </a:p>
          <a:p>
            <a:r>
              <a:rPr lang="fr-FR" dirty="0"/>
              <a:t>Alignement avec Votre Audience et Objectifs</a:t>
            </a:r>
          </a:p>
          <a:p>
            <a:r>
              <a:rPr lang="fr-FR" dirty="0"/>
              <a:t>La sélection des plateformes doit s'aligner avec les intérêts de votre audience et les spécificités de votre secteur. Analysez les données démographiques disponibles pour savoir où passer le plus de temps et quels types de contenu résonnent le mieux avec eux.</a:t>
            </a:r>
          </a:p>
        </p:txBody>
      </p:sp>
    </p:spTree>
    <p:extLst>
      <p:ext uri="{BB962C8B-B14F-4D97-AF65-F5344CB8AC3E}">
        <p14:creationId xmlns:p14="http://schemas.microsoft.com/office/powerpoint/2010/main" val="2668931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94A1CC-F00C-46DE-A85C-A70053DF6E58}"/>
              </a:ext>
            </a:extLst>
          </p:cNvPr>
          <p:cNvSpPr>
            <a:spLocks noGrp="1"/>
          </p:cNvSpPr>
          <p:nvPr>
            <p:ph type="title"/>
          </p:nvPr>
        </p:nvSpPr>
        <p:spPr/>
        <p:txBody>
          <a:bodyPr/>
          <a:lstStyle/>
          <a:p>
            <a:r>
              <a:rPr lang="fr-FR" dirty="0"/>
              <a:t>Étape 2: Choisir les Plateformes Adaptées</a:t>
            </a:r>
          </a:p>
        </p:txBody>
      </p:sp>
      <p:pic>
        <p:nvPicPr>
          <p:cNvPr id="5" name="Image 4" descr="Une image contenant texte, capture d’écran, Police, nombre&#10;&#10;Description générée automatiquement">
            <a:extLst>
              <a:ext uri="{FF2B5EF4-FFF2-40B4-BE49-F238E27FC236}">
                <a16:creationId xmlns:a16="http://schemas.microsoft.com/office/drawing/2014/main" id="{6C1DA47D-B5C2-FEC7-A49E-49B69CFC9A4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6333" y="2321462"/>
            <a:ext cx="10579333" cy="3556079"/>
          </a:xfrm>
          <a:prstGeom prst="rect">
            <a:avLst/>
          </a:prstGeom>
        </p:spPr>
      </p:pic>
    </p:spTree>
    <p:extLst>
      <p:ext uri="{BB962C8B-B14F-4D97-AF65-F5344CB8AC3E}">
        <p14:creationId xmlns:p14="http://schemas.microsoft.com/office/powerpoint/2010/main" val="29382130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3C181B9-365F-A7A7-3340-C924C0C99371}"/>
              </a:ext>
            </a:extLst>
          </p:cNvPr>
          <p:cNvSpPr>
            <a:spLocks noGrp="1"/>
          </p:cNvSpPr>
          <p:nvPr>
            <p:ph type="title"/>
          </p:nvPr>
        </p:nvSpPr>
        <p:spPr/>
        <p:txBody>
          <a:bodyPr/>
          <a:lstStyle/>
          <a:p>
            <a:r>
              <a:rPr lang="fr-FR" dirty="0"/>
              <a:t>Étape 3: Créer un Contenu de Qualité</a:t>
            </a:r>
          </a:p>
        </p:txBody>
      </p:sp>
      <p:sp>
        <p:nvSpPr>
          <p:cNvPr id="3" name="Espace réservé du contenu 2">
            <a:extLst>
              <a:ext uri="{FF2B5EF4-FFF2-40B4-BE49-F238E27FC236}">
                <a16:creationId xmlns:a16="http://schemas.microsoft.com/office/drawing/2014/main" id="{053E52BC-9555-E96F-83AA-1A2294124FC0}"/>
              </a:ext>
            </a:extLst>
          </p:cNvPr>
          <p:cNvSpPr>
            <a:spLocks noGrp="1"/>
          </p:cNvSpPr>
          <p:nvPr>
            <p:ph idx="1"/>
          </p:nvPr>
        </p:nvSpPr>
        <p:spPr/>
        <p:txBody>
          <a:bodyPr/>
          <a:lstStyle/>
          <a:p>
            <a:r>
              <a:rPr lang="fr-FR" dirty="0"/>
              <a:t>Types de Contenus Efficaces en SMO</a:t>
            </a:r>
          </a:p>
          <a:p>
            <a:r>
              <a:rPr lang="fr-FR" dirty="0"/>
              <a:t>La diversité des formats est un atout dans le cadre de votre stratégie de contenu. Voici quelques exemples de contenus qui ont fait leurs preuves :</a:t>
            </a:r>
          </a:p>
          <a:p>
            <a:endParaRPr lang="fr-FR" dirty="0"/>
          </a:p>
          <a:p>
            <a:r>
              <a:rPr lang="fr-FR" dirty="0"/>
              <a:t>Articles de blog fournissant des informations précieuses</a:t>
            </a:r>
          </a:p>
          <a:p>
            <a:r>
              <a:rPr lang="fr-FR" dirty="0"/>
              <a:t>Vidéos tutoriels ou démonstratifs pour captiver votre public</a:t>
            </a:r>
          </a:p>
          <a:p>
            <a:r>
              <a:rPr lang="fr-FR" dirty="0"/>
              <a:t>Infographies pour présenter des données de manière visuelle</a:t>
            </a:r>
          </a:p>
          <a:p>
            <a:r>
              <a:rPr lang="fr-FR" dirty="0"/>
              <a:t>Études de cas pour illustrer vos réussites et convaincre de nouveaux clients</a:t>
            </a:r>
          </a:p>
        </p:txBody>
      </p:sp>
    </p:spTree>
    <p:extLst>
      <p:ext uri="{BB962C8B-B14F-4D97-AF65-F5344CB8AC3E}">
        <p14:creationId xmlns:p14="http://schemas.microsoft.com/office/powerpoint/2010/main" val="3544427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3C181B9-365F-A7A7-3340-C924C0C99371}"/>
              </a:ext>
            </a:extLst>
          </p:cNvPr>
          <p:cNvSpPr>
            <a:spLocks noGrp="1"/>
          </p:cNvSpPr>
          <p:nvPr>
            <p:ph type="title"/>
          </p:nvPr>
        </p:nvSpPr>
        <p:spPr/>
        <p:txBody>
          <a:bodyPr/>
          <a:lstStyle/>
          <a:p>
            <a:r>
              <a:rPr lang="fr-FR" dirty="0"/>
              <a:t>Étape 3: Créer un Contenu de Qualité</a:t>
            </a:r>
          </a:p>
        </p:txBody>
      </p:sp>
      <p:sp>
        <p:nvSpPr>
          <p:cNvPr id="3" name="Espace réservé du contenu 2">
            <a:extLst>
              <a:ext uri="{FF2B5EF4-FFF2-40B4-BE49-F238E27FC236}">
                <a16:creationId xmlns:a16="http://schemas.microsoft.com/office/drawing/2014/main" id="{053E52BC-9555-E96F-83AA-1A2294124FC0}"/>
              </a:ext>
            </a:extLst>
          </p:cNvPr>
          <p:cNvSpPr>
            <a:spLocks noGrp="1"/>
          </p:cNvSpPr>
          <p:nvPr>
            <p:ph idx="1"/>
          </p:nvPr>
        </p:nvSpPr>
        <p:spPr/>
        <p:txBody>
          <a:bodyPr/>
          <a:lstStyle/>
          <a:p>
            <a:r>
              <a:rPr lang="fr-FR" dirty="0"/>
              <a:t>Planification et Calendrier Éditorial</a:t>
            </a:r>
          </a:p>
          <a:p>
            <a:r>
              <a:rPr lang="fr-FR" dirty="0"/>
              <a:t>La planification est un pilier de la stratégie de contenu. Grâce à un calendrier éditorial bien structuré, vous pouvez :</a:t>
            </a:r>
          </a:p>
          <a:p>
            <a:endParaRPr lang="fr-FR" dirty="0"/>
          </a:p>
          <a:p>
            <a:r>
              <a:rPr lang="fr-FR" dirty="0"/>
              <a:t>S'assurer de la régularité de vos publications</a:t>
            </a:r>
          </a:p>
          <a:p>
            <a:r>
              <a:rPr lang="fr-FR" dirty="0"/>
              <a:t>Aligner votre contenu avec des événements ou actualités spécifiques</a:t>
            </a:r>
          </a:p>
          <a:p>
            <a:r>
              <a:rPr lang="fr-FR" dirty="0"/>
              <a:t>Faciliter la gestion du travail en équipe et le suivi des tâches</a:t>
            </a:r>
          </a:p>
          <a:p>
            <a:r>
              <a:rPr lang="fr-FR" dirty="0"/>
              <a:t>Anticiper les besoins en production et publication de contenu</a:t>
            </a:r>
          </a:p>
        </p:txBody>
      </p:sp>
    </p:spTree>
    <p:extLst>
      <p:ext uri="{BB962C8B-B14F-4D97-AF65-F5344CB8AC3E}">
        <p14:creationId xmlns:p14="http://schemas.microsoft.com/office/powerpoint/2010/main" val="120288785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A796E9-D043-5DAA-3C15-6E08F82BA17F}"/>
              </a:ext>
            </a:extLst>
          </p:cNvPr>
          <p:cNvSpPr>
            <a:spLocks noGrp="1"/>
          </p:cNvSpPr>
          <p:nvPr>
            <p:ph type="title"/>
          </p:nvPr>
        </p:nvSpPr>
        <p:spPr/>
        <p:txBody>
          <a:bodyPr/>
          <a:lstStyle/>
          <a:p>
            <a:r>
              <a:rPr lang="fr-FR" dirty="0"/>
              <a:t>Étape 4: Optimiser Votre Profil Social</a:t>
            </a:r>
          </a:p>
        </p:txBody>
      </p:sp>
      <p:sp>
        <p:nvSpPr>
          <p:cNvPr id="3" name="Espace réservé du contenu 2">
            <a:extLst>
              <a:ext uri="{FF2B5EF4-FFF2-40B4-BE49-F238E27FC236}">
                <a16:creationId xmlns:a16="http://schemas.microsoft.com/office/drawing/2014/main" id="{CB4CDC32-F5CD-1830-8D6E-ED3D8CA2F07B}"/>
              </a:ext>
            </a:extLst>
          </p:cNvPr>
          <p:cNvSpPr>
            <a:spLocks noGrp="1"/>
          </p:cNvSpPr>
          <p:nvPr>
            <p:ph idx="1"/>
          </p:nvPr>
        </p:nvSpPr>
        <p:spPr/>
        <p:txBody>
          <a:bodyPr>
            <a:normAutofit fontScale="92500" lnSpcReduction="10000"/>
          </a:bodyPr>
          <a:lstStyle/>
          <a:p>
            <a:r>
              <a:rPr lang="fr-FR" dirty="0"/>
              <a:t>Conseils pour un Profil Attrayant et Professionnel</a:t>
            </a:r>
          </a:p>
          <a:p>
            <a:r>
              <a:rPr lang="fr-FR" dirty="0"/>
              <a:t>Assurez-vous que votre profil communique clairement votre marque personnelle ou celle de votre entreprise. Utilisez des images de haute qualité, une bio précise, et un design cohérent pour garantir un impact visuel fort. Voici quelques éléments à ne pas négliger :</a:t>
            </a:r>
          </a:p>
          <a:p>
            <a:endParaRPr lang="fr-FR" dirty="0"/>
          </a:p>
          <a:p>
            <a:r>
              <a:rPr lang="fr-FR" dirty="0"/>
              <a:t>Une photo de profil distincte</a:t>
            </a:r>
          </a:p>
          <a:p>
            <a:r>
              <a:rPr lang="fr-FR" dirty="0"/>
              <a:t>Une bannière ou une image de couverture représentative de vos valeurs</a:t>
            </a:r>
          </a:p>
          <a:p>
            <a:r>
              <a:rPr lang="fr-FR" dirty="0"/>
              <a:t>Une biographie concise incluant votre proposition de valeur</a:t>
            </a:r>
          </a:p>
          <a:p>
            <a:r>
              <a:rPr lang="fr-FR" dirty="0"/>
              <a:t>Des informations de contact à jour pour faciliter la prise de contact</a:t>
            </a:r>
          </a:p>
          <a:p>
            <a:r>
              <a:rPr lang="fr-FR" dirty="0"/>
              <a:t>Un profil bien conçu ne laisse aucun détail au hasard et assure une expérience utilisateur positive dès le premier clic.</a:t>
            </a:r>
          </a:p>
        </p:txBody>
      </p:sp>
    </p:spTree>
    <p:extLst>
      <p:ext uri="{BB962C8B-B14F-4D97-AF65-F5344CB8AC3E}">
        <p14:creationId xmlns:p14="http://schemas.microsoft.com/office/powerpoint/2010/main" val="9242480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A796E9-D043-5DAA-3C15-6E08F82BA17F}"/>
              </a:ext>
            </a:extLst>
          </p:cNvPr>
          <p:cNvSpPr>
            <a:spLocks noGrp="1"/>
          </p:cNvSpPr>
          <p:nvPr>
            <p:ph type="title"/>
          </p:nvPr>
        </p:nvSpPr>
        <p:spPr/>
        <p:txBody>
          <a:bodyPr/>
          <a:lstStyle/>
          <a:p>
            <a:r>
              <a:rPr lang="fr-FR" dirty="0"/>
              <a:t>Étape 4: Optimiser Votre Profil Social</a:t>
            </a:r>
          </a:p>
        </p:txBody>
      </p:sp>
      <p:sp>
        <p:nvSpPr>
          <p:cNvPr id="3" name="Espace réservé du contenu 2">
            <a:extLst>
              <a:ext uri="{FF2B5EF4-FFF2-40B4-BE49-F238E27FC236}">
                <a16:creationId xmlns:a16="http://schemas.microsoft.com/office/drawing/2014/main" id="{CB4CDC32-F5CD-1830-8D6E-ED3D8CA2F07B}"/>
              </a:ext>
            </a:extLst>
          </p:cNvPr>
          <p:cNvSpPr>
            <a:spLocks noGrp="1"/>
          </p:cNvSpPr>
          <p:nvPr>
            <p:ph idx="1"/>
          </p:nvPr>
        </p:nvSpPr>
        <p:spPr>
          <a:xfrm>
            <a:off x="685801" y="1143001"/>
            <a:ext cx="10131425" cy="3649133"/>
          </a:xfrm>
        </p:spPr>
        <p:txBody>
          <a:bodyPr>
            <a:normAutofit/>
          </a:bodyPr>
          <a:lstStyle/>
          <a:p>
            <a:r>
              <a:rPr lang="fr-FR" dirty="0"/>
              <a:t>Intégration des Mots-Clés et SEO On-Page</a:t>
            </a:r>
          </a:p>
          <a:p>
            <a:r>
              <a:rPr lang="fr-FR" dirty="0"/>
              <a:t>Le SEO on-page ne se limite pas aux sites web. Les profils sociaux bénéficient également de l'intégration stratégique de mots-clés pertinents pour une meilleure visibilité. Incluez ces mots-clés dans les éléments suivants de votre profil :</a:t>
            </a:r>
          </a:p>
          <a:p>
            <a:endParaRPr lang="fr-FR" dirty="0"/>
          </a:p>
        </p:txBody>
      </p:sp>
      <p:pic>
        <p:nvPicPr>
          <p:cNvPr id="5" name="Image 4" descr="Une image contenant texte, capture d’écran, Police, ligne&#10;&#10;Description générée automatiquement">
            <a:extLst>
              <a:ext uri="{FF2B5EF4-FFF2-40B4-BE49-F238E27FC236}">
                <a16:creationId xmlns:a16="http://schemas.microsoft.com/office/drawing/2014/main" id="{ED7F20EE-965B-ED58-AC7C-D86989D0836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11326" y="3870395"/>
            <a:ext cx="8169348" cy="2270957"/>
          </a:xfrm>
          <a:prstGeom prst="rect">
            <a:avLst/>
          </a:prstGeom>
        </p:spPr>
      </p:pic>
    </p:spTree>
    <p:extLst>
      <p:ext uri="{BB962C8B-B14F-4D97-AF65-F5344CB8AC3E}">
        <p14:creationId xmlns:p14="http://schemas.microsoft.com/office/powerpoint/2010/main" val="38473314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4F55CF-5DA6-12CB-206D-6CC663F9FAD8}"/>
              </a:ext>
            </a:extLst>
          </p:cNvPr>
          <p:cNvSpPr>
            <a:spLocks noGrp="1"/>
          </p:cNvSpPr>
          <p:nvPr>
            <p:ph type="title"/>
          </p:nvPr>
        </p:nvSpPr>
        <p:spPr/>
        <p:txBody>
          <a:bodyPr/>
          <a:lstStyle/>
          <a:p>
            <a:r>
              <a:rPr lang="fr-FR" dirty="0"/>
              <a:t>INCONVÉNIENTS DU SMO</a:t>
            </a:r>
          </a:p>
        </p:txBody>
      </p:sp>
      <p:sp>
        <p:nvSpPr>
          <p:cNvPr id="3" name="Espace réservé du contenu 2">
            <a:extLst>
              <a:ext uri="{FF2B5EF4-FFF2-40B4-BE49-F238E27FC236}">
                <a16:creationId xmlns:a16="http://schemas.microsoft.com/office/drawing/2014/main" id="{DE4D3BB8-24A5-F3A0-631A-C419D562D2A6}"/>
              </a:ext>
            </a:extLst>
          </p:cNvPr>
          <p:cNvSpPr>
            <a:spLocks noGrp="1"/>
          </p:cNvSpPr>
          <p:nvPr>
            <p:ph idx="1"/>
          </p:nvPr>
        </p:nvSpPr>
        <p:spPr/>
        <p:txBody>
          <a:bodyPr/>
          <a:lstStyle/>
          <a:p>
            <a:r>
              <a:rPr lang="fr-FR" dirty="0"/>
              <a:t>Le SMO ne s’applique pas à tous les secteurs. Certaines activités comme dans la production industrielle par exemple auront du mal à trouver une audience sur les réseaux sociaux.</a:t>
            </a:r>
          </a:p>
          <a:p>
            <a:r>
              <a:rPr lang="fr-FR" dirty="0"/>
              <a:t>Il est de plus en plus difficile d’être vu par sa communauté sans payer. Des réseaux comme Facebook mettent régulièrement à jour leurs algorithmes pour augmenter la visibilité des </a:t>
            </a:r>
            <a:r>
              <a:rPr lang="fr-FR" dirty="0" err="1"/>
              <a:t>posts</a:t>
            </a:r>
            <a:r>
              <a:rPr lang="fr-FR" dirty="0"/>
              <a:t> des amis au détriment de ceux des marques. Pour compenser cela, il est souvent nécessaire de procéder à de l’achat d’espace publicitaire.</a:t>
            </a:r>
          </a:p>
          <a:p>
            <a:r>
              <a:rPr lang="fr-FR" dirty="0"/>
              <a:t>La communauté a un rôle actif et peut-être à double tranchant : Si on n’utilise pas les bons codes relationnels, elle peut affecter votre e-</a:t>
            </a:r>
            <a:r>
              <a:rPr lang="fr-FR" dirty="0" err="1"/>
              <a:t>reputation</a:t>
            </a:r>
            <a:r>
              <a:rPr lang="fr-FR" dirty="0"/>
              <a:t> (</a:t>
            </a:r>
            <a:r>
              <a:rPr lang="fr-FR" dirty="0" err="1"/>
              <a:t>bad</a:t>
            </a:r>
            <a:r>
              <a:rPr lang="fr-FR" dirty="0"/>
              <a:t> buzz).</a:t>
            </a:r>
          </a:p>
        </p:txBody>
      </p:sp>
    </p:spTree>
    <p:extLst>
      <p:ext uri="{BB962C8B-B14F-4D97-AF65-F5344CB8AC3E}">
        <p14:creationId xmlns:p14="http://schemas.microsoft.com/office/powerpoint/2010/main" val="216255110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81258DD-1125-33BA-C98D-525D7BD6B2F7}"/>
              </a:ext>
            </a:extLst>
          </p:cNvPr>
          <p:cNvSpPr>
            <a:spLocks noGrp="1"/>
          </p:cNvSpPr>
          <p:nvPr>
            <p:ph type="title"/>
          </p:nvPr>
        </p:nvSpPr>
        <p:spPr/>
        <p:txBody>
          <a:bodyPr/>
          <a:lstStyle/>
          <a:p>
            <a:r>
              <a:rPr lang="fr-FR" dirty="0"/>
              <a:t>Étape 5: Stratégies d'Engagement</a:t>
            </a:r>
          </a:p>
        </p:txBody>
      </p:sp>
      <p:sp>
        <p:nvSpPr>
          <p:cNvPr id="3" name="Espace réservé du contenu 2">
            <a:extLst>
              <a:ext uri="{FF2B5EF4-FFF2-40B4-BE49-F238E27FC236}">
                <a16:creationId xmlns:a16="http://schemas.microsoft.com/office/drawing/2014/main" id="{B959331A-4D20-403D-FDEB-455671DFB013}"/>
              </a:ext>
            </a:extLst>
          </p:cNvPr>
          <p:cNvSpPr>
            <a:spLocks noGrp="1"/>
          </p:cNvSpPr>
          <p:nvPr>
            <p:ph idx="1"/>
          </p:nvPr>
        </p:nvSpPr>
        <p:spPr/>
        <p:txBody>
          <a:bodyPr>
            <a:normAutofit fontScale="92500"/>
          </a:bodyPr>
          <a:lstStyle/>
          <a:p>
            <a:r>
              <a:rPr lang="fr-FR" dirty="0"/>
              <a:t>Techniques pour Augmenter l'Interaction</a:t>
            </a:r>
          </a:p>
          <a:p>
            <a:r>
              <a:rPr lang="fr-FR" dirty="0"/>
              <a:t>Le contenu est roi, mais l'interaction est reine. Transformer les spectateurs passifs en participants actifs peut se faire à travers diverses méthodes, dont :</a:t>
            </a:r>
          </a:p>
          <a:p>
            <a:endParaRPr lang="fr-FR" dirty="0"/>
          </a:p>
          <a:p>
            <a:r>
              <a:rPr lang="fr-FR" dirty="0"/>
              <a:t>La création de contenus qui suscitent la réaction et le partage, comme les infographies et les vidéos virales.</a:t>
            </a:r>
          </a:p>
          <a:p>
            <a:r>
              <a:rPr lang="fr-FR" dirty="0"/>
              <a:t>L'organisation de concours avec des récompenses attirantes pour encourager les partages et les mentions.</a:t>
            </a:r>
          </a:p>
          <a:p>
            <a:r>
              <a:rPr lang="fr-FR" dirty="0"/>
              <a:t>L'utilisation de sondages pour recueillir des opinions tout en impliquant votre audience dans le processus de prise de décision.</a:t>
            </a:r>
          </a:p>
          <a:p>
            <a:r>
              <a:rPr lang="fr-FR" dirty="0"/>
              <a:t>Le développement d'une relation rapide et personnelle par des réponses immédiates aux commentaires et messages.</a:t>
            </a:r>
          </a:p>
        </p:txBody>
      </p:sp>
    </p:spTree>
    <p:extLst>
      <p:ext uri="{BB962C8B-B14F-4D97-AF65-F5344CB8AC3E}">
        <p14:creationId xmlns:p14="http://schemas.microsoft.com/office/powerpoint/2010/main" val="285007198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81258DD-1125-33BA-C98D-525D7BD6B2F7}"/>
              </a:ext>
            </a:extLst>
          </p:cNvPr>
          <p:cNvSpPr>
            <a:spLocks noGrp="1"/>
          </p:cNvSpPr>
          <p:nvPr>
            <p:ph type="title"/>
          </p:nvPr>
        </p:nvSpPr>
        <p:spPr/>
        <p:txBody>
          <a:bodyPr/>
          <a:lstStyle/>
          <a:p>
            <a:r>
              <a:rPr lang="fr-FR" dirty="0"/>
              <a:t>Étape 5: Stratégies d'Engagement</a:t>
            </a:r>
          </a:p>
        </p:txBody>
      </p:sp>
      <p:sp>
        <p:nvSpPr>
          <p:cNvPr id="3" name="Espace réservé du contenu 2">
            <a:extLst>
              <a:ext uri="{FF2B5EF4-FFF2-40B4-BE49-F238E27FC236}">
                <a16:creationId xmlns:a16="http://schemas.microsoft.com/office/drawing/2014/main" id="{B959331A-4D20-403D-FDEB-455671DFB013}"/>
              </a:ext>
            </a:extLst>
          </p:cNvPr>
          <p:cNvSpPr>
            <a:spLocks noGrp="1"/>
          </p:cNvSpPr>
          <p:nvPr>
            <p:ph idx="1"/>
          </p:nvPr>
        </p:nvSpPr>
        <p:spPr>
          <a:xfrm>
            <a:off x="685800" y="1236998"/>
            <a:ext cx="10131425" cy="3649133"/>
          </a:xfrm>
        </p:spPr>
        <p:txBody>
          <a:bodyPr>
            <a:normAutofit/>
          </a:bodyPr>
          <a:lstStyle/>
          <a:p>
            <a:r>
              <a:rPr lang="fr-FR" dirty="0"/>
              <a:t>Mesurer et Analyser l'Engagement</a:t>
            </a:r>
          </a:p>
          <a:p>
            <a:r>
              <a:rPr lang="fr-FR" dirty="0"/>
              <a:t>Comprendre l'effet de vos actions est tout aussi important que les actions elles-mêmes. Pour cela, il est indispensable de mesurer régulièrement l'engagement à l'aide d'outils analytiques pour finement ajuster vos efforts. Les indicateurs clés comprennent :</a:t>
            </a:r>
          </a:p>
        </p:txBody>
      </p:sp>
      <p:pic>
        <p:nvPicPr>
          <p:cNvPr id="5" name="Image 4" descr="Une image contenant texte, capture d’écran, Police, ligne&#10;&#10;Description générée automatiquement">
            <a:extLst>
              <a:ext uri="{FF2B5EF4-FFF2-40B4-BE49-F238E27FC236}">
                <a16:creationId xmlns:a16="http://schemas.microsoft.com/office/drawing/2014/main" id="{9DB307D0-E6A3-C6BA-8E99-A325C71007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1149" y="4292081"/>
            <a:ext cx="11329701" cy="1807708"/>
          </a:xfrm>
          <a:prstGeom prst="rect">
            <a:avLst/>
          </a:prstGeom>
        </p:spPr>
      </p:pic>
    </p:spTree>
    <p:extLst>
      <p:ext uri="{BB962C8B-B14F-4D97-AF65-F5344CB8AC3E}">
        <p14:creationId xmlns:p14="http://schemas.microsoft.com/office/powerpoint/2010/main" val="35136442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3BA887-6717-F8F7-3C98-72B11A2B8998}"/>
              </a:ext>
            </a:extLst>
          </p:cNvPr>
          <p:cNvSpPr>
            <a:spLocks noGrp="1"/>
          </p:cNvSpPr>
          <p:nvPr>
            <p:ph type="title"/>
          </p:nvPr>
        </p:nvSpPr>
        <p:spPr/>
        <p:txBody>
          <a:bodyPr/>
          <a:lstStyle/>
          <a:p>
            <a:r>
              <a:rPr lang="fr-FR" dirty="0"/>
              <a:t>Étape 6: Publicité sur les Réseaux Sociaux</a:t>
            </a:r>
          </a:p>
        </p:txBody>
      </p:sp>
      <p:sp>
        <p:nvSpPr>
          <p:cNvPr id="3" name="Espace réservé du contenu 2">
            <a:extLst>
              <a:ext uri="{FF2B5EF4-FFF2-40B4-BE49-F238E27FC236}">
                <a16:creationId xmlns:a16="http://schemas.microsoft.com/office/drawing/2014/main" id="{92EEDCBA-A310-AF10-17A1-F292B9FAC7C4}"/>
              </a:ext>
            </a:extLst>
          </p:cNvPr>
          <p:cNvSpPr>
            <a:spLocks noGrp="1"/>
          </p:cNvSpPr>
          <p:nvPr>
            <p:ph idx="1"/>
          </p:nvPr>
        </p:nvSpPr>
        <p:spPr/>
        <p:txBody>
          <a:bodyPr/>
          <a:lstStyle/>
          <a:p>
            <a:r>
              <a:rPr lang="fr-FR" dirty="0"/>
              <a:t>La percée des réseaux sociaux dans le domaine de la publicité a révolutionné la façon dont les marques interagissent avec leur clientèle. Pour tirer parti de cette évolution, il est essentiel de comprendre les diverses possibilités offertes par la publicité sur les réseaux sociaux et l'importance de délimiter un budget publicitaire adéquat pour atteindre un ROI (retour sur investissement) optimal.</a:t>
            </a:r>
          </a:p>
          <a:p>
            <a:endParaRPr lang="fr-FR" dirty="0"/>
          </a:p>
          <a:p>
            <a:r>
              <a:rPr lang="fr-FR" dirty="0"/>
              <a:t>Aperçu des Options Publicitaires</a:t>
            </a:r>
          </a:p>
          <a:p>
            <a:r>
              <a:rPr lang="fr-FR" dirty="0"/>
              <a:t>Les plateformes de médias sociaux fournissent une multitude de formats publicitaires, y compris des annonces vidéo, du contenu sponsorisé, des stories éphémères et des carrousels de produits. En fonction des objectifs fixés, les annonceurs peuvent personnaliser leurs campagnes pour une efficacité accrue.</a:t>
            </a:r>
          </a:p>
        </p:txBody>
      </p:sp>
    </p:spTree>
    <p:extLst>
      <p:ext uri="{BB962C8B-B14F-4D97-AF65-F5344CB8AC3E}">
        <p14:creationId xmlns:p14="http://schemas.microsoft.com/office/powerpoint/2010/main" val="150873022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3BA887-6717-F8F7-3C98-72B11A2B8998}"/>
              </a:ext>
            </a:extLst>
          </p:cNvPr>
          <p:cNvSpPr>
            <a:spLocks noGrp="1"/>
          </p:cNvSpPr>
          <p:nvPr>
            <p:ph type="title"/>
          </p:nvPr>
        </p:nvSpPr>
        <p:spPr/>
        <p:txBody>
          <a:bodyPr/>
          <a:lstStyle/>
          <a:p>
            <a:r>
              <a:rPr lang="fr-FR" dirty="0"/>
              <a:t>Étape 6: Publicité sur les Réseaux Sociaux</a:t>
            </a:r>
          </a:p>
        </p:txBody>
      </p:sp>
      <p:sp>
        <p:nvSpPr>
          <p:cNvPr id="3" name="Espace réservé du contenu 2">
            <a:extLst>
              <a:ext uri="{FF2B5EF4-FFF2-40B4-BE49-F238E27FC236}">
                <a16:creationId xmlns:a16="http://schemas.microsoft.com/office/drawing/2014/main" id="{92EEDCBA-A310-AF10-17A1-F292B9FAC7C4}"/>
              </a:ext>
            </a:extLst>
          </p:cNvPr>
          <p:cNvSpPr>
            <a:spLocks noGrp="1"/>
          </p:cNvSpPr>
          <p:nvPr>
            <p:ph idx="1"/>
          </p:nvPr>
        </p:nvSpPr>
        <p:spPr>
          <a:xfrm>
            <a:off x="685801" y="1143001"/>
            <a:ext cx="10131425" cy="3649133"/>
          </a:xfrm>
        </p:spPr>
        <p:txBody>
          <a:bodyPr/>
          <a:lstStyle/>
          <a:p>
            <a:r>
              <a:rPr lang="fr-FR" dirty="0"/>
              <a:t>Déterminer le Budget et le ROI</a:t>
            </a:r>
          </a:p>
          <a:p>
            <a:r>
              <a:rPr lang="fr-FR" dirty="0"/>
              <a:t>La détermination du budget doit s'aligner sur les objectifs marketing : notoriété de la marque, lead génération ou conversions. Par la suite, il est crucial de suivre les performances et d'analyser le ROI de chaque campagne pour optimiser les dépenses publicitaires futures.</a:t>
            </a:r>
          </a:p>
        </p:txBody>
      </p:sp>
      <p:pic>
        <p:nvPicPr>
          <p:cNvPr id="5" name="Image 4" descr="Une image contenant texte, capture d’écran, Police, nombre&#10;&#10;Description générée automatiquement">
            <a:extLst>
              <a:ext uri="{FF2B5EF4-FFF2-40B4-BE49-F238E27FC236}">
                <a16:creationId xmlns:a16="http://schemas.microsoft.com/office/drawing/2014/main" id="{07BDDC0D-6701-AF5D-62DC-81C9128BD6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49754" y="3953212"/>
            <a:ext cx="7692492" cy="2453807"/>
          </a:xfrm>
          <a:prstGeom prst="rect">
            <a:avLst/>
          </a:prstGeom>
        </p:spPr>
      </p:pic>
    </p:spTree>
    <p:extLst>
      <p:ext uri="{BB962C8B-B14F-4D97-AF65-F5344CB8AC3E}">
        <p14:creationId xmlns:p14="http://schemas.microsoft.com/office/powerpoint/2010/main" val="101741920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6DF05D7-B3DC-0AED-10D7-6BAAE2D9FDE0}"/>
              </a:ext>
            </a:extLst>
          </p:cNvPr>
          <p:cNvSpPr>
            <a:spLocks noGrp="1"/>
          </p:cNvSpPr>
          <p:nvPr>
            <p:ph type="title"/>
          </p:nvPr>
        </p:nvSpPr>
        <p:spPr/>
        <p:txBody>
          <a:bodyPr/>
          <a:lstStyle/>
          <a:p>
            <a:r>
              <a:rPr lang="en-US" dirty="0"/>
              <a:t>Étape 7: Le Link Building via SMO</a:t>
            </a:r>
            <a:endParaRPr lang="fr-FR" dirty="0"/>
          </a:p>
        </p:txBody>
      </p:sp>
      <p:sp>
        <p:nvSpPr>
          <p:cNvPr id="3" name="Espace réservé du contenu 2">
            <a:extLst>
              <a:ext uri="{FF2B5EF4-FFF2-40B4-BE49-F238E27FC236}">
                <a16:creationId xmlns:a16="http://schemas.microsoft.com/office/drawing/2014/main" id="{93FBC28D-89EC-FAB4-3858-349670FAA948}"/>
              </a:ext>
            </a:extLst>
          </p:cNvPr>
          <p:cNvSpPr>
            <a:spLocks noGrp="1"/>
          </p:cNvSpPr>
          <p:nvPr>
            <p:ph idx="1"/>
          </p:nvPr>
        </p:nvSpPr>
        <p:spPr/>
        <p:txBody>
          <a:bodyPr/>
          <a:lstStyle/>
          <a:p>
            <a:r>
              <a:rPr lang="fr-FR" dirty="0"/>
              <a:t>En matière de SMO, le </a:t>
            </a:r>
            <a:r>
              <a:rPr lang="fr-FR" dirty="0" err="1"/>
              <a:t>link</a:t>
            </a:r>
            <a:r>
              <a:rPr lang="fr-FR" dirty="0"/>
              <a:t> building constitue une technique incontournable qui permet non seulement d'enrichir l'expérience utilisateur mais aussi de renforcer la stratégie SEO globale. Utiliser les réseaux sociaux pour partager du contenu de qualité et inciter à la mention de la marque sont des actions clés pour développer des liens sociaux bénéfiques à votre référencement.</a:t>
            </a:r>
          </a:p>
          <a:p>
            <a:endParaRPr lang="fr-FR" dirty="0"/>
          </a:p>
          <a:p>
            <a:r>
              <a:rPr lang="fr-FR" dirty="0"/>
              <a:t>Partage de contenu viral via les réseaux sociaux pour encourager les partages naturels et les </a:t>
            </a:r>
            <a:r>
              <a:rPr lang="fr-FR" dirty="0" err="1"/>
              <a:t>backlinks</a:t>
            </a:r>
            <a:r>
              <a:rPr lang="fr-FR" dirty="0"/>
              <a:t>.</a:t>
            </a:r>
          </a:p>
          <a:p>
            <a:r>
              <a:rPr lang="fr-FR" dirty="0"/>
              <a:t>Collaboration avec des influenceurs pour augmenter la portée du contenu et gagner des liens de haute qualité.</a:t>
            </a:r>
          </a:p>
          <a:p>
            <a:r>
              <a:rPr lang="fr-FR" dirty="0"/>
              <a:t>Utilisation de hashtags pertinents pour améliorer la visibilité des publications et attirer des liens entrants.</a:t>
            </a:r>
          </a:p>
        </p:txBody>
      </p:sp>
    </p:spTree>
    <p:extLst>
      <p:ext uri="{BB962C8B-B14F-4D97-AF65-F5344CB8AC3E}">
        <p14:creationId xmlns:p14="http://schemas.microsoft.com/office/powerpoint/2010/main" val="16608762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6DF05D7-B3DC-0AED-10D7-6BAAE2D9FDE0}"/>
              </a:ext>
            </a:extLst>
          </p:cNvPr>
          <p:cNvSpPr>
            <a:spLocks noGrp="1"/>
          </p:cNvSpPr>
          <p:nvPr>
            <p:ph type="title"/>
          </p:nvPr>
        </p:nvSpPr>
        <p:spPr/>
        <p:txBody>
          <a:bodyPr/>
          <a:lstStyle/>
          <a:p>
            <a:r>
              <a:rPr lang="en-US" dirty="0"/>
              <a:t>Étape 7: Le Link Building via SMO</a:t>
            </a:r>
            <a:endParaRPr lang="fr-FR" dirty="0"/>
          </a:p>
        </p:txBody>
      </p:sp>
      <p:sp>
        <p:nvSpPr>
          <p:cNvPr id="3" name="Espace réservé du contenu 2">
            <a:extLst>
              <a:ext uri="{FF2B5EF4-FFF2-40B4-BE49-F238E27FC236}">
                <a16:creationId xmlns:a16="http://schemas.microsoft.com/office/drawing/2014/main" id="{93FBC28D-89EC-FAB4-3858-349670FAA948}"/>
              </a:ext>
            </a:extLst>
          </p:cNvPr>
          <p:cNvSpPr>
            <a:spLocks noGrp="1"/>
          </p:cNvSpPr>
          <p:nvPr>
            <p:ph idx="1"/>
          </p:nvPr>
        </p:nvSpPr>
        <p:spPr/>
        <p:txBody>
          <a:bodyPr/>
          <a:lstStyle/>
          <a:p>
            <a:r>
              <a:rPr lang="fr-FR" dirty="0"/>
              <a:t>Techniques de Création de Liens</a:t>
            </a:r>
          </a:p>
          <a:p>
            <a:r>
              <a:rPr lang="fr-FR" dirty="0"/>
              <a:t>La création de liens par le biais des réseaux sociaux peut prendre diverses formes qui vont au-delà du partage simple de contenus. Des actions telles que l'encouragement des utilisateurs à partager leurs propres expériences en lien avec votre marque ou encore la création de contenu collaboratif sont des éléments centraux pour un </a:t>
            </a:r>
            <a:r>
              <a:rPr lang="fr-FR" dirty="0" err="1"/>
              <a:t>link</a:t>
            </a:r>
            <a:r>
              <a:rPr lang="fr-FR" dirty="0"/>
              <a:t> building réussi via SMO.</a:t>
            </a:r>
          </a:p>
          <a:p>
            <a:endParaRPr lang="fr-FR" dirty="0"/>
          </a:p>
          <a:p>
            <a:r>
              <a:rPr lang="fr-FR" dirty="0"/>
              <a:t>Importance des Liens Sociaux pour le SEO</a:t>
            </a:r>
          </a:p>
          <a:p>
            <a:r>
              <a:rPr lang="fr-FR" dirty="0"/>
              <a:t>Le rôle que jouent les liens sociaux vis-à-vis du SEO est indéniable. Ils contribuent significativement à l'autorité de domaine en signalant aux moteurs de recherche que le contenu est jugé précieux par les utilisateurs, ce qui peut influencer favorablement le positionnement dans les </a:t>
            </a:r>
            <a:r>
              <a:rPr lang="fr-FR" dirty="0" err="1"/>
              <a:t>SERPs</a:t>
            </a:r>
            <a:r>
              <a:rPr lang="fr-FR" dirty="0"/>
              <a:t> (</a:t>
            </a:r>
            <a:r>
              <a:rPr lang="fr-FR" dirty="0" err="1"/>
              <a:t>Search</a:t>
            </a:r>
            <a:r>
              <a:rPr lang="fr-FR" dirty="0"/>
              <a:t> Engine </a:t>
            </a:r>
            <a:r>
              <a:rPr lang="fr-FR" dirty="0" err="1"/>
              <a:t>Result</a:t>
            </a:r>
            <a:r>
              <a:rPr lang="fr-FR" dirty="0"/>
              <a:t> Pages).</a:t>
            </a:r>
          </a:p>
        </p:txBody>
      </p:sp>
    </p:spTree>
    <p:extLst>
      <p:ext uri="{BB962C8B-B14F-4D97-AF65-F5344CB8AC3E}">
        <p14:creationId xmlns:p14="http://schemas.microsoft.com/office/powerpoint/2010/main" val="301569693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6DF05D7-B3DC-0AED-10D7-6BAAE2D9FDE0}"/>
              </a:ext>
            </a:extLst>
          </p:cNvPr>
          <p:cNvSpPr>
            <a:spLocks noGrp="1"/>
          </p:cNvSpPr>
          <p:nvPr>
            <p:ph type="title"/>
          </p:nvPr>
        </p:nvSpPr>
        <p:spPr/>
        <p:txBody>
          <a:bodyPr/>
          <a:lstStyle/>
          <a:p>
            <a:r>
              <a:rPr lang="en-US" dirty="0"/>
              <a:t>Étape 7: Le Link Building via SMO</a:t>
            </a:r>
            <a:endParaRPr lang="fr-FR" dirty="0"/>
          </a:p>
        </p:txBody>
      </p:sp>
      <p:sp>
        <p:nvSpPr>
          <p:cNvPr id="3" name="Espace réservé du contenu 2">
            <a:extLst>
              <a:ext uri="{FF2B5EF4-FFF2-40B4-BE49-F238E27FC236}">
                <a16:creationId xmlns:a16="http://schemas.microsoft.com/office/drawing/2014/main" id="{93FBC28D-89EC-FAB4-3858-349670FAA948}"/>
              </a:ext>
            </a:extLst>
          </p:cNvPr>
          <p:cNvSpPr>
            <a:spLocks noGrp="1"/>
          </p:cNvSpPr>
          <p:nvPr>
            <p:ph idx="1"/>
          </p:nvPr>
        </p:nvSpPr>
        <p:spPr/>
        <p:txBody>
          <a:bodyPr/>
          <a:lstStyle/>
          <a:p>
            <a:r>
              <a:rPr lang="fr-FR" dirty="0"/>
              <a:t>Techniques de Création de Liens</a:t>
            </a:r>
          </a:p>
          <a:p>
            <a:r>
              <a:rPr lang="fr-FR" dirty="0"/>
              <a:t>La création de liens par le biais des réseaux sociaux peut prendre diverses formes qui vont au-delà du partage simple de contenus. Des actions telles que l'encouragement des utilisateurs à partager leurs propres expériences en lien avec votre marque ou encore la création de contenu collaboratif sont des éléments centraux pour un </a:t>
            </a:r>
            <a:r>
              <a:rPr lang="fr-FR" dirty="0" err="1"/>
              <a:t>link</a:t>
            </a:r>
            <a:r>
              <a:rPr lang="fr-FR" dirty="0"/>
              <a:t> building réussi via SMO.</a:t>
            </a:r>
          </a:p>
          <a:p>
            <a:endParaRPr lang="fr-FR" dirty="0"/>
          </a:p>
          <a:p>
            <a:r>
              <a:rPr lang="fr-FR" dirty="0"/>
              <a:t>Importance des Liens Sociaux pour le SEO</a:t>
            </a:r>
          </a:p>
          <a:p>
            <a:r>
              <a:rPr lang="fr-FR" dirty="0"/>
              <a:t>Le rôle que jouent les liens sociaux vis-à-vis du SEO est indéniable. Ils contribuent significativement à l'autorité de domaine en signalant aux moteurs de recherche que le contenu est jugé précieux par les utilisateurs, ce qui peut influencer favorablement le positionnement dans les </a:t>
            </a:r>
            <a:r>
              <a:rPr lang="fr-FR" dirty="0" err="1"/>
              <a:t>SERPs</a:t>
            </a:r>
            <a:r>
              <a:rPr lang="fr-FR" dirty="0"/>
              <a:t> (</a:t>
            </a:r>
            <a:r>
              <a:rPr lang="fr-FR" dirty="0" err="1"/>
              <a:t>Search</a:t>
            </a:r>
            <a:r>
              <a:rPr lang="fr-FR" dirty="0"/>
              <a:t> Engine </a:t>
            </a:r>
            <a:r>
              <a:rPr lang="fr-FR" dirty="0" err="1"/>
              <a:t>Result</a:t>
            </a:r>
            <a:r>
              <a:rPr lang="fr-FR" dirty="0"/>
              <a:t> Pages).</a:t>
            </a:r>
          </a:p>
        </p:txBody>
      </p:sp>
    </p:spTree>
    <p:extLst>
      <p:ext uri="{BB962C8B-B14F-4D97-AF65-F5344CB8AC3E}">
        <p14:creationId xmlns:p14="http://schemas.microsoft.com/office/powerpoint/2010/main" val="66994387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6DF05D7-B3DC-0AED-10D7-6BAAE2D9FDE0}"/>
              </a:ext>
            </a:extLst>
          </p:cNvPr>
          <p:cNvSpPr>
            <a:spLocks noGrp="1"/>
          </p:cNvSpPr>
          <p:nvPr>
            <p:ph type="title"/>
          </p:nvPr>
        </p:nvSpPr>
        <p:spPr/>
        <p:txBody>
          <a:bodyPr/>
          <a:lstStyle/>
          <a:p>
            <a:r>
              <a:rPr lang="en-US" dirty="0"/>
              <a:t>Étape 7: Le Link Building via SMO</a:t>
            </a:r>
            <a:endParaRPr lang="fr-FR" dirty="0"/>
          </a:p>
        </p:txBody>
      </p:sp>
      <p:pic>
        <p:nvPicPr>
          <p:cNvPr id="5" name="Espace réservé du contenu 4" descr="Une image contenant texte, capture d’écran, Police, ligne&#10;&#10;Description générée automatiquement">
            <a:extLst>
              <a:ext uri="{FF2B5EF4-FFF2-40B4-BE49-F238E27FC236}">
                <a16:creationId xmlns:a16="http://schemas.microsoft.com/office/drawing/2014/main" id="{59DFEB5B-701E-7B38-710F-5B9A374DE4C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74376" y="2771192"/>
            <a:ext cx="10624737" cy="2562898"/>
          </a:xfrm>
        </p:spPr>
      </p:pic>
    </p:spTree>
    <p:extLst>
      <p:ext uri="{BB962C8B-B14F-4D97-AF65-F5344CB8AC3E}">
        <p14:creationId xmlns:p14="http://schemas.microsoft.com/office/powerpoint/2010/main" val="188985231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1561BA-56DE-FB92-E053-50439BF1DDCF}"/>
              </a:ext>
            </a:extLst>
          </p:cNvPr>
          <p:cNvSpPr>
            <a:spLocks noGrp="1"/>
          </p:cNvSpPr>
          <p:nvPr>
            <p:ph type="title"/>
          </p:nvPr>
        </p:nvSpPr>
        <p:spPr/>
        <p:txBody>
          <a:bodyPr/>
          <a:lstStyle/>
          <a:p>
            <a:r>
              <a:rPr lang="fr-FR" dirty="0"/>
              <a:t>Étape 8: Suivi et Analyse des Résultats</a:t>
            </a:r>
          </a:p>
        </p:txBody>
      </p:sp>
      <p:sp>
        <p:nvSpPr>
          <p:cNvPr id="3" name="Espace réservé du contenu 2">
            <a:extLst>
              <a:ext uri="{FF2B5EF4-FFF2-40B4-BE49-F238E27FC236}">
                <a16:creationId xmlns:a16="http://schemas.microsoft.com/office/drawing/2014/main" id="{2BE4A30D-C2FA-03FC-E293-3D0087471723}"/>
              </a:ext>
            </a:extLst>
          </p:cNvPr>
          <p:cNvSpPr>
            <a:spLocks noGrp="1"/>
          </p:cNvSpPr>
          <p:nvPr>
            <p:ph idx="1"/>
          </p:nvPr>
        </p:nvSpPr>
        <p:spPr/>
        <p:txBody>
          <a:bodyPr/>
          <a:lstStyle/>
          <a:p>
            <a:r>
              <a:rPr lang="fr-FR" dirty="0"/>
              <a:t>Outils et Méthodes de Suivi</a:t>
            </a:r>
          </a:p>
          <a:p>
            <a:r>
              <a:rPr lang="fr-FR" dirty="0"/>
              <a:t>Dans l'univers du suivi des résultats en SMO, les outils d'analyse de données sont vos meilleurs alliés. Ils recueillent des indicateurs-clés de performance permettant un suivi détaillé de la portée, de l'engagement du public, ainsi que des taux de conversion—toutes données précieuses pour affiner votre stratégie.</a:t>
            </a:r>
          </a:p>
          <a:p>
            <a:endParaRPr lang="fr-FR" dirty="0"/>
          </a:p>
          <a:p>
            <a:r>
              <a:rPr lang="fr-FR" dirty="0"/>
              <a:t>Interprétation des Données et Ajustements Stratégiques</a:t>
            </a:r>
          </a:p>
          <a:p>
            <a:r>
              <a:rPr lang="fr-FR" dirty="0"/>
              <a:t>L'analyse de données ne se limite pas à la collecte d'informations. Il faut savoir les interpréter correctement pour en tirer des enseignements pratiques. Les ajustements stratégiques dépendent de cette capacité à transformer les données brutes en insights opérationnels.</a:t>
            </a:r>
          </a:p>
        </p:txBody>
      </p:sp>
    </p:spTree>
    <p:extLst>
      <p:ext uri="{BB962C8B-B14F-4D97-AF65-F5344CB8AC3E}">
        <p14:creationId xmlns:p14="http://schemas.microsoft.com/office/powerpoint/2010/main" val="135673504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1561BA-56DE-FB92-E053-50439BF1DDCF}"/>
              </a:ext>
            </a:extLst>
          </p:cNvPr>
          <p:cNvSpPr>
            <a:spLocks noGrp="1"/>
          </p:cNvSpPr>
          <p:nvPr>
            <p:ph type="title"/>
          </p:nvPr>
        </p:nvSpPr>
        <p:spPr/>
        <p:txBody>
          <a:bodyPr/>
          <a:lstStyle/>
          <a:p>
            <a:r>
              <a:rPr lang="fr-FR" dirty="0"/>
              <a:t>Étape 8: Suivi et Analyse des Résultats</a:t>
            </a:r>
          </a:p>
        </p:txBody>
      </p:sp>
      <p:pic>
        <p:nvPicPr>
          <p:cNvPr id="5" name="Espace réservé du contenu 4" descr="Une image contenant texte, capture d’écran, Police, nombre&#10;&#10;Description générée automatiquement">
            <a:extLst>
              <a:ext uri="{FF2B5EF4-FFF2-40B4-BE49-F238E27FC236}">
                <a16:creationId xmlns:a16="http://schemas.microsoft.com/office/drawing/2014/main" id="{2D7D93C3-11CF-3896-15B6-5A5E6206DB5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31015" y="2603241"/>
            <a:ext cx="9529969" cy="2787317"/>
          </a:xfrm>
        </p:spPr>
      </p:pic>
    </p:spTree>
    <p:extLst>
      <p:ext uri="{BB962C8B-B14F-4D97-AF65-F5344CB8AC3E}">
        <p14:creationId xmlns:p14="http://schemas.microsoft.com/office/powerpoint/2010/main" val="4101722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B5C5363-ABB3-DE47-5E65-80CB7AADA86B}"/>
              </a:ext>
            </a:extLst>
          </p:cNvPr>
          <p:cNvSpPr>
            <a:spLocks noGrp="1"/>
          </p:cNvSpPr>
          <p:nvPr>
            <p:ph type="title"/>
          </p:nvPr>
        </p:nvSpPr>
        <p:spPr/>
        <p:txBody>
          <a:bodyPr/>
          <a:lstStyle/>
          <a:p>
            <a:r>
              <a:rPr lang="fr-FR" dirty="0"/>
              <a:t>COMBIEN COÛTE LE SMO ?</a:t>
            </a:r>
          </a:p>
        </p:txBody>
      </p:sp>
      <p:sp>
        <p:nvSpPr>
          <p:cNvPr id="3" name="Espace réservé du contenu 2">
            <a:extLst>
              <a:ext uri="{FF2B5EF4-FFF2-40B4-BE49-F238E27FC236}">
                <a16:creationId xmlns:a16="http://schemas.microsoft.com/office/drawing/2014/main" id="{81062A7B-0429-BAAB-3BED-2BDA293655A2}"/>
              </a:ext>
            </a:extLst>
          </p:cNvPr>
          <p:cNvSpPr>
            <a:spLocks noGrp="1"/>
          </p:cNvSpPr>
          <p:nvPr>
            <p:ph idx="1"/>
          </p:nvPr>
        </p:nvSpPr>
        <p:spPr/>
        <p:txBody>
          <a:bodyPr/>
          <a:lstStyle/>
          <a:p>
            <a:r>
              <a:rPr lang="fr-FR" dirty="0"/>
              <a:t>Comme le référencement naturel, le SMO est un levier qui peut être activé gratuitement à condition d’y consacrer un minimum de temps. L’objectif est d’aller au-delà du simple envoi sur les réseaux sociaux des articles publiés sur votre site. Une vraie stratégie SMO nécessite de produire des contenus textuels et vidéos qui incitent au partage et de passer du temps à échanger avec sa communauté.</a:t>
            </a:r>
          </a:p>
          <a:p>
            <a:endParaRPr lang="fr-FR" dirty="0"/>
          </a:p>
          <a:p>
            <a:r>
              <a:rPr lang="fr-FR" dirty="0"/>
              <a:t>Pour atteindre des résultats plus importants, il sera en revanche nécessaire de consacrer un budget dédié à de l’achat d’espace sur les réseaux sociaux et de vous faire accompagner par un consultant ou une agence pour optimiser votre stratégie.</a:t>
            </a:r>
          </a:p>
        </p:txBody>
      </p:sp>
    </p:spTree>
    <p:extLst>
      <p:ext uri="{BB962C8B-B14F-4D97-AF65-F5344CB8AC3E}">
        <p14:creationId xmlns:p14="http://schemas.microsoft.com/office/powerpoint/2010/main" val="361012602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A8F3016-DE36-59B9-B228-108069EADEC5}"/>
              </a:ext>
            </a:extLst>
          </p:cNvPr>
          <p:cNvSpPr>
            <a:spLocks noGrp="1"/>
          </p:cNvSpPr>
          <p:nvPr>
            <p:ph type="title"/>
          </p:nvPr>
        </p:nvSpPr>
        <p:spPr/>
        <p:txBody>
          <a:bodyPr/>
          <a:lstStyle/>
          <a:p>
            <a:r>
              <a:rPr lang="fr-FR" dirty="0"/>
              <a:t>Étape 9: Interaction et Gestion de la Communauté</a:t>
            </a:r>
          </a:p>
        </p:txBody>
      </p:sp>
      <p:sp>
        <p:nvSpPr>
          <p:cNvPr id="3" name="Espace réservé du contenu 2">
            <a:extLst>
              <a:ext uri="{FF2B5EF4-FFF2-40B4-BE49-F238E27FC236}">
                <a16:creationId xmlns:a16="http://schemas.microsoft.com/office/drawing/2014/main" id="{8090EAE4-2BAF-35EE-D3E4-BDDAE2C6312B}"/>
              </a:ext>
            </a:extLst>
          </p:cNvPr>
          <p:cNvSpPr>
            <a:spLocks noGrp="1"/>
          </p:cNvSpPr>
          <p:nvPr>
            <p:ph idx="1"/>
          </p:nvPr>
        </p:nvSpPr>
        <p:spPr/>
        <p:txBody>
          <a:bodyPr/>
          <a:lstStyle/>
          <a:p>
            <a:r>
              <a:rPr lang="fr-FR" dirty="0"/>
              <a:t>Construire et Entretenir une Communauté Engagée</a:t>
            </a:r>
          </a:p>
          <a:p>
            <a:r>
              <a:rPr lang="fr-FR" dirty="0"/>
              <a:t>Ce processus continu de construction nécessite une communication bidirectionnelle. Écoutez vos abonnés, encouragez le dialogue, et répondez de manière prompte et personnelle. Que ce soit à travers le partage de contenus captivants ou la participation à des discussions, votre objectif demeure de créer une communauté active et impliquée.</a:t>
            </a:r>
          </a:p>
          <a:p>
            <a:endParaRPr lang="fr-FR" dirty="0"/>
          </a:p>
          <a:p>
            <a:r>
              <a:rPr lang="fr-FR" dirty="0"/>
              <a:t>Gérer les Feedbacks et les Crises</a:t>
            </a:r>
          </a:p>
          <a:p>
            <a:r>
              <a:rPr lang="fr-FR" dirty="0"/>
              <a:t>Les feedbacks, qu'ils soient positifs ou négatifs, sont une source inestimable d'information et un levier pour améliorer votre offre. Accueillez-les comme des chances de perfectionnement. En matière de gestion des crises, votre réactivité peut faire toute la différence. Abordez les situations avec transparence et professionnalisme pour préserver et même renforcer la confiance en votre marque.</a:t>
            </a:r>
          </a:p>
        </p:txBody>
      </p:sp>
    </p:spTree>
    <p:extLst>
      <p:ext uri="{BB962C8B-B14F-4D97-AF65-F5344CB8AC3E}">
        <p14:creationId xmlns:p14="http://schemas.microsoft.com/office/powerpoint/2010/main" val="4101676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7C83DA-27BA-9F95-143E-3857D285CAFD}"/>
              </a:ext>
            </a:extLst>
          </p:cNvPr>
          <p:cNvSpPr>
            <a:spLocks noGrp="1"/>
          </p:cNvSpPr>
          <p:nvPr>
            <p:ph type="title"/>
          </p:nvPr>
        </p:nvSpPr>
        <p:spPr/>
        <p:txBody>
          <a:bodyPr/>
          <a:lstStyle/>
          <a:p>
            <a:r>
              <a:rPr lang="fr-FR" dirty="0"/>
              <a:t>Étape 10: Innovation et Tendances en SMO</a:t>
            </a:r>
          </a:p>
        </p:txBody>
      </p:sp>
      <p:sp>
        <p:nvSpPr>
          <p:cNvPr id="3" name="Espace réservé du contenu 2">
            <a:extLst>
              <a:ext uri="{FF2B5EF4-FFF2-40B4-BE49-F238E27FC236}">
                <a16:creationId xmlns:a16="http://schemas.microsoft.com/office/drawing/2014/main" id="{8078EB3E-92B3-E7D4-A921-9218FE8CF0B5}"/>
              </a:ext>
            </a:extLst>
          </p:cNvPr>
          <p:cNvSpPr>
            <a:spLocks noGrp="1"/>
          </p:cNvSpPr>
          <p:nvPr>
            <p:ph idx="1"/>
          </p:nvPr>
        </p:nvSpPr>
        <p:spPr/>
        <p:txBody>
          <a:bodyPr/>
          <a:lstStyle/>
          <a:p>
            <a:r>
              <a:rPr lang="fr-FR" dirty="0"/>
              <a:t>Se Tenir Informé des Nouvelles Pratiques</a:t>
            </a:r>
          </a:p>
          <a:p>
            <a:r>
              <a:rPr lang="fr-FR" dirty="0"/>
              <a:t>Le paysage des médias sociaux évoluant à toute vitesse, il est crucial pour vous de rester à jour avec les nouvelles pratiques émergeant dans le domaine. Que ce soit par le biais de webinaires, de publications spécialisées ou de conférences de l'industrie, votre capacité à apprendre et à intégrer rapidement de nouvelles tactiques peut faire toute la différence dans l'optimisation de vos résultats en SMO.</a:t>
            </a:r>
          </a:p>
          <a:p>
            <a:endParaRPr lang="fr-FR" dirty="0"/>
          </a:p>
          <a:p>
            <a:r>
              <a:rPr lang="fr-FR" dirty="0"/>
              <a:t>Expérimenter avec de Nouvelles Approches</a:t>
            </a:r>
          </a:p>
          <a:p>
            <a:r>
              <a:rPr lang="fr-FR" dirty="0"/>
              <a:t>L'expérimentation est le moteur de l'innovation. N'hésitez pas à tester de nouveaux formats de contenu, de nouvelles fonctionnalités de plateforme ou des outils d'analytique avancés. C'est en osant essayer des approches inédites que vous pourrez découvrir ce qui résonne le mieux avec votre audience et ainsi, affiner votre stratégie pour maximiser l'engagement et la visibilité en ligne de votre marque.</a:t>
            </a:r>
          </a:p>
        </p:txBody>
      </p:sp>
    </p:spTree>
    <p:extLst>
      <p:ext uri="{BB962C8B-B14F-4D97-AF65-F5344CB8AC3E}">
        <p14:creationId xmlns:p14="http://schemas.microsoft.com/office/powerpoint/2010/main" val="514644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582675D-9006-8CD8-DA8A-1D2B22B8CAB9}"/>
              </a:ext>
            </a:extLst>
          </p:cNvPr>
          <p:cNvSpPr>
            <a:spLocks noGrp="1"/>
          </p:cNvSpPr>
          <p:nvPr>
            <p:ph type="title"/>
          </p:nvPr>
        </p:nvSpPr>
        <p:spPr/>
        <p:txBody>
          <a:bodyPr/>
          <a:lstStyle/>
          <a:p>
            <a:r>
              <a:rPr lang="fr-FR" dirty="0"/>
              <a:t>QU’EST-CE QUE LE SEM ?</a:t>
            </a:r>
          </a:p>
        </p:txBody>
      </p:sp>
      <p:sp>
        <p:nvSpPr>
          <p:cNvPr id="3" name="Espace réservé du contenu 2">
            <a:extLst>
              <a:ext uri="{FF2B5EF4-FFF2-40B4-BE49-F238E27FC236}">
                <a16:creationId xmlns:a16="http://schemas.microsoft.com/office/drawing/2014/main" id="{BE0EA70B-09CF-16FE-05CD-1976BFEAC357}"/>
              </a:ext>
            </a:extLst>
          </p:cNvPr>
          <p:cNvSpPr>
            <a:spLocks noGrp="1"/>
          </p:cNvSpPr>
          <p:nvPr>
            <p:ph idx="1"/>
          </p:nvPr>
        </p:nvSpPr>
        <p:spPr/>
        <p:txBody>
          <a:bodyPr/>
          <a:lstStyle/>
          <a:p>
            <a:r>
              <a:rPr lang="fr-FR" dirty="0"/>
              <a:t>Le SEM ou </a:t>
            </a:r>
            <a:r>
              <a:rPr lang="fr-FR" dirty="0" err="1"/>
              <a:t>Search</a:t>
            </a:r>
            <a:r>
              <a:rPr lang="fr-FR" dirty="0"/>
              <a:t> Engine Marketing se définit par l’ensemble des actions et stratégies qui visent à générer de la visibilité et du trafic à partir des moteurs de recherche. Contrairement à ce qu’on peut lire ou entendre parfois, le SEM n’est pas égal au SEA. Il s’agit d’un terme qui englobe les champs du SEO, du SMO et du référencement payant. Il inclut toutes les techniques de création de trafic depuis les moteurs de recherche.</a:t>
            </a:r>
          </a:p>
        </p:txBody>
      </p:sp>
    </p:spTree>
    <p:extLst>
      <p:ext uri="{BB962C8B-B14F-4D97-AF65-F5344CB8AC3E}">
        <p14:creationId xmlns:p14="http://schemas.microsoft.com/office/powerpoint/2010/main" val="14907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5480F57-AB1B-D669-BEC7-9E028F35D947}"/>
              </a:ext>
            </a:extLst>
          </p:cNvPr>
          <p:cNvSpPr>
            <a:spLocks noGrp="1"/>
          </p:cNvSpPr>
          <p:nvPr>
            <p:ph type="title"/>
          </p:nvPr>
        </p:nvSpPr>
        <p:spPr/>
        <p:txBody>
          <a:bodyPr/>
          <a:lstStyle/>
          <a:p>
            <a:r>
              <a:rPr lang="fr-FR" dirty="0"/>
              <a:t>LE SEM, C’EST L’ADDITION DU SEA, DU SEO ET DU SMO !</a:t>
            </a:r>
          </a:p>
        </p:txBody>
      </p:sp>
      <p:sp>
        <p:nvSpPr>
          <p:cNvPr id="3" name="Espace réservé du contenu 2">
            <a:extLst>
              <a:ext uri="{FF2B5EF4-FFF2-40B4-BE49-F238E27FC236}">
                <a16:creationId xmlns:a16="http://schemas.microsoft.com/office/drawing/2014/main" id="{5B31867B-5698-BDAB-9DF3-F2039D803937}"/>
              </a:ext>
            </a:extLst>
          </p:cNvPr>
          <p:cNvSpPr>
            <a:spLocks noGrp="1"/>
          </p:cNvSpPr>
          <p:nvPr>
            <p:ph idx="1"/>
          </p:nvPr>
        </p:nvSpPr>
        <p:spPr/>
        <p:txBody>
          <a:bodyPr/>
          <a:lstStyle/>
          <a:p>
            <a:r>
              <a:rPr lang="fr-FR" dirty="0"/>
              <a:t>Le SEM intègre donc naturellement le SEO et le SEA. Ces deux leviers ont de commun que l’on va cibler des intentions (expression d’un besoin, d’une question, recherche d’une information…) là où d’autres leviers d’acquisition vont plutôt être structurés autour de profil (sexe, âge, revenus…).</a:t>
            </a:r>
          </a:p>
          <a:p>
            <a:endParaRPr lang="fr-FR" dirty="0"/>
          </a:p>
          <a:p>
            <a:r>
              <a:rPr lang="fr-FR" dirty="0"/>
              <a:t>Le SMO n’a pas toujours été considéré comme faisant partie du SEM mais les réseaux sociaux étant de plus en plus utilisés comme des moteurs de recherche d’information, il est pertinent d’intégrer ce levier dans le </a:t>
            </a:r>
            <a:r>
              <a:rPr lang="fr-FR" dirty="0" err="1"/>
              <a:t>Search</a:t>
            </a:r>
            <a:r>
              <a:rPr lang="fr-FR" dirty="0"/>
              <a:t> Marketing.</a:t>
            </a:r>
          </a:p>
          <a:p>
            <a:endParaRPr lang="fr-FR" dirty="0"/>
          </a:p>
          <a:p>
            <a:r>
              <a:rPr lang="fr-FR" dirty="0"/>
              <a:t>D’autre part, la présence sur les réseaux sociaux peut avoir un impact sur le positionnement dans les moteurs de recherche grâce à la création de </a:t>
            </a:r>
            <a:r>
              <a:rPr lang="fr-FR" dirty="0" err="1"/>
              <a:t>backlinks</a:t>
            </a:r>
            <a:r>
              <a:rPr lang="fr-FR" dirty="0"/>
              <a:t> comme on l’a vu plus haut.</a:t>
            </a:r>
          </a:p>
        </p:txBody>
      </p:sp>
    </p:spTree>
    <p:extLst>
      <p:ext uri="{BB962C8B-B14F-4D97-AF65-F5344CB8AC3E}">
        <p14:creationId xmlns:p14="http://schemas.microsoft.com/office/powerpoint/2010/main" val="654737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EM-SEO-SEA">
            <a:extLst>
              <a:ext uri="{FF2B5EF4-FFF2-40B4-BE49-F238E27FC236}">
                <a16:creationId xmlns:a16="http://schemas.microsoft.com/office/drawing/2014/main" id="{05736666-CD66-B769-023A-6D2B2A60549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57669" y="272612"/>
            <a:ext cx="6876661" cy="6312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0776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F58C0CB-A1B6-71E2-A7BA-8C2FCCAEEE3D}"/>
              </a:ext>
            </a:extLst>
          </p:cNvPr>
          <p:cNvSpPr>
            <a:spLocks noGrp="1"/>
          </p:cNvSpPr>
          <p:nvPr>
            <p:ph type="title"/>
          </p:nvPr>
        </p:nvSpPr>
        <p:spPr/>
        <p:txBody>
          <a:bodyPr/>
          <a:lstStyle/>
          <a:p>
            <a:r>
              <a:rPr lang="fr-FR" dirty="0"/>
              <a:t>Les objectifs du </a:t>
            </a:r>
            <a:r>
              <a:rPr lang="fr-FR" dirty="0" err="1"/>
              <a:t>smo</a:t>
            </a:r>
            <a:endParaRPr lang="fr-FR" dirty="0"/>
          </a:p>
        </p:txBody>
      </p:sp>
      <p:sp>
        <p:nvSpPr>
          <p:cNvPr id="3" name="Espace réservé du contenu 2">
            <a:extLst>
              <a:ext uri="{FF2B5EF4-FFF2-40B4-BE49-F238E27FC236}">
                <a16:creationId xmlns:a16="http://schemas.microsoft.com/office/drawing/2014/main" id="{995DE610-7ECE-E8DF-84D9-557FE9DEDC09}"/>
              </a:ext>
            </a:extLst>
          </p:cNvPr>
          <p:cNvSpPr>
            <a:spLocks noGrp="1"/>
          </p:cNvSpPr>
          <p:nvPr>
            <p:ph idx="1"/>
          </p:nvPr>
        </p:nvSpPr>
        <p:spPr>
          <a:xfrm>
            <a:off x="685801" y="2300687"/>
            <a:ext cx="10131425" cy="3649133"/>
          </a:xfrm>
        </p:spPr>
        <p:txBody>
          <a:bodyPr/>
          <a:lstStyle/>
          <a:p>
            <a:r>
              <a:rPr lang="fr-FR" dirty="0"/>
              <a:t>Améliorer sa visibilité : les réseaux sociaux sont aujourd’hui indispensables pour être visible auprès du grand public. </a:t>
            </a:r>
          </a:p>
          <a:p>
            <a:r>
              <a:rPr lang="fr-FR" dirty="0"/>
              <a:t>Augmenter le trafic d’un site internet : il est possible de rediriger le trafic issu des réseaux sociaux vers le site web de la marque. Or, c’est ici qu’elle propose ses produits et ses services. </a:t>
            </a:r>
          </a:p>
          <a:p>
            <a:r>
              <a:rPr lang="fr-FR" dirty="0"/>
              <a:t>Augmenter les ventes : comme le trafic est généré vers le site web, l’entreprise peut multiplier ses ventes en appliquant la bonne stratégie de SMO. </a:t>
            </a:r>
          </a:p>
          <a:p>
            <a:r>
              <a:rPr lang="fr-FR" dirty="0"/>
              <a:t>Améliorer son e-réputation : les réseaux sociaux facilitent les interactions directes avec les utilisateurs. Ce qui permet de générer une véritable communauté et d’améliorer l’engagement de sa cible envers sa marque.</a:t>
            </a:r>
          </a:p>
          <a:p>
            <a:r>
              <a:rPr lang="fr-FR" dirty="0"/>
              <a:t>Développer son image de marque : à travers la transmission de ses valeurs, de ses spécificités, etc. C’est d’autant plus intéressant que de plus en plus de consommateurs achètent un produit pour la marque.</a:t>
            </a:r>
          </a:p>
        </p:txBody>
      </p:sp>
    </p:spTree>
    <p:extLst>
      <p:ext uri="{BB962C8B-B14F-4D97-AF65-F5344CB8AC3E}">
        <p14:creationId xmlns:p14="http://schemas.microsoft.com/office/powerpoint/2010/main" val="9603362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éleste">
  <a:themeElements>
    <a:clrScheme name="Céleste">
      <a:dk1>
        <a:sysClr val="windowText" lastClr="000000"/>
      </a:dk1>
      <a:lt1>
        <a:sysClr val="window" lastClr="FFFFFF"/>
      </a:lt1>
      <a:dk2>
        <a:srgbClr val="104C7E"/>
      </a:dk2>
      <a:lt2>
        <a:srgbClr val="EBEBEB"/>
      </a:lt2>
      <a:accent1>
        <a:srgbClr val="94CE67"/>
      </a:accent1>
      <a:accent2>
        <a:srgbClr val="49D1CD"/>
      </a:accent2>
      <a:accent3>
        <a:srgbClr val="61A5D6"/>
      </a:accent3>
      <a:accent4>
        <a:srgbClr val="9D8CD3"/>
      </a:accent4>
      <a:accent5>
        <a:srgbClr val="E45C8A"/>
      </a:accent5>
      <a:accent6>
        <a:srgbClr val="F98C61"/>
      </a:accent6>
      <a:hlink>
        <a:srgbClr val="AAF172"/>
      </a:hlink>
      <a:folHlink>
        <a:srgbClr val="E7F19A"/>
      </a:folHlink>
    </a:clrScheme>
    <a:fontScheme name="Célest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éleste">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E44E6A2F-09CD-4BE0-B42D-107FF03CEED6}"/>
    </a:ext>
  </a:extLst>
</a:theme>
</file>

<file path=docProps/app.xml><?xml version="1.0" encoding="utf-8"?>
<Properties xmlns="http://schemas.openxmlformats.org/officeDocument/2006/extended-properties" xmlns:vt="http://schemas.openxmlformats.org/officeDocument/2006/docPropsVTypes">
  <TotalTime>3881</TotalTime>
  <Words>4898</Words>
  <Application>Microsoft Office PowerPoint</Application>
  <PresentationFormat>Grand écran</PresentationFormat>
  <Paragraphs>258</Paragraphs>
  <Slides>51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51</vt:i4>
      </vt:variant>
    </vt:vector>
  </HeadingPairs>
  <TitlesOfParts>
    <vt:vector size="55" baseType="lpstr">
      <vt:lpstr>Arial</vt:lpstr>
      <vt:lpstr>Calibri</vt:lpstr>
      <vt:lpstr>Calibri Light</vt:lpstr>
      <vt:lpstr>Céleste</vt:lpstr>
      <vt:lpstr>CAMPAGNE SMO</vt:lpstr>
      <vt:lpstr>COMMENT ÇA MARCHE ?</vt:lpstr>
      <vt:lpstr>AVANTAGES DU SMO :</vt:lpstr>
      <vt:lpstr>INCONVÉNIENTS DU SMO</vt:lpstr>
      <vt:lpstr>COMBIEN COÛTE LE SMO ?</vt:lpstr>
      <vt:lpstr>QU’EST-CE QUE LE SEM ?</vt:lpstr>
      <vt:lpstr>LE SEM, C’EST L’ADDITION DU SEA, DU SEO ET DU SMO !</vt:lpstr>
      <vt:lpstr>Présentation PowerPoint</vt:lpstr>
      <vt:lpstr>Les objectifs du smo</vt:lpstr>
      <vt:lpstr>Comment réussir sa stratégie SMO ?</vt:lpstr>
      <vt:lpstr>Comment réussir sa stratégie SMO ?</vt:lpstr>
      <vt:lpstr>Comment réussir sa stratégie SMO ?</vt:lpstr>
      <vt:lpstr>La connaissance client au coeur des stratégies SMO</vt:lpstr>
      <vt:lpstr>La connaissance client au coeur des stratégies SMO</vt:lpstr>
      <vt:lpstr>L’INTÉRÊT DE LA VIDÉO POUR UN RÉFÉRENCEMENT OPTIMAL</vt:lpstr>
      <vt:lpstr>POURQUOI LA VIDÉO S’IMPOSE DANS LES RÉSULTATS</vt:lpstr>
      <vt:lpstr>POURQUOI LA VIDÉO S’IMPOSE DANS LES RÉSULTATS</vt:lpstr>
      <vt:lpstr>LES AVANTAGES D’UN BON RÉFÉRENCEMENT VIDÉO</vt:lpstr>
      <vt:lpstr>LES BIENFAITS DE LA VIDÉO POUR LE RÉFÉRENCEMENT VIDÉO</vt:lpstr>
      <vt:lpstr>LES BIENFAITS DE LA VIDÉO POUR LE RÉFÉRENCEMENT VIDÉO : YOUTUBE</vt:lpstr>
      <vt:lpstr>UNE VIDÉO, OUI, MAIS BIEN RÉFÉRENCÉE !</vt:lpstr>
      <vt:lpstr>UNE VIDÉO, OUI, MAIS BIEN RÉFÉRENCÉE !</vt:lpstr>
      <vt:lpstr>UNE VIDÉO, OUI, MAIS BIEN RÉFÉRENCÉE !</vt:lpstr>
      <vt:lpstr>LE RÉFÉRENCEMENT VIDÉO VU DANS LE DÉTAIL </vt:lpstr>
      <vt:lpstr>LES MÉTADONNÉES</vt:lpstr>
      <vt:lpstr>LES MÉTADONNÉES</vt:lpstr>
      <vt:lpstr>LE NOM DE FICHIER</vt:lpstr>
      <vt:lpstr>LES TRADUCTIONS (SUR YOUTUBE)</vt:lpstr>
      <vt:lpstr>UNE STRATÉGIE DE LINKBAITING À TRAVERS LA VIDÉO </vt:lpstr>
      <vt:lpstr>UNE STRATÉGIE DE LINKBAITING À TRAVERS LA VIDÉO </vt:lpstr>
      <vt:lpstr>Points Clés à Retenir</vt:lpstr>
      <vt:lpstr>Pourquoi le SMO est Essentiel pour votre Stratégie de Référencement</vt:lpstr>
      <vt:lpstr>Étape 1: Définir Vos Objectifs de SMO</vt:lpstr>
      <vt:lpstr>Étape 2: Choisir les Plateformes Adaptées</vt:lpstr>
      <vt:lpstr>Étape 2: Choisir les Plateformes Adaptées</vt:lpstr>
      <vt:lpstr>Étape 3: Créer un Contenu de Qualité</vt:lpstr>
      <vt:lpstr>Étape 3: Créer un Contenu de Qualité</vt:lpstr>
      <vt:lpstr>Étape 4: Optimiser Votre Profil Social</vt:lpstr>
      <vt:lpstr>Étape 4: Optimiser Votre Profil Social</vt:lpstr>
      <vt:lpstr>Étape 5: Stratégies d'Engagement</vt:lpstr>
      <vt:lpstr>Étape 5: Stratégies d'Engagement</vt:lpstr>
      <vt:lpstr>Étape 6: Publicité sur les Réseaux Sociaux</vt:lpstr>
      <vt:lpstr>Étape 6: Publicité sur les Réseaux Sociaux</vt:lpstr>
      <vt:lpstr>Étape 7: Le Link Building via SMO</vt:lpstr>
      <vt:lpstr>Étape 7: Le Link Building via SMO</vt:lpstr>
      <vt:lpstr>Étape 7: Le Link Building via SMO</vt:lpstr>
      <vt:lpstr>Étape 7: Le Link Building via SMO</vt:lpstr>
      <vt:lpstr>Étape 8: Suivi et Analyse des Résultats</vt:lpstr>
      <vt:lpstr>Étape 8: Suivi et Analyse des Résultats</vt:lpstr>
      <vt:lpstr>Étape 9: Interaction et Gestion de la Communauté</vt:lpstr>
      <vt:lpstr>Étape 10: Innovation et Tendances en SMO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SWOT</dc:title>
  <dc:creator>communication@orchies-futsal.fr</dc:creator>
  <cp:lastModifiedBy>nicolas carre</cp:lastModifiedBy>
  <cp:revision>66</cp:revision>
  <dcterms:created xsi:type="dcterms:W3CDTF">2020-01-28T13:17:23Z</dcterms:created>
  <dcterms:modified xsi:type="dcterms:W3CDTF">2024-03-21T17:38:06Z</dcterms:modified>
</cp:coreProperties>
</file>