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4" r:id="rId1"/>
  </p:sldMasterIdLst>
  <p:sldIdLst>
    <p:sldId id="366" r:id="rId2"/>
    <p:sldId id="367" r:id="rId3"/>
    <p:sldId id="368" r:id="rId4"/>
    <p:sldId id="369" r:id="rId5"/>
    <p:sldId id="371" r:id="rId6"/>
    <p:sldId id="370" r:id="rId7"/>
    <p:sldId id="372" r:id="rId8"/>
    <p:sldId id="373" r:id="rId9"/>
    <p:sldId id="374" r:id="rId10"/>
    <p:sldId id="375" r:id="rId11"/>
    <p:sldId id="376" r:id="rId12"/>
    <p:sldId id="377" r:id="rId13"/>
    <p:sldId id="378" r:id="rId14"/>
    <p:sldId id="379" r:id="rId15"/>
    <p:sldId id="381" r:id="rId16"/>
    <p:sldId id="380" r:id="rId17"/>
    <p:sldId id="382" r:id="rId18"/>
    <p:sldId id="383" r:id="rId19"/>
    <p:sldId id="384" r:id="rId20"/>
    <p:sldId id="385" r:id="rId21"/>
    <p:sldId id="386" r:id="rId22"/>
    <p:sldId id="387" r:id="rId23"/>
    <p:sldId id="388" r:id="rId24"/>
    <p:sldId id="389" r:id="rId25"/>
    <p:sldId id="390" r:id="rId26"/>
    <p:sldId id="391" r:id="rId27"/>
    <p:sldId id="392" r:id="rId28"/>
    <p:sldId id="393" r:id="rId29"/>
    <p:sldId id="394" r:id="rId30"/>
    <p:sldId id="395" r:id="rId31"/>
    <p:sldId id="396" r:id="rId32"/>
    <p:sldId id="397" r:id="rId33"/>
    <p:sldId id="398" r:id="rId34"/>
    <p:sldId id="399" r:id="rId35"/>
    <p:sldId id="400" r:id="rId36"/>
    <p:sldId id="401" r:id="rId37"/>
    <p:sldId id="402" r:id="rId38"/>
    <p:sldId id="403" r:id="rId39"/>
    <p:sldId id="404" r:id="rId40"/>
    <p:sldId id="405" r:id="rId41"/>
    <p:sldId id="406" r:id="rId42"/>
    <p:sldId id="407" r:id="rId43"/>
    <p:sldId id="408" r:id="rId44"/>
    <p:sldId id="409" r:id="rId45"/>
    <p:sldId id="410" r:id="rId46"/>
    <p:sldId id="411" r:id="rId47"/>
    <p:sldId id="412" r:id="rId48"/>
    <p:sldId id="413" r:id="rId49"/>
    <p:sldId id="414" r:id="rId50"/>
    <p:sldId id="415" r:id="rId51"/>
    <p:sldId id="416" r:id="rId52"/>
    <p:sldId id="417" r:id="rId5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86" autoAdjust="0"/>
    <p:restoredTop sz="94660"/>
  </p:normalViewPr>
  <p:slideViewPr>
    <p:cSldViewPr snapToGrid="0">
      <p:cViewPr varScale="1">
        <p:scale>
          <a:sx n="82" d="100"/>
          <a:sy n="82" d="100"/>
        </p:scale>
        <p:origin x="730" y="7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fr-FR"/>
              <a:t>Modifiez le style du titre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073ED0CC-082F-4160-86E5-0D6041F12778}" type="datetime1">
              <a:rPr lang="en-US" smtClean="0"/>
              <a:t>3/15/2024</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590270640"/>
      </p:ext>
    </p:extLst>
  </p:cSld>
  <p:clrMapOvr>
    <a:overrideClrMapping bg1="dk1" tx1="lt1" bg2="dk2" tx2="lt2" accent1="accent1" accent2="accent2" accent3="accent3" accent4="accent4" accent5="accent5" accent6="accent6" hlink="hlink" folHlink="folHlink"/>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73ED0CC-082F-4160-86E5-0D6041F12778}" type="datetime1">
              <a:rPr lang="en-US" smtClean="0"/>
              <a:t>3/15/2024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01137233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fr-FR"/>
              <a:t>Modifiez le style du titre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3/15/2024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414092074"/>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3/15/2024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525228453"/>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fr-FR"/>
              <a:t>Modifiez le style du titre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3/15/2024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402825139"/>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fr-FR"/>
              <a:t>Cliquez pour modifier les styles du texte du masque</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3/15/2024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442520698"/>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fr-FR"/>
              <a:t>Modifiez le style du titre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fr-FR"/>
              <a:t>Cliquez pour modifier les styles du texte du masque</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3/15/2024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026819649"/>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73ED0CC-082F-4160-86E5-0D6041F12778}" type="datetime1">
              <a:rPr lang="en-US" smtClean="0"/>
              <a:t>3/15/2024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368963130"/>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73ED0CC-082F-4160-86E5-0D6041F12778}" type="datetime1">
              <a:rPr lang="en-US" smtClean="0"/>
              <a:t>3/15/2024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884753864"/>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73ED0CC-082F-4160-86E5-0D6041F12778}" type="datetime1">
              <a:rPr lang="en-US" smtClean="0"/>
              <a:t>3/15/2024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727393423"/>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fr-FR"/>
              <a:t>Modifiez le style du titre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3/15/2024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426149639"/>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073ED0CC-082F-4160-86E5-0D6041F12778}" type="datetime1">
              <a:rPr lang="en-US" smtClean="0"/>
              <a:t>3/15/2024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494344849"/>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073ED0CC-082F-4160-86E5-0D6041F12778}" type="datetime1">
              <a:rPr lang="en-US" smtClean="0"/>
              <a:t>3/15/2024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548386722"/>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073ED0CC-082F-4160-86E5-0D6041F12778}" type="datetime1">
              <a:rPr lang="en-US" smtClean="0"/>
              <a:t>3/15/2024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731940556"/>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073ED0CC-082F-4160-86E5-0D6041F12778}" type="datetime1">
              <a:rPr lang="en-US" smtClean="0"/>
              <a:t>3/15/2024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328914797"/>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73ED0CC-082F-4160-86E5-0D6041F12778}" type="datetime1">
              <a:rPr lang="en-US" smtClean="0"/>
              <a:t>3/15/2024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722104690"/>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fr-FR"/>
              <a:t>Modifiez le style du titre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73ED0CC-082F-4160-86E5-0D6041F12778}" type="datetime1">
              <a:rPr lang="en-US" smtClean="0"/>
              <a:t>3/15/2024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643945394"/>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73ED0CC-082F-4160-86E5-0D6041F12778}" type="datetime1">
              <a:rPr lang="en-US" smtClean="0"/>
              <a:t>3/15/2024</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A98EE3D-8CD1-4C3F-BD1C-C98C9596463C}" type="slidenum">
              <a:rPr lang="en-US" smtClean="0"/>
              <a:t>‹N°›</a:t>
            </a:fld>
            <a:endParaRPr lang="en-US" dirty="0"/>
          </a:p>
        </p:txBody>
      </p:sp>
    </p:spTree>
    <p:extLst>
      <p:ext uri="{BB962C8B-B14F-4D97-AF65-F5344CB8AC3E}">
        <p14:creationId xmlns:p14="http://schemas.microsoft.com/office/powerpoint/2010/main" val="3619609520"/>
      </p:ext>
    </p:extLst>
  </p:cSld>
  <p:clrMap bg1="dk1" tx1="lt1" bg2="dk2" tx2="lt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 id="2147483746" r:id="rId12"/>
    <p:sldLayoutId id="2147483747" r:id="rId13"/>
    <p:sldLayoutId id="2147483748" r:id="rId14"/>
    <p:sldLayoutId id="2147483749" r:id="rId15"/>
    <p:sldLayoutId id="2147483750" r:id="rId16"/>
    <p:sldLayoutId id="2147483751" r:id="rId17"/>
  </p:sldLayoutIdLst>
  <p:hf sldNum="0" hdr="0" ftr="0" dt="0"/>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ynoki.fr/indicateurs-googleads/"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26D06CD-9C6C-8442-2121-F6CC34A6C146}"/>
              </a:ext>
            </a:extLst>
          </p:cNvPr>
          <p:cNvSpPr>
            <a:spLocks noGrp="1"/>
          </p:cNvSpPr>
          <p:nvPr>
            <p:ph type="title"/>
          </p:nvPr>
        </p:nvSpPr>
        <p:spPr/>
        <p:txBody>
          <a:bodyPr/>
          <a:lstStyle/>
          <a:p>
            <a:r>
              <a:rPr lang="fr-FR" dirty="0"/>
              <a:t>CAMPAGNE SEA</a:t>
            </a:r>
          </a:p>
        </p:txBody>
      </p:sp>
      <p:sp>
        <p:nvSpPr>
          <p:cNvPr id="3" name="Espace réservé du contenu 2">
            <a:extLst>
              <a:ext uri="{FF2B5EF4-FFF2-40B4-BE49-F238E27FC236}">
                <a16:creationId xmlns:a16="http://schemas.microsoft.com/office/drawing/2014/main" id="{7741D80E-0D78-EC4F-4C79-C2CEC6DA7691}"/>
              </a:ext>
            </a:extLst>
          </p:cNvPr>
          <p:cNvSpPr>
            <a:spLocks noGrp="1"/>
          </p:cNvSpPr>
          <p:nvPr>
            <p:ph idx="1"/>
          </p:nvPr>
        </p:nvSpPr>
        <p:spPr/>
        <p:txBody>
          <a:bodyPr/>
          <a:lstStyle/>
          <a:p>
            <a:r>
              <a:rPr lang="fr-FR" dirty="0"/>
              <a:t>Le SEA (</a:t>
            </a:r>
            <a:r>
              <a:rPr lang="fr-FR" dirty="0" err="1"/>
              <a:t>Search</a:t>
            </a:r>
            <a:r>
              <a:rPr lang="fr-FR" dirty="0"/>
              <a:t> Engine Advertising), également connu sous le nom français de référencement payant, est une forme de publicité en ligne qui consiste à placer des annonces sur les résultats de recherche des moteurs de recherche tels que Google, Bing ou Yahoo.</a:t>
            </a:r>
          </a:p>
        </p:txBody>
      </p:sp>
    </p:spTree>
    <p:extLst>
      <p:ext uri="{BB962C8B-B14F-4D97-AF65-F5344CB8AC3E}">
        <p14:creationId xmlns:p14="http://schemas.microsoft.com/office/powerpoint/2010/main" val="26493259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F619EAC-3112-E862-7FD9-1A18D4FF6FCC}"/>
              </a:ext>
            </a:extLst>
          </p:cNvPr>
          <p:cNvSpPr>
            <a:spLocks noGrp="1"/>
          </p:cNvSpPr>
          <p:nvPr>
            <p:ph type="title"/>
          </p:nvPr>
        </p:nvSpPr>
        <p:spPr/>
        <p:txBody>
          <a:bodyPr/>
          <a:lstStyle/>
          <a:p>
            <a:r>
              <a:rPr lang="fr-FR" dirty="0"/>
              <a:t>Les inconvénients</a:t>
            </a:r>
          </a:p>
        </p:txBody>
      </p:sp>
      <p:sp>
        <p:nvSpPr>
          <p:cNvPr id="3" name="Espace réservé du contenu 2">
            <a:extLst>
              <a:ext uri="{FF2B5EF4-FFF2-40B4-BE49-F238E27FC236}">
                <a16:creationId xmlns:a16="http://schemas.microsoft.com/office/drawing/2014/main" id="{8ECA90B1-C8A6-A9C7-E56E-E48181B847D6}"/>
              </a:ext>
            </a:extLst>
          </p:cNvPr>
          <p:cNvSpPr>
            <a:spLocks noGrp="1"/>
          </p:cNvSpPr>
          <p:nvPr>
            <p:ph idx="1"/>
          </p:nvPr>
        </p:nvSpPr>
        <p:spPr/>
        <p:txBody>
          <a:bodyPr/>
          <a:lstStyle/>
          <a:p>
            <a:pPr algn="l" fontAlgn="base"/>
            <a:r>
              <a:rPr lang="fr-FR" b="0" i="0" dirty="0">
                <a:effectLst/>
                <a:latin typeface="Arial" panose="020B0604020202020204" pitchFamily="34" charset="0"/>
                <a:cs typeface="Arial" panose="020B0604020202020204" pitchFamily="34" charset="0"/>
              </a:rPr>
              <a:t>Un autre inconvénient du référencement payant, c’est qu’il </a:t>
            </a:r>
            <a:r>
              <a:rPr lang="fr-FR" b="1" i="0" dirty="0">
                <a:effectLst/>
                <a:latin typeface="Arial" panose="020B0604020202020204" pitchFamily="34" charset="0"/>
                <a:cs typeface="Arial" panose="020B0604020202020204" pitchFamily="34" charset="0"/>
              </a:rPr>
              <a:t>peut être difficile à gérer pour les annonceurs qui ne possèdent pas les compétences ou les connaissances nécessaires en marketing digital</a:t>
            </a:r>
            <a:r>
              <a:rPr lang="fr-FR" b="0" i="0" dirty="0">
                <a:effectLst/>
                <a:latin typeface="Arial" panose="020B0604020202020204" pitchFamily="34" charset="0"/>
                <a:cs typeface="Arial" panose="020B0604020202020204" pitchFamily="34" charset="0"/>
              </a:rPr>
              <a:t>. Pourquoi ? Car les campagnes de référencement payant nécessitent souvent une attention régulière pour optimiser les enchères, améliorer la qualité des annonces et ajuster les budgets en fonction de la performance.</a:t>
            </a:r>
          </a:p>
          <a:p>
            <a:pPr algn="l" fontAlgn="base"/>
            <a:r>
              <a:rPr lang="fr-FR" b="0" i="0" dirty="0">
                <a:effectLst/>
                <a:latin typeface="Arial" panose="020B0604020202020204" pitchFamily="34" charset="0"/>
                <a:cs typeface="Arial" panose="020B0604020202020204" pitchFamily="34" charset="0"/>
              </a:rPr>
              <a:t>Et pour finir avec un dernier risque : les annonceurs doivent être conscients que </a:t>
            </a:r>
            <a:r>
              <a:rPr lang="fr-FR" b="1" i="0" dirty="0">
                <a:effectLst/>
                <a:latin typeface="Arial" panose="020B0604020202020204" pitchFamily="34" charset="0"/>
                <a:cs typeface="Arial" panose="020B0604020202020204" pitchFamily="34" charset="0"/>
              </a:rPr>
              <a:t>le référencement payant ne garantit pas nécessairement des résultats à long terme</a:t>
            </a:r>
            <a:r>
              <a:rPr lang="fr-FR" b="0" i="0" dirty="0">
                <a:effectLst/>
                <a:latin typeface="Arial" panose="020B0604020202020204" pitchFamily="34" charset="0"/>
                <a:cs typeface="Arial" panose="020B0604020202020204" pitchFamily="34" charset="0"/>
              </a:rPr>
              <a:t>. Les campagnes doivent être régulièrement évaluées et adaptées en fonction de l’évolution de l’industrie et des pratiques de l’annonceur pour obtenir de bons résultats à long terme.</a:t>
            </a:r>
          </a:p>
          <a:p>
            <a:endParaRPr lang="fr-FR" dirty="0"/>
          </a:p>
        </p:txBody>
      </p:sp>
    </p:spTree>
    <p:extLst>
      <p:ext uri="{BB962C8B-B14F-4D97-AF65-F5344CB8AC3E}">
        <p14:creationId xmlns:p14="http://schemas.microsoft.com/office/powerpoint/2010/main" val="500308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CA92F2-5147-5F48-B578-F95004D32691}"/>
              </a:ext>
            </a:extLst>
          </p:cNvPr>
          <p:cNvSpPr>
            <a:spLocks noGrp="1"/>
          </p:cNvSpPr>
          <p:nvPr>
            <p:ph type="title"/>
          </p:nvPr>
        </p:nvSpPr>
        <p:spPr/>
        <p:txBody>
          <a:bodyPr/>
          <a:lstStyle/>
          <a:p>
            <a:r>
              <a:rPr lang="fr-FR" dirty="0"/>
              <a:t>Pourquoi le référencement payant est-il important pour les entreprises ?</a:t>
            </a:r>
          </a:p>
        </p:txBody>
      </p:sp>
      <p:sp>
        <p:nvSpPr>
          <p:cNvPr id="3" name="Espace réservé du contenu 2">
            <a:extLst>
              <a:ext uri="{FF2B5EF4-FFF2-40B4-BE49-F238E27FC236}">
                <a16:creationId xmlns:a16="http://schemas.microsoft.com/office/drawing/2014/main" id="{4ECC0623-66AE-CE63-3C8F-221CABF41587}"/>
              </a:ext>
            </a:extLst>
          </p:cNvPr>
          <p:cNvSpPr>
            <a:spLocks noGrp="1"/>
          </p:cNvSpPr>
          <p:nvPr>
            <p:ph idx="1"/>
          </p:nvPr>
        </p:nvSpPr>
        <p:spPr/>
        <p:txBody>
          <a:bodyPr/>
          <a:lstStyle/>
          <a:p>
            <a:r>
              <a:rPr lang="fr-FR" dirty="0"/>
              <a:t>Le référencement payant est devenu un élément clé du marketing pour les entreprises, quels que soient leur taille ou leur secteur d’activité, puisqu’il leur permet d’atteindre rapidement un public ciblé et de générer des leads et des ventes de manière efficace.</a:t>
            </a:r>
          </a:p>
        </p:txBody>
      </p:sp>
    </p:spTree>
    <p:extLst>
      <p:ext uri="{BB962C8B-B14F-4D97-AF65-F5344CB8AC3E}">
        <p14:creationId xmlns:p14="http://schemas.microsoft.com/office/powerpoint/2010/main" val="24664619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5B115C-E9E0-4293-FE75-2AEAF3AC3253}"/>
              </a:ext>
            </a:extLst>
          </p:cNvPr>
          <p:cNvSpPr>
            <a:spLocks noGrp="1"/>
          </p:cNvSpPr>
          <p:nvPr>
            <p:ph type="title"/>
          </p:nvPr>
        </p:nvSpPr>
        <p:spPr/>
        <p:txBody>
          <a:bodyPr/>
          <a:lstStyle/>
          <a:p>
            <a:r>
              <a:rPr lang="fr-FR" dirty="0"/>
              <a:t>Pourquoi le SEA est-il important pour les entreprises ?</a:t>
            </a:r>
          </a:p>
        </p:txBody>
      </p:sp>
      <p:sp>
        <p:nvSpPr>
          <p:cNvPr id="3" name="Espace réservé du contenu 2">
            <a:extLst>
              <a:ext uri="{FF2B5EF4-FFF2-40B4-BE49-F238E27FC236}">
                <a16:creationId xmlns:a16="http://schemas.microsoft.com/office/drawing/2014/main" id="{217D277C-A11C-9667-F8A1-C010961B8C0E}"/>
              </a:ext>
            </a:extLst>
          </p:cNvPr>
          <p:cNvSpPr>
            <a:spLocks noGrp="1"/>
          </p:cNvSpPr>
          <p:nvPr>
            <p:ph idx="1"/>
          </p:nvPr>
        </p:nvSpPr>
        <p:spPr/>
        <p:txBody>
          <a:bodyPr/>
          <a:lstStyle/>
          <a:p>
            <a:r>
              <a:rPr lang="fr-FR" dirty="0"/>
              <a:t>Facilite le ciblage : il permet aux entreprises de cibler leur public en fonction de critères bien définis. Elles peuvent donc s’assurer plus facilement que leurs annonces sont affichées à des personnes qui sont réellement susceptibles d’être intéressées par leurs produits ou services. Les chances de conversion et de génération de revenus sont donc logiquement plus importantes.</a:t>
            </a:r>
          </a:p>
        </p:txBody>
      </p:sp>
    </p:spTree>
    <p:extLst>
      <p:ext uri="{BB962C8B-B14F-4D97-AF65-F5344CB8AC3E}">
        <p14:creationId xmlns:p14="http://schemas.microsoft.com/office/powerpoint/2010/main" val="13216745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5B115C-E9E0-4293-FE75-2AEAF3AC3253}"/>
              </a:ext>
            </a:extLst>
          </p:cNvPr>
          <p:cNvSpPr>
            <a:spLocks noGrp="1"/>
          </p:cNvSpPr>
          <p:nvPr>
            <p:ph type="title"/>
          </p:nvPr>
        </p:nvSpPr>
        <p:spPr/>
        <p:txBody>
          <a:bodyPr/>
          <a:lstStyle/>
          <a:p>
            <a:r>
              <a:rPr lang="fr-FR" dirty="0"/>
              <a:t>Pourquoi le SEA est-il important pour les entreprises ?</a:t>
            </a:r>
          </a:p>
        </p:txBody>
      </p:sp>
      <p:sp>
        <p:nvSpPr>
          <p:cNvPr id="3" name="Espace réservé du contenu 2">
            <a:extLst>
              <a:ext uri="{FF2B5EF4-FFF2-40B4-BE49-F238E27FC236}">
                <a16:creationId xmlns:a16="http://schemas.microsoft.com/office/drawing/2014/main" id="{217D277C-A11C-9667-F8A1-C010961B8C0E}"/>
              </a:ext>
            </a:extLst>
          </p:cNvPr>
          <p:cNvSpPr>
            <a:spLocks noGrp="1"/>
          </p:cNvSpPr>
          <p:nvPr>
            <p:ph idx="1"/>
          </p:nvPr>
        </p:nvSpPr>
        <p:spPr/>
        <p:txBody>
          <a:bodyPr/>
          <a:lstStyle/>
          <a:p>
            <a:r>
              <a:rPr lang="fr-FR" dirty="0"/>
              <a:t>Augmente la visibilité de l’entreprise : comme les annonces SEA sont affichées en haut des résultats de recherche, les utilisateurs les voient en premier. C’est donc un moyen relativement efficace de se démarquer de la concurrence et d’attirer l’attention des utilisateurs.</a:t>
            </a:r>
          </a:p>
        </p:txBody>
      </p:sp>
    </p:spTree>
    <p:extLst>
      <p:ext uri="{BB962C8B-B14F-4D97-AF65-F5344CB8AC3E}">
        <p14:creationId xmlns:p14="http://schemas.microsoft.com/office/powerpoint/2010/main" val="1648368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54ADC96-67AB-3986-74F1-86D5F613F090}"/>
              </a:ext>
            </a:extLst>
          </p:cNvPr>
          <p:cNvSpPr>
            <a:spLocks noGrp="1"/>
          </p:cNvSpPr>
          <p:nvPr>
            <p:ph type="title"/>
          </p:nvPr>
        </p:nvSpPr>
        <p:spPr/>
        <p:txBody>
          <a:bodyPr/>
          <a:lstStyle/>
          <a:p>
            <a:r>
              <a:rPr lang="fr-FR" dirty="0"/>
              <a:t>Pourquoi le SEA est-il important pour les entreprises ?</a:t>
            </a:r>
          </a:p>
        </p:txBody>
      </p:sp>
      <p:sp>
        <p:nvSpPr>
          <p:cNvPr id="3" name="Espace réservé du contenu 2">
            <a:extLst>
              <a:ext uri="{FF2B5EF4-FFF2-40B4-BE49-F238E27FC236}">
                <a16:creationId xmlns:a16="http://schemas.microsoft.com/office/drawing/2014/main" id="{AEB7ADDC-D44C-CBD7-3999-170F13E70C5B}"/>
              </a:ext>
            </a:extLst>
          </p:cNvPr>
          <p:cNvSpPr>
            <a:spLocks noGrp="1"/>
          </p:cNvSpPr>
          <p:nvPr>
            <p:ph idx="1"/>
          </p:nvPr>
        </p:nvSpPr>
        <p:spPr/>
        <p:txBody>
          <a:bodyPr/>
          <a:lstStyle/>
          <a:p>
            <a:r>
              <a:rPr lang="fr-FR" dirty="0"/>
              <a:t>Favorise un bon ROI : comme nous vous avons expliqué un peu plus haut dans cet article, les annonceurs ne paient que quand les utilisateurs cliquent sur leurs annonces. Les dépenses publicitaires sont donc directement liées à la performance de la campagne. Il est donc plus simple de définir un budget et d’arrêter les annonces si le ROI n’est pas celui attendu. Les entreprises peuvent donc mieux contrôler leurs coûts publicitaires et maximiser leur ROI.</a:t>
            </a:r>
          </a:p>
        </p:txBody>
      </p:sp>
    </p:spTree>
    <p:extLst>
      <p:ext uri="{BB962C8B-B14F-4D97-AF65-F5344CB8AC3E}">
        <p14:creationId xmlns:p14="http://schemas.microsoft.com/office/powerpoint/2010/main" val="33019390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54ADC96-67AB-3986-74F1-86D5F613F090}"/>
              </a:ext>
            </a:extLst>
          </p:cNvPr>
          <p:cNvSpPr>
            <a:spLocks noGrp="1"/>
          </p:cNvSpPr>
          <p:nvPr>
            <p:ph type="title"/>
          </p:nvPr>
        </p:nvSpPr>
        <p:spPr/>
        <p:txBody>
          <a:bodyPr/>
          <a:lstStyle/>
          <a:p>
            <a:r>
              <a:rPr lang="fr-FR" dirty="0"/>
              <a:t>Pourquoi le SEA est-il important pour les entreprises ?</a:t>
            </a:r>
          </a:p>
        </p:txBody>
      </p:sp>
      <p:sp>
        <p:nvSpPr>
          <p:cNvPr id="3" name="Espace réservé du contenu 2">
            <a:extLst>
              <a:ext uri="{FF2B5EF4-FFF2-40B4-BE49-F238E27FC236}">
                <a16:creationId xmlns:a16="http://schemas.microsoft.com/office/drawing/2014/main" id="{AEB7ADDC-D44C-CBD7-3999-170F13E70C5B}"/>
              </a:ext>
            </a:extLst>
          </p:cNvPr>
          <p:cNvSpPr>
            <a:spLocks noGrp="1"/>
          </p:cNvSpPr>
          <p:nvPr>
            <p:ph idx="1"/>
          </p:nvPr>
        </p:nvSpPr>
        <p:spPr>
          <a:xfrm>
            <a:off x="685801" y="2142067"/>
            <a:ext cx="10548256" cy="3649133"/>
          </a:xfrm>
        </p:spPr>
        <p:txBody>
          <a:bodyPr/>
          <a:lstStyle/>
          <a:p>
            <a:pPr algn="l" fontAlgn="base"/>
            <a:r>
              <a:rPr lang="fr-FR" b="0" i="0" dirty="0">
                <a:effectLst/>
                <a:latin typeface="Arial" panose="020B0604020202020204" pitchFamily="34" charset="0"/>
                <a:cs typeface="Arial" panose="020B0604020202020204" pitchFamily="34" charset="0"/>
              </a:rPr>
              <a:t>Le SEA est donc devenu un élément clé du marketing digital pour toute entreprise qui cherche à :</a:t>
            </a:r>
          </a:p>
          <a:p>
            <a:pPr algn="l" fontAlgn="base">
              <a:buFont typeface="Arial" panose="020B0604020202020204" pitchFamily="34" charset="0"/>
              <a:buChar char="•"/>
            </a:pPr>
            <a:r>
              <a:rPr lang="fr-FR" b="0" i="0" dirty="0">
                <a:effectLst/>
                <a:latin typeface="Arial" panose="020B0604020202020204" pitchFamily="34" charset="0"/>
                <a:cs typeface="Arial" panose="020B0604020202020204" pitchFamily="34" charset="0"/>
              </a:rPr>
              <a:t>Atteindre un public bien précis</a:t>
            </a:r>
          </a:p>
          <a:p>
            <a:pPr algn="l" fontAlgn="base">
              <a:buFont typeface="Arial" panose="020B0604020202020204" pitchFamily="34" charset="0"/>
              <a:buChar char="•"/>
            </a:pPr>
            <a:r>
              <a:rPr lang="fr-FR" b="0" i="0" dirty="0">
                <a:effectLst/>
                <a:latin typeface="Arial" panose="020B0604020202020204" pitchFamily="34" charset="0"/>
                <a:cs typeface="Arial" panose="020B0604020202020204" pitchFamily="34" charset="0"/>
              </a:rPr>
              <a:t>Augmenter sa visibilité en ligne</a:t>
            </a:r>
          </a:p>
          <a:p>
            <a:pPr algn="l" fontAlgn="base">
              <a:buFont typeface="Arial" panose="020B0604020202020204" pitchFamily="34" charset="0"/>
              <a:buChar char="•"/>
            </a:pPr>
            <a:r>
              <a:rPr lang="fr-FR" b="0" i="0" dirty="0">
                <a:effectLst/>
                <a:latin typeface="Arial" panose="020B0604020202020204" pitchFamily="34" charset="0"/>
                <a:cs typeface="Arial" panose="020B0604020202020204" pitchFamily="34" charset="0"/>
              </a:rPr>
              <a:t>Générer des leads et des ventes</a:t>
            </a:r>
          </a:p>
          <a:p>
            <a:pPr algn="l" fontAlgn="base">
              <a:buFont typeface="Arial" panose="020B0604020202020204" pitchFamily="34" charset="0"/>
              <a:buChar char="•"/>
            </a:pPr>
            <a:r>
              <a:rPr lang="fr-FR" b="0" i="0" dirty="0">
                <a:effectLst/>
                <a:latin typeface="Arial" panose="020B0604020202020204" pitchFamily="34" charset="0"/>
                <a:cs typeface="Arial" panose="020B0604020202020204" pitchFamily="34" charset="0"/>
              </a:rPr>
              <a:t>Maximiser son ROI</a:t>
            </a:r>
          </a:p>
          <a:p>
            <a:pPr algn="l" fontAlgn="base">
              <a:buFont typeface="Arial" panose="020B0604020202020204" pitchFamily="34" charset="0"/>
              <a:buChar char="•"/>
            </a:pPr>
            <a:r>
              <a:rPr lang="fr-FR" b="0" i="0" dirty="0">
                <a:effectLst/>
                <a:latin typeface="Arial" panose="020B0604020202020204" pitchFamily="34" charset="0"/>
                <a:cs typeface="Arial" panose="020B0604020202020204" pitchFamily="34" charset="0"/>
              </a:rPr>
              <a:t>Augmenter sa notoriété de marque</a:t>
            </a:r>
          </a:p>
        </p:txBody>
      </p:sp>
    </p:spTree>
    <p:extLst>
      <p:ext uri="{BB962C8B-B14F-4D97-AF65-F5344CB8AC3E}">
        <p14:creationId xmlns:p14="http://schemas.microsoft.com/office/powerpoint/2010/main" val="38516520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1A9A472-18B7-798C-532A-01E350961002}"/>
              </a:ext>
            </a:extLst>
          </p:cNvPr>
          <p:cNvSpPr>
            <a:spLocks noGrp="1"/>
          </p:cNvSpPr>
          <p:nvPr>
            <p:ph type="title"/>
          </p:nvPr>
        </p:nvSpPr>
        <p:spPr/>
        <p:txBody>
          <a:bodyPr/>
          <a:lstStyle/>
          <a:p>
            <a:r>
              <a:rPr lang="fr-FR" dirty="0"/>
              <a:t>Les différents types de publicités sur les moteurs de recherche</a:t>
            </a:r>
          </a:p>
        </p:txBody>
      </p:sp>
      <p:sp>
        <p:nvSpPr>
          <p:cNvPr id="3" name="Espace réservé du contenu 2">
            <a:extLst>
              <a:ext uri="{FF2B5EF4-FFF2-40B4-BE49-F238E27FC236}">
                <a16:creationId xmlns:a16="http://schemas.microsoft.com/office/drawing/2014/main" id="{6EF4758A-9132-C65C-0073-07B935F646B0}"/>
              </a:ext>
            </a:extLst>
          </p:cNvPr>
          <p:cNvSpPr>
            <a:spLocks noGrp="1"/>
          </p:cNvSpPr>
          <p:nvPr>
            <p:ph idx="1"/>
          </p:nvPr>
        </p:nvSpPr>
        <p:spPr/>
        <p:txBody>
          <a:bodyPr/>
          <a:lstStyle/>
          <a:p>
            <a:r>
              <a:rPr lang="fr-FR" dirty="0"/>
              <a:t>Les annonces de recherche textuelle (un des types les plus courants de publicités sur les moteurs de recherche) : ces annonces sont affichées en haut ou en bas des résultats de recherche organiques et sont généralement marquées comme « Annonce ». Elles sont basées sur des mots clés spécifiques et sont affichées en fonction de la requête de recherche de l’utilisateur, ce qui en fait des annonces publicitaires très ciblées.</a:t>
            </a:r>
          </a:p>
        </p:txBody>
      </p:sp>
    </p:spTree>
    <p:extLst>
      <p:ext uri="{BB962C8B-B14F-4D97-AF65-F5344CB8AC3E}">
        <p14:creationId xmlns:p14="http://schemas.microsoft.com/office/powerpoint/2010/main" val="34724209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1A9A472-18B7-798C-532A-01E350961002}"/>
              </a:ext>
            </a:extLst>
          </p:cNvPr>
          <p:cNvSpPr>
            <a:spLocks noGrp="1"/>
          </p:cNvSpPr>
          <p:nvPr>
            <p:ph type="title"/>
          </p:nvPr>
        </p:nvSpPr>
        <p:spPr/>
        <p:txBody>
          <a:bodyPr/>
          <a:lstStyle/>
          <a:p>
            <a:r>
              <a:rPr lang="fr-FR" dirty="0"/>
              <a:t>Les différents types de publicités sur les moteurs de recherche</a:t>
            </a:r>
          </a:p>
        </p:txBody>
      </p:sp>
      <p:sp>
        <p:nvSpPr>
          <p:cNvPr id="3" name="Espace réservé du contenu 2">
            <a:extLst>
              <a:ext uri="{FF2B5EF4-FFF2-40B4-BE49-F238E27FC236}">
                <a16:creationId xmlns:a16="http://schemas.microsoft.com/office/drawing/2014/main" id="{6EF4758A-9132-C65C-0073-07B935F646B0}"/>
              </a:ext>
            </a:extLst>
          </p:cNvPr>
          <p:cNvSpPr>
            <a:spLocks noGrp="1"/>
          </p:cNvSpPr>
          <p:nvPr>
            <p:ph idx="1"/>
          </p:nvPr>
        </p:nvSpPr>
        <p:spPr/>
        <p:txBody>
          <a:bodyPr/>
          <a:lstStyle/>
          <a:p>
            <a:r>
              <a:rPr lang="fr-FR" dirty="0"/>
              <a:t>Les annonces d’affichage : elles sont affichées sur les sites Web partenaires de Google et peuvent inclure à la fois du texte, des images et des vidéos. Elles peuvent être ciblées selon différents critères (l’emplacement géographique, les centres d’intérêt de l’utilisateur, le type de site Web sur lequel elles sont affichées).</a:t>
            </a:r>
          </a:p>
        </p:txBody>
      </p:sp>
    </p:spTree>
    <p:extLst>
      <p:ext uri="{BB962C8B-B14F-4D97-AF65-F5344CB8AC3E}">
        <p14:creationId xmlns:p14="http://schemas.microsoft.com/office/powerpoint/2010/main" val="32760917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1A9A472-18B7-798C-532A-01E350961002}"/>
              </a:ext>
            </a:extLst>
          </p:cNvPr>
          <p:cNvSpPr>
            <a:spLocks noGrp="1"/>
          </p:cNvSpPr>
          <p:nvPr>
            <p:ph type="title"/>
          </p:nvPr>
        </p:nvSpPr>
        <p:spPr/>
        <p:txBody>
          <a:bodyPr/>
          <a:lstStyle/>
          <a:p>
            <a:r>
              <a:rPr lang="fr-FR" dirty="0"/>
              <a:t>Les différents types de publicités sur les moteurs de recherche</a:t>
            </a:r>
          </a:p>
        </p:txBody>
      </p:sp>
      <p:sp>
        <p:nvSpPr>
          <p:cNvPr id="3" name="Espace réservé du contenu 2">
            <a:extLst>
              <a:ext uri="{FF2B5EF4-FFF2-40B4-BE49-F238E27FC236}">
                <a16:creationId xmlns:a16="http://schemas.microsoft.com/office/drawing/2014/main" id="{6EF4758A-9132-C65C-0073-07B935F646B0}"/>
              </a:ext>
            </a:extLst>
          </p:cNvPr>
          <p:cNvSpPr>
            <a:spLocks noGrp="1"/>
          </p:cNvSpPr>
          <p:nvPr>
            <p:ph idx="1"/>
          </p:nvPr>
        </p:nvSpPr>
        <p:spPr/>
        <p:txBody>
          <a:bodyPr/>
          <a:lstStyle/>
          <a:p>
            <a:r>
              <a:rPr lang="fr-FR" dirty="0"/>
              <a:t>Les annonces de remarketing (une option pour les entreprises qui souhaitent cibler les utilisateurs qui ont déjà visité leur site Web) : vous pouvez les retrouver sur les sites Internet partenaires de Google ou dans les résultats de recherche. Ces annonces permettent aux entreprises de rester en contact avec les visiteurs de leur site Web et de les encourager à revenir et à effectuer un achat.</a:t>
            </a:r>
          </a:p>
        </p:txBody>
      </p:sp>
    </p:spTree>
    <p:extLst>
      <p:ext uri="{BB962C8B-B14F-4D97-AF65-F5344CB8AC3E}">
        <p14:creationId xmlns:p14="http://schemas.microsoft.com/office/powerpoint/2010/main" val="19957064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1A9A472-18B7-798C-532A-01E350961002}"/>
              </a:ext>
            </a:extLst>
          </p:cNvPr>
          <p:cNvSpPr>
            <a:spLocks noGrp="1"/>
          </p:cNvSpPr>
          <p:nvPr>
            <p:ph type="title"/>
          </p:nvPr>
        </p:nvSpPr>
        <p:spPr/>
        <p:txBody>
          <a:bodyPr/>
          <a:lstStyle/>
          <a:p>
            <a:r>
              <a:rPr lang="fr-FR" dirty="0"/>
              <a:t>Les différents types de publicités sur les moteurs de recherche</a:t>
            </a:r>
          </a:p>
        </p:txBody>
      </p:sp>
      <p:sp>
        <p:nvSpPr>
          <p:cNvPr id="3" name="Espace réservé du contenu 2">
            <a:extLst>
              <a:ext uri="{FF2B5EF4-FFF2-40B4-BE49-F238E27FC236}">
                <a16:creationId xmlns:a16="http://schemas.microsoft.com/office/drawing/2014/main" id="{6EF4758A-9132-C65C-0073-07B935F646B0}"/>
              </a:ext>
            </a:extLst>
          </p:cNvPr>
          <p:cNvSpPr>
            <a:spLocks noGrp="1"/>
          </p:cNvSpPr>
          <p:nvPr>
            <p:ph idx="1"/>
          </p:nvPr>
        </p:nvSpPr>
        <p:spPr/>
        <p:txBody>
          <a:bodyPr/>
          <a:lstStyle/>
          <a:p>
            <a:r>
              <a:rPr lang="fr-FR" dirty="0"/>
              <a:t>Les annonces de shopping : elles s’affichent dans la section « Shopping » des résultats de recherche Google. Les annonces de shopping incluent généralement des images, les prix et les détails des produits. Il est très commun qu’elles soient liées aux catalogues de produits des entreprises.</a:t>
            </a:r>
          </a:p>
        </p:txBody>
      </p:sp>
    </p:spTree>
    <p:extLst>
      <p:ext uri="{BB962C8B-B14F-4D97-AF65-F5344CB8AC3E}">
        <p14:creationId xmlns:p14="http://schemas.microsoft.com/office/powerpoint/2010/main" val="2246466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F0912D0-ABEC-B1A0-12C6-0C5898901D8D}"/>
              </a:ext>
            </a:extLst>
          </p:cNvPr>
          <p:cNvSpPr>
            <a:spLocks noGrp="1"/>
          </p:cNvSpPr>
          <p:nvPr>
            <p:ph type="title"/>
          </p:nvPr>
        </p:nvSpPr>
        <p:spPr/>
        <p:txBody>
          <a:bodyPr/>
          <a:lstStyle/>
          <a:p>
            <a:r>
              <a:rPr lang="fr-FR" dirty="0"/>
              <a:t>Avantages du référencement payant :</a:t>
            </a:r>
            <a:br>
              <a:rPr lang="fr-FR" dirty="0"/>
            </a:br>
            <a:endParaRPr lang="fr-FR" dirty="0"/>
          </a:p>
        </p:txBody>
      </p:sp>
      <p:sp>
        <p:nvSpPr>
          <p:cNvPr id="3" name="Espace réservé du contenu 2">
            <a:extLst>
              <a:ext uri="{FF2B5EF4-FFF2-40B4-BE49-F238E27FC236}">
                <a16:creationId xmlns:a16="http://schemas.microsoft.com/office/drawing/2014/main" id="{BD4DE5BD-B87B-F8D5-799C-1855B38DE62D}"/>
              </a:ext>
            </a:extLst>
          </p:cNvPr>
          <p:cNvSpPr>
            <a:spLocks noGrp="1"/>
          </p:cNvSpPr>
          <p:nvPr>
            <p:ph idx="1"/>
          </p:nvPr>
        </p:nvSpPr>
        <p:spPr/>
        <p:txBody>
          <a:bodyPr/>
          <a:lstStyle/>
          <a:p>
            <a:r>
              <a:rPr lang="fr-FR" dirty="0"/>
              <a:t>Affichage immédiat sur les résultats de recherche</a:t>
            </a:r>
          </a:p>
          <a:p>
            <a:r>
              <a:rPr lang="fr-FR" dirty="0"/>
              <a:t>Ciblage plus précis du public cible</a:t>
            </a:r>
          </a:p>
          <a:p>
            <a:r>
              <a:rPr lang="fr-FR" dirty="0"/>
              <a:t>Paiement optimisé au clic</a:t>
            </a:r>
          </a:p>
        </p:txBody>
      </p:sp>
    </p:spTree>
    <p:extLst>
      <p:ext uri="{BB962C8B-B14F-4D97-AF65-F5344CB8AC3E}">
        <p14:creationId xmlns:p14="http://schemas.microsoft.com/office/powerpoint/2010/main" val="28114200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1A9A472-18B7-798C-532A-01E350961002}"/>
              </a:ext>
            </a:extLst>
          </p:cNvPr>
          <p:cNvSpPr>
            <a:spLocks noGrp="1"/>
          </p:cNvSpPr>
          <p:nvPr>
            <p:ph type="title"/>
          </p:nvPr>
        </p:nvSpPr>
        <p:spPr/>
        <p:txBody>
          <a:bodyPr/>
          <a:lstStyle/>
          <a:p>
            <a:r>
              <a:rPr lang="fr-FR" dirty="0"/>
              <a:t>Les différents types de publicités sur les moteurs de recherche</a:t>
            </a:r>
          </a:p>
        </p:txBody>
      </p:sp>
      <p:sp>
        <p:nvSpPr>
          <p:cNvPr id="3" name="Espace réservé du contenu 2">
            <a:extLst>
              <a:ext uri="{FF2B5EF4-FFF2-40B4-BE49-F238E27FC236}">
                <a16:creationId xmlns:a16="http://schemas.microsoft.com/office/drawing/2014/main" id="{6EF4758A-9132-C65C-0073-07B935F646B0}"/>
              </a:ext>
            </a:extLst>
          </p:cNvPr>
          <p:cNvSpPr>
            <a:spLocks noGrp="1"/>
          </p:cNvSpPr>
          <p:nvPr>
            <p:ph idx="1"/>
          </p:nvPr>
        </p:nvSpPr>
        <p:spPr/>
        <p:txBody>
          <a:bodyPr/>
          <a:lstStyle/>
          <a:p>
            <a:r>
              <a:rPr lang="fr-FR" dirty="0"/>
              <a:t>Les annonces vidéo : souvent diffusées sur YouTube ou sur les sites partenaires de Google, les annonces vidéo peuvent être très efficaces pour les entreprises qui souhaitent sensibiliser les utilisateurs à leur marque ou à leurs produits.</a:t>
            </a:r>
          </a:p>
        </p:txBody>
      </p:sp>
    </p:spTree>
    <p:extLst>
      <p:ext uri="{BB962C8B-B14F-4D97-AF65-F5344CB8AC3E}">
        <p14:creationId xmlns:p14="http://schemas.microsoft.com/office/powerpoint/2010/main" val="12744788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4AC73E-3E3E-A086-17DB-C793EE385CB7}"/>
              </a:ext>
            </a:extLst>
          </p:cNvPr>
          <p:cNvSpPr>
            <a:spLocks noGrp="1"/>
          </p:cNvSpPr>
          <p:nvPr>
            <p:ph type="title"/>
          </p:nvPr>
        </p:nvSpPr>
        <p:spPr/>
        <p:txBody>
          <a:bodyPr/>
          <a:lstStyle/>
          <a:p>
            <a:r>
              <a:rPr lang="fr-FR" dirty="0"/>
              <a:t>Les enchères et la méthode d’attribution des annonces</a:t>
            </a:r>
          </a:p>
        </p:txBody>
      </p:sp>
      <p:sp>
        <p:nvSpPr>
          <p:cNvPr id="3" name="Espace réservé du contenu 2">
            <a:extLst>
              <a:ext uri="{FF2B5EF4-FFF2-40B4-BE49-F238E27FC236}">
                <a16:creationId xmlns:a16="http://schemas.microsoft.com/office/drawing/2014/main" id="{5846E05B-72DA-2AE2-8D30-72B315B7537C}"/>
              </a:ext>
            </a:extLst>
          </p:cNvPr>
          <p:cNvSpPr>
            <a:spLocks noGrp="1"/>
          </p:cNvSpPr>
          <p:nvPr>
            <p:ph idx="1"/>
          </p:nvPr>
        </p:nvSpPr>
        <p:spPr/>
        <p:txBody>
          <a:bodyPr/>
          <a:lstStyle/>
          <a:p>
            <a:r>
              <a:rPr lang="fr-FR" dirty="0"/>
              <a:t>Le processus d’enchères pour les annonces sur les moteurs de recherche se déroule généralement par étapes :</a:t>
            </a:r>
          </a:p>
          <a:p>
            <a:endParaRPr lang="fr-FR" dirty="0"/>
          </a:p>
          <a:p>
            <a:r>
              <a:rPr lang="fr-FR" dirty="0"/>
              <a:t>Définir les mots clés pour lesquels l’entreprise souhaite afficher des annonces</a:t>
            </a:r>
          </a:p>
          <a:p>
            <a:r>
              <a:rPr lang="fr-FR" dirty="0"/>
              <a:t>Enchérir sur les mots clés, définir des enchères maximales (montant maximum que l’entreprise est prête à payer pour qu’une annonce soit affichée en haut de la page )</a:t>
            </a:r>
          </a:p>
          <a:p>
            <a:r>
              <a:rPr lang="fr-FR" dirty="0"/>
              <a:t>Les moteurs de recherche examinent les annonces et déterminent celles qui sont les plus pertinentes pour la recherche de l’utilisateur.</a:t>
            </a:r>
          </a:p>
          <a:p>
            <a:r>
              <a:rPr lang="fr-FR" dirty="0"/>
              <a:t>Les annonces sont classées en fonction de leur pertinence, de l’enchère maximale de l’entreprise et d’autres facteurs comme la qualité de la page de destination.</a:t>
            </a:r>
          </a:p>
        </p:txBody>
      </p:sp>
    </p:spTree>
    <p:extLst>
      <p:ext uri="{BB962C8B-B14F-4D97-AF65-F5344CB8AC3E}">
        <p14:creationId xmlns:p14="http://schemas.microsoft.com/office/powerpoint/2010/main" val="6606603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8E3EF3-B225-DBCE-59C7-40AA6B4A8A8A}"/>
              </a:ext>
            </a:extLst>
          </p:cNvPr>
          <p:cNvSpPr>
            <a:spLocks noGrp="1"/>
          </p:cNvSpPr>
          <p:nvPr>
            <p:ph type="title"/>
          </p:nvPr>
        </p:nvSpPr>
        <p:spPr/>
        <p:txBody>
          <a:bodyPr/>
          <a:lstStyle/>
          <a:p>
            <a:r>
              <a:rPr lang="fr-FR" dirty="0"/>
              <a:t>Comment sont facturées les publicités ?</a:t>
            </a:r>
          </a:p>
        </p:txBody>
      </p:sp>
      <p:sp>
        <p:nvSpPr>
          <p:cNvPr id="3" name="Espace réservé du contenu 2">
            <a:extLst>
              <a:ext uri="{FF2B5EF4-FFF2-40B4-BE49-F238E27FC236}">
                <a16:creationId xmlns:a16="http://schemas.microsoft.com/office/drawing/2014/main" id="{2990368F-88F1-8CEA-861E-8574538E44C8}"/>
              </a:ext>
            </a:extLst>
          </p:cNvPr>
          <p:cNvSpPr>
            <a:spLocks noGrp="1"/>
          </p:cNvSpPr>
          <p:nvPr>
            <p:ph idx="1"/>
          </p:nvPr>
        </p:nvSpPr>
        <p:spPr/>
        <p:txBody>
          <a:bodyPr/>
          <a:lstStyle/>
          <a:p>
            <a:r>
              <a:rPr lang="fr-FR" dirty="0"/>
              <a:t>Le coût de la publicité est généralement basé sur la méthode d’attribution choisie, mais peut varier en fonction de la plateforme publicitaire utilisée.</a:t>
            </a:r>
          </a:p>
          <a:p>
            <a:endParaRPr lang="fr-FR" dirty="0"/>
          </a:p>
          <a:p>
            <a:r>
              <a:rPr lang="fr-FR" dirty="0"/>
              <a:t>La méthode la plus courante pour facturer les publicités sur les moteurs de recherche est le coût par clic (CPC), où l’entreprise n’est facturé que quand utilisateur clique sur son annonce. Le CPC est déterminé par une enchère sur les mots clés que l’entreprise souhaite cibler. Cet indicateur peut varier en fonction de la compétition pour les mots clés, de la qualité de l’annonce et de la qualité de la page de destination.</a:t>
            </a:r>
          </a:p>
        </p:txBody>
      </p:sp>
    </p:spTree>
    <p:extLst>
      <p:ext uri="{BB962C8B-B14F-4D97-AF65-F5344CB8AC3E}">
        <p14:creationId xmlns:p14="http://schemas.microsoft.com/office/powerpoint/2010/main" val="2991445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8E3EF3-B225-DBCE-59C7-40AA6B4A8A8A}"/>
              </a:ext>
            </a:extLst>
          </p:cNvPr>
          <p:cNvSpPr>
            <a:spLocks noGrp="1"/>
          </p:cNvSpPr>
          <p:nvPr>
            <p:ph type="title"/>
          </p:nvPr>
        </p:nvSpPr>
        <p:spPr/>
        <p:txBody>
          <a:bodyPr/>
          <a:lstStyle/>
          <a:p>
            <a:r>
              <a:rPr lang="fr-FR" dirty="0"/>
              <a:t>Comment sont facturées les publicités ?</a:t>
            </a:r>
          </a:p>
        </p:txBody>
      </p:sp>
      <p:sp>
        <p:nvSpPr>
          <p:cNvPr id="3" name="Espace réservé du contenu 2">
            <a:extLst>
              <a:ext uri="{FF2B5EF4-FFF2-40B4-BE49-F238E27FC236}">
                <a16:creationId xmlns:a16="http://schemas.microsoft.com/office/drawing/2014/main" id="{2990368F-88F1-8CEA-861E-8574538E44C8}"/>
              </a:ext>
            </a:extLst>
          </p:cNvPr>
          <p:cNvSpPr>
            <a:spLocks noGrp="1"/>
          </p:cNvSpPr>
          <p:nvPr>
            <p:ph idx="1"/>
          </p:nvPr>
        </p:nvSpPr>
        <p:spPr/>
        <p:txBody>
          <a:bodyPr/>
          <a:lstStyle/>
          <a:p>
            <a:r>
              <a:rPr lang="fr-FR" dirty="0"/>
              <a:t>Il existe également des modèles de coût par mille impressions (CPM), où l’entreprise paie pour chaque millier d’impressions de l’annonce, et des modèles de coût par action (CPA), où l’entreprise paie uniquement lorsque l’utilisateur effectue une action spécifique, telle qu’un achat ou une inscription.</a:t>
            </a:r>
          </a:p>
          <a:p>
            <a:endParaRPr lang="fr-FR" dirty="0"/>
          </a:p>
          <a:p>
            <a:r>
              <a:rPr lang="fr-FR" dirty="0"/>
              <a:t>En dehors de la méthode d’attribution, les coûts publicitaires dépendent aussi grandement de la plateforme publicitaire utilisée. Par exemple, sur Google </a:t>
            </a:r>
            <a:r>
              <a:rPr lang="fr-FR" dirty="0" err="1"/>
              <a:t>Ads</a:t>
            </a:r>
            <a:r>
              <a:rPr lang="fr-FR" dirty="0"/>
              <a:t>, le coût par clic est déterminé en fonction de l’enchère maximale de l’annonceur et de la qualité de l’annonce et de la page de destination, alors que sur Bing </a:t>
            </a:r>
            <a:r>
              <a:rPr lang="fr-FR" dirty="0" err="1"/>
              <a:t>Ads</a:t>
            </a:r>
            <a:r>
              <a:rPr lang="fr-FR" dirty="0"/>
              <a:t>, ce même indicateur est basé sur le coût par clic minimum défini par l’annonceur.</a:t>
            </a:r>
          </a:p>
        </p:txBody>
      </p:sp>
    </p:spTree>
    <p:extLst>
      <p:ext uri="{BB962C8B-B14F-4D97-AF65-F5344CB8AC3E}">
        <p14:creationId xmlns:p14="http://schemas.microsoft.com/office/powerpoint/2010/main" val="7209016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2BECFD-C86D-2F4B-490C-9168F90A4C6D}"/>
              </a:ext>
            </a:extLst>
          </p:cNvPr>
          <p:cNvSpPr>
            <a:spLocks noGrp="1"/>
          </p:cNvSpPr>
          <p:nvPr>
            <p:ph type="title"/>
          </p:nvPr>
        </p:nvSpPr>
        <p:spPr/>
        <p:txBody>
          <a:bodyPr/>
          <a:lstStyle/>
          <a:p>
            <a:r>
              <a:rPr lang="fr-FR" dirty="0"/>
              <a:t>Comment créer une campagne de référencement payant efficace en 6 étapes ?</a:t>
            </a:r>
          </a:p>
        </p:txBody>
      </p:sp>
      <p:sp>
        <p:nvSpPr>
          <p:cNvPr id="3" name="Espace réservé du contenu 2">
            <a:extLst>
              <a:ext uri="{FF2B5EF4-FFF2-40B4-BE49-F238E27FC236}">
                <a16:creationId xmlns:a16="http://schemas.microsoft.com/office/drawing/2014/main" id="{CE9259D4-33BF-123F-83BA-3F321CF0CD9B}"/>
              </a:ext>
            </a:extLst>
          </p:cNvPr>
          <p:cNvSpPr>
            <a:spLocks noGrp="1"/>
          </p:cNvSpPr>
          <p:nvPr>
            <p:ph idx="1"/>
          </p:nvPr>
        </p:nvSpPr>
        <p:spPr/>
        <p:txBody>
          <a:bodyPr/>
          <a:lstStyle/>
          <a:p>
            <a:r>
              <a:rPr lang="fr-FR" dirty="0"/>
              <a:t>Définir les objectifs de la campagne publicitaire : </a:t>
            </a:r>
          </a:p>
          <a:p>
            <a:r>
              <a:rPr lang="fr-FR" dirty="0"/>
              <a:t>- L’augmentation des ventes</a:t>
            </a:r>
          </a:p>
          <a:p>
            <a:r>
              <a:rPr lang="fr-FR" dirty="0"/>
              <a:t>- L’acquisition de nouveaux clients</a:t>
            </a:r>
          </a:p>
          <a:p>
            <a:r>
              <a:rPr lang="fr-FR" dirty="0"/>
              <a:t>- L’augmentation de la notoriété de la marque</a:t>
            </a:r>
          </a:p>
          <a:p>
            <a:endParaRPr lang="fr-FR" dirty="0"/>
          </a:p>
        </p:txBody>
      </p:sp>
    </p:spTree>
    <p:extLst>
      <p:ext uri="{BB962C8B-B14F-4D97-AF65-F5344CB8AC3E}">
        <p14:creationId xmlns:p14="http://schemas.microsoft.com/office/powerpoint/2010/main" val="32074297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2BECFD-C86D-2F4B-490C-9168F90A4C6D}"/>
              </a:ext>
            </a:extLst>
          </p:cNvPr>
          <p:cNvSpPr>
            <a:spLocks noGrp="1"/>
          </p:cNvSpPr>
          <p:nvPr>
            <p:ph type="title"/>
          </p:nvPr>
        </p:nvSpPr>
        <p:spPr/>
        <p:txBody>
          <a:bodyPr/>
          <a:lstStyle/>
          <a:p>
            <a:r>
              <a:rPr lang="fr-FR" dirty="0"/>
              <a:t>Comment créer une campagne de référencement payant efficace en 6 étapes ?</a:t>
            </a:r>
          </a:p>
        </p:txBody>
      </p:sp>
      <p:sp>
        <p:nvSpPr>
          <p:cNvPr id="3" name="Espace réservé du contenu 2">
            <a:extLst>
              <a:ext uri="{FF2B5EF4-FFF2-40B4-BE49-F238E27FC236}">
                <a16:creationId xmlns:a16="http://schemas.microsoft.com/office/drawing/2014/main" id="{CE9259D4-33BF-123F-83BA-3F321CF0CD9B}"/>
              </a:ext>
            </a:extLst>
          </p:cNvPr>
          <p:cNvSpPr>
            <a:spLocks noGrp="1"/>
          </p:cNvSpPr>
          <p:nvPr>
            <p:ph idx="1"/>
          </p:nvPr>
        </p:nvSpPr>
        <p:spPr/>
        <p:txBody>
          <a:bodyPr/>
          <a:lstStyle/>
          <a:p>
            <a:r>
              <a:rPr lang="fr-FR" dirty="0"/>
              <a:t>Faire une recherche de mots-clés complète :</a:t>
            </a:r>
          </a:p>
          <a:p>
            <a:r>
              <a:rPr lang="fr-FR" dirty="0"/>
              <a:t>Si vous connaissez un petit peu le domaine du référencement, vous devez savoir que la recherche de mots clés est une étape très importante dans la création d’une campagne de référencement payant.</a:t>
            </a:r>
          </a:p>
          <a:p>
            <a:pPr marL="0" indent="0">
              <a:buNone/>
            </a:pPr>
            <a:endParaRPr lang="fr-FR" dirty="0"/>
          </a:p>
          <a:p>
            <a:r>
              <a:rPr lang="fr-FR" dirty="0"/>
              <a:t>L’entreprise doit identifier les mots clés pertinents à la fois pour son activité et sa clientèle cible.</a:t>
            </a:r>
          </a:p>
          <a:p>
            <a:endParaRPr lang="fr-FR" dirty="0"/>
          </a:p>
          <a:p>
            <a:r>
              <a:rPr lang="fr-FR" dirty="0"/>
              <a:t>Les outils de recherche de mots clés peuvent aider à identifier les mots clés pertinents et à estimer leur coût par clic.</a:t>
            </a:r>
          </a:p>
        </p:txBody>
      </p:sp>
    </p:spTree>
    <p:extLst>
      <p:ext uri="{BB962C8B-B14F-4D97-AF65-F5344CB8AC3E}">
        <p14:creationId xmlns:p14="http://schemas.microsoft.com/office/powerpoint/2010/main" val="9228263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2BECFD-C86D-2F4B-490C-9168F90A4C6D}"/>
              </a:ext>
            </a:extLst>
          </p:cNvPr>
          <p:cNvSpPr>
            <a:spLocks noGrp="1"/>
          </p:cNvSpPr>
          <p:nvPr>
            <p:ph type="title"/>
          </p:nvPr>
        </p:nvSpPr>
        <p:spPr/>
        <p:txBody>
          <a:bodyPr/>
          <a:lstStyle/>
          <a:p>
            <a:r>
              <a:rPr lang="fr-FR" dirty="0"/>
              <a:t>Comment créer une campagne de référencement payant efficace en 6 étapes ?</a:t>
            </a:r>
          </a:p>
        </p:txBody>
      </p:sp>
      <p:sp>
        <p:nvSpPr>
          <p:cNvPr id="3" name="Espace réservé du contenu 2">
            <a:extLst>
              <a:ext uri="{FF2B5EF4-FFF2-40B4-BE49-F238E27FC236}">
                <a16:creationId xmlns:a16="http://schemas.microsoft.com/office/drawing/2014/main" id="{CE9259D4-33BF-123F-83BA-3F321CF0CD9B}"/>
              </a:ext>
            </a:extLst>
          </p:cNvPr>
          <p:cNvSpPr>
            <a:spLocks noGrp="1"/>
          </p:cNvSpPr>
          <p:nvPr>
            <p:ph idx="1"/>
          </p:nvPr>
        </p:nvSpPr>
        <p:spPr/>
        <p:txBody>
          <a:bodyPr/>
          <a:lstStyle/>
          <a:p>
            <a:r>
              <a:rPr lang="fr-FR" dirty="0"/>
              <a:t>Soigner la rédaction des annonces :</a:t>
            </a:r>
          </a:p>
          <a:p>
            <a:r>
              <a:rPr lang="fr-FR" dirty="0"/>
              <a:t>Si les annonces ne sont pas bien rédigées, l’efficacité de la campagne risque d’être compromise.</a:t>
            </a:r>
          </a:p>
          <a:p>
            <a:endParaRPr lang="fr-FR" dirty="0"/>
          </a:p>
          <a:p>
            <a:r>
              <a:rPr lang="fr-FR" dirty="0"/>
              <a:t>Les annonces doivent être claires, concises et attrayantes pour inciter les utilisateurs à cliquer. Il faut également qu’elles soient rédigées en fonction des mots clés ciblés et qu’elles soient personnalisées en fonction du public cible de l’entreprise.</a:t>
            </a:r>
          </a:p>
        </p:txBody>
      </p:sp>
    </p:spTree>
    <p:extLst>
      <p:ext uri="{BB962C8B-B14F-4D97-AF65-F5344CB8AC3E}">
        <p14:creationId xmlns:p14="http://schemas.microsoft.com/office/powerpoint/2010/main" val="30549223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2BECFD-C86D-2F4B-490C-9168F90A4C6D}"/>
              </a:ext>
            </a:extLst>
          </p:cNvPr>
          <p:cNvSpPr>
            <a:spLocks noGrp="1"/>
          </p:cNvSpPr>
          <p:nvPr>
            <p:ph type="title"/>
          </p:nvPr>
        </p:nvSpPr>
        <p:spPr/>
        <p:txBody>
          <a:bodyPr/>
          <a:lstStyle/>
          <a:p>
            <a:r>
              <a:rPr lang="fr-FR" dirty="0"/>
              <a:t>Comment créer une campagne de référencement payant efficace en 6 étapes ?</a:t>
            </a:r>
          </a:p>
        </p:txBody>
      </p:sp>
      <p:sp>
        <p:nvSpPr>
          <p:cNvPr id="3" name="Espace réservé du contenu 2">
            <a:extLst>
              <a:ext uri="{FF2B5EF4-FFF2-40B4-BE49-F238E27FC236}">
                <a16:creationId xmlns:a16="http://schemas.microsoft.com/office/drawing/2014/main" id="{CE9259D4-33BF-123F-83BA-3F321CF0CD9B}"/>
              </a:ext>
            </a:extLst>
          </p:cNvPr>
          <p:cNvSpPr>
            <a:spLocks noGrp="1"/>
          </p:cNvSpPr>
          <p:nvPr>
            <p:ph idx="1"/>
          </p:nvPr>
        </p:nvSpPr>
        <p:spPr/>
        <p:txBody>
          <a:bodyPr/>
          <a:lstStyle/>
          <a:p>
            <a:r>
              <a:rPr lang="fr-FR" dirty="0"/>
              <a:t>4. Optimiser les pages de destination : </a:t>
            </a:r>
          </a:p>
          <a:p>
            <a:r>
              <a:rPr lang="fr-FR" dirty="0"/>
              <a:t>Les pages de destination doivent être pertinentes en fonction des annonces et doivent fournir une expérience utilisateur de qualité. Il est aussi important qu’elles soient optimisées pour les conversions.</a:t>
            </a:r>
          </a:p>
        </p:txBody>
      </p:sp>
    </p:spTree>
    <p:extLst>
      <p:ext uri="{BB962C8B-B14F-4D97-AF65-F5344CB8AC3E}">
        <p14:creationId xmlns:p14="http://schemas.microsoft.com/office/powerpoint/2010/main" val="18380702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2BECFD-C86D-2F4B-490C-9168F90A4C6D}"/>
              </a:ext>
            </a:extLst>
          </p:cNvPr>
          <p:cNvSpPr>
            <a:spLocks noGrp="1"/>
          </p:cNvSpPr>
          <p:nvPr>
            <p:ph type="title"/>
          </p:nvPr>
        </p:nvSpPr>
        <p:spPr/>
        <p:txBody>
          <a:bodyPr/>
          <a:lstStyle/>
          <a:p>
            <a:r>
              <a:rPr lang="fr-FR" dirty="0"/>
              <a:t>Comment créer une campagne de référencement payant efficace en 6 étapes ?</a:t>
            </a:r>
          </a:p>
        </p:txBody>
      </p:sp>
      <p:sp>
        <p:nvSpPr>
          <p:cNvPr id="3" name="Espace réservé du contenu 2">
            <a:extLst>
              <a:ext uri="{FF2B5EF4-FFF2-40B4-BE49-F238E27FC236}">
                <a16:creationId xmlns:a16="http://schemas.microsoft.com/office/drawing/2014/main" id="{CE9259D4-33BF-123F-83BA-3F321CF0CD9B}"/>
              </a:ext>
            </a:extLst>
          </p:cNvPr>
          <p:cNvSpPr>
            <a:spLocks noGrp="1"/>
          </p:cNvSpPr>
          <p:nvPr>
            <p:ph idx="1"/>
          </p:nvPr>
        </p:nvSpPr>
        <p:spPr/>
        <p:txBody>
          <a:bodyPr/>
          <a:lstStyle/>
          <a:p>
            <a:r>
              <a:rPr lang="fr-FR" dirty="0"/>
              <a:t> Bien maitriser le système d’enchère</a:t>
            </a:r>
          </a:p>
          <a:p>
            <a:r>
              <a:rPr lang="fr-FR" dirty="0"/>
              <a:t>Pour maximiser le retour sur investissement, l’entreprise doit être capable de gérer les enchères de manière efficace. Cela peut inclure :</a:t>
            </a:r>
          </a:p>
          <a:p>
            <a:endParaRPr lang="fr-FR" dirty="0"/>
          </a:p>
          <a:p>
            <a:r>
              <a:rPr lang="fr-FR" dirty="0"/>
              <a:t>La modification des enchères en fonction des performances de l’annonce</a:t>
            </a:r>
          </a:p>
          <a:p>
            <a:r>
              <a:rPr lang="fr-FR" dirty="0"/>
              <a:t>La surveillance des enchères de la concurrence</a:t>
            </a:r>
          </a:p>
          <a:p>
            <a:r>
              <a:rPr lang="fr-FR" dirty="0"/>
              <a:t>L’ajustement des enchères en fonction des objectifs de la campagne.</a:t>
            </a:r>
          </a:p>
        </p:txBody>
      </p:sp>
    </p:spTree>
    <p:extLst>
      <p:ext uri="{BB962C8B-B14F-4D97-AF65-F5344CB8AC3E}">
        <p14:creationId xmlns:p14="http://schemas.microsoft.com/office/powerpoint/2010/main" val="7798165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2BECFD-C86D-2F4B-490C-9168F90A4C6D}"/>
              </a:ext>
            </a:extLst>
          </p:cNvPr>
          <p:cNvSpPr>
            <a:spLocks noGrp="1"/>
          </p:cNvSpPr>
          <p:nvPr>
            <p:ph type="title"/>
          </p:nvPr>
        </p:nvSpPr>
        <p:spPr/>
        <p:txBody>
          <a:bodyPr/>
          <a:lstStyle/>
          <a:p>
            <a:r>
              <a:rPr lang="fr-FR" dirty="0"/>
              <a:t>Comment créer une campagne de référencement payant efficace en 6 étapes ?</a:t>
            </a:r>
          </a:p>
        </p:txBody>
      </p:sp>
      <p:sp>
        <p:nvSpPr>
          <p:cNvPr id="3" name="Espace réservé du contenu 2">
            <a:extLst>
              <a:ext uri="{FF2B5EF4-FFF2-40B4-BE49-F238E27FC236}">
                <a16:creationId xmlns:a16="http://schemas.microsoft.com/office/drawing/2014/main" id="{CE9259D4-33BF-123F-83BA-3F321CF0CD9B}"/>
              </a:ext>
            </a:extLst>
          </p:cNvPr>
          <p:cNvSpPr>
            <a:spLocks noGrp="1"/>
          </p:cNvSpPr>
          <p:nvPr>
            <p:ph idx="1"/>
          </p:nvPr>
        </p:nvSpPr>
        <p:spPr/>
        <p:txBody>
          <a:bodyPr/>
          <a:lstStyle/>
          <a:p>
            <a:r>
              <a:rPr lang="fr-FR" dirty="0"/>
              <a:t>6. Suivre les performances de la campagne</a:t>
            </a:r>
          </a:p>
          <a:p>
            <a:r>
              <a:rPr lang="fr-FR" dirty="0"/>
              <a:t>Et pour finir, il est très important de suivre régulièrement les performances de la campagne pour déterminer ce qui fonctionne et ce qui doit être amélioré.</a:t>
            </a:r>
          </a:p>
          <a:p>
            <a:endParaRPr lang="fr-FR" dirty="0"/>
          </a:p>
          <a:p>
            <a:r>
              <a:rPr lang="fr-FR" dirty="0"/>
              <a:t>Quelques indicateurs clés de performance : le coût par clic, le taux de conversion et le retour sur investissement.</a:t>
            </a:r>
          </a:p>
        </p:txBody>
      </p:sp>
    </p:spTree>
    <p:extLst>
      <p:ext uri="{BB962C8B-B14F-4D97-AF65-F5344CB8AC3E}">
        <p14:creationId xmlns:p14="http://schemas.microsoft.com/office/powerpoint/2010/main" val="2770072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52CE79-7002-E2A3-A05E-A55FA497A76F}"/>
              </a:ext>
            </a:extLst>
          </p:cNvPr>
          <p:cNvSpPr>
            <a:spLocks noGrp="1"/>
          </p:cNvSpPr>
          <p:nvPr>
            <p:ph type="title"/>
          </p:nvPr>
        </p:nvSpPr>
        <p:spPr/>
        <p:txBody>
          <a:bodyPr/>
          <a:lstStyle/>
          <a:p>
            <a:r>
              <a:rPr lang="fr-FR" dirty="0"/>
              <a:t>Inconvénients du référencement payant :</a:t>
            </a:r>
          </a:p>
        </p:txBody>
      </p:sp>
      <p:sp>
        <p:nvSpPr>
          <p:cNvPr id="3" name="Espace réservé du contenu 2">
            <a:extLst>
              <a:ext uri="{FF2B5EF4-FFF2-40B4-BE49-F238E27FC236}">
                <a16:creationId xmlns:a16="http://schemas.microsoft.com/office/drawing/2014/main" id="{C2CDF8CC-8917-C7C4-8D57-568645154A2A}"/>
              </a:ext>
            </a:extLst>
          </p:cNvPr>
          <p:cNvSpPr>
            <a:spLocks noGrp="1"/>
          </p:cNvSpPr>
          <p:nvPr>
            <p:ph idx="1"/>
          </p:nvPr>
        </p:nvSpPr>
        <p:spPr/>
        <p:txBody>
          <a:bodyPr/>
          <a:lstStyle/>
          <a:p>
            <a:r>
              <a:rPr lang="fr-FR" dirty="0"/>
              <a:t>Les coûts peuvent être élevés</a:t>
            </a:r>
          </a:p>
          <a:p>
            <a:r>
              <a:rPr lang="fr-FR" dirty="0"/>
              <a:t>Les annonces peuvent être désagréables pour les internautes et les repousser</a:t>
            </a:r>
          </a:p>
          <a:p>
            <a:r>
              <a:rPr lang="fr-FR" dirty="0"/>
              <a:t>Il faut avoir certaines compétences techniques</a:t>
            </a:r>
          </a:p>
          <a:p>
            <a:r>
              <a:rPr lang="fr-FR" dirty="0"/>
              <a:t>Cela ne permet pas d’obtenir des résultats à long terme</a:t>
            </a:r>
          </a:p>
        </p:txBody>
      </p:sp>
    </p:spTree>
    <p:extLst>
      <p:ext uri="{BB962C8B-B14F-4D97-AF65-F5344CB8AC3E}">
        <p14:creationId xmlns:p14="http://schemas.microsoft.com/office/powerpoint/2010/main" val="16690621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2BECFD-C86D-2F4B-490C-9168F90A4C6D}"/>
              </a:ext>
            </a:extLst>
          </p:cNvPr>
          <p:cNvSpPr>
            <a:spLocks noGrp="1"/>
          </p:cNvSpPr>
          <p:nvPr>
            <p:ph type="title"/>
          </p:nvPr>
        </p:nvSpPr>
        <p:spPr/>
        <p:txBody>
          <a:bodyPr/>
          <a:lstStyle/>
          <a:p>
            <a:r>
              <a:rPr lang="fr-FR" dirty="0"/>
              <a:t>Comment mesurer et améliorer l’efficacité de vos campagnes SEA ?</a:t>
            </a:r>
          </a:p>
        </p:txBody>
      </p:sp>
      <p:sp>
        <p:nvSpPr>
          <p:cNvPr id="3" name="Espace réservé du contenu 2">
            <a:extLst>
              <a:ext uri="{FF2B5EF4-FFF2-40B4-BE49-F238E27FC236}">
                <a16:creationId xmlns:a16="http://schemas.microsoft.com/office/drawing/2014/main" id="{CE9259D4-33BF-123F-83BA-3F321CF0CD9B}"/>
              </a:ext>
            </a:extLst>
          </p:cNvPr>
          <p:cNvSpPr>
            <a:spLocks noGrp="1"/>
          </p:cNvSpPr>
          <p:nvPr>
            <p:ph idx="1"/>
          </p:nvPr>
        </p:nvSpPr>
        <p:spPr/>
        <p:txBody>
          <a:bodyPr>
            <a:normAutofit lnSpcReduction="10000"/>
          </a:bodyPr>
          <a:lstStyle/>
          <a:p>
            <a:r>
              <a:rPr lang="fr-FR" dirty="0"/>
              <a:t>Google Analytics permet de suivre le comportement des utilisateurs sur le site web. Il peut fournir des données sur un grand nombre de critères :</a:t>
            </a:r>
          </a:p>
          <a:p>
            <a:endParaRPr lang="fr-FR" dirty="0"/>
          </a:p>
          <a:p>
            <a:r>
              <a:rPr lang="fr-FR" dirty="0"/>
              <a:t>Le taux de rebond</a:t>
            </a:r>
          </a:p>
          <a:p>
            <a:r>
              <a:rPr lang="fr-FR" dirty="0"/>
              <a:t>Le temps de navigation</a:t>
            </a:r>
          </a:p>
          <a:p>
            <a:r>
              <a:rPr lang="fr-FR" dirty="0"/>
              <a:t>Les pages visitées</a:t>
            </a:r>
          </a:p>
          <a:p>
            <a:r>
              <a:rPr lang="fr-FR" dirty="0"/>
              <a:t>Les conversions</a:t>
            </a:r>
          </a:p>
          <a:p>
            <a:endParaRPr lang="fr-FR" dirty="0"/>
          </a:p>
          <a:p>
            <a:r>
              <a:rPr lang="fr-FR" dirty="0"/>
              <a:t>Les données de Google Analytics peuvent aider à comprendre comment les utilisateurs interagissent avec le site web, quels sont les problèmes rencontrés et comment améliorer l’expérience utilisateur.</a:t>
            </a:r>
          </a:p>
        </p:txBody>
      </p:sp>
    </p:spTree>
    <p:extLst>
      <p:ext uri="{BB962C8B-B14F-4D97-AF65-F5344CB8AC3E}">
        <p14:creationId xmlns:p14="http://schemas.microsoft.com/office/powerpoint/2010/main" val="15642481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2BECFD-C86D-2F4B-490C-9168F90A4C6D}"/>
              </a:ext>
            </a:extLst>
          </p:cNvPr>
          <p:cNvSpPr>
            <a:spLocks noGrp="1"/>
          </p:cNvSpPr>
          <p:nvPr>
            <p:ph type="title"/>
          </p:nvPr>
        </p:nvSpPr>
        <p:spPr/>
        <p:txBody>
          <a:bodyPr/>
          <a:lstStyle/>
          <a:p>
            <a:r>
              <a:rPr lang="fr-FR" dirty="0"/>
              <a:t>Comment mesurer et améliorer l’efficacité de vos campagnes SEA ?</a:t>
            </a:r>
          </a:p>
        </p:txBody>
      </p:sp>
      <p:sp>
        <p:nvSpPr>
          <p:cNvPr id="3" name="Espace réservé du contenu 2">
            <a:extLst>
              <a:ext uri="{FF2B5EF4-FFF2-40B4-BE49-F238E27FC236}">
                <a16:creationId xmlns:a16="http://schemas.microsoft.com/office/drawing/2014/main" id="{CE9259D4-33BF-123F-83BA-3F321CF0CD9B}"/>
              </a:ext>
            </a:extLst>
          </p:cNvPr>
          <p:cNvSpPr>
            <a:spLocks noGrp="1"/>
          </p:cNvSpPr>
          <p:nvPr>
            <p:ph idx="1"/>
          </p:nvPr>
        </p:nvSpPr>
        <p:spPr/>
        <p:txBody>
          <a:bodyPr>
            <a:normAutofit/>
          </a:bodyPr>
          <a:lstStyle/>
          <a:p>
            <a:r>
              <a:rPr lang="fr-FR" dirty="0"/>
              <a:t>Google </a:t>
            </a:r>
            <a:r>
              <a:rPr lang="fr-FR" dirty="0" err="1"/>
              <a:t>Ads</a:t>
            </a:r>
            <a:r>
              <a:rPr lang="fr-FR" dirty="0"/>
              <a:t> fournit plutôt des données sur la performance de la campagne, notamment :</a:t>
            </a:r>
          </a:p>
          <a:p>
            <a:endParaRPr lang="fr-FR" dirty="0"/>
          </a:p>
          <a:p>
            <a:r>
              <a:rPr lang="fr-FR" dirty="0"/>
              <a:t>Le nombre d’impressions</a:t>
            </a:r>
          </a:p>
          <a:p>
            <a:r>
              <a:rPr lang="fr-FR" dirty="0"/>
              <a:t>Le nombre clics</a:t>
            </a:r>
          </a:p>
          <a:p>
            <a:r>
              <a:rPr lang="fr-FR" dirty="0"/>
              <a:t>Le coût par clic</a:t>
            </a:r>
          </a:p>
          <a:p>
            <a:r>
              <a:rPr lang="fr-FR" dirty="0"/>
              <a:t>Le taux de conversion</a:t>
            </a:r>
          </a:p>
          <a:p>
            <a:r>
              <a:rPr lang="fr-FR" dirty="0"/>
              <a:t>Le retour sur investissement.</a:t>
            </a:r>
          </a:p>
          <a:p>
            <a:r>
              <a:rPr lang="fr-FR" dirty="0"/>
              <a:t>Les données de Google </a:t>
            </a:r>
            <a:r>
              <a:rPr lang="fr-FR" dirty="0" err="1"/>
              <a:t>Ads</a:t>
            </a:r>
            <a:r>
              <a:rPr lang="fr-FR" dirty="0"/>
              <a:t> peuvent aider à comprendre la performance de la campagne et comment l’optimiser pour un meilleur retour sur investissement.</a:t>
            </a:r>
          </a:p>
        </p:txBody>
      </p:sp>
    </p:spTree>
    <p:extLst>
      <p:ext uri="{BB962C8B-B14F-4D97-AF65-F5344CB8AC3E}">
        <p14:creationId xmlns:p14="http://schemas.microsoft.com/office/powerpoint/2010/main" val="17791547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2BECFD-C86D-2F4B-490C-9168F90A4C6D}"/>
              </a:ext>
            </a:extLst>
          </p:cNvPr>
          <p:cNvSpPr>
            <a:spLocks noGrp="1"/>
          </p:cNvSpPr>
          <p:nvPr>
            <p:ph type="title"/>
          </p:nvPr>
        </p:nvSpPr>
        <p:spPr/>
        <p:txBody>
          <a:bodyPr/>
          <a:lstStyle/>
          <a:p>
            <a:r>
              <a:rPr lang="fr-FR" dirty="0"/>
              <a:t>Les erreurs à éviter lors de la mise en place de votre campagne de </a:t>
            </a:r>
            <a:r>
              <a:rPr lang="fr-FR" dirty="0" err="1"/>
              <a:t>Search</a:t>
            </a:r>
            <a:r>
              <a:rPr lang="fr-FR" dirty="0"/>
              <a:t> Engine Advertising</a:t>
            </a:r>
          </a:p>
        </p:txBody>
      </p:sp>
      <p:sp>
        <p:nvSpPr>
          <p:cNvPr id="3" name="Espace réservé du contenu 2">
            <a:extLst>
              <a:ext uri="{FF2B5EF4-FFF2-40B4-BE49-F238E27FC236}">
                <a16:creationId xmlns:a16="http://schemas.microsoft.com/office/drawing/2014/main" id="{CE9259D4-33BF-123F-83BA-3F321CF0CD9B}"/>
              </a:ext>
            </a:extLst>
          </p:cNvPr>
          <p:cNvSpPr>
            <a:spLocks noGrp="1"/>
          </p:cNvSpPr>
          <p:nvPr>
            <p:ph idx="1"/>
          </p:nvPr>
        </p:nvSpPr>
        <p:spPr>
          <a:xfrm>
            <a:off x="685801" y="2319349"/>
            <a:ext cx="10131425" cy="3929051"/>
          </a:xfrm>
        </p:spPr>
        <p:txBody>
          <a:bodyPr>
            <a:normAutofit lnSpcReduction="10000"/>
          </a:bodyPr>
          <a:lstStyle/>
          <a:p>
            <a:r>
              <a:rPr lang="fr-FR" dirty="0"/>
              <a:t>Ne pas approfondir la recherche de mots clés.</a:t>
            </a:r>
          </a:p>
          <a:p>
            <a:r>
              <a:rPr lang="fr-FR" dirty="0"/>
              <a:t>Utiliser des annonces mal rédigées ou peu attrayantes qui ne répondent pas aux besoins ou aux intérêts de votre public cible.</a:t>
            </a:r>
          </a:p>
          <a:p>
            <a:r>
              <a:rPr lang="fr-FR" dirty="0"/>
              <a:t>Ne pas suivre les performances de vos annonces et de vos mots clés pour améliorer votre retour sur investissement.</a:t>
            </a:r>
          </a:p>
          <a:p>
            <a:r>
              <a:rPr lang="fr-FR" dirty="0"/>
              <a:t>Ne pas utiliser les options de ciblage avancées à votre disposition.</a:t>
            </a:r>
          </a:p>
          <a:p>
            <a:r>
              <a:rPr lang="fr-FR" dirty="0"/>
              <a:t>Ne pas utiliser des pages de destination optimisées.</a:t>
            </a:r>
          </a:p>
          <a:p>
            <a:r>
              <a:rPr lang="fr-FR" dirty="0"/>
              <a:t>Ignorer les pratiques recommandées par la plateforme utilisée et les règles des moteurs de recherche.</a:t>
            </a:r>
          </a:p>
          <a:p>
            <a:r>
              <a:rPr lang="fr-FR" dirty="0"/>
              <a:t>Ne pas instaurer de budget, ni de calendrier pour votre campagne publicitaire.</a:t>
            </a:r>
          </a:p>
          <a:p>
            <a:r>
              <a:rPr lang="fr-FR" dirty="0"/>
              <a:t>Ne pas prendre en compte la concurrence et les tendances du marché lors de la planification de votre campagne.</a:t>
            </a:r>
          </a:p>
        </p:txBody>
      </p:sp>
    </p:spTree>
    <p:extLst>
      <p:ext uri="{BB962C8B-B14F-4D97-AF65-F5344CB8AC3E}">
        <p14:creationId xmlns:p14="http://schemas.microsoft.com/office/powerpoint/2010/main" val="29544483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2BECFD-C86D-2F4B-490C-9168F90A4C6D}"/>
              </a:ext>
            </a:extLst>
          </p:cNvPr>
          <p:cNvSpPr>
            <a:spLocks noGrp="1"/>
          </p:cNvSpPr>
          <p:nvPr>
            <p:ph type="title"/>
          </p:nvPr>
        </p:nvSpPr>
        <p:spPr/>
        <p:txBody>
          <a:bodyPr/>
          <a:lstStyle/>
          <a:p>
            <a:r>
              <a:rPr lang="fr-FR" dirty="0"/>
              <a:t>Les erreurs à éviter lors de la mise en place de votre campagne de </a:t>
            </a:r>
            <a:r>
              <a:rPr lang="fr-FR" dirty="0" err="1"/>
              <a:t>Search</a:t>
            </a:r>
            <a:r>
              <a:rPr lang="fr-FR" dirty="0"/>
              <a:t> Engine Advertising</a:t>
            </a:r>
          </a:p>
        </p:txBody>
      </p:sp>
      <p:sp>
        <p:nvSpPr>
          <p:cNvPr id="3" name="Espace réservé du contenu 2">
            <a:extLst>
              <a:ext uri="{FF2B5EF4-FFF2-40B4-BE49-F238E27FC236}">
                <a16:creationId xmlns:a16="http://schemas.microsoft.com/office/drawing/2014/main" id="{CE9259D4-33BF-123F-83BA-3F321CF0CD9B}"/>
              </a:ext>
            </a:extLst>
          </p:cNvPr>
          <p:cNvSpPr>
            <a:spLocks noGrp="1"/>
          </p:cNvSpPr>
          <p:nvPr>
            <p:ph idx="1"/>
          </p:nvPr>
        </p:nvSpPr>
        <p:spPr>
          <a:xfrm>
            <a:off x="685801" y="2319349"/>
            <a:ext cx="10131425" cy="3929051"/>
          </a:xfrm>
        </p:spPr>
        <p:txBody>
          <a:bodyPr>
            <a:normAutofit lnSpcReduction="10000"/>
          </a:bodyPr>
          <a:lstStyle/>
          <a:p>
            <a:r>
              <a:rPr lang="fr-FR" dirty="0"/>
              <a:t>Ne pas approfondir la recherche de mots clés.</a:t>
            </a:r>
          </a:p>
          <a:p>
            <a:r>
              <a:rPr lang="fr-FR" dirty="0"/>
              <a:t>Utiliser des annonces mal rédigées ou peu attrayantes qui ne répondent pas aux besoins ou aux intérêts de votre public cible.</a:t>
            </a:r>
          </a:p>
          <a:p>
            <a:r>
              <a:rPr lang="fr-FR" dirty="0"/>
              <a:t>Ne pas suivre les performances de vos annonces et de vos mots clés pour améliorer votre retour sur investissement.</a:t>
            </a:r>
          </a:p>
          <a:p>
            <a:r>
              <a:rPr lang="fr-FR" dirty="0"/>
              <a:t>Ne pas utiliser les options de ciblage avancées à votre disposition.</a:t>
            </a:r>
          </a:p>
          <a:p>
            <a:r>
              <a:rPr lang="fr-FR" dirty="0"/>
              <a:t>Ne pas utiliser des pages de destination optimisées.</a:t>
            </a:r>
          </a:p>
          <a:p>
            <a:r>
              <a:rPr lang="fr-FR" dirty="0"/>
              <a:t>Ignorer les pratiques recommandées par la plateforme utilisée et les règles des moteurs de recherche.</a:t>
            </a:r>
          </a:p>
          <a:p>
            <a:r>
              <a:rPr lang="fr-FR" dirty="0"/>
              <a:t>Ne pas instaurer de budget, ni de calendrier pour votre campagne publicitaire.</a:t>
            </a:r>
          </a:p>
          <a:p>
            <a:r>
              <a:rPr lang="fr-FR" dirty="0"/>
              <a:t>Ne pas prendre en compte la concurrence et les tendances du marché lors de la planification de votre campagne.</a:t>
            </a:r>
          </a:p>
        </p:txBody>
      </p:sp>
    </p:spTree>
    <p:extLst>
      <p:ext uri="{BB962C8B-B14F-4D97-AF65-F5344CB8AC3E}">
        <p14:creationId xmlns:p14="http://schemas.microsoft.com/office/powerpoint/2010/main" val="8552134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Espace réservé du contenu 6" descr="Une image contenant texte, capture d’écran, document, Police&#10;&#10;Description générée automatiquement">
            <a:extLst>
              <a:ext uri="{FF2B5EF4-FFF2-40B4-BE49-F238E27FC236}">
                <a16:creationId xmlns:a16="http://schemas.microsoft.com/office/drawing/2014/main" id="{D1BE02BE-7840-00A7-2D18-051DFC83651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26324" y="281498"/>
            <a:ext cx="4886275" cy="6295003"/>
          </a:xfrm>
        </p:spPr>
      </p:pic>
      <p:sp>
        <p:nvSpPr>
          <p:cNvPr id="11" name="ZoneTexte 10">
            <a:extLst>
              <a:ext uri="{FF2B5EF4-FFF2-40B4-BE49-F238E27FC236}">
                <a16:creationId xmlns:a16="http://schemas.microsoft.com/office/drawing/2014/main" id="{D6C44D89-298F-726C-FE78-CCD7B969F187}"/>
              </a:ext>
            </a:extLst>
          </p:cNvPr>
          <p:cNvSpPr txBox="1"/>
          <p:nvPr/>
        </p:nvSpPr>
        <p:spPr>
          <a:xfrm>
            <a:off x="479401" y="612844"/>
            <a:ext cx="5688134" cy="5632311"/>
          </a:xfrm>
          <a:prstGeom prst="rect">
            <a:avLst/>
          </a:prstGeom>
          <a:noFill/>
        </p:spPr>
        <p:txBody>
          <a:bodyPr wrap="square">
            <a:spAutoFit/>
          </a:bodyPr>
          <a:lstStyle/>
          <a:p>
            <a:r>
              <a:rPr lang="fr-FR" dirty="0"/>
              <a:t>ZONE GÉOGRAPHIQUE</a:t>
            </a:r>
          </a:p>
          <a:p>
            <a:endParaRPr lang="fr-FR" dirty="0"/>
          </a:p>
          <a:p>
            <a:r>
              <a:rPr lang="fr-FR" dirty="0"/>
              <a:t>Il vous est proposé 3 choix :</a:t>
            </a:r>
          </a:p>
          <a:p>
            <a:endParaRPr lang="fr-FR" dirty="0"/>
          </a:p>
          <a:p>
            <a:r>
              <a:rPr lang="fr-FR" dirty="0"/>
              <a:t>Tous les pays et territoires,</a:t>
            </a:r>
          </a:p>
          <a:p>
            <a:r>
              <a:rPr lang="fr-FR" dirty="0"/>
              <a:t>France,</a:t>
            </a:r>
          </a:p>
          <a:p>
            <a:r>
              <a:rPr lang="fr-FR" dirty="0"/>
              <a:t>Saisir une autre zone géographie.</a:t>
            </a:r>
          </a:p>
          <a:p>
            <a:endParaRPr lang="fr-FR" dirty="0"/>
          </a:p>
          <a:p>
            <a:r>
              <a:rPr lang="fr-FR" dirty="0"/>
              <a:t>LANGUES</a:t>
            </a:r>
          </a:p>
          <a:p>
            <a:r>
              <a:rPr lang="fr-FR" dirty="0"/>
              <a:t>Il vous est proposé de sélectionner des individus en fonction des langues qu’ils comprennent.</a:t>
            </a:r>
          </a:p>
          <a:p>
            <a:r>
              <a:rPr lang="fr-FR" dirty="0"/>
              <a:t>Si vous souhaitez diffuser à des individus pratiquant d’autres langues, il faudra naturellement adapter la campagne et notamment ses textes, à cette population.</a:t>
            </a:r>
          </a:p>
          <a:p>
            <a:endParaRPr lang="fr-FR" dirty="0"/>
          </a:p>
          <a:p>
            <a:r>
              <a:rPr lang="fr-FR" dirty="0"/>
              <a:t>AUDIENCE</a:t>
            </a:r>
          </a:p>
          <a:p>
            <a:r>
              <a:rPr lang="fr-FR" dirty="0"/>
              <a:t>Vous pourrez ensuite sélectionner des audiences en fonction de centre d’intérêts définis par Google : enseignement, parentalité, finance, préparation aux examens, etc.</a:t>
            </a:r>
          </a:p>
        </p:txBody>
      </p:sp>
    </p:spTree>
    <p:extLst>
      <p:ext uri="{BB962C8B-B14F-4D97-AF65-F5344CB8AC3E}">
        <p14:creationId xmlns:p14="http://schemas.microsoft.com/office/powerpoint/2010/main" val="35532208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6436F2-B8A3-66C3-D17A-AF11D623312B}"/>
              </a:ext>
            </a:extLst>
          </p:cNvPr>
          <p:cNvSpPr>
            <a:spLocks noGrp="1"/>
          </p:cNvSpPr>
          <p:nvPr>
            <p:ph type="title"/>
          </p:nvPr>
        </p:nvSpPr>
        <p:spPr/>
        <p:txBody>
          <a:bodyPr/>
          <a:lstStyle/>
          <a:p>
            <a:r>
              <a:rPr lang="fr-FR" dirty="0"/>
              <a:t>Définir un budget</a:t>
            </a:r>
          </a:p>
        </p:txBody>
      </p:sp>
      <p:sp>
        <p:nvSpPr>
          <p:cNvPr id="3" name="Espace réservé du contenu 2">
            <a:extLst>
              <a:ext uri="{FF2B5EF4-FFF2-40B4-BE49-F238E27FC236}">
                <a16:creationId xmlns:a16="http://schemas.microsoft.com/office/drawing/2014/main" id="{F49BC3A3-5969-697D-1CCA-157C612099B9}"/>
              </a:ext>
            </a:extLst>
          </p:cNvPr>
          <p:cNvSpPr>
            <a:spLocks noGrp="1"/>
          </p:cNvSpPr>
          <p:nvPr>
            <p:ph idx="1"/>
          </p:nvPr>
        </p:nvSpPr>
        <p:spPr/>
        <p:txBody>
          <a:bodyPr/>
          <a:lstStyle/>
          <a:p>
            <a:r>
              <a:rPr lang="fr-FR" dirty="0"/>
              <a:t>Comment définir le coût que vous souhaitez attribuer à une conversion ?</a:t>
            </a:r>
          </a:p>
          <a:p>
            <a:endParaRPr lang="fr-FR" dirty="0"/>
          </a:p>
          <a:p>
            <a:r>
              <a:rPr lang="fr-FR" dirty="0"/>
              <a:t>Définissez un budget global (une enveloppe à ne pas dépasser).</a:t>
            </a:r>
          </a:p>
          <a:p>
            <a:endParaRPr lang="fr-FR" dirty="0"/>
          </a:p>
          <a:p>
            <a:r>
              <a:rPr lang="fr-FR" dirty="0"/>
              <a:t>Définissez un objectif de CAC ou coût d’acquisition client, c’est-à-dire le budget que vous êtes prêt à investir pour convertir un internaute en client. Par exemple si un client rapporte 200 € de marge brute à l’entreprise, vous pouvez décider d’en utiliser 70 € pour acquérir le client.</a:t>
            </a:r>
          </a:p>
          <a:p>
            <a:endParaRPr lang="fr-FR" dirty="0"/>
          </a:p>
          <a:p>
            <a:r>
              <a:rPr lang="fr-FR" dirty="0"/>
              <a:t>Tous les internautes exposés à l’annonce ne cliqueront pas sur l’annonce. Mais l’entreprise ne payera pas pour les internautes qui ne cliquent pas, le SEA ayant un fonctionnement au CPC, au coût par clic.</a:t>
            </a:r>
          </a:p>
        </p:txBody>
      </p:sp>
    </p:spTree>
    <p:extLst>
      <p:ext uri="{BB962C8B-B14F-4D97-AF65-F5344CB8AC3E}">
        <p14:creationId xmlns:p14="http://schemas.microsoft.com/office/powerpoint/2010/main" val="20988050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6436F2-B8A3-66C3-D17A-AF11D623312B}"/>
              </a:ext>
            </a:extLst>
          </p:cNvPr>
          <p:cNvSpPr>
            <a:spLocks noGrp="1"/>
          </p:cNvSpPr>
          <p:nvPr>
            <p:ph type="title"/>
          </p:nvPr>
        </p:nvSpPr>
        <p:spPr/>
        <p:txBody>
          <a:bodyPr/>
          <a:lstStyle/>
          <a:p>
            <a:r>
              <a:rPr lang="fr-FR" dirty="0"/>
              <a:t>Définir un budget</a:t>
            </a:r>
          </a:p>
        </p:txBody>
      </p:sp>
      <p:sp>
        <p:nvSpPr>
          <p:cNvPr id="3" name="Espace réservé du contenu 2">
            <a:extLst>
              <a:ext uri="{FF2B5EF4-FFF2-40B4-BE49-F238E27FC236}">
                <a16:creationId xmlns:a16="http://schemas.microsoft.com/office/drawing/2014/main" id="{F49BC3A3-5969-697D-1CCA-157C612099B9}"/>
              </a:ext>
            </a:extLst>
          </p:cNvPr>
          <p:cNvSpPr>
            <a:spLocks noGrp="1"/>
          </p:cNvSpPr>
          <p:nvPr>
            <p:ph idx="1"/>
          </p:nvPr>
        </p:nvSpPr>
        <p:spPr/>
        <p:txBody>
          <a:bodyPr/>
          <a:lstStyle/>
          <a:p>
            <a:r>
              <a:rPr lang="fr-FR" dirty="0"/>
              <a:t>L’annonceur dont nous avons cité l’exemple est prêt à investir 70 € pour acquérir un client. Mais tous les internautes cliquant sur l’annonce et se rendant donc sur le site de l’annonceur ne deviendront pas clients. Le taux de conversion pour passer de visiteur à client est très variable d’un secteur à l’autre, d’une activité à l’autre. Cela dépend d’énormément de facteurs extrinsèques (comportement des clients sur le marché) ou intrinsèques (ergonomie du site).</a:t>
            </a:r>
          </a:p>
          <a:p>
            <a:endParaRPr lang="fr-FR" dirty="0"/>
          </a:p>
          <a:p>
            <a:r>
              <a:rPr lang="fr-FR" dirty="0"/>
              <a:t>Mais on peut partir d’un taux de conversion de 3 %. C’est-à-dire que sur 100 personnes ayant visité le site, 4 vont devenir client. Il vous faut donc payer les clics de 100 personnes pour obtenir 4 clients, soit une personne sur 25. Vous pourrez donc définir un CPC maximal à 70/25 = 2,8 €.</a:t>
            </a:r>
          </a:p>
        </p:txBody>
      </p:sp>
    </p:spTree>
    <p:extLst>
      <p:ext uri="{BB962C8B-B14F-4D97-AF65-F5344CB8AC3E}">
        <p14:creationId xmlns:p14="http://schemas.microsoft.com/office/powerpoint/2010/main" val="16867656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585D639-B78B-0F6B-216D-551F517C64B8}"/>
              </a:ext>
            </a:extLst>
          </p:cNvPr>
          <p:cNvSpPr>
            <a:spLocks noGrp="1"/>
          </p:cNvSpPr>
          <p:nvPr>
            <p:ph type="title"/>
          </p:nvPr>
        </p:nvSpPr>
        <p:spPr/>
        <p:txBody>
          <a:bodyPr/>
          <a:lstStyle/>
          <a:p>
            <a:r>
              <a:rPr lang="fr-FR" dirty="0"/>
              <a:t>utiliser les extensions d’annonces</a:t>
            </a:r>
          </a:p>
        </p:txBody>
      </p:sp>
      <p:sp>
        <p:nvSpPr>
          <p:cNvPr id="3" name="Espace réservé du contenu 2">
            <a:extLst>
              <a:ext uri="{FF2B5EF4-FFF2-40B4-BE49-F238E27FC236}">
                <a16:creationId xmlns:a16="http://schemas.microsoft.com/office/drawing/2014/main" id="{B45D9B55-37CB-872D-436C-16F3BDE24839}"/>
              </a:ext>
            </a:extLst>
          </p:cNvPr>
          <p:cNvSpPr>
            <a:spLocks noGrp="1"/>
          </p:cNvSpPr>
          <p:nvPr>
            <p:ph idx="1"/>
          </p:nvPr>
        </p:nvSpPr>
        <p:spPr/>
        <p:txBody>
          <a:bodyPr/>
          <a:lstStyle/>
          <a:p>
            <a:r>
              <a:rPr lang="fr-FR" dirty="0"/>
              <a:t>Les extensions permettent d’améliorer le taux de clic (CTR)</a:t>
            </a:r>
          </a:p>
          <a:p>
            <a:r>
              <a:rPr lang="fr-FR" dirty="0"/>
              <a:t>Elles s’ajoutent soit aux annonces, soit aux campagnes.</a:t>
            </a:r>
          </a:p>
          <a:p>
            <a:r>
              <a:rPr lang="fr-FR" dirty="0"/>
              <a:t>Dans annonce et extension : « extension d’accroche » permet d’ajouter une phrase sur des annonces afin d’être plus pertinent pour l’utilisateur. L’extension de lien annexe permet d’ajouter des liens vers différentes pages du site.</a:t>
            </a:r>
          </a:p>
        </p:txBody>
      </p:sp>
    </p:spTree>
    <p:extLst>
      <p:ext uri="{BB962C8B-B14F-4D97-AF65-F5344CB8AC3E}">
        <p14:creationId xmlns:p14="http://schemas.microsoft.com/office/powerpoint/2010/main" val="23729903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585D639-B78B-0F6B-216D-551F517C64B8}"/>
              </a:ext>
            </a:extLst>
          </p:cNvPr>
          <p:cNvSpPr>
            <a:spLocks noGrp="1"/>
          </p:cNvSpPr>
          <p:nvPr>
            <p:ph type="title"/>
          </p:nvPr>
        </p:nvSpPr>
        <p:spPr/>
        <p:txBody>
          <a:bodyPr/>
          <a:lstStyle/>
          <a:p>
            <a:r>
              <a:rPr lang="fr-FR" dirty="0"/>
              <a:t>utiliser les extensions d’annonces</a:t>
            </a:r>
          </a:p>
        </p:txBody>
      </p:sp>
      <p:sp>
        <p:nvSpPr>
          <p:cNvPr id="3" name="Espace réservé du contenu 2">
            <a:extLst>
              <a:ext uri="{FF2B5EF4-FFF2-40B4-BE49-F238E27FC236}">
                <a16:creationId xmlns:a16="http://schemas.microsoft.com/office/drawing/2014/main" id="{B45D9B55-37CB-872D-436C-16F3BDE24839}"/>
              </a:ext>
            </a:extLst>
          </p:cNvPr>
          <p:cNvSpPr>
            <a:spLocks noGrp="1"/>
          </p:cNvSpPr>
          <p:nvPr>
            <p:ph idx="1"/>
          </p:nvPr>
        </p:nvSpPr>
        <p:spPr/>
        <p:txBody>
          <a:bodyPr/>
          <a:lstStyle/>
          <a:p>
            <a:r>
              <a:rPr lang="fr-FR" dirty="0"/>
              <a:t>Les extensions d’appel</a:t>
            </a:r>
          </a:p>
          <a:p>
            <a:r>
              <a:rPr lang="fr-FR" dirty="0"/>
              <a:t>Elles permettent de mettre en avant un numéro de téléphone dans l’annonce, toujours dans l’optique d’améliorer la conversion.</a:t>
            </a:r>
          </a:p>
          <a:p>
            <a:endParaRPr lang="fr-FR" dirty="0"/>
          </a:p>
          <a:p>
            <a:r>
              <a:rPr lang="fr-FR" dirty="0"/>
              <a:t>Possibilité de générer un numéro de téléphone sur lequel un </a:t>
            </a:r>
            <a:r>
              <a:rPr lang="fr-FR" dirty="0" err="1"/>
              <a:t>tracking</a:t>
            </a:r>
            <a:r>
              <a:rPr lang="fr-FR" dirty="0"/>
              <a:t> peut être mis en place.</a:t>
            </a:r>
          </a:p>
          <a:p>
            <a:r>
              <a:rPr lang="fr-FR" dirty="0"/>
              <a:t>Mettre les horaires d’ouverture et de fermeture pour les appels dans options avancées.</a:t>
            </a:r>
          </a:p>
          <a:p>
            <a:r>
              <a:rPr lang="fr-FR" dirty="0"/>
              <a:t>Ensuite, créer une conversion que l’on associe à ce numéro.</a:t>
            </a:r>
          </a:p>
        </p:txBody>
      </p:sp>
    </p:spTree>
    <p:extLst>
      <p:ext uri="{BB962C8B-B14F-4D97-AF65-F5344CB8AC3E}">
        <p14:creationId xmlns:p14="http://schemas.microsoft.com/office/powerpoint/2010/main" val="20998162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585D639-B78B-0F6B-216D-551F517C64B8}"/>
              </a:ext>
            </a:extLst>
          </p:cNvPr>
          <p:cNvSpPr>
            <a:spLocks noGrp="1"/>
          </p:cNvSpPr>
          <p:nvPr>
            <p:ph type="title"/>
          </p:nvPr>
        </p:nvSpPr>
        <p:spPr/>
        <p:txBody>
          <a:bodyPr/>
          <a:lstStyle/>
          <a:p>
            <a:r>
              <a:rPr lang="fr-FR" dirty="0"/>
              <a:t>définir les requêtes clés sur lesquelles apparaître</a:t>
            </a:r>
          </a:p>
        </p:txBody>
      </p:sp>
      <p:sp>
        <p:nvSpPr>
          <p:cNvPr id="3" name="Espace réservé du contenu 2">
            <a:extLst>
              <a:ext uri="{FF2B5EF4-FFF2-40B4-BE49-F238E27FC236}">
                <a16:creationId xmlns:a16="http://schemas.microsoft.com/office/drawing/2014/main" id="{B45D9B55-37CB-872D-436C-16F3BDE24839}"/>
              </a:ext>
            </a:extLst>
          </p:cNvPr>
          <p:cNvSpPr>
            <a:spLocks noGrp="1"/>
          </p:cNvSpPr>
          <p:nvPr>
            <p:ph idx="1"/>
          </p:nvPr>
        </p:nvSpPr>
        <p:spPr/>
        <p:txBody>
          <a:bodyPr/>
          <a:lstStyle/>
          <a:p>
            <a:r>
              <a:rPr lang="fr-FR" dirty="0"/>
              <a:t>Plusieurs critères existent pour choisir les mots-clés :</a:t>
            </a:r>
          </a:p>
          <a:p>
            <a:endParaRPr lang="fr-FR" dirty="0"/>
          </a:p>
          <a:p>
            <a:r>
              <a:rPr lang="fr-FR" dirty="0"/>
              <a:t>Le volume de recherche,</a:t>
            </a:r>
          </a:p>
          <a:p>
            <a:r>
              <a:rPr lang="fr-FR" dirty="0"/>
              <a:t>Le CPC moyen,</a:t>
            </a:r>
          </a:p>
          <a:p>
            <a:r>
              <a:rPr lang="fr-FR" dirty="0"/>
              <a:t>La concurrence,</a:t>
            </a:r>
          </a:p>
          <a:p>
            <a:r>
              <a:rPr lang="fr-FR" dirty="0"/>
              <a:t>La position organique,</a:t>
            </a:r>
          </a:p>
          <a:p>
            <a:r>
              <a:rPr lang="fr-FR" dirty="0"/>
              <a:t>L’adéquation avec le contenu de la landing page,</a:t>
            </a:r>
          </a:p>
          <a:p>
            <a:r>
              <a:rPr lang="fr-FR" dirty="0"/>
              <a:t>La précision.</a:t>
            </a:r>
          </a:p>
        </p:txBody>
      </p:sp>
    </p:spTree>
    <p:extLst>
      <p:ext uri="{BB962C8B-B14F-4D97-AF65-F5344CB8AC3E}">
        <p14:creationId xmlns:p14="http://schemas.microsoft.com/office/powerpoint/2010/main" val="3512011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CDF97B-BDCF-DC30-3AEA-92CCFDBE25F2}"/>
              </a:ext>
            </a:extLst>
          </p:cNvPr>
          <p:cNvSpPr>
            <a:spLocks noGrp="1"/>
          </p:cNvSpPr>
          <p:nvPr>
            <p:ph type="title"/>
          </p:nvPr>
        </p:nvSpPr>
        <p:spPr/>
        <p:txBody>
          <a:bodyPr/>
          <a:lstStyle/>
          <a:p>
            <a:r>
              <a:rPr lang="fr-FR" dirty="0"/>
              <a:t>Principe du SEA</a:t>
            </a:r>
          </a:p>
        </p:txBody>
      </p:sp>
      <p:sp>
        <p:nvSpPr>
          <p:cNvPr id="3" name="Espace réservé du contenu 2">
            <a:extLst>
              <a:ext uri="{FF2B5EF4-FFF2-40B4-BE49-F238E27FC236}">
                <a16:creationId xmlns:a16="http://schemas.microsoft.com/office/drawing/2014/main" id="{9BBB30EE-0971-2115-842E-2D4ECB651B53}"/>
              </a:ext>
            </a:extLst>
          </p:cNvPr>
          <p:cNvSpPr>
            <a:spLocks noGrp="1"/>
          </p:cNvSpPr>
          <p:nvPr>
            <p:ph idx="1"/>
          </p:nvPr>
        </p:nvSpPr>
        <p:spPr/>
        <p:txBody>
          <a:bodyPr/>
          <a:lstStyle/>
          <a:p>
            <a:r>
              <a:rPr lang="fr-FR" dirty="0"/>
              <a:t>Contrairement au référencement naturel (SEO), qui consiste à optimiser le contenu d’un site web pour améliorer sa visibilité dans les résultats de recherche organiques, le référencement payant permet aux annonceurs de payer pour avoir leurs annonces affichées en haut des résultats de recherche.</a:t>
            </a:r>
          </a:p>
          <a:p>
            <a:endParaRPr lang="fr-FR" dirty="0"/>
          </a:p>
          <a:p>
            <a:r>
              <a:rPr lang="fr-FR" dirty="0"/>
              <a:t>Mode de fonctionnement : système d’enchères sur les mots-clés</a:t>
            </a:r>
          </a:p>
        </p:txBody>
      </p:sp>
    </p:spTree>
    <p:extLst>
      <p:ext uri="{BB962C8B-B14F-4D97-AF65-F5344CB8AC3E}">
        <p14:creationId xmlns:p14="http://schemas.microsoft.com/office/powerpoint/2010/main" val="28235566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structure d'une campagne SEA sur Google Ads ou Bing Ads">
            <a:extLst>
              <a:ext uri="{FF2B5EF4-FFF2-40B4-BE49-F238E27FC236}">
                <a16:creationId xmlns:a16="http://schemas.microsoft.com/office/drawing/2014/main" id="{9946D1A0-370D-E68C-0C4A-1A490886C07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9267" b="22091"/>
          <a:stretch/>
        </p:blipFill>
        <p:spPr bwMode="auto">
          <a:xfrm>
            <a:off x="1743269" y="652011"/>
            <a:ext cx="8091197" cy="55539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43378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7C409C8-18A1-125F-DB8E-4C244B9D522E}"/>
              </a:ext>
            </a:extLst>
          </p:cNvPr>
          <p:cNvSpPr>
            <a:spLocks noGrp="1"/>
          </p:cNvSpPr>
          <p:nvPr>
            <p:ph type="title"/>
          </p:nvPr>
        </p:nvSpPr>
        <p:spPr/>
        <p:txBody>
          <a:bodyPr/>
          <a:lstStyle/>
          <a:p>
            <a:r>
              <a:rPr lang="fr-FR" dirty="0"/>
              <a:t>Se lancer sur Google </a:t>
            </a:r>
            <a:r>
              <a:rPr lang="fr-FR" dirty="0" err="1"/>
              <a:t>Adwords</a:t>
            </a:r>
            <a:r>
              <a:rPr lang="fr-FR" dirty="0"/>
              <a:t>, les premières questions​:</a:t>
            </a:r>
          </a:p>
        </p:txBody>
      </p:sp>
      <p:sp>
        <p:nvSpPr>
          <p:cNvPr id="3" name="Espace réservé du contenu 2">
            <a:extLst>
              <a:ext uri="{FF2B5EF4-FFF2-40B4-BE49-F238E27FC236}">
                <a16:creationId xmlns:a16="http://schemas.microsoft.com/office/drawing/2014/main" id="{6EDAFEC2-6AE9-85E2-1CBD-9FA86AFB7AD6}"/>
              </a:ext>
            </a:extLst>
          </p:cNvPr>
          <p:cNvSpPr>
            <a:spLocks noGrp="1"/>
          </p:cNvSpPr>
          <p:nvPr>
            <p:ph idx="1"/>
          </p:nvPr>
        </p:nvSpPr>
        <p:spPr/>
        <p:txBody>
          <a:bodyPr/>
          <a:lstStyle/>
          <a:p>
            <a:r>
              <a:rPr lang="fr-FR" dirty="0"/>
              <a:t>"Quel est mon objectif en activant du référencement payant?"</a:t>
            </a:r>
          </a:p>
          <a:p>
            <a:r>
              <a:rPr lang="fr-FR" dirty="0"/>
              <a:t>"Ai-je un budget défini que je ne peux pas dépasser?"</a:t>
            </a:r>
          </a:p>
          <a:p>
            <a:r>
              <a:rPr lang="fr-FR" dirty="0"/>
              <a:t>"Suis-je prêt à maintenir une activation tout au long de l'année pour voir l'impact sur mes performances?"</a:t>
            </a:r>
          </a:p>
          <a:p>
            <a:r>
              <a:rPr lang="fr-FR" dirty="0"/>
              <a:t>Suis-je capable d'évaluer mon ROI ou mes coûts d'acquisition?</a:t>
            </a:r>
          </a:p>
        </p:txBody>
      </p:sp>
    </p:spTree>
    <p:extLst>
      <p:ext uri="{BB962C8B-B14F-4D97-AF65-F5344CB8AC3E}">
        <p14:creationId xmlns:p14="http://schemas.microsoft.com/office/powerpoint/2010/main" val="40502470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4809A4A-0B0E-F903-D949-8B74BED190B9}"/>
              </a:ext>
            </a:extLst>
          </p:cNvPr>
          <p:cNvSpPr>
            <a:spLocks noGrp="1"/>
          </p:cNvSpPr>
          <p:nvPr>
            <p:ph type="title"/>
          </p:nvPr>
        </p:nvSpPr>
        <p:spPr>
          <a:xfrm>
            <a:off x="685801" y="338666"/>
            <a:ext cx="10131425" cy="1456267"/>
          </a:xfrm>
        </p:spPr>
        <p:txBody>
          <a:bodyPr/>
          <a:lstStyle/>
          <a:p>
            <a:endParaRPr lang="fr-FR" dirty="0"/>
          </a:p>
        </p:txBody>
      </p:sp>
      <p:sp>
        <p:nvSpPr>
          <p:cNvPr id="3" name="Espace réservé du contenu 2">
            <a:extLst>
              <a:ext uri="{FF2B5EF4-FFF2-40B4-BE49-F238E27FC236}">
                <a16:creationId xmlns:a16="http://schemas.microsoft.com/office/drawing/2014/main" id="{BD91C4A7-4CDC-4B1C-AF88-F8188F482D90}"/>
              </a:ext>
            </a:extLst>
          </p:cNvPr>
          <p:cNvSpPr>
            <a:spLocks noGrp="1"/>
          </p:cNvSpPr>
          <p:nvPr>
            <p:ph idx="1"/>
          </p:nvPr>
        </p:nvSpPr>
        <p:spPr/>
        <p:txBody>
          <a:bodyPr>
            <a:normAutofit fontScale="92500" lnSpcReduction="10000"/>
          </a:bodyPr>
          <a:lstStyle/>
          <a:p>
            <a:pPr algn="just"/>
            <a:r>
              <a:rPr lang="fr-FR" b="1" i="0" dirty="0">
                <a:effectLst/>
                <a:latin typeface="Outfit"/>
              </a:rPr>
              <a:t>Exemple</a:t>
            </a:r>
            <a:r>
              <a:rPr lang="fr-FR" b="0" i="0" dirty="0">
                <a:effectLst/>
                <a:latin typeface="Outfit"/>
              </a:rPr>
              <a:t>: Vous avez 500 euros d'investissement par mois, 500/30=16,6 soit 16,6 Euros à dépenser par jour pour couvrir le mois entier.</a:t>
            </a:r>
          </a:p>
          <a:p>
            <a:pPr algn="just"/>
            <a:r>
              <a:rPr lang="fr-FR" b="0" i="0" dirty="0">
                <a:effectLst/>
                <a:latin typeface="Outfit"/>
              </a:rPr>
              <a:t> </a:t>
            </a:r>
          </a:p>
          <a:p>
            <a:pPr algn="just"/>
            <a:r>
              <a:rPr lang="fr-FR" b="0" i="0" dirty="0">
                <a:effectLst/>
                <a:latin typeface="Outfit"/>
              </a:rPr>
              <a:t>Si vous dépenser les 16,6 euros à 12h, vous ne diffuserez plus vos annonces sur le reste de la journée. Par conséquent, vous perdez la moitié des opportunités de la journée voir peut être plus, en fonction du volume de requêtes.</a:t>
            </a:r>
          </a:p>
          <a:p>
            <a:pPr algn="just"/>
            <a:r>
              <a:rPr lang="fr-FR" b="0" i="0" dirty="0">
                <a:effectLst/>
                <a:latin typeface="Outfit"/>
              </a:rPr>
              <a:t> </a:t>
            </a:r>
          </a:p>
          <a:p>
            <a:pPr algn="just"/>
            <a:r>
              <a:rPr lang="fr-FR" b="0" i="0" dirty="0">
                <a:effectLst/>
                <a:latin typeface="Outfit"/>
              </a:rPr>
              <a:t>Il est important de bien comprendre cela pour éviter les erreurs et l'incompréhension face au manque de résultat.</a:t>
            </a:r>
          </a:p>
          <a:p>
            <a:pPr algn="just"/>
            <a:r>
              <a:rPr lang="fr-FR" b="0" i="0" dirty="0">
                <a:effectLst/>
                <a:latin typeface="Outfit"/>
              </a:rPr>
              <a:t> </a:t>
            </a:r>
          </a:p>
          <a:p>
            <a:pPr algn="just"/>
            <a:r>
              <a:rPr lang="fr-FR" b="0" i="0" dirty="0">
                <a:effectLst/>
                <a:latin typeface="Outfit"/>
              </a:rPr>
              <a:t>Votre budget et vos enchères détermineront votre positionnement et votre couverture (</a:t>
            </a:r>
            <a:r>
              <a:rPr lang="fr-FR" b="1" i="0" u="none" strike="noStrike" dirty="0">
                <a:effectLst/>
                <a:latin typeface="Outfit"/>
                <a:hlinkClick r:id="rId2">
                  <a:extLst>
                    <a:ext uri="{A12FA001-AC4F-418D-AE19-62706E023703}">
                      <ahyp:hlinkClr xmlns:ahyp="http://schemas.microsoft.com/office/drawing/2018/hyperlinkcolor" val="tx"/>
                    </a:ext>
                  </a:extLst>
                </a:hlinkClick>
              </a:rPr>
              <a:t>part d'impressions</a:t>
            </a:r>
            <a:r>
              <a:rPr lang="fr-FR" b="0" i="0" dirty="0">
                <a:effectLst/>
                <a:latin typeface="Outfit"/>
              </a:rPr>
              <a:t>)</a:t>
            </a:r>
          </a:p>
          <a:p>
            <a:endParaRPr lang="fr-FR" dirty="0"/>
          </a:p>
        </p:txBody>
      </p:sp>
    </p:spTree>
    <p:extLst>
      <p:ext uri="{BB962C8B-B14F-4D97-AF65-F5344CB8AC3E}">
        <p14:creationId xmlns:p14="http://schemas.microsoft.com/office/powerpoint/2010/main" val="15642328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F53623-E902-1131-8037-EDFE1B387124}"/>
              </a:ext>
            </a:extLst>
          </p:cNvPr>
          <p:cNvSpPr>
            <a:spLocks noGrp="1"/>
          </p:cNvSpPr>
          <p:nvPr>
            <p:ph type="title"/>
          </p:nvPr>
        </p:nvSpPr>
        <p:spPr/>
        <p:txBody>
          <a:bodyPr/>
          <a:lstStyle/>
          <a:p>
            <a:r>
              <a:rPr lang="fr-FR" dirty="0"/>
              <a:t>Le prix de votre campagne dépendra des mots clés choisis​</a:t>
            </a:r>
          </a:p>
        </p:txBody>
      </p:sp>
      <p:pic>
        <p:nvPicPr>
          <p:cNvPr id="3074" name="Picture 2">
            <a:extLst>
              <a:ext uri="{FF2B5EF4-FFF2-40B4-BE49-F238E27FC236}">
                <a16:creationId xmlns:a16="http://schemas.microsoft.com/office/drawing/2014/main" id="{1196E486-7BC4-C4E4-3F7C-32FF3896C8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3082" y="2953609"/>
            <a:ext cx="9270528" cy="2299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200391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410AB5-57B1-BD80-CE75-442D257B706C}"/>
              </a:ext>
            </a:extLst>
          </p:cNvPr>
          <p:cNvSpPr>
            <a:spLocks noGrp="1"/>
          </p:cNvSpPr>
          <p:nvPr>
            <p:ph type="title"/>
          </p:nvPr>
        </p:nvSpPr>
        <p:spPr/>
        <p:txBody>
          <a:bodyPr/>
          <a:lstStyle/>
          <a:p>
            <a:r>
              <a:rPr lang="fr-FR" dirty="0"/>
              <a:t>Qu’est ce qui impacte le prix d’un mot clé ?</a:t>
            </a:r>
          </a:p>
        </p:txBody>
      </p:sp>
      <p:sp>
        <p:nvSpPr>
          <p:cNvPr id="3" name="Espace réservé du contenu 2">
            <a:extLst>
              <a:ext uri="{FF2B5EF4-FFF2-40B4-BE49-F238E27FC236}">
                <a16:creationId xmlns:a16="http://schemas.microsoft.com/office/drawing/2014/main" id="{D3571730-A33E-F5B1-E04E-639FAE831462}"/>
              </a:ext>
            </a:extLst>
          </p:cNvPr>
          <p:cNvSpPr>
            <a:spLocks noGrp="1"/>
          </p:cNvSpPr>
          <p:nvPr>
            <p:ph idx="1"/>
          </p:nvPr>
        </p:nvSpPr>
        <p:spPr/>
        <p:txBody>
          <a:bodyPr/>
          <a:lstStyle/>
          <a:p>
            <a:r>
              <a:rPr lang="fr-FR" b="0" i="0" dirty="0">
                <a:effectLst/>
                <a:latin typeface="Outfit"/>
              </a:rPr>
              <a:t>Le secteur et son contexte concurrentiel</a:t>
            </a:r>
          </a:p>
          <a:p>
            <a:r>
              <a:rPr lang="fr-FR" b="0" i="0" dirty="0">
                <a:effectLst/>
                <a:latin typeface="Outfit"/>
              </a:rPr>
              <a:t>La qualité de vos campagnes</a:t>
            </a:r>
          </a:p>
          <a:p>
            <a:r>
              <a:rPr lang="fr-FR" b="0" i="0" dirty="0">
                <a:effectLst/>
                <a:latin typeface="Outfit"/>
              </a:rPr>
              <a:t>La saisonnalité</a:t>
            </a:r>
          </a:p>
          <a:p>
            <a:endParaRPr lang="fr-FR" dirty="0"/>
          </a:p>
        </p:txBody>
      </p:sp>
    </p:spTree>
    <p:extLst>
      <p:ext uri="{BB962C8B-B14F-4D97-AF65-F5344CB8AC3E}">
        <p14:creationId xmlns:p14="http://schemas.microsoft.com/office/powerpoint/2010/main" val="329925130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410AB5-57B1-BD80-CE75-442D257B706C}"/>
              </a:ext>
            </a:extLst>
          </p:cNvPr>
          <p:cNvSpPr>
            <a:spLocks noGrp="1"/>
          </p:cNvSpPr>
          <p:nvPr>
            <p:ph type="title"/>
          </p:nvPr>
        </p:nvSpPr>
        <p:spPr/>
        <p:txBody>
          <a:bodyPr/>
          <a:lstStyle/>
          <a:p>
            <a:r>
              <a:rPr lang="fr-FR" dirty="0"/>
              <a:t>Quelles plateformes pour se faire une idée des prix d’un mot clés ?</a:t>
            </a:r>
          </a:p>
        </p:txBody>
      </p:sp>
      <p:sp>
        <p:nvSpPr>
          <p:cNvPr id="3" name="Espace réservé du contenu 2">
            <a:extLst>
              <a:ext uri="{FF2B5EF4-FFF2-40B4-BE49-F238E27FC236}">
                <a16:creationId xmlns:a16="http://schemas.microsoft.com/office/drawing/2014/main" id="{D3571730-A33E-F5B1-E04E-639FAE831462}"/>
              </a:ext>
            </a:extLst>
          </p:cNvPr>
          <p:cNvSpPr>
            <a:spLocks noGrp="1"/>
          </p:cNvSpPr>
          <p:nvPr>
            <p:ph idx="1"/>
          </p:nvPr>
        </p:nvSpPr>
        <p:spPr/>
        <p:txBody>
          <a:bodyPr/>
          <a:lstStyle/>
          <a:p>
            <a:r>
              <a:rPr lang="fr-FR" b="0" i="0" dirty="0" err="1">
                <a:effectLst/>
                <a:latin typeface="Outfit"/>
              </a:rPr>
              <a:t>SEMRush</a:t>
            </a:r>
            <a:r>
              <a:rPr lang="fr-FR" b="0" i="0" dirty="0">
                <a:effectLst/>
                <a:latin typeface="Outfit"/>
              </a:rPr>
              <a:t>: payant</a:t>
            </a:r>
          </a:p>
          <a:p>
            <a:r>
              <a:rPr lang="fr-FR" b="0" i="0" dirty="0">
                <a:effectLst/>
                <a:latin typeface="Outfit"/>
              </a:rPr>
              <a:t>Google </a:t>
            </a:r>
            <a:r>
              <a:rPr lang="fr-FR" b="0" i="0" dirty="0" err="1">
                <a:effectLst/>
                <a:latin typeface="Outfit"/>
              </a:rPr>
              <a:t>Ads</a:t>
            </a:r>
            <a:r>
              <a:rPr lang="fr-FR" b="0" i="0" dirty="0">
                <a:effectLst/>
                <a:latin typeface="Outfit"/>
              </a:rPr>
              <a:t> – keywords planner: nécessité d’avoir un compte ouvert pour en profiter</a:t>
            </a:r>
          </a:p>
          <a:p>
            <a:r>
              <a:rPr lang="fr-FR" b="0" i="0" dirty="0" err="1">
                <a:effectLst/>
                <a:latin typeface="Outfit"/>
              </a:rPr>
              <a:t>Ubersuggest</a:t>
            </a:r>
            <a:r>
              <a:rPr lang="fr-FR" b="0" i="0" dirty="0">
                <a:effectLst/>
                <a:latin typeface="Outfit"/>
              </a:rPr>
              <a:t>: Gratuit mais usage très limité désormais</a:t>
            </a:r>
          </a:p>
          <a:p>
            <a:r>
              <a:rPr lang="fr-FR" b="0" i="0" dirty="0" err="1">
                <a:effectLst/>
                <a:latin typeface="Outfit"/>
              </a:rPr>
              <a:t>Yooda</a:t>
            </a:r>
            <a:r>
              <a:rPr lang="fr-FR" b="0" i="0" dirty="0">
                <a:effectLst/>
                <a:latin typeface="Outfit"/>
              </a:rPr>
              <a:t> Insight: Payant, bonne base de données sur le marché Français</a:t>
            </a:r>
            <a:endParaRPr lang="fr-FR" dirty="0"/>
          </a:p>
        </p:txBody>
      </p:sp>
    </p:spTree>
    <p:extLst>
      <p:ext uri="{BB962C8B-B14F-4D97-AF65-F5344CB8AC3E}">
        <p14:creationId xmlns:p14="http://schemas.microsoft.com/office/powerpoint/2010/main" val="243485154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A95AFEE-CD9E-D3E4-1846-D038E389D98F}"/>
              </a:ext>
            </a:extLst>
          </p:cNvPr>
          <p:cNvSpPr>
            <a:spLocks noGrp="1"/>
          </p:cNvSpPr>
          <p:nvPr>
            <p:ph idx="1"/>
          </p:nvPr>
        </p:nvSpPr>
        <p:spPr>
          <a:xfrm>
            <a:off x="611156" y="70671"/>
            <a:ext cx="10131425" cy="3649133"/>
          </a:xfrm>
        </p:spPr>
        <p:txBody>
          <a:bodyPr/>
          <a:lstStyle/>
          <a:p>
            <a:r>
              <a:rPr lang="fr-FR" dirty="0"/>
              <a:t>Tout porte à croire que le 3ème annonceur devrait remporter la </a:t>
            </a:r>
            <a:r>
              <a:rPr lang="fr-FR" dirty="0" err="1"/>
              <a:t>miseaux</a:t>
            </a:r>
            <a:r>
              <a:rPr lang="fr-FR" dirty="0"/>
              <a:t> enchères et ainsi atteindre la première position haut la main devant ses concurrents.</a:t>
            </a:r>
          </a:p>
          <a:p>
            <a:endParaRPr lang="fr-FR" dirty="0"/>
          </a:p>
          <a:p>
            <a:r>
              <a:rPr lang="fr-FR" dirty="0"/>
              <a:t>Mais Google n’a pas forcément intérêt à ce que ce soit toujours le plus offrant qui l’emporte.</a:t>
            </a:r>
          </a:p>
          <a:p>
            <a:endParaRPr lang="fr-FR" dirty="0"/>
          </a:p>
          <a:p>
            <a:r>
              <a:rPr lang="fr-FR" dirty="0"/>
              <a:t>Nous allons donc introduire ici la notion de score de qualité donné par Google </a:t>
            </a:r>
            <a:r>
              <a:rPr lang="fr-FR" dirty="0" err="1"/>
              <a:t>Ads</a:t>
            </a:r>
            <a:endParaRPr lang="fr-FR" dirty="0"/>
          </a:p>
        </p:txBody>
      </p:sp>
      <p:pic>
        <p:nvPicPr>
          <p:cNvPr id="4100" name="Picture 4">
            <a:extLst>
              <a:ext uri="{FF2B5EF4-FFF2-40B4-BE49-F238E27FC236}">
                <a16:creationId xmlns:a16="http://schemas.microsoft.com/office/drawing/2014/main" id="{2230A4B3-1912-F99B-3A22-3831042AA2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6930" y="3360381"/>
            <a:ext cx="6619875" cy="3067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66000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F6CD30-2482-9D9E-373E-F6F64468A319}"/>
              </a:ext>
            </a:extLst>
          </p:cNvPr>
          <p:cNvSpPr>
            <a:spLocks noGrp="1"/>
          </p:cNvSpPr>
          <p:nvPr>
            <p:ph type="title"/>
          </p:nvPr>
        </p:nvSpPr>
        <p:spPr/>
        <p:txBody>
          <a:bodyPr/>
          <a:lstStyle/>
          <a:p>
            <a:r>
              <a:rPr lang="fr-FR" dirty="0"/>
              <a:t>Score de qualité</a:t>
            </a:r>
          </a:p>
        </p:txBody>
      </p:sp>
      <p:sp>
        <p:nvSpPr>
          <p:cNvPr id="3" name="Espace réservé du contenu 2">
            <a:extLst>
              <a:ext uri="{FF2B5EF4-FFF2-40B4-BE49-F238E27FC236}">
                <a16:creationId xmlns:a16="http://schemas.microsoft.com/office/drawing/2014/main" id="{668FD6DA-F622-8EA7-7B73-A2625AFB1592}"/>
              </a:ext>
            </a:extLst>
          </p:cNvPr>
          <p:cNvSpPr>
            <a:spLocks noGrp="1"/>
          </p:cNvSpPr>
          <p:nvPr>
            <p:ph idx="1"/>
          </p:nvPr>
        </p:nvSpPr>
        <p:spPr>
          <a:xfrm>
            <a:off x="415213" y="1890141"/>
            <a:ext cx="10131425" cy="3649133"/>
          </a:xfrm>
        </p:spPr>
        <p:txBody>
          <a:bodyPr/>
          <a:lstStyle/>
          <a:p>
            <a:r>
              <a:rPr lang="fr-FR" dirty="0"/>
              <a:t>Google souhaite diffuser la bonne annonce, au bon moment, à la bonne personne.</a:t>
            </a:r>
          </a:p>
          <a:p>
            <a:endParaRPr lang="fr-FR" dirty="0"/>
          </a:p>
          <a:p>
            <a:r>
              <a:rPr lang="fr-FR" dirty="0"/>
              <a:t>Pour calculer le score de qualité, l’algorithme de Google va prendre en compte trois critères :</a:t>
            </a:r>
          </a:p>
          <a:p>
            <a:endParaRPr lang="fr-FR" dirty="0"/>
          </a:p>
          <a:p>
            <a:r>
              <a:rPr lang="fr-FR" dirty="0"/>
              <a:t>la pertinence de l’annonce ;</a:t>
            </a:r>
          </a:p>
          <a:p>
            <a:r>
              <a:rPr lang="fr-FR" dirty="0"/>
              <a:t>le taux de clic attendu (CTR) ;</a:t>
            </a:r>
          </a:p>
          <a:p>
            <a:r>
              <a:rPr lang="fr-FR" dirty="0"/>
              <a:t>l’expérience sur la page de destination.</a:t>
            </a:r>
          </a:p>
        </p:txBody>
      </p:sp>
      <p:pic>
        <p:nvPicPr>
          <p:cNvPr id="5122" name="Picture 2">
            <a:extLst>
              <a:ext uri="{FF2B5EF4-FFF2-40B4-BE49-F238E27FC236}">
                <a16:creationId xmlns:a16="http://schemas.microsoft.com/office/drawing/2014/main" id="{A15070C6-472D-6DCF-926A-A8E43C068DD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37378" y="3652173"/>
            <a:ext cx="6171325" cy="28592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577933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6307DC-D52F-2B00-4151-E7E0E7E381F3}"/>
              </a:ext>
            </a:extLst>
          </p:cNvPr>
          <p:cNvSpPr>
            <a:spLocks noGrp="1"/>
          </p:cNvSpPr>
          <p:nvPr>
            <p:ph type="title"/>
          </p:nvPr>
        </p:nvSpPr>
        <p:spPr>
          <a:xfrm>
            <a:off x="685800" y="92312"/>
            <a:ext cx="10131425" cy="1456267"/>
          </a:xfrm>
        </p:spPr>
        <p:txBody>
          <a:bodyPr/>
          <a:lstStyle/>
          <a:p>
            <a:r>
              <a:rPr lang="fr-FR" dirty="0"/>
              <a:t>Ajout des extensions d’annonce</a:t>
            </a:r>
          </a:p>
        </p:txBody>
      </p:sp>
      <p:sp>
        <p:nvSpPr>
          <p:cNvPr id="3" name="Espace réservé du contenu 2">
            <a:extLst>
              <a:ext uri="{FF2B5EF4-FFF2-40B4-BE49-F238E27FC236}">
                <a16:creationId xmlns:a16="http://schemas.microsoft.com/office/drawing/2014/main" id="{9BDC7BF4-20FE-484E-3CEA-6314FBC8D069}"/>
              </a:ext>
            </a:extLst>
          </p:cNvPr>
          <p:cNvSpPr>
            <a:spLocks noGrp="1"/>
          </p:cNvSpPr>
          <p:nvPr>
            <p:ph idx="1"/>
          </p:nvPr>
        </p:nvSpPr>
        <p:spPr>
          <a:xfrm>
            <a:off x="685799" y="1035137"/>
            <a:ext cx="10131425" cy="3649133"/>
          </a:xfrm>
        </p:spPr>
        <p:txBody>
          <a:bodyPr/>
          <a:lstStyle/>
          <a:p>
            <a:r>
              <a:rPr lang="fr-FR" dirty="0"/>
              <a:t>Avec les extensions d’annonce, vous pouvez étendre le format de votre annonce pour afficher, par exemple, un numéro de téléphone, une adresse ou encore des informations sur une promotion spéciale.</a:t>
            </a:r>
          </a:p>
          <a:p>
            <a:endParaRPr lang="fr-FR" dirty="0"/>
          </a:p>
          <a:p>
            <a:r>
              <a:rPr lang="fr-FR" dirty="0"/>
              <a:t>L’</a:t>
            </a:r>
            <a:r>
              <a:rPr lang="fr-FR" dirty="0" err="1"/>
              <a:t>imact</a:t>
            </a:r>
            <a:r>
              <a:rPr lang="fr-FR" dirty="0"/>
              <a:t> des extensions d’annonces sur un compte va augmenter le niveau de qualité des mots clés de l’annonceur et ainsi favoriser l’</a:t>
            </a:r>
            <a:r>
              <a:rPr lang="fr-FR" dirty="0" err="1"/>
              <a:t>AdRank</a:t>
            </a:r>
            <a:endParaRPr lang="fr-FR" dirty="0"/>
          </a:p>
        </p:txBody>
      </p:sp>
      <p:pic>
        <p:nvPicPr>
          <p:cNvPr id="6146" name="Picture 2">
            <a:extLst>
              <a:ext uri="{FF2B5EF4-FFF2-40B4-BE49-F238E27FC236}">
                <a16:creationId xmlns:a16="http://schemas.microsoft.com/office/drawing/2014/main" id="{2C35F559-20FC-CC18-377E-54BC11A067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3848878"/>
            <a:ext cx="4694723" cy="26749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19993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F8B6F5E-5233-57E5-82B0-14BB47A0D59D}"/>
              </a:ext>
            </a:extLst>
          </p:cNvPr>
          <p:cNvSpPr>
            <a:spLocks noGrp="1"/>
          </p:cNvSpPr>
          <p:nvPr>
            <p:ph type="title"/>
          </p:nvPr>
        </p:nvSpPr>
        <p:spPr/>
        <p:txBody>
          <a:bodyPr/>
          <a:lstStyle/>
          <a:p>
            <a:r>
              <a:rPr lang="fr-FR" dirty="0"/>
              <a:t>Calcul de l’</a:t>
            </a:r>
            <a:r>
              <a:rPr lang="fr-FR" dirty="0" err="1"/>
              <a:t>AdRank</a:t>
            </a:r>
            <a:endParaRPr lang="fr-FR" dirty="0"/>
          </a:p>
        </p:txBody>
      </p:sp>
      <p:sp>
        <p:nvSpPr>
          <p:cNvPr id="3" name="Espace réservé du contenu 2">
            <a:extLst>
              <a:ext uri="{FF2B5EF4-FFF2-40B4-BE49-F238E27FC236}">
                <a16:creationId xmlns:a16="http://schemas.microsoft.com/office/drawing/2014/main" id="{83E678ED-D03E-3707-A02C-1D702E76D1E7}"/>
              </a:ext>
            </a:extLst>
          </p:cNvPr>
          <p:cNvSpPr>
            <a:spLocks noGrp="1"/>
          </p:cNvSpPr>
          <p:nvPr>
            <p:ph idx="1"/>
          </p:nvPr>
        </p:nvSpPr>
        <p:spPr>
          <a:xfrm>
            <a:off x="728664" y="548217"/>
            <a:ext cx="10131425" cy="3649133"/>
          </a:xfrm>
        </p:spPr>
        <p:txBody>
          <a:bodyPr/>
          <a:lstStyle/>
          <a:p>
            <a:r>
              <a:rPr lang="fr-FR" dirty="0"/>
              <a:t>Ad Rank = (Enchère x Score de qualité) + Impact des extensions d’annonce**</a:t>
            </a:r>
          </a:p>
        </p:txBody>
      </p:sp>
      <p:pic>
        <p:nvPicPr>
          <p:cNvPr id="7170" name="Picture 2">
            <a:extLst>
              <a:ext uri="{FF2B5EF4-FFF2-40B4-BE49-F238E27FC236}">
                <a16:creationId xmlns:a16="http://schemas.microsoft.com/office/drawing/2014/main" id="{1FE034CC-4CA8-813B-0F19-014EA12F65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0611" y="2660650"/>
            <a:ext cx="5499476" cy="38931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5654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CDF97B-BDCF-DC30-3AEA-92CCFDBE25F2}"/>
              </a:ext>
            </a:extLst>
          </p:cNvPr>
          <p:cNvSpPr>
            <a:spLocks noGrp="1"/>
          </p:cNvSpPr>
          <p:nvPr>
            <p:ph type="title"/>
          </p:nvPr>
        </p:nvSpPr>
        <p:spPr/>
        <p:txBody>
          <a:bodyPr/>
          <a:lstStyle/>
          <a:p>
            <a:r>
              <a:rPr lang="fr-FR" dirty="0"/>
              <a:t>Principe du SEA</a:t>
            </a:r>
          </a:p>
        </p:txBody>
      </p:sp>
      <p:sp>
        <p:nvSpPr>
          <p:cNvPr id="3" name="Espace réservé du contenu 2">
            <a:extLst>
              <a:ext uri="{FF2B5EF4-FFF2-40B4-BE49-F238E27FC236}">
                <a16:creationId xmlns:a16="http://schemas.microsoft.com/office/drawing/2014/main" id="{9BBB30EE-0971-2115-842E-2D4ECB651B53}"/>
              </a:ext>
            </a:extLst>
          </p:cNvPr>
          <p:cNvSpPr>
            <a:spLocks noGrp="1"/>
          </p:cNvSpPr>
          <p:nvPr>
            <p:ph idx="1"/>
          </p:nvPr>
        </p:nvSpPr>
        <p:spPr/>
        <p:txBody>
          <a:bodyPr>
            <a:normAutofit lnSpcReduction="10000"/>
          </a:bodyPr>
          <a:lstStyle/>
          <a:p>
            <a:r>
              <a:rPr lang="fr-FR" dirty="0"/>
              <a:t>Les annonces SEA peuvent prendre différentes formes :</a:t>
            </a:r>
          </a:p>
          <a:p>
            <a:endParaRPr lang="fr-FR" dirty="0"/>
          </a:p>
          <a:p>
            <a:r>
              <a:rPr lang="fr-FR" dirty="0"/>
              <a:t>Annonces textuelles</a:t>
            </a:r>
          </a:p>
          <a:p>
            <a:r>
              <a:rPr lang="fr-FR" dirty="0"/>
              <a:t>Bannières graphiques</a:t>
            </a:r>
          </a:p>
          <a:p>
            <a:r>
              <a:rPr lang="fr-FR" dirty="0"/>
              <a:t>Vidéos</a:t>
            </a:r>
          </a:p>
          <a:p>
            <a:r>
              <a:rPr lang="fr-FR" dirty="0"/>
              <a:t>Annonces d’application mobile</a:t>
            </a:r>
          </a:p>
          <a:p>
            <a:r>
              <a:rPr lang="fr-FR" dirty="0"/>
              <a:t>Publicités Google Shopping</a:t>
            </a:r>
          </a:p>
          <a:p>
            <a:endParaRPr lang="fr-FR" dirty="0"/>
          </a:p>
          <a:p>
            <a:r>
              <a:rPr lang="fr-FR" dirty="0"/>
              <a:t>L’objectif du référencement payant est d’attirer un trafic qualifié vers un site web, ce qui peut se traduire par des ventes, des inscriptions ou des leads.</a:t>
            </a:r>
          </a:p>
        </p:txBody>
      </p:sp>
    </p:spTree>
    <p:extLst>
      <p:ext uri="{BB962C8B-B14F-4D97-AF65-F5344CB8AC3E}">
        <p14:creationId xmlns:p14="http://schemas.microsoft.com/office/powerpoint/2010/main" val="106872035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B595C97-856C-5497-3B07-FBF72F75B3F8}"/>
              </a:ext>
            </a:extLst>
          </p:cNvPr>
          <p:cNvSpPr>
            <a:spLocks noGrp="1"/>
          </p:cNvSpPr>
          <p:nvPr>
            <p:ph type="title"/>
          </p:nvPr>
        </p:nvSpPr>
        <p:spPr/>
        <p:txBody>
          <a:bodyPr/>
          <a:lstStyle/>
          <a:p>
            <a:r>
              <a:rPr lang="fr-FR" dirty="0"/>
              <a:t>Combien l’annonceur 4 va t-il payé en réalité ?</a:t>
            </a:r>
          </a:p>
        </p:txBody>
      </p:sp>
      <p:sp>
        <p:nvSpPr>
          <p:cNvPr id="3" name="Espace réservé du contenu 2">
            <a:extLst>
              <a:ext uri="{FF2B5EF4-FFF2-40B4-BE49-F238E27FC236}">
                <a16:creationId xmlns:a16="http://schemas.microsoft.com/office/drawing/2014/main" id="{C6EFDC25-F7B8-0C43-054D-F4E7AED4FBEB}"/>
              </a:ext>
            </a:extLst>
          </p:cNvPr>
          <p:cNvSpPr>
            <a:spLocks noGrp="1"/>
          </p:cNvSpPr>
          <p:nvPr>
            <p:ph idx="1"/>
          </p:nvPr>
        </p:nvSpPr>
        <p:spPr/>
        <p:txBody>
          <a:bodyPr/>
          <a:lstStyle/>
          <a:p>
            <a:r>
              <a:rPr lang="fr-FR" dirty="0"/>
              <a:t>Le système d’enchères Google </a:t>
            </a:r>
            <a:r>
              <a:rPr lang="fr-FR" dirty="0" err="1"/>
              <a:t>Ads</a:t>
            </a:r>
            <a:r>
              <a:rPr lang="fr-FR" dirty="0"/>
              <a:t> a une spécificité : il ne fait payer à l’annonceur que le montant nécessaire pour battre le deuxième annonceur au classement. Soit l’enchère du concurrent direct + 1 centime</a:t>
            </a:r>
          </a:p>
        </p:txBody>
      </p:sp>
    </p:spTree>
    <p:extLst>
      <p:ext uri="{BB962C8B-B14F-4D97-AF65-F5344CB8AC3E}">
        <p14:creationId xmlns:p14="http://schemas.microsoft.com/office/powerpoint/2010/main" val="6454317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29DAE61-6512-07B2-BBDF-1FF01A5B8862}"/>
              </a:ext>
            </a:extLst>
          </p:cNvPr>
          <p:cNvSpPr>
            <a:spLocks noGrp="1"/>
          </p:cNvSpPr>
          <p:nvPr>
            <p:ph type="title"/>
          </p:nvPr>
        </p:nvSpPr>
        <p:spPr/>
        <p:txBody>
          <a:bodyPr/>
          <a:lstStyle/>
          <a:p>
            <a:r>
              <a:rPr lang="fr-FR" dirty="0"/>
              <a:t>Combien coûte une agence SEA?</a:t>
            </a:r>
          </a:p>
        </p:txBody>
      </p:sp>
      <p:sp>
        <p:nvSpPr>
          <p:cNvPr id="3" name="Espace réservé du contenu 2">
            <a:extLst>
              <a:ext uri="{FF2B5EF4-FFF2-40B4-BE49-F238E27FC236}">
                <a16:creationId xmlns:a16="http://schemas.microsoft.com/office/drawing/2014/main" id="{6514BA8F-9CBC-2B62-9F50-FE0A2AA9AA97}"/>
              </a:ext>
            </a:extLst>
          </p:cNvPr>
          <p:cNvSpPr>
            <a:spLocks noGrp="1"/>
          </p:cNvSpPr>
          <p:nvPr>
            <p:ph idx="1"/>
          </p:nvPr>
        </p:nvSpPr>
        <p:spPr/>
        <p:txBody>
          <a:bodyPr/>
          <a:lstStyle/>
          <a:p>
            <a:r>
              <a:rPr lang="fr-FR" dirty="0"/>
              <a:t>Vous avez 15000 Euros à dépenser mensuellement, le taux moyen est de 7% soit 1050 Euros par mois en plus de l'investissement média. C'est le mode de rémunération le plus commun pratiqué par une agence </a:t>
            </a:r>
            <a:r>
              <a:rPr lang="fr-FR" dirty="0" err="1"/>
              <a:t>sea</a:t>
            </a:r>
            <a:r>
              <a:rPr lang="fr-FR" dirty="0"/>
              <a:t> </a:t>
            </a:r>
          </a:p>
        </p:txBody>
      </p:sp>
    </p:spTree>
    <p:extLst>
      <p:ext uri="{BB962C8B-B14F-4D97-AF65-F5344CB8AC3E}">
        <p14:creationId xmlns:p14="http://schemas.microsoft.com/office/powerpoint/2010/main" val="417284238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29DAE61-6512-07B2-BBDF-1FF01A5B8862}"/>
              </a:ext>
            </a:extLst>
          </p:cNvPr>
          <p:cNvSpPr>
            <a:spLocks noGrp="1"/>
          </p:cNvSpPr>
          <p:nvPr>
            <p:ph type="title"/>
          </p:nvPr>
        </p:nvSpPr>
        <p:spPr/>
        <p:txBody>
          <a:bodyPr/>
          <a:lstStyle/>
          <a:p>
            <a:r>
              <a:rPr lang="fr-FR" dirty="0"/>
              <a:t>Combien coûte une agence SEA?</a:t>
            </a:r>
          </a:p>
        </p:txBody>
      </p:sp>
      <p:sp>
        <p:nvSpPr>
          <p:cNvPr id="3" name="Espace réservé du contenu 2">
            <a:extLst>
              <a:ext uri="{FF2B5EF4-FFF2-40B4-BE49-F238E27FC236}">
                <a16:creationId xmlns:a16="http://schemas.microsoft.com/office/drawing/2014/main" id="{6514BA8F-9CBC-2B62-9F50-FE0A2AA9AA97}"/>
              </a:ext>
            </a:extLst>
          </p:cNvPr>
          <p:cNvSpPr>
            <a:spLocks noGrp="1"/>
          </p:cNvSpPr>
          <p:nvPr>
            <p:ph idx="1"/>
          </p:nvPr>
        </p:nvSpPr>
        <p:spPr/>
        <p:txBody>
          <a:bodyPr>
            <a:normAutofit fontScale="92500" lnSpcReduction="20000"/>
          </a:bodyPr>
          <a:lstStyle/>
          <a:p>
            <a:r>
              <a:rPr lang="fr-FR" dirty="0"/>
              <a:t>Selon Malt, le taux moyen journalier d'un consultant expérimenté, soit plus de 7 ans d'expérience est de 559 €/jour.</a:t>
            </a:r>
          </a:p>
          <a:p>
            <a:endParaRPr lang="fr-FR" dirty="0"/>
          </a:p>
          <a:p>
            <a:r>
              <a:rPr lang="fr-FR" dirty="0"/>
              <a:t>De 357 €/jour pour un consultant qui a entre 2 et 7 ans d'expérience, et enfin 243 €/jour pour un consultant Junior.</a:t>
            </a:r>
          </a:p>
          <a:p>
            <a:endParaRPr lang="fr-FR" dirty="0"/>
          </a:p>
          <a:p>
            <a:r>
              <a:rPr lang="fr-FR" dirty="0"/>
              <a:t>Seulement il est très difficile selon moi d'estimer ce tarif sur une base journalière, puisque qu'un consultant </a:t>
            </a:r>
            <a:r>
              <a:rPr lang="fr-FR" dirty="0" err="1"/>
              <a:t>Adwords</a:t>
            </a:r>
            <a:r>
              <a:rPr lang="fr-FR" dirty="0"/>
              <a:t> et sensé avoir un </a:t>
            </a:r>
            <a:r>
              <a:rPr lang="fr-FR" dirty="0" err="1"/>
              <a:t>oeil</a:t>
            </a:r>
            <a:r>
              <a:rPr lang="fr-FR" dirty="0"/>
              <a:t> sur ses comptes tous les jours. Si vous trouvez le moyen de vous arranger avec le consultant, privilégiez le forfait mensuel, qui, selon votre taille de compte, vos objectif et le contexte concurrentiel, pourra varié.</a:t>
            </a:r>
          </a:p>
          <a:p>
            <a:endParaRPr lang="fr-FR" dirty="0"/>
          </a:p>
          <a:p>
            <a:r>
              <a:rPr lang="fr-FR" dirty="0"/>
              <a:t>Il y a t'il du shopping à activer ou non? quels ciblages géographiques? quelles langues? Ce petit ensemble de paramètres influencerons la prestation et le prix de gestion.</a:t>
            </a:r>
          </a:p>
        </p:txBody>
      </p:sp>
    </p:spTree>
    <p:extLst>
      <p:ext uri="{BB962C8B-B14F-4D97-AF65-F5344CB8AC3E}">
        <p14:creationId xmlns:p14="http://schemas.microsoft.com/office/powerpoint/2010/main" val="12218851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DD724E4-FAAA-CCFC-4B8B-A0D9EFC16057}"/>
              </a:ext>
            </a:extLst>
          </p:cNvPr>
          <p:cNvSpPr>
            <a:spLocks noGrp="1"/>
          </p:cNvSpPr>
          <p:nvPr>
            <p:ph type="title"/>
          </p:nvPr>
        </p:nvSpPr>
        <p:spPr/>
        <p:txBody>
          <a:bodyPr/>
          <a:lstStyle/>
          <a:p>
            <a:r>
              <a:rPr lang="fr-FR" dirty="0"/>
              <a:t>En bref, comment fonctionne le SEA ?</a:t>
            </a:r>
          </a:p>
        </p:txBody>
      </p:sp>
      <p:sp>
        <p:nvSpPr>
          <p:cNvPr id="3" name="Espace réservé du contenu 2">
            <a:extLst>
              <a:ext uri="{FF2B5EF4-FFF2-40B4-BE49-F238E27FC236}">
                <a16:creationId xmlns:a16="http://schemas.microsoft.com/office/drawing/2014/main" id="{D656BE15-0445-6A03-59EA-FA081B6EF928}"/>
              </a:ext>
            </a:extLst>
          </p:cNvPr>
          <p:cNvSpPr>
            <a:spLocks noGrp="1"/>
          </p:cNvSpPr>
          <p:nvPr>
            <p:ph idx="1"/>
          </p:nvPr>
        </p:nvSpPr>
        <p:spPr/>
        <p:txBody>
          <a:bodyPr/>
          <a:lstStyle/>
          <a:p>
            <a:r>
              <a:rPr lang="fr-FR" dirty="0"/>
              <a:t>Les annonceurs choisissent les mots clés qu’ils souhaitent cibler avec leurs annonces et enchérissent sur ces mots clés pour que leurs annonces soient affichées en haut des résultats de recherche pour ces mots clés. Les enchères peuvent être influencées par différents facteurs, tels que le montant de l’enchère, la pertinence de l’annonce pour le public cible ou le taux de clics de l’annonce.</a:t>
            </a:r>
          </a:p>
        </p:txBody>
      </p:sp>
    </p:spTree>
    <p:extLst>
      <p:ext uri="{BB962C8B-B14F-4D97-AF65-F5344CB8AC3E}">
        <p14:creationId xmlns:p14="http://schemas.microsoft.com/office/powerpoint/2010/main" val="13871079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0F1F026-9FF4-91B2-8FA9-4D7F32884DB7}"/>
              </a:ext>
            </a:extLst>
          </p:cNvPr>
          <p:cNvSpPr>
            <a:spLocks noGrp="1"/>
          </p:cNvSpPr>
          <p:nvPr>
            <p:ph type="title"/>
          </p:nvPr>
        </p:nvSpPr>
        <p:spPr/>
        <p:txBody>
          <a:bodyPr/>
          <a:lstStyle/>
          <a:p>
            <a:r>
              <a:rPr lang="fr-FR" dirty="0"/>
              <a:t>Avantage</a:t>
            </a:r>
          </a:p>
        </p:txBody>
      </p:sp>
      <p:sp>
        <p:nvSpPr>
          <p:cNvPr id="3" name="Espace réservé du contenu 2">
            <a:extLst>
              <a:ext uri="{FF2B5EF4-FFF2-40B4-BE49-F238E27FC236}">
                <a16:creationId xmlns:a16="http://schemas.microsoft.com/office/drawing/2014/main" id="{38F8C83C-3B27-793E-966D-74619CD9CD9A}"/>
              </a:ext>
            </a:extLst>
          </p:cNvPr>
          <p:cNvSpPr>
            <a:spLocks noGrp="1"/>
          </p:cNvSpPr>
          <p:nvPr>
            <p:ph idx="1"/>
          </p:nvPr>
        </p:nvSpPr>
        <p:spPr>
          <a:xfrm>
            <a:off x="685801" y="2496630"/>
            <a:ext cx="10131425" cy="3649133"/>
          </a:xfrm>
        </p:spPr>
        <p:txBody>
          <a:bodyPr/>
          <a:lstStyle/>
          <a:p>
            <a:pPr algn="l" fontAlgn="base"/>
            <a:r>
              <a:rPr lang="fr-FR" b="0" i="0" dirty="0">
                <a:effectLst/>
                <a:latin typeface="Arial" panose="020B0604020202020204" pitchFamily="34" charset="0"/>
                <a:cs typeface="Arial" panose="020B0604020202020204" pitchFamily="34" charset="0"/>
              </a:rPr>
              <a:t>Le référencement payant offre plusieurs avantages aux annonceurs.</a:t>
            </a:r>
          </a:p>
          <a:p>
            <a:pPr algn="l" fontAlgn="base"/>
            <a:r>
              <a:rPr lang="fr-FR" b="1" i="0" dirty="0">
                <a:effectLst/>
                <a:latin typeface="Arial" panose="020B0604020202020204" pitchFamily="34" charset="0"/>
                <a:cs typeface="Arial" panose="020B0604020202020204" pitchFamily="34" charset="0"/>
              </a:rPr>
              <a:t>Les annonces SEA peuvent être affichées immédiatement sur les résultats de recherche</a:t>
            </a:r>
            <a:r>
              <a:rPr lang="fr-FR" b="0" i="0" dirty="0">
                <a:effectLst/>
                <a:latin typeface="Arial" panose="020B0604020202020204" pitchFamily="34" charset="0"/>
                <a:cs typeface="Arial" panose="020B0604020202020204" pitchFamily="34" charset="0"/>
              </a:rPr>
              <a:t>, contrairement au référencement naturel qui peut prendre du temps pour obtenir des résultats. Cela permet donc d’obtenir des résultats rapidement et de pouvoir évaluer l’efficacité de sa campagne.</a:t>
            </a:r>
          </a:p>
          <a:p>
            <a:pPr algn="l" fontAlgn="base"/>
            <a:r>
              <a:rPr lang="fr-FR" b="0" i="0" dirty="0">
                <a:effectLst/>
                <a:latin typeface="Arial" panose="020B0604020202020204" pitchFamily="34" charset="0"/>
                <a:cs typeface="Arial" panose="020B0604020202020204" pitchFamily="34" charset="0"/>
              </a:rPr>
              <a:t>Le SEA permet aussi aux annonceurs de</a:t>
            </a:r>
            <a:r>
              <a:rPr lang="fr-FR" b="1" i="0" dirty="0">
                <a:effectLst/>
                <a:latin typeface="Arial" panose="020B0604020202020204" pitchFamily="34" charset="0"/>
                <a:cs typeface="Arial" panose="020B0604020202020204" pitchFamily="34" charset="0"/>
              </a:rPr>
              <a:t> cibler efficacement leur public</a:t>
            </a:r>
            <a:r>
              <a:rPr lang="fr-FR" b="0" i="0" dirty="0">
                <a:effectLst/>
                <a:latin typeface="Arial" panose="020B0604020202020204" pitchFamily="34" charset="0"/>
                <a:cs typeface="Arial" panose="020B0604020202020204" pitchFamily="34" charset="0"/>
              </a:rPr>
              <a:t> en fonction :</a:t>
            </a:r>
          </a:p>
          <a:p>
            <a:pPr algn="l" fontAlgn="base">
              <a:buFont typeface="Arial" panose="020B0604020202020204" pitchFamily="34" charset="0"/>
              <a:buChar char="•"/>
            </a:pPr>
            <a:r>
              <a:rPr lang="fr-FR" b="0" i="0" dirty="0">
                <a:effectLst/>
                <a:latin typeface="Arial" panose="020B0604020202020204" pitchFamily="34" charset="0"/>
                <a:cs typeface="Arial" panose="020B0604020202020204" pitchFamily="34" charset="0"/>
              </a:rPr>
              <a:t>Des mots clés qu’ils recherchent</a:t>
            </a:r>
          </a:p>
          <a:p>
            <a:pPr algn="l" fontAlgn="base">
              <a:buFont typeface="Arial" panose="020B0604020202020204" pitchFamily="34" charset="0"/>
              <a:buChar char="•"/>
            </a:pPr>
            <a:r>
              <a:rPr lang="fr-FR" b="0" i="0" dirty="0">
                <a:effectLst/>
                <a:latin typeface="Arial" panose="020B0604020202020204" pitchFamily="34" charset="0"/>
                <a:cs typeface="Arial" panose="020B0604020202020204" pitchFamily="34" charset="0"/>
              </a:rPr>
              <a:t>De la localisation géographique</a:t>
            </a:r>
          </a:p>
          <a:p>
            <a:pPr algn="l" fontAlgn="base">
              <a:buFont typeface="Arial" panose="020B0604020202020204" pitchFamily="34" charset="0"/>
              <a:buChar char="•"/>
            </a:pPr>
            <a:r>
              <a:rPr lang="fr-FR" b="0" i="0" dirty="0">
                <a:effectLst/>
                <a:latin typeface="Arial" panose="020B0604020202020204" pitchFamily="34" charset="0"/>
                <a:cs typeface="Arial" panose="020B0604020202020204" pitchFamily="34" charset="0"/>
              </a:rPr>
              <a:t>Des intérêts de l’utilisateur</a:t>
            </a:r>
          </a:p>
          <a:p>
            <a:endParaRPr lang="fr-FR" dirty="0"/>
          </a:p>
        </p:txBody>
      </p:sp>
    </p:spTree>
    <p:extLst>
      <p:ext uri="{BB962C8B-B14F-4D97-AF65-F5344CB8AC3E}">
        <p14:creationId xmlns:p14="http://schemas.microsoft.com/office/powerpoint/2010/main" val="35917477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0F1F026-9FF4-91B2-8FA9-4D7F32884DB7}"/>
              </a:ext>
            </a:extLst>
          </p:cNvPr>
          <p:cNvSpPr>
            <a:spLocks noGrp="1"/>
          </p:cNvSpPr>
          <p:nvPr>
            <p:ph type="title"/>
          </p:nvPr>
        </p:nvSpPr>
        <p:spPr/>
        <p:txBody>
          <a:bodyPr/>
          <a:lstStyle/>
          <a:p>
            <a:r>
              <a:rPr lang="fr-FR" dirty="0"/>
              <a:t>Avantage</a:t>
            </a:r>
          </a:p>
        </p:txBody>
      </p:sp>
      <p:sp>
        <p:nvSpPr>
          <p:cNvPr id="3" name="Espace réservé du contenu 2">
            <a:extLst>
              <a:ext uri="{FF2B5EF4-FFF2-40B4-BE49-F238E27FC236}">
                <a16:creationId xmlns:a16="http://schemas.microsoft.com/office/drawing/2014/main" id="{38F8C83C-3B27-793E-966D-74619CD9CD9A}"/>
              </a:ext>
            </a:extLst>
          </p:cNvPr>
          <p:cNvSpPr>
            <a:spLocks noGrp="1"/>
          </p:cNvSpPr>
          <p:nvPr>
            <p:ph idx="1"/>
          </p:nvPr>
        </p:nvSpPr>
        <p:spPr>
          <a:xfrm>
            <a:off x="685801" y="2496630"/>
            <a:ext cx="10131425" cy="3649133"/>
          </a:xfrm>
        </p:spPr>
        <p:txBody>
          <a:bodyPr/>
          <a:lstStyle/>
          <a:p>
            <a:pPr algn="l" fontAlgn="base"/>
            <a:r>
              <a:rPr lang="fr-FR" b="0" i="0" dirty="0">
                <a:effectLst/>
                <a:latin typeface="Arial" panose="020B0604020202020204" pitchFamily="34" charset="0"/>
                <a:cs typeface="Arial" panose="020B0604020202020204" pitchFamily="34" charset="0"/>
              </a:rPr>
              <a:t>Et enfin, le côté financier : le référencement payant permet aux annonceurs de </a:t>
            </a:r>
            <a:r>
              <a:rPr lang="fr-FR" b="1" i="0" dirty="0">
                <a:effectLst/>
                <a:latin typeface="Arial" panose="020B0604020202020204" pitchFamily="34" charset="0"/>
                <a:cs typeface="Arial" panose="020B0604020202020204" pitchFamily="34" charset="0"/>
              </a:rPr>
              <a:t>mieux contrôler leurs coûts publicitaires</a:t>
            </a:r>
            <a:r>
              <a:rPr lang="fr-FR" b="0" i="0" dirty="0">
                <a:effectLst/>
                <a:latin typeface="Arial" panose="020B0604020202020204" pitchFamily="34" charset="0"/>
                <a:cs typeface="Arial" panose="020B0604020202020204" pitchFamily="34" charset="0"/>
              </a:rPr>
              <a:t>. Les annonceurs peuvent définir un budget quotidien pour leurs campagnes et </a:t>
            </a:r>
            <a:r>
              <a:rPr lang="fr-FR" b="1" i="0" dirty="0">
                <a:effectLst/>
                <a:latin typeface="Arial" panose="020B0604020202020204" pitchFamily="34" charset="0"/>
                <a:cs typeface="Arial" panose="020B0604020202020204" pitchFamily="34" charset="0"/>
              </a:rPr>
              <a:t>peuvent arrêter les annonces à tout moment</a:t>
            </a:r>
            <a:r>
              <a:rPr lang="fr-FR" b="0" i="0" dirty="0">
                <a:effectLst/>
                <a:latin typeface="Arial" panose="020B0604020202020204" pitchFamily="34" charset="0"/>
                <a:cs typeface="Arial" panose="020B0604020202020204" pitchFamily="34" charset="0"/>
              </a:rPr>
              <a:t> s’ils constatent qu’elles ne permettent pas de bénéficier du retour sur </a:t>
            </a:r>
            <a:r>
              <a:rPr lang="fr-FR" b="0" i="0" dirty="0" err="1">
                <a:effectLst/>
                <a:latin typeface="Arial" panose="020B0604020202020204" pitchFamily="34" charset="0"/>
                <a:cs typeface="Arial" panose="020B0604020202020204" pitchFamily="34" charset="0"/>
              </a:rPr>
              <a:t>investisement</a:t>
            </a:r>
            <a:r>
              <a:rPr lang="fr-FR" b="0" i="0" dirty="0">
                <a:effectLst/>
                <a:latin typeface="Arial" panose="020B0604020202020204" pitchFamily="34" charset="0"/>
                <a:cs typeface="Arial" panose="020B0604020202020204" pitchFamily="34" charset="0"/>
              </a:rPr>
              <a:t> prévu. En plus, les annonceurs ne paient que lorsque les utilisateurs cliquent sur leurs annonces, ce qui signifie que </a:t>
            </a:r>
            <a:r>
              <a:rPr lang="fr-FR" b="1" i="0" dirty="0">
                <a:effectLst/>
                <a:latin typeface="Arial" panose="020B0604020202020204" pitchFamily="34" charset="0"/>
                <a:cs typeface="Arial" panose="020B0604020202020204" pitchFamily="34" charset="0"/>
              </a:rPr>
              <a:t>les dépenses publicitaires sont directement liées à la performance de la campagne</a:t>
            </a:r>
            <a:r>
              <a:rPr lang="fr-FR" b="0" i="0" dirty="0">
                <a:effectLst/>
                <a:latin typeface="Arial" panose="020B0604020202020204" pitchFamily="34" charset="0"/>
                <a:cs typeface="Arial" panose="020B0604020202020204" pitchFamily="34" charset="0"/>
              </a:rPr>
              <a:t>.</a:t>
            </a:r>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498947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F619EAC-3112-E862-7FD9-1A18D4FF6FCC}"/>
              </a:ext>
            </a:extLst>
          </p:cNvPr>
          <p:cNvSpPr>
            <a:spLocks noGrp="1"/>
          </p:cNvSpPr>
          <p:nvPr>
            <p:ph type="title"/>
          </p:nvPr>
        </p:nvSpPr>
        <p:spPr/>
        <p:txBody>
          <a:bodyPr/>
          <a:lstStyle/>
          <a:p>
            <a:r>
              <a:rPr lang="fr-FR" dirty="0"/>
              <a:t>Les inconvénients</a:t>
            </a:r>
          </a:p>
        </p:txBody>
      </p:sp>
      <p:sp>
        <p:nvSpPr>
          <p:cNvPr id="3" name="Espace réservé du contenu 2">
            <a:extLst>
              <a:ext uri="{FF2B5EF4-FFF2-40B4-BE49-F238E27FC236}">
                <a16:creationId xmlns:a16="http://schemas.microsoft.com/office/drawing/2014/main" id="{8ECA90B1-C8A6-A9C7-E56E-E48181B847D6}"/>
              </a:ext>
            </a:extLst>
          </p:cNvPr>
          <p:cNvSpPr>
            <a:spLocks noGrp="1"/>
          </p:cNvSpPr>
          <p:nvPr>
            <p:ph idx="1"/>
          </p:nvPr>
        </p:nvSpPr>
        <p:spPr/>
        <p:txBody>
          <a:bodyPr/>
          <a:lstStyle/>
          <a:p>
            <a:pPr algn="l" fontAlgn="base"/>
            <a:r>
              <a:rPr lang="fr-FR" b="0" i="0" dirty="0">
                <a:effectLst/>
                <a:latin typeface="Ariel"/>
              </a:rPr>
              <a:t>Mais avant de foncer tête baissée dans la création d’une campagne SEA, il faut être conscient que le référencement payant présente aussi quelques inconvénients.</a:t>
            </a:r>
          </a:p>
          <a:p>
            <a:pPr algn="l" fontAlgn="base"/>
            <a:r>
              <a:rPr lang="fr-FR" b="0" i="0" dirty="0">
                <a:effectLst/>
                <a:latin typeface="Ariel"/>
              </a:rPr>
              <a:t>Tout d’abord, </a:t>
            </a:r>
            <a:r>
              <a:rPr lang="fr-FR" b="1" i="0" dirty="0">
                <a:effectLst/>
                <a:latin typeface="Ariel"/>
              </a:rPr>
              <a:t>les coûts publicitaires peuvent être élevés</a:t>
            </a:r>
            <a:r>
              <a:rPr lang="fr-FR" b="0" i="0" dirty="0">
                <a:effectLst/>
                <a:latin typeface="Ariel"/>
              </a:rPr>
              <a:t>, en particulier pour les mots clés très concurrentiels. Les enchères peuvent devenir très compétitives, ce qui signifie que les annonceurs peuvent être amenés à payer un prix élevé pour avoir leurs annonces affichées en haut des résultats de recherche.</a:t>
            </a:r>
          </a:p>
          <a:p>
            <a:pPr algn="l" fontAlgn="base"/>
            <a:r>
              <a:rPr lang="fr-FR" b="0" i="0" dirty="0">
                <a:effectLst/>
                <a:latin typeface="Ariel"/>
              </a:rPr>
              <a:t>Les annonces SEA peuvent parfois </a:t>
            </a:r>
            <a:r>
              <a:rPr lang="fr-FR" b="1" i="0" dirty="0">
                <a:effectLst/>
                <a:latin typeface="Ariel"/>
              </a:rPr>
              <a:t>être considérées comme intrusives ou désagréables </a:t>
            </a:r>
            <a:r>
              <a:rPr lang="fr-FR" b="0" i="0" dirty="0">
                <a:effectLst/>
                <a:latin typeface="Ariel"/>
              </a:rPr>
              <a:t>par les utilisateurs qui ne recherchent pas de contenu sponsorisé, ce qui peut entraîner un refus de cliquer, et donc une plus faible performance de la campagne.</a:t>
            </a:r>
          </a:p>
          <a:p>
            <a:endParaRPr lang="fr-FR" dirty="0"/>
          </a:p>
        </p:txBody>
      </p:sp>
    </p:spTree>
    <p:extLst>
      <p:ext uri="{BB962C8B-B14F-4D97-AF65-F5344CB8AC3E}">
        <p14:creationId xmlns:p14="http://schemas.microsoft.com/office/powerpoint/2010/main" val="30149493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éleste">
  <a:themeElements>
    <a:clrScheme name="Céleste">
      <a:dk1>
        <a:sysClr val="windowText" lastClr="000000"/>
      </a:dk1>
      <a:lt1>
        <a:sysClr val="window" lastClr="FFFFFF"/>
      </a:lt1>
      <a:dk2>
        <a:srgbClr val="104C7E"/>
      </a:dk2>
      <a:lt2>
        <a:srgbClr val="EBEBEB"/>
      </a:lt2>
      <a:accent1>
        <a:srgbClr val="94CE67"/>
      </a:accent1>
      <a:accent2>
        <a:srgbClr val="49D1CD"/>
      </a:accent2>
      <a:accent3>
        <a:srgbClr val="61A5D6"/>
      </a:accent3>
      <a:accent4>
        <a:srgbClr val="9D8CD3"/>
      </a:accent4>
      <a:accent5>
        <a:srgbClr val="E45C8A"/>
      </a:accent5>
      <a:accent6>
        <a:srgbClr val="F98C61"/>
      </a:accent6>
      <a:hlink>
        <a:srgbClr val="AAF172"/>
      </a:hlink>
      <a:folHlink>
        <a:srgbClr val="E7F19A"/>
      </a:folHlink>
    </a:clrScheme>
    <a:fontScheme name="Célest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éleste">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E44E6A2F-09CD-4BE0-B42D-107FF03CEED6}"/>
    </a:ext>
  </a:extLst>
</a:theme>
</file>

<file path=docProps/app.xml><?xml version="1.0" encoding="utf-8"?>
<Properties xmlns="http://schemas.openxmlformats.org/officeDocument/2006/extended-properties" xmlns:vt="http://schemas.openxmlformats.org/officeDocument/2006/docPropsVTypes">
  <TotalTime>3829</TotalTime>
  <Words>3757</Words>
  <Application>Microsoft Office PowerPoint</Application>
  <PresentationFormat>Grand écran</PresentationFormat>
  <Paragraphs>250</Paragraphs>
  <Slides>52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52</vt:i4>
      </vt:variant>
    </vt:vector>
  </HeadingPairs>
  <TitlesOfParts>
    <vt:vector size="58" baseType="lpstr">
      <vt:lpstr>Arial</vt:lpstr>
      <vt:lpstr>Ariel</vt:lpstr>
      <vt:lpstr>Calibri</vt:lpstr>
      <vt:lpstr>Calibri Light</vt:lpstr>
      <vt:lpstr>Outfit</vt:lpstr>
      <vt:lpstr>Céleste</vt:lpstr>
      <vt:lpstr>CAMPAGNE SEA</vt:lpstr>
      <vt:lpstr>Avantages du référencement payant : </vt:lpstr>
      <vt:lpstr>Inconvénients du référencement payant :</vt:lpstr>
      <vt:lpstr>Principe du SEA</vt:lpstr>
      <vt:lpstr>Principe du SEA</vt:lpstr>
      <vt:lpstr>En bref, comment fonctionne le SEA ?</vt:lpstr>
      <vt:lpstr>Avantage</vt:lpstr>
      <vt:lpstr>Avantage</vt:lpstr>
      <vt:lpstr>Les inconvénients</vt:lpstr>
      <vt:lpstr>Les inconvénients</vt:lpstr>
      <vt:lpstr>Pourquoi le référencement payant est-il important pour les entreprises ?</vt:lpstr>
      <vt:lpstr>Pourquoi le SEA est-il important pour les entreprises ?</vt:lpstr>
      <vt:lpstr>Pourquoi le SEA est-il important pour les entreprises ?</vt:lpstr>
      <vt:lpstr>Pourquoi le SEA est-il important pour les entreprises ?</vt:lpstr>
      <vt:lpstr>Pourquoi le SEA est-il important pour les entreprises ?</vt:lpstr>
      <vt:lpstr>Les différents types de publicités sur les moteurs de recherche</vt:lpstr>
      <vt:lpstr>Les différents types de publicités sur les moteurs de recherche</vt:lpstr>
      <vt:lpstr>Les différents types de publicités sur les moteurs de recherche</vt:lpstr>
      <vt:lpstr>Les différents types de publicités sur les moteurs de recherche</vt:lpstr>
      <vt:lpstr>Les différents types de publicités sur les moteurs de recherche</vt:lpstr>
      <vt:lpstr>Les enchères et la méthode d’attribution des annonces</vt:lpstr>
      <vt:lpstr>Comment sont facturées les publicités ?</vt:lpstr>
      <vt:lpstr>Comment sont facturées les publicités ?</vt:lpstr>
      <vt:lpstr>Comment créer une campagne de référencement payant efficace en 6 étapes ?</vt:lpstr>
      <vt:lpstr>Comment créer une campagne de référencement payant efficace en 6 étapes ?</vt:lpstr>
      <vt:lpstr>Comment créer une campagne de référencement payant efficace en 6 étapes ?</vt:lpstr>
      <vt:lpstr>Comment créer une campagne de référencement payant efficace en 6 étapes ?</vt:lpstr>
      <vt:lpstr>Comment créer une campagne de référencement payant efficace en 6 étapes ?</vt:lpstr>
      <vt:lpstr>Comment créer une campagne de référencement payant efficace en 6 étapes ?</vt:lpstr>
      <vt:lpstr>Comment mesurer et améliorer l’efficacité de vos campagnes SEA ?</vt:lpstr>
      <vt:lpstr>Comment mesurer et améliorer l’efficacité de vos campagnes SEA ?</vt:lpstr>
      <vt:lpstr>Les erreurs à éviter lors de la mise en place de votre campagne de Search Engine Advertising</vt:lpstr>
      <vt:lpstr>Les erreurs à éviter lors de la mise en place de votre campagne de Search Engine Advertising</vt:lpstr>
      <vt:lpstr>Présentation PowerPoint</vt:lpstr>
      <vt:lpstr>Définir un budget</vt:lpstr>
      <vt:lpstr>Définir un budget</vt:lpstr>
      <vt:lpstr>utiliser les extensions d’annonces</vt:lpstr>
      <vt:lpstr>utiliser les extensions d’annonces</vt:lpstr>
      <vt:lpstr>définir les requêtes clés sur lesquelles apparaître</vt:lpstr>
      <vt:lpstr>Présentation PowerPoint</vt:lpstr>
      <vt:lpstr>Se lancer sur Google Adwords, les premières questions​:</vt:lpstr>
      <vt:lpstr>Présentation PowerPoint</vt:lpstr>
      <vt:lpstr>Le prix de votre campagne dépendra des mots clés choisis​</vt:lpstr>
      <vt:lpstr>Qu’est ce qui impacte le prix d’un mot clé ?</vt:lpstr>
      <vt:lpstr>Quelles plateformes pour se faire une idée des prix d’un mot clés ?</vt:lpstr>
      <vt:lpstr>Présentation PowerPoint</vt:lpstr>
      <vt:lpstr>Score de qualité</vt:lpstr>
      <vt:lpstr>Ajout des extensions d’annonce</vt:lpstr>
      <vt:lpstr>Calcul de l’AdRank</vt:lpstr>
      <vt:lpstr>Combien l’annonceur 4 va t-il payé en réalité ?</vt:lpstr>
      <vt:lpstr>Combien coûte une agence SEA?</vt:lpstr>
      <vt:lpstr>Combien coûte une agence SEA?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SWOT</dc:title>
  <dc:creator>communication@orchies-futsal.fr</dc:creator>
  <cp:lastModifiedBy>nicolas carre</cp:lastModifiedBy>
  <cp:revision>61</cp:revision>
  <dcterms:created xsi:type="dcterms:W3CDTF">2020-01-28T13:17:23Z</dcterms:created>
  <dcterms:modified xsi:type="dcterms:W3CDTF">2024-03-15T11:26:03Z</dcterms:modified>
</cp:coreProperties>
</file>