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366" r:id="rId2"/>
    <p:sldId id="367" r:id="rId3"/>
    <p:sldId id="368" r:id="rId4"/>
    <p:sldId id="369" r:id="rId5"/>
    <p:sldId id="370" r:id="rId6"/>
    <p:sldId id="371" r:id="rId7"/>
    <p:sldId id="372" r:id="rId8"/>
    <p:sldId id="373" r:id="rId9"/>
    <p:sldId id="374" r:id="rId10"/>
    <p:sldId id="375" r:id="rId11"/>
    <p:sldId id="376" r:id="rId12"/>
    <p:sldId id="378" r:id="rId13"/>
    <p:sldId id="380" r:id="rId14"/>
    <p:sldId id="381" r:id="rId15"/>
    <p:sldId id="383" r:id="rId16"/>
    <p:sldId id="382" r:id="rId17"/>
    <p:sldId id="384" r:id="rId18"/>
    <p:sldId id="385" r:id="rId19"/>
    <p:sldId id="386" r:id="rId20"/>
    <p:sldId id="387" r:id="rId21"/>
    <p:sldId id="388" r:id="rId22"/>
    <p:sldId id="389" r:id="rId23"/>
    <p:sldId id="391" r:id="rId24"/>
    <p:sldId id="392" r:id="rId25"/>
    <p:sldId id="393" r:id="rId26"/>
    <p:sldId id="39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4660"/>
  </p:normalViewPr>
  <p:slideViewPr>
    <p:cSldViewPr snapToGrid="0">
      <p:cViewPr varScale="1">
        <p:scale>
          <a:sx n="82" d="100"/>
          <a:sy n="82" d="100"/>
        </p:scale>
        <p:origin x="730"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4/17/2024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4/17/2024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4/17/2024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4/17/2024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4/17/2024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4/17/2024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4/17/2024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4/17/2024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4/17/2024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europe1.fr/emissions/La-revue-de-presse" TargetMode="External"/><Relationship Id="rId2" Type="http://schemas.openxmlformats.org/officeDocument/2006/relationships/hyperlink" Target="https://www.radiofrance.fr/franceinter/podcasts/la-revue-de-presse" TargetMode="External"/><Relationship Id="rId1" Type="http://schemas.openxmlformats.org/officeDocument/2006/relationships/slideLayout" Target="../slideLayouts/slideLayout2.xml"/><Relationship Id="rId6" Type="http://schemas.openxmlformats.org/officeDocument/2006/relationships/hyperlink" Target="https://hugodecrypte.kessel.media/posts" TargetMode="External"/><Relationship Id="rId5" Type="http://schemas.openxmlformats.org/officeDocument/2006/relationships/hyperlink" Target="https://www.rtl.fr/programmes/l-oeil-de" TargetMode="External"/><Relationship Id="rId4" Type="http://schemas.openxmlformats.org/officeDocument/2006/relationships/hyperlink" Target="https://www.rtl.fr/sujet/la-revue-de-press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6D06CD-9C6C-8442-2121-F6CC34A6C146}"/>
              </a:ext>
            </a:extLst>
          </p:cNvPr>
          <p:cNvSpPr>
            <a:spLocks noGrp="1"/>
          </p:cNvSpPr>
          <p:nvPr>
            <p:ph type="title"/>
          </p:nvPr>
        </p:nvSpPr>
        <p:spPr/>
        <p:txBody>
          <a:bodyPr/>
          <a:lstStyle/>
          <a:p>
            <a:r>
              <a:rPr lang="fr-FR" dirty="0"/>
              <a:t>revue de presse</a:t>
            </a:r>
          </a:p>
        </p:txBody>
      </p:sp>
      <p:sp>
        <p:nvSpPr>
          <p:cNvPr id="3" name="Espace réservé du contenu 2">
            <a:extLst>
              <a:ext uri="{FF2B5EF4-FFF2-40B4-BE49-F238E27FC236}">
                <a16:creationId xmlns:a16="http://schemas.microsoft.com/office/drawing/2014/main" id="{7741D80E-0D78-EC4F-4C79-C2CEC6DA7691}"/>
              </a:ext>
            </a:extLst>
          </p:cNvPr>
          <p:cNvSpPr>
            <a:spLocks noGrp="1"/>
          </p:cNvSpPr>
          <p:nvPr>
            <p:ph idx="1"/>
          </p:nvPr>
        </p:nvSpPr>
        <p:spPr/>
        <p:txBody>
          <a:bodyPr/>
          <a:lstStyle/>
          <a:p>
            <a:r>
              <a:rPr lang="fr-FR" dirty="0"/>
              <a:t>C’est regarder la façon dont les journaux et les magazines traitent l'information et la partage à leurs lecteurs ou auditeurs. C'est donc aussi montrer la variété des points de vue. Faire un panorama de ce qui se dit sur un sujet</a:t>
            </a:r>
          </a:p>
        </p:txBody>
      </p:sp>
    </p:spTree>
    <p:extLst>
      <p:ext uri="{BB962C8B-B14F-4D97-AF65-F5344CB8AC3E}">
        <p14:creationId xmlns:p14="http://schemas.microsoft.com/office/powerpoint/2010/main" val="2649325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6F0CE-67B4-3D56-8F63-EC7B5EE61081}"/>
              </a:ext>
            </a:extLst>
          </p:cNvPr>
          <p:cNvSpPr>
            <a:spLocks noGrp="1"/>
          </p:cNvSpPr>
          <p:nvPr>
            <p:ph type="title"/>
          </p:nvPr>
        </p:nvSpPr>
        <p:spPr/>
        <p:txBody>
          <a:bodyPr/>
          <a:lstStyle/>
          <a:p>
            <a:r>
              <a:rPr lang="fr-FR" dirty="0"/>
              <a:t>Comment réaliser une revue de presse</a:t>
            </a:r>
          </a:p>
        </p:txBody>
      </p:sp>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lstStyle/>
          <a:p>
            <a:r>
              <a:rPr lang="fr-FR" dirty="0"/>
              <a:t>Etape 1 : Définition du thème (notion d'engagement) ; choix d'un sujet / d'une organisation (association, parti politique...).</a:t>
            </a:r>
          </a:p>
          <a:p>
            <a:endParaRPr lang="fr-FR" dirty="0"/>
          </a:p>
          <a:p>
            <a:r>
              <a:rPr lang="fr-FR" dirty="0"/>
              <a:t>Etape 2 : Problématisation / Plan :</a:t>
            </a:r>
          </a:p>
          <a:p>
            <a:r>
              <a:rPr lang="fr-FR" dirty="0"/>
              <a:t>questionnement du sujet à relier avec la notion d'engagement, choix d'un fil directeur, d'une problématique et d'un (premier) plan.</a:t>
            </a:r>
          </a:p>
        </p:txBody>
      </p:sp>
    </p:spTree>
    <p:extLst>
      <p:ext uri="{BB962C8B-B14F-4D97-AF65-F5344CB8AC3E}">
        <p14:creationId xmlns:p14="http://schemas.microsoft.com/office/powerpoint/2010/main" val="1734249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6F0CE-67B4-3D56-8F63-EC7B5EE61081}"/>
              </a:ext>
            </a:extLst>
          </p:cNvPr>
          <p:cNvSpPr>
            <a:spLocks noGrp="1"/>
          </p:cNvSpPr>
          <p:nvPr>
            <p:ph type="title"/>
          </p:nvPr>
        </p:nvSpPr>
        <p:spPr/>
        <p:txBody>
          <a:bodyPr/>
          <a:lstStyle/>
          <a:p>
            <a:r>
              <a:rPr lang="fr-FR" dirty="0"/>
              <a:t>Comment réaliser une revue de presse</a:t>
            </a:r>
          </a:p>
        </p:txBody>
      </p:sp>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normAutofit/>
          </a:bodyPr>
          <a:lstStyle/>
          <a:p>
            <a:r>
              <a:rPr lang="fr-FR" dirty="0"/>
              <a:t>Pistes de réflexion, aide au questionnement :</a:t>
            </a:r>
          </a:p>
          <a:p>
            <a:r>
              <a:rPr lang="fr-FR" dirty="0"/>
              <a:t>– Que faut-il retenir de cette association ? Que veut-on savoir ?Quelles sont ses missions ?</a:t>
            </a:r>
          </a:p>
          <a:p>
            <a:r>
              <a:rPr lang="fr-FR" dirty="0"/>
              <a:t>– Occupe-t-elle une place importante dans la société ? Son rôle est-il reconnu en France ?</a:t>
            </a:r>
          </a:p>
          <a:p>
            <a:r>
              <a:rPr lang="fr-FR" dirty="0"/>
              <a:t>– Comment est-elle perçue par le public ? Est-elle appréciée ?</a:t>
            </a:r>
          </a:p>
          <a:p>
            <a:r>
              <a:rPr lang="fr-FR" dirty="0"/>
              <a:t>– Est-elle médiatique ? Parle-t-on d'elle dans la presse ? Qu'est-ce qui se dit d'elle dans la presse ? Quelles sont ses actualités les plus importantes ?</a:t>
            </a:r>
          </a:p>
          <a:p>
            <a:r>
              <a:rPr lang="fr-FR" dirty="0"/>
              <a:t>– Représente-t-elle bien la notion d'engagement ? Est-elle un bon exemple, un modèle d'engagement ?</a:t>
            </a:r>
          </a:p>
          <a:p>
            <a:r>
              <a:rPr lang="fr-FR" dirty="0"/>
              <a:t>– Quels sont les axes les plus importants ? Quels sujets méritent d'être développés sur cette organisation ? A quelles questions ai-je envie de répondre ? </a:t>
            </a:r>
          </a:p>
        </p:txBody>
      </p:sp>
    </p:spTree>
    <p:extLst>
      <p:ext uri="{BB962C8B-B14F-4D97-AF65-F5344CB8AC3E}">
        <p14:creationId xmlns:p14="http://schemas.microsoft.com/office/powerpoint/2010/main" val="919411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6F0CE-67B4-3D56-8F63-EC7B5EE61081}"/>
              </a:ext>
            </a:extLst>
          </p:cNvPr>
          <p:cNvSpPr>
            <a:spLocks noGrp="1"/>
          </p:cNvSpPr>
          <p:nvPr>
            <p:ph type="title"/>
          </p:nvPr>
        </p:nvSpPr>
        <p:spPr/>
        <p:txBody>
          <a:bodyPr/>
          <a:lstStyle/>
          <a:p>
            <a:r>
              <a:rPr lang="fr-FR" dirty="0"/>
              <a:t>Comment réaliser une revue de presse</a:t>
            </a:r>
          </a:p>
        </p:txBody>
      </p:sp>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normAutofit/>
          </a:bodyPr>
          <a:lstStyle/>
          <a:p>
            <a:r>
              <a:rPr lang="fr-FR" dirty="0"/>
              <a:t>Etape 3 : Recherche des informations essentielles sur l'organisation : informations de base, généralités sur cette organisation : Cf. encyclopédies, sites officiels, scolaires, communiqués de presse, sites de presse...</a:t>
            </a:r>
          </a:p>
          <a:p>
            <a:endParaRPr lang="fr-FR" dirty="0"/>
          </a:p>
          <a:p>
            <a:r>
              <a:rPr lang="fr-FR" dirty="0"/>
              <a:t>Etape 4 : Recherche dans les actualités : explorer la presse, choisir des supports de presse variés en lien direct avec votre organisation (Cf. quotidiens nationaux et régionaux, hebdomadaires, mensuels, radios, TV, sites Internet...).</a:t>
            </a:r>
          </a:p>
        </p:txBody>
      </p:sp>
    </p:spTree>
    <p:extLst>
      <p:ext uri="{BB962C8B-B14F-4D97-AF65-F5344CB8AC3E}">
        <p14:creationId xmlns:p14="http://schemas.microsoft.com/office/powerpoint/2010/main" val="959926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6F0CE-67B4-3D56-8F63-EC7B5EE61081}"/>
              </a:ext>
            </a:extLst>
          </p:cNvPr>
          <p:cNvSpPr>
            <a:spLocks noGrp="1"/>
          </p:cNvSpPr>
          <p:nvPr>
            <p:ph type="title"/>
          </p:nvPr>
        </p:nvSpPr>
        <p:spPr/>
        <p:txBody>
          <a:bodyPr/>
          <a:lstStyle/>
          <a:p>
            <a:r>
              <a:rPr lang="fr-FR" dirty="0"/>
              <a:t>Comment réaliser une revue de presse</a:t>
            </a:r>
          </a:p>
        </p:txBody>
      </p:sp>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normAutofit/>
          </a:bodyPr>
          <a:lstStyle/>
          <a:p>
            <a:r>
              <a:rPr lang="fr-FR" dirty="0"/>
              <a:t>Etape 5 : Repérer des sujets, des actualités à privilégier sur votre organisation : données récentes, chiffres, bilans, portraits, interviews, témoignages, sondages, actualités, exemples de projets ou  d'actions...</a:t>
            </a:r>
          </a:p>
          <a:p>
            <a:endParaRPr lang="fr-FR" dirty="0"/>
          </a:p>
          <a:p>
            <a:r>
              <a:rPr lang="fr-FR" dirty="0"/>
              <a:t>Etape 6 : Sélectionner si possible plusieurs articles pertinents en rapport avec chacun de vos sujets : il faut présenter une même information à partir de 2 ou 3 articles différents et de sources diverses</a:t>
            </a:r>
          </a:p>
        </p:txBody>
      </p:sp>
    </p:spTree>
    <p:extLst>
      <p:ext uri="{BB962C8B-B14F-4D97-AF65-F5344CB8AC3E}">
        <p14:creationId xmlns:p14="http://schemas.microsoft.com/office/powerpoint/2010/main" val="3341486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6F0CE-67B4-3D56-8F63-EC7B5EE61081}"/>
              </a:ext>
            </a:extLst>
          </p:cNvPr>
          <p:cNvSpPr>
            <a:spLocks noGrp="1"/>
          </p:cNvSpPr>
          <p:nvPr>
            <p:ph type="title"/>
          </p:nvPr>
        </p:nvSpPr>
        <p:spPr/>
        <p:txBody>
          <a:bodyPr/>
          <a:lstStyle/>
          <a:p>
            <a:r>
              <a:rPr lang="fr-FR" dirty="0"/>
              <a:t>Comment réaliser une revue de presse</a:t>
            </a:r>
          </a:p>
        </p:txBody>
      </p:sp>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normAutofit/>
          </a:bodyPr>
          <a:lstStyle/>
          <a:p>
            <a:r>
              <a:rPr lang="fr-FR" dirty="0"/>
              <a:t>Plusieurs critères vous seront utiles pour évaluer les articles et faciliter leur sélection :</a:t>
            </a:r>
          </a:p>
          <a:p>
            <a:r>
              <a:rPr lang="fr-FR" dirty="0"/>
              <a:t>- Sont-ils récents, à jour</a:t>
            </a:r>
          </a:p>
          <a:p>
            <a:r>
              <a:rPr lang="fr-FR" dirty="0"/>
              <a:t>- Sont-ils assez informatifs ? Que m'apprennent-ils sur mon organisation ? Sont-ils pertinents, répondent-ils à mes questions ?</a:t>
            </a:r>
          </a:p>
          <a:p>
            <a:r>
              <a:rPr lang="fr-FR" dirty="0"/>
              <a:t>- Sont-ils issus de sources différentes, permettent-ils de recouper les informations et de comparer les points de vue ? Ont-ils un impact ?</a:t>
            </a:r>
          </a:p>
          <a:p>
            <a:r>
              <a:rPr lang="fr-FR" dirty="0"/>
              <a:t>- Proposent-ils une véritable analyse, des commentaires argumentés, des développements voire des opinions (éviter les dépêches reprises sans valeur ajoutée !) ? Les articles proposent-ils des arguments différents, des éléments opposés ou complémentaires (confrontation des articles) ? </a:t>
            </a:r>
          </a:p>
        </p:txBody>
      </p:sp>
    </p:spTree>
    <p:extLst>
      <p:ext uri="{BB962C8B-B14F-4D97-AF65-F5344CB8AC3E}">
        <p14:creationId xmlns:p14="http://schemas.microsoft.com/office/powerpoint/2010/main" val="248090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normAutofit/>
          </a:bodyPr>
          <a:lstStyle/>
          <a:p>
            <a:r>
              <a:rPr lang="fr-FR" dirty="0"/>
              <a:t>=</a:t>
            </a:r>
          </a:p>
        </p:txBody>
      </p:sp>
      <p:pic>
        <p:nvPicPr>
          <p:cNvPr id="5" name="Image 4" descr="Une image contenant texte, capture d’écran, Police, nombre&#10;&#10;Description générée automatiquement">
            <a:extLst>
              <a:ext uri="{FF2B5EF4-FFF2-40B4-BE49-F238E27FC236}">
                <a16:creationId xmlns:a16="http://schemas.microsoft.com/office/drawing/2014/main" id="{5AC028DC-2A02-1091-2DFC-EDFED0CEE3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5692" y="1147748"/>
            <a:ext cx="8356763" cy="4933386"/>
          </a:xfrm>
          <a:prstGeom prst="rect">
            <a:avLst/>
          </a:prstGeom>
        </p:spPr>
      </p:pic>
    </p:spTree>
    <p:extLst>
      <p:ext uri="{BB962C8B-B14F-4D97-AF65-F5344CB8AC3E}">
        <p14:creationId xmlns:p14="http://schemas.microsoft.com/office/powerpoint/2010/main" val="4184914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6F0CE-67B4-3D56-8F63-EC7B5EE61081}"/>
              </a:ext>
            </a:extLst>
          </p:cNvPr>
          <p:cNvSpPr>
            <a:spLocks noGrp="1"/>
          </p:cNvSpPr>
          <p:nvPr>
            <p:ph type="title"/>
          </p:nvPr>
        </p:nvSpPr>
        <p:spPr/>
        <p:txBody>
          <a:bodyPr/>
          <a:lstStyle/>
          <a:p>
            <a:r>
              <a:rPr lang="fr-FR" dirty="0"/>
              <a:t>Comment réaliser une revue de presse</a:t>
            </a:r>
          </a:p>
        </p:txBody>
      </p:sp>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normAutofit/>
          </a:bodyPr>
          <a:lstStyle/>
          <a:p>
            <a:r>
              <a:rPr lang="fr-FR" dirty="0"/>
              <a:t>Etape 7 : Noter systématiquement pour chaque article les sources, l'origine des informations : AUTEUR de l'article. TITRE de l'article. NOM de la revue, date de publication, n°, pages / URL.</a:t>
            </a:r>
          </a:p>
          <a:p>
            <a:endParaRPr lang="fr-FR" dirty="0"/>
          </a:p>
          <a:p>
            <a:r>
              <a:rPr lang="fr-FR" dirty="0"/>
              <a:t>Etape 8 : Chercher les points communs et les différences dans la façon de traiter l'information en lisant vos différents articles.</a:t>
            </a:r>
          </a:p>
          <a:p>
            <a:endParaRPr lang="fr-FR" dirty="0"/>
          </a:p>
          <a:p>
            <a:r>
              <a:rPr lang="fr-FR" dirty="0"/>
              <a:t>Etape 9 : Classer les articles et les informations, affiner votre plan</a:t>
            </a:r>
          </a:p>
        </p:txBody>
      </p:sp>
    </p:spTree>
    <p:extLst>
      <p:ext uri="{BB962C8B-B14F-4D97-AF65-F5344CB8AC3E}">
        <p14:creationId xmlns:p14="http://schemas.microsoft.com/office/powerpoint/2010/main" val="1016052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6F0CE-67B4-3D56-8F63-EC7B5EE61081}"/>
              </a:ext>
            </a:extLst>
          </p:cNvPr>
          <p:cNvSpPr>
            <a:spLocks noGrp="1"/>
          </p:cNvSpPr>
          <p:nvPr>
            <p:ph type="title"/>
          </p:nvPr>
        </p:nvSpPr>
        <p:spPr/>
        <p:txBody>
          <a:bodyPr/>
          <a:lstStyle/>
          <a:p>
            <a:r>
              <a:rPr lang="fr-FR" dirty="0"/>
              <a:t>Comment rédiger une revue de presse ?</a:t>
            </a:r>
          </a:p>
        </p:txBody>
      </p:sp>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normAutofit/>
          </a:bodyPr>
          <a:lstStyle/>
          <a:p>
            <a:r>
              <a:rPr lang="fr-FR" dirty="0"/>
              <a:t>Votre revue de presse a pour but de synthétiser les informations essentielles sur votre organisation, de résumer son actualité, ses évolutions mais aussi de comparer son traitement dans la presse et de donner envie au lecteur de consulter les différentes sources...</a:t>
            </a:r>
          </a:p>
        </p:txBody>
      </p:sp>
    </p:spTree>
    <p:extLst>
      <p:ext uri="{BB962C8B-B14F-4D97-AF65-F5344CB8AC3E}">
        <p14:creationId xmlns:p14="http://schemas.microsoft.com/office/powerpoint/2010/main" val="3428851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6F0CE-67B4-3D56-8F63-EC7B5EE61081}"/>
              </a:ext>
            </a:extLst>
          </p:cNvPr>
          <p:cNvSpPr>
            <a:spLocks noGrp="1"/>
          </p:cNvSpPr>
          <p:nvPr>
            <p:ph type="title"/>
          </p:nvPr>
        </p:nvSpPr>
        <p:spPr/>
        <p:txBody>
          <a:bodyPr/>
          <a:lstStyle/>
          <a:p>
            <a:r>
              <a:rPr lang="fr-FR" dirty="0"/>
              <a:t>Comment rédiger une revue de presse ?</a:t>
            </a:r>
          </a:p>
        </p:txBody>
      </p:sp>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normAutofit/>
          </a:bodyPr>
          <a:lstStyle/>
          <a:p>
            <a:r>
              <a:rPr lang="fr-FR" dirty="0"/>
              <a:t>Etape 1 : Résumer chaque article de presse sélectionné : * Observer le contexte (CF. Légende + source) et repérer l'angle, le point de vue choisi par le journal. * Ne s'intéresser qu'aux informations essentielles dans l'article et écarter toutes les informations accessoires (exemples, descriptions...). Respecter la Règle des 5 W (Règle que tout journaliste utilise pour rédiger son article</a:t>
            </a:r>
          </a:p>
          <a:p>
            <a:endParaRPr lang="fr-FR" dirty="0"/>
          </a:p>
        </p:txBody>
      </p:sp>
    </p:spTree>
    <p:extLst>
      <p:ext uri="{BB962C8B-B14F-4D97-AF65-F5344CB8AC3E}">
        <p14:creationId xmlns:p14="http://schemas.microsoft.com/office/powerpoint/2010/main" val="2007696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6F0CE-67B4-3D56-8F63-EC7B5EE61081}"/>
              </a:ext>
            </a:extLst>
          </p:cNvPr>
          <p:cNvSpPr>
            <a:spLocks noGrp="1"/>
          </p:cNvSpPr>
          <p:nvPr>
            <p:ph type="title"/>
          </p:nvPr>
        </p:nvSpPr>
        <p:spPr/>
        <p:txBody>
          <a:bodyPr/>
          <a:lstStyle/>
          <a:p>
            <a:r>
              <a:rPr lang="fr-FR" dirty="0"/>
              <a:t>Comment rédiger une revue de presse ?</a:t>
            </a:r>
          </a:p>
        </p:txBody>
      </p:sp>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normAutofit/>
          </a:bodyPr>
          <a:lstStyle/>
          <a:p>
            <a:r>
              <a:rPr lang="fr-FR" dirty="0"/>
              <a:t>5 W = </a:t>
            </a:r>
            <a:r>
              <a:rPr lang="fr-FR" dirty="0" err="1"/>
              <a:t>Who</a:t>
            </a:r>
            <a:r>
              <a:rPr lang="fr-FR" dirty="0"/>
              <a:t> ? </a:t>
            </a:r>
            <a:r>
              <a:rPr lang="fr-FR" dirty="0" err="1"/>
              <a:t>What</a:t>
            </a:r>
            <a:r>
              <a:rPr lang="fr-FR" dirty="0"/>
              <a:t> ? </a:t>
            </a:r>
            <a:r>
              <a:rPr lang="fr-FR" dirty="0" err="1"/>
              <a:t>Where</a:t>
            </a:r>
            <a:r>
              <a:rPr lang="fr-FR" dirty="0"/>
              <a:t> ? </a:t>
            </a:r>
            <a:r>
              <a:rPr lang="fr-FR" dirty="0" err="1"/>
              <a:t>When</a:t>
            </a:r>
            <a:r>
              <a:rPr lang="fr-FR" dirty="0"/>
              <a:t> ? </a:t>
            </a:r>
            <a:r>
              <a:rPr lang="fr-FR" dirty="0" err="1"/>
              <a:t>Why</a:t>
            </a:r>
            <a:r>
              <a:rPr lang="fr-FR" dirty="0"/>
              <a:t> ? :</a:t>
            </a:r>
          </a:p>
          <a:p>
            <a:r>
              <a:rPr lang="fr-FR" dirty="0"/>
              <a:t>→ Acteurs ? De qui parle-t-on ?</a:t>
            </a:r>
          </a:p>
          <a:p>
            <a:r>
              <a:rPr lang="fr-FR" dirty="0"/>
              <a:t>→ Sujet ? De quoi parle-t-on dans cet article ?</a:t>
            </a:r>
          </a:p>
          <a:p>
            <a:r>
              <a:rPr lang="fr-FR" dirty="0"/>
              <a:t>→ Localisation ? Où se déroule l'action ?</a:t>
            </a:r>
          </a:p>
          <a:p>
            <a:r>
              <a:rPr lang="fr-FR" dirty="0"/>
              <a:t>→ Temps ? Quand se déroule l'action ? Durée ?</a:t>
            </a:r>
          </a:p>
          <a:p>
            <a:r>
              <a:rPr lang="fr-FR" dirty="0"/>
              <a:t>→ Causes et conséquences ? Comment ? Pourquoi ?</a:t>
            </a:r>
          </a:p>
          <a:p>
            <a:r>
              <a:rPr lang="fr-FR" dirty="0"/>
              <a:t>Votre résumé développera 3 à 5 idées. Il sera court : il fera entre 5 et 10 lignes</a:t>
            </a:r>
          </a:p>
        </p:txBody>
      </p:sp>
    </p:spTree>
    <p:extLst>
      <p:ext uri="{BB962C8B-B14F-4D97-AF65-F5344CB8AC3E}">
        <p14:creationId xmlns:p14="http://schemas.microsoft.com/office/powerpoint/2010/main" val="267282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A50E04-0F65-998D-6FCB-571642F707E7}"/>
              </a:ext>
            </a:extLst>
          </p:cNvPr>
          <p:cNvSpPr>
            <a:spLocks noGrp="1"/>
          </p:cNvSpPr>
          <p:nvPr>
            <p:ph type="title"/>
          </p:nvPr>
        </p:nvSpPr>
        <p:spPr/>
        <p:txBody>
          <a:bodyPr/>
          <a:lstStyle/>
          <a:p>
            <a:r>
              <a:rPr lang="fr-FR" dirty="0"/>
              <a:t>Revue de presse</a:t>
            </a:r>
          </a:p>
        </p:txBody>
      </p:sp>
      <p:sp>
        <p:nvSpPr>
          <p:cNvPr id="3" name="Espace réservé du contenu 2">
            <a:extLst>
              <a:ext uri="{FF2B5EF4-FFF2-40B4-BE49-F238E27FC236}">
                <a16:creationId xmlns:a16="http://schemas.microsoft.com/office/drawing/2014/main" id="{5A62EB23-B83E-965D-4EAB-DD2CCB6FE455}"/>
              </a:ext>
            </a:extLst>
          </p:cNvPr>
          <p:cNvSpPr>
            <a:spLocks noGrp="1"/>
          </p:cNvSpPr>
          <p:nvPr>
            <p:ph idx="1"/>
          </p:nvPr>
        </p:nvSpPr>
        <p:spPr/>
        <p:txBody>
          <a:bodyPr/>
          <a:lstStyle/>
          <a:p>
            <a:r>
              <a:rPr lang="fr-FR" dirty="0"/>
              <a:t>Evidemment chaque journal a sa propre façon de décortiquer l’actualité. Il n’est pas question de travestir l’actualité mais d’être conscient que l'objectivité pure est un fantasme. Outre que nous écrivons tous de quelque part (Ce que nous sommes fait que nous nous intéressons plutôt à certains types de sujets plutôt qu'à tels autres, que nous les analysons de façon différente, etc.), la plupart des journaux news ont une identité Le Figaro ne traite pas un même sujet comme le ferait Le Monde, Libération, L'Obs, </a:t>
            </a:r>
            <a:r>
              <a:rPr lang="fr-FR" dirty="0" err="1"/>
              <a:t>Mariane</a:t>
            </a:r>
            <a:r>
              <a:rPr lang="fr-FR" dirty="0"/>
              <a:t>, Médiapart, l'Opinion. Valeurs, Actuelles, etc. </a:t>
            </a:r>
          </a:p>
        </p:txBody>
      </p:sp>
    </p:spTree>
    <p:extLst>
      <p:ext uri="{BB962C8B-B14F-4D97-AF65-F5344CB8AC3E}">
        <p14:creationId xmlns:p14="http://schemas.microsoft.com/office/powerpoint/2010/main" val="2822353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6F0CE-67B4-3D56-8F63-EC7B5EE61081}"/>
              </a:ext>
            </a:extLst>
          </p:cNvPr>
          <p:cNvSpPr>
            <a:spLocks noGrp="1"/>
          </p:cNvSpPr>
          <p:nvPr>
            <p:ph type="title"/>
          </p:nvPr>
        </p:nvSpPr>
        <p:spPr/>
        <p:txBody>
          <a:bodyPr/>
          <a:lstStyle/>
          <a:p>
            <a:r>
              <a:rPr lang="fr-FR" dirty="0"/>
              <a:t>Comment rédiger une revue de presse ?</a:t>
            </a:r>
          </a:p>
        </p:txBody>
      </p:sp>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normAutofit/>
          </a:bodyPr>
          <a:lstStyle/>
          <a:p>
            <a:r>
              <a:rPr lang="fr-FR" dirty="0"/>
              <a:t>Etape 2 : S élection de citations et de documents</a:t>
            </a:r>
          </a:p>
          <a:p>
            <a:r>
              <a:rPr lang="fr-FR" dirty="0"/>
              <a:t>* Rédaction des titres.</a:t>
            </a:r>
          </a:p>
          <a:p>
            <a:r>
              <a:rPr lang="fr-FR" dirty="0"/>
              <a:t>* Repérage de citations intéressantes et éventuellement d'informations insolites, curieuses, originales.</a:t>
            </a:r>
          </a:p>
          <a:p>
            <a:r>
              <a:rPr lang="fr-FR" dirty="0"/>
              <a:t>* Sélection de documents :</a:t>
            </a:r>
          </a:p>
          <a:p>
            <a:r>
              <a:rPr lang="fr-FR" dirty="0"/>
              <a:t>Pour chaque document repéré, il sera nécessaire de se poser les questions suivantes : Que veut-on essentiellement me montrer à travers ce document ? Ce document est-il vraiment utile pour s'informer sur mon organisation ? A-t-il sa place dans ma revue de presse</a:t>
            </a:r>
          </a:p>
        </p:txBody>
      </p:sp>
    </p:spTree>
    <p:extLst>
      <p:ext uri="{BB962C8B-B14F-4D97-AF65-F5344CB8AC3E}">
        <p14:creationId xmlns:p14="http://schemas.microsoft.com/office/powerpoint/2010/main" val="2691619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6F0CE-67B4-3D56-8F63-EC7B5EE61081}"/>
              </a:ext>
            </a:extLst>
          </p:cNvPr>
          <p:cNvSpPr>
            <a:spLocks noGrp="1"/>
          </p:cNvSpPr>
          <p:nvPr>
            <p:ph type="title"/>
          </p:nvPr>
        </p:nvSpPr>
        <p:spPr/>
        <p:txBody>
          <a:bodyPr/>
          <a:lstStyle/>
          <a:p>
            <a:r>
              <a:rPr lang="fr-FR" dirty="0"/>
              <a:t>Comment rédiger une revue de presse ?</a:t>
            </a:r>
          </a:p>
        </p:txBody>
      </p:sp>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normAutofit/>
          </a:bodyPr>
          <a:lstStyle/>
          <a:p>
            <a:r>
              <a:rPr lang="fr-FR" dirty="0"/>
              <a:t>Etape 3 : Montage des titres et des citations + résumés + documents</a:t>
            </a:r>
          </a:p>
          <a:p>
            <a:r>
              <a:rPr lang="fr-FR" dirty="0"/>
              <a:t>Votre revue de presse </a:t>
            </a:r>
            <a:r>
              <a:rPr lang="fr-FR" dirty="0" err="1"/>
              <a:t>conteindra</a:t>
            </a:r>
            <a:r>
              <a:rPr lang="fr-FR" dirty="0"/>
              <a:t> environ une dizaine d'actualités : 10 à 20 articles de presse.</a:t>
            </a:r>
          </a:p>
          <a:p>
            <a:r>
              <a:rPr lang="fr-FR" dirty="0"/>
              <a:t>Voici la démarche pour traiter chaque article :</a:t>
            </a:r>
          </a:p>
          <a:p>
            <a:r>
              <a:rPr lang="fr-FR" dirty="0"/>
              <a:t>* Mise en page : disposition des rubriques, dates, titres...</a:t>
            </a:r>
          </a:p>
          <a:p>
            <a:r>
              <a:rPr lang="fr-FR" dirty="0"/>
              <a:t>* Si la source est électronique (site Internet...), intégrer un lien hypertexte sur l'article original : lien directement à partir du titre ou à la fin du résumé</a:t>
            </a:r>
          </a:p>
          <a:p>
            <a:r>
              <a:rPr lang="fr-FR" dirty="0"/>
              <a:t>* Saisie des résumés des articles, intégration de citations.</a:t>
            </a:r>
          </a:p>
          <a:p>
            <a:r>
              <a:rPr lang="fr-FR" dirty="0"/>
              <a:t>* Insertion des documents et des sources. Tout élément d'information retenu dans la revue de presse doit être obligatoirement accompagné de sa source.</a:t>
            </a:r>
          </a:p>
        </p:txBody>
      </p:sp>
    </p:spTree>
    <p:extLst>
      <p:ext uri="{BB962C8B-B14F-4D97-AF65-F5344CB8AC3E}">
        <p14:creationId xmlns:p14="http://schemas.microsoft.com/office/powerpoint/2010/main" val="1081114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36F0CE-67B4-3D56-8F63-EC7B5EE61081}"/>
              </a:ext>
            </a:extLst>
          </p:cNvPr>
          <p:cNvSpPr>
            <a:spLocks noGrp="1"/>
          </p:cNvSpPr>
          <p:nvPr>
            <p:ph type="title"/>
          </p:nvPr>
        </p:nvSpPr>
        <p:spPr/>
        <p:txBody>
          <a:bodyPr/>
          <a:lstStyle/>
          <a:p>
            <a:r>
              <a:rPr lang="fr-FR" dirty="0"/>
              <a:t>Comment rédiger une revue de presse ?</a:t>
            </a:r>
          </a:p>
        </p:txBody>
      </p:sp>
      <p:sp>
        <p:nvSpPr>
          <p:cNvPr id="3" name="Espace réservé du contenu 2">
            <a:extLst>
              <a:ext uri="{FF2B5EF4-FFF2-40B4-BE49-F238E27FC236}">
                <a16:creationId xmlns:a16="http://schemas.microsoft.com/office/drawing/2014/main" id="{D28BB2A7-2B94-778A-5847-DB1EBD0FACC0}"/>
              </a:ext>
            </a:extLst>
          </p:cNvPr>
          <p:cNvSpPr>
            <a:spLocks noGrp="1"/>
          </p:cNvSpPr>
          <p:nvPr>
            <p:ph idx="1"/>
          </p:nvPr>
        </p:nvSpPr>
        <p:spPr/>
        <p:txBody>
          <a:bodyPr>
            <a:normAutofit/>
          </a:bodyPr>
          <a:lstStyle/>
          <a:p>
            <a:r>
              <a:rPr lang="fr-FR" dirty="0"/>
              <a:t>Etape 4 : Rédaction de la synthèse • Votre synthèse fera environ une page. Elle résumera les informations clés extraites des articles de presse que vous avez sélectionnés.</a:t>
            </a:r>
          </a:p>
        </p:txBody>
      </p:sp>
    </p:spTree>
    <p:extLst>
      <p:ext uri="{BB962C8B-B14F-4D97-AF65-F5344CB8AC3E}">
        <p14:creationId xmlns:p14="http://schemas.microsoft.com/office/powerpoint/2010/main" val="1221360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0FA7A6-9A59-CD9A-FB7F-6C14B0EFD966}"/>
              </a:ext>
            </a:extLst>
          </p:cNvPr>
          <p:cNvSpPr>
            <a:spLocks noGrp="1"/>
          </p:cNvSpPr>
          <p:nvPr>
            <p:ph type="title"/>
          </p:nvPr>
        </p:nvSpPr>
        <p:spPr/>
        <p:txBody>
          <a:bodyPr/>
          <a:lstStyle/>
          <a:p>
            <a:r>
              <a:rPr lang="fr-FR" dirty="0"/>
              <a:t>Comment présenter une revue de presse ?</a:t>
            </a:r>
          </a:p>
        </p:txBody>
      </p:sp>
      <p:sp>
        <p:nvSpPr>
          <p:cNvPr id="3" name="Espace réservé du contenu 2">
            <a:extLst>
              <a:ext uri="{FF2B5EF4-FFF2-40B4-BE49-F238E27FC236}">
                <a16:creationId xmlns:a16="http://schemas.microsoft.com/office/drawing/2014/main" id="{C5811294-8316-28C2-5B6E-AD509A48A8EE}"/>
              </a:ext>
            </a:extLst>
          </p:cNvPr>
          <p:cNvSpPr>
            <a:spLocks noGrp="1"/>
          </p:cNvSpPr>
          <p:nvPr>
            <p:ph idx="1"/>
          </p:nvPr>
        </p:nvSpPr>
        <p:spPr/>
        <p:txBody>
          <a:bodyPr/>
          <a:lstStyle/>
          <a:p>
            <a:r>
              <a:rPr lang="fr-FR" dirty="0"/>
              <a:t>a) Une page de titre</a:t>
            </a:r>
          </a:p>
          <a:p>
            <a:r>
              <a:rPr lang="fr-FR" dirty="0"/>
              <a:t>* Indiquez vos noms et prénoms, votre classe, la matière...</a:t>
            </a:r>
          </a:p>
          <a:p>
            <a:r>
              <a:rPr lang="fr-FR" dirty="0"/>
              <a:t>* Donnez un titre à votre revue de presse et datez-la.</a:t>
            </a:r>
          </a:p>
        </p:txBody>
      </p:sp>
    </p:spTree>
    <p:extLst>
      <p:ext uri="{BB962C8B-B14F-4D97-AF65-F5344CB8AC3E}">
        <p14:creationId xmlns:p14="http://schemas.microsoft.com/office/powerpoint/2010/main" val="19363322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0FA7A6-9A59-CD9A-FB7F-6C14B0EFD966}"/>
              </a:ext>
            </a:extLst>
          </p:cNvPr>
          <p:cNvSpPr>
            <a:spLocks noGrp="1"/>
          </p:cNvSpPr>
          <p:nvPr>
            <p:ph type="title"/>
          </p:nvPr>
        </p:nvSpPr>
        <p:spPr/>
        <p:txBody>
          <a:bodyPr/>
          <a:lstStyle/>
          <a:p>
            <a:r>
              <a:rPr lang="fr-FR" dirty="0"/>
              <a:t>Comment présenter une revue de presse ?</a:t>
            </a:r>
          </a:p>
        </p:txBody>
      </p:sp>
      <p:sp>
        <p:nvSpPr>
          <p:cNvPr id="3" name="Espace réservé du contenu 2">
            <a:extLst>
              <a:ext uri="{FF2B5EF4-FFF2-40B4-BE49-F238E27FC236}">
                <a16:creationId xmlns:a16="http://schemas.microsoft.com/office/drawing/2014/main" id="{C5811294-8316-28C2-5B6E-AD509A48A8EE}"/>
              </a:ext>
            </a:extLst>
          </p:cNvPr>
          <p:cNvSpPr>
            <a:spLocks noGrp="1"/>
          </p:cNvSpPr>
          <p:nvPr>
            <p:ph idx="1"/>
          </p:nvPr>
        </p:nvSpPr>
        <p:spPr/>
        <p:txBody>
          <a:bodyPr>
            <a:normAutofit fontScale="92500" lnSpcReduction="10000"/>
          </a:bodyPr>
          <a:lstStyle/>
          <a:p>
            <a:r>
              <a:rPr lang="fr-FR" dirty="0"/>
              <a:t>b) Le contenu de la revue de presse</a:t>
            </a:r>
          </a:p>
          <a:p>
            <a:r>
              <a:rPr lang="fr-FR" dirty="0"/>
              <a:t>* Votre revue de presse sera structurée. Elle contiendra :</a:t>
            </a:r>
          </a:p>
          <a:p>
            <a:r>
              <a:rPr lang="fr-FR" dirty="0"/>
              <a:t>- une page de titre (page de présentation),</a:t>
            </a:r>
          </a:p>
          <a:p>
            <a:r>
              <a:rPr lang="fr-FR" dirty="0"/>
              <a:t>- un sommaire paginé,</a:t>
            </a:r>
          </a:p>
          <a:p>
            <a:r>
              <a:rPr lang="fr-FR" dirty="0"/>
              <a:t>- une introduction,</a:t>
            </a:r>
          </a:p>
          <a:p>
            <a:r>
              <a:rPr lang="fr-FR" dirty="0"/>
              <a:t>- un développement (les titres et actualités que vous avez choisi de développer accompagnés de citations et de documents),</a:t>
            </a:r>
          </a:p>
          <a:p>
            <a:r>
              <a:rPr lang="fr-FR" dirty="0"/>
              <a:t>- une conclusion,</a:t>
            </a:r>
          </a:p>
          <a:p>
            <a:r>
              <a:rPr lang="fr-FR" dirty="0"/>
              <a:t>- une page de synthèse (résumé des informations importantes),</a:t>
            </a:r>
          </a:p>
          <a:p>
            <a:r>
              <a:rPr lang="fr-FR" dirty="0"/>
              <a:t>- une bibliographie / sitographie.</a:t>
            </a:r>
          </a:p>
        </p:txBody>
      </p:sp>
    </p:spTree>
    <p:extLst>
      <p:ext uri="{BB962C8B-B14F-4D97-AF65-F5344CB8AC3E}">
        <p14:creationId xmlns:p14="http://schemas.microsoft.com/office/powerpoint/2010/main" val="2697883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0FA7A6-9A59-CD9A-FB7F-6C14B0EFD966}"/>
              </a:ext>
            </a:extLst>
          </p:cNvPr>
          <p:cNvSpPr>
            <a:spLocks noGrp="1"/>
          </p:cNvSpPr>
          <p:nvPr>
            <p:ph type="title"/>
          </p:nvPr>
        </p:nvSpPr>
        <p:spPr/>
        <p:txBody>
          <a:bodyPr/>
          <a:lstStyle/>
          <a:p>
            <a:r>
              <a:rPr lang="fr-FR" dirty="0"/>
              <a:t>Comment présenter une revue de presse ?</a:t>
            </a:r>
          </a:p>
        </p:txBody>
      </p:sp>
      <p:sp>
        <p:nvSpPr>
          <p:cNvPr id="3" name="Espace réservé du contenu 2">
            <a:extLst>
              <a:ext uri="{FF2B5EF4-FFF2-40B4-BE49-F238E27FC236}">
                <a16:creationId xmlns:a16="http://schemas.microsoft.com/office/drawing/2014/main" id="{C5811294-8316-28C2-5B6E-AD509A48A8EE}"/>
              </a:ext>
            </a:extLst>
          </p:cNvPr>
          <p:cNvSpPr>
            <a:spLocks noGrp="1"/>
          </p:cNvSpPr>
          <p:nvPr>
            <p:ph idx="1"/>
          </p:nvPr>
        </p:nvSpPr>
        <p:spPr/>
        <p:txBody>
          <a:bodyPr>
            <a:normAutofit/>
          </a:bodyPr>
          <a:lstStyle/>
          <a:p>
            <a:r>
              <a:rPr lang="fr-FR" dirty="0"/>
              <a:t>b) Le contenu de la revue de presse</a:t>
            </a:r>
          </a:p>
          <a:p>
            <a:r>
              <a:rPr lang="fr-FR" dirty="0"/>
              <a:t>Pour chaque article de presse, votre revue de presse proposera :</a:t>
            </a:r>
          </a:p>
          <a:p>
            <a:r>
              <a:rPr lang="fr-FR" dirty="0"/>
              <a:t>– le nom de la rubrique : angle, aspect traité sur le sujet ;</a:t>
            </a:r>
          </a:p>
          <a:p>
            <a:r>
              <a:rPr lang="fr-FR" dirty="0"/>
              <a:t>– un titre : actualité, information principale à mettre en relief dans la rédaction et dans la mise en page;</a:t>
            </a:r>
          </a:p>
          <a:p>
            <a:r>
              <a:rPr lang="fr-FR" dirty="0"/>
              <a:t>– un résumé : un texte explicatif de 5 à 10 lignes récapitulant les données essentielles ;</a:t>
            </a:r>
          </a:p>
          <a:p>
            <a:r>
              <a:rPr lang="fr-FR" dirty="0"/>
              <a:t>– éventuellement une citation : un extrait, une phrase clé, une analyse... ;</a:t>
            </a:r>
          </a:p>
          <a:p>
            <a:r>
              <a:rPr lang="fr-FR" dirty="0"/>
              <a:t>– la mention de la source : nom du journaliste, nom du journal ou magazine, date, pages ou URL... (Si la source est électronique, créer un lien hypertexte vers le site où se trouve l'article original) ;</a:t>
            </a:r>
          </a:p>
          <a:p>
            <a:r>
              <a:rPr lang="fr-FR" dirty="0"/>
              <a:t>– un document : une illustration (photographie, dessin de presse, graphique...).</a:t>
            </a:r>
          </a:p>
        </p:txBody>
      </p:sp>
    </p:spTree>
    <p:extLst>
      <p:ext uri="{BB962C8B-B14F-4D97-AF65-F5344CB8AC3E}">
        <p14:creationId xmlns:p14="http://schemas.microsoft.com/office/powerpoint/2010/main" val="3038418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F43BB3-63D2-8868-E8C6-FC2DDA623CD9}"/>
              </a:ext>
            </a:extLst>
          </p:cNvPr>
          <p:cNvSpPr>
            <a:spLocks noGrp="1"/>
          </p:cNvSpPr>
          <p:nvPr>
            <p:ph type="title"/>
          </p:nvPr>
        </p:nvSpPr>
        <p:spPr/>
        <p:txBody>
          <a:bodyPr/>
          <a:lstStyle/>
          <a:p>
            <a:r>
              <a:rPr lang="fr-FR" dirty="0"/>
              <a:t>Exemples d’une revue de presse</a:t>
            </a:r>
          </a:p>
        </p:txBody>
      </p:sp>
      <p:sp>
        <p:nvSpPr>
          <p:cNvPr id="3" name="Espace réservé du contenu 2">
            <a:extLst>
              <a:ext uri="{FF2B5EF4-FFF2-40B4-BE49-F238E27FC236}">
                <a16:creationId xmlns:a16="http://schemas.microsoft.com/office/drawing/2014/main" id="{91E7DE91-B678-6323-6999-F8FBE7753826}"/>
              </a:ext>
            </a:extLst>
          </p:cNvPr>
          <p:cNvSpPr>
            <a:spLocks noGrp="1"/>
          </p:cNvSpPr>
          <p:nvPr>
            <p:ph idx="1"/>
          </p:nvPr>
        </p:nvSpPr>
        <p:spPr/>
        <p:txBody>
          <a:bodyPr/>
          <a:lstStyle/>
          <a:p>
            <a:r>
              <a:rPr lang="fr-FR" dirty="0">
                <a:hlinkClick r:id="rId2"/>
              </a:rPr>
              <a:t>https://www.radiofrance.fr/franceinter/podcasts/la-revue-de-presse</a:t>
            </a:r>
            <a:endParaRPr lang="fr-FR" dirty="0"/>
          </a:p>
          <a:p>
            <a:r>
              <a:rPr lang="fr-FR" dirty="0">
                <a:hlinkClick r:id="rId3"/>
              </a:rPr>
              <a:t>https://www.europe1.fr/emissions/La-revue-de-presse</a:t>
            </a:r>
            <a:endParaRPr lang="fr-FR" dirty="0"/>
          </a:p>
          <a:p>
            <a:r>
              <a:rPr lang="fr-FR" dirty="0">
                <a:hlinkClick r:id="rId4"/>
              </a:rPr>
              <a:t>https://www.rtl.fr/sujet/la-revue-de-presse</a:t>
            </a:r>
            <a:endParaRPr lang="fr-FR" dirty="0"/>
          </a:p>
          <a:p>
            <a:r>
              <a:rPr lang="fr-FR" dirty="0">
                <a:hlinkClick r:id="rId5"/>
              </a:rPr>
              <a:t>https://www.rtl.fr/programmes/l-oeil-de</a:t>
            </a:r>
            <a:endParaRPr lang="fr-FR" dirty="0"/>
          </a:p>
          <a:p>
            <a:r>
              <a:rPr lang="fr-FR">
                <a:hlinkClick r:id="rId6"/>
              </a:rPr>
              <a:t>https://hugodecrypte.kessel.media/posts</a:t>
            </a:r>
            <a:endParaRPr lang="fr-FR"/>
          </a:p>
          <a:p>
            <a:endParaRPr lang="fr-FR" dirty="0"/>
          </a:p>
        </p:txBody>
      </p:sp>
    </p:spTree>
    <p:extLst>
      <p:ext uri="{BB962C8B-B14F-4D97-AF65-F5344CB8AC3E}">
        <p14:creationId xmlns:p14="http://schemas.microsoft.com/office/powerpoint/2010/main" val="2692538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BF6AE1-791F-8D5D-9DD1-FF596CC42366}"/>
              </a:ext>
            </a:extLst>
          </p:cNvPr>
          <p:cNvSpPr>
            <a:spLocks noGrp="1"/>
          </p:cNvSpPr>
          <p:nvPr>
            <p:ph type="title"/>
          </p:nvPr>
        </p:nvSpPr>
        <p:spPr/>
        <p:txBody>
          <a:bodyPr/>
          <a:lstStyle/>
          <a:p>
            <a:r>
              <a:rPr lang="fr-FR" dirty="0"/>
              <a:t>exemple</a:t>
            </a:r>
          </a:p>
        </p:txBody>
      </p:sp>
      <p:sp>
        <p:nvSpPr>
          <p:cNvPr id="3" name="Espace réservé du contenu 2">
            <a:extLst>
              <a:ext uri="{FF2B5EF4-FFF2-40B4-BE49-F238E27FC236}">
                <a16:creationId xmlns:a16="http://schemas.microsoft.com/office/drawing/2014/main" id="{01B46A2C-E653-3AE3-E2DE-D9C7A0043A7D}"/>
              </a:ext>
            </a:extLst>
          </p:cNvPr>
          <p:cNvSpPr>
            <a:spLocks noGrp="1"/>
          </p:cNvSpPr>
          <p:nvPr>
            <p:ph idx="1"/>
          </p:nvPr>
        </p:nvSpPr>
        <p:spPr/>
        <p:txBody>
          <a:bodyPr>
            <a:normAutofit lnSpcReduction="10000"/>
          </a:bodyPr>
          <a:lstStyle/>
          <a:p>
            <a:r>
              <a:rPr lang="fr-FR" dirty="0"/>
              <a:t>Manifestation sur les retraites : </a:t>
            </a:r>
          </a:p>
          <a:p>
            <a:r>
              <a:rPr lang="fr-FR" dirty="0"/>
              <a:t>-Le Monde et Libération mettent en avant le nombre de personnes qui ont manifesté </a:t>
            </a:r>
          </a:p>
          <a:p>
            <a:r>
              <a:rPr lang="fr-FR" dirty="0"/>
              <a:t>- Le Figaro joue sur l’opposition syndicat/gouvernement. Mais en mettant le exergue la fermeté du gouvernement </a:t>
            </a:r>
          </a:p>
          <a:p>
            <a:r>
              <a:rPr lang="fr-FR" dirty="0"/>
              <a:t>- La Croix parle de la même chose, mais elle angle sur les conflits </a:t>
            </a:r>
          </a:p>
          <a:p>
            <a:r>
              <a:rPr lang="fr-FR" dirty="0"/>
              <a:t>- L’Obs parle d’une réforme de trop, ce qui ne veut pas dire grand-chose. Cela dit, c’est un hebdomadaire et il est paru la veille de la manifestation. Il n’en a donc pas eu le résultat. Il va donc parler de la réforme en général, de l’opposition Macron/Berger, donc syndicat/gouvernement. Et du point de vue des principaux concernés. C’est une enquête.</a:t>
            </a:r>
          </a:p>
          <a:p>
            <a:r>
              <a:rPr lang="fr-FR" dirty="0"/>
              <a:t> - Enfin Valeurs actuelles noie le problème des retraites dans une diatribe contre le gouvernement très complotiste et pas très journalistique. </a:t>
            </a:r>
          </a:p>
        </p:txBody>
      </p:sp>
    </p:spTree>
    <p:extLst>
      <p:ext uri="{BB962C8B-B14F-4D97-AF65-F5344CB8AC3E}">
        <p14:creationId xmlns:p14="http://schemas.microsoft.com/office/powerpoint/2010/main" val="4020178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BF6AE1-791F-8D5D-9DD1-FF596CC42366}"/>
              </a:ext>
            </a:extLst>
          </p:cNvPr>
          <p:cNvSpPr>
            <a:spLocks noGrp="1"/>
          </p:cNvSpPr>
          <p:nvPr>
            <p:ph type="title"/>
          </p:nvPr>
        </p:nvSpPr>
        <p:spPr/>
        <p:txBody>
          <a:bodyPr/>
          <a:lstStyle/>
          <a:p>
            <a:r>
              <a:rPr lang="fr-FR" dirty="0"/>
              <a:t>exemple</a:t>
            </a:r>
          </a:p>
        </p:txBody>
      </p:sp>
      <p:sp>
        <p:nvSpPr>
          <p:cNvPr id="3" name="Espace réservé du contenu 2">
            <a:extLst>
              <a:ext uri="{FF2B5EF4-FFF2-40B4-BE49-F238E27FC236}">
                <a16:creationId xmlns:a16="http://schemas.microsoft.com/office/drawing/2014/main" id="{01B46A2C-E653-3AE3-E2DE-D9C7A0043A7D}"/>
              </a:ext>
            </a:extLst>
          </p:cNvPr>
          <p:cNvSpPr>
            <a:spLocks noGrp="1"/>
          </p:cNvSpPr>
          <p:nvPr>
            <p:ph idx="1"/>
          </p:nvPr>
        </p:nvSpPr>
        <p:spPr/>
        <p:txBody>
          <a:bodyPr/>
          <a:lstStyle/>
          <a:p>
            <a:r>
              <a:rPr lang="fr-FR" dirty="0"/>
              <a:t>Tous les titres parlent des manifestations contre le projet de loi sur les retraites. Mais chacun à sa façon, les titres sont différents.</a:t>
            </a:r>
          </a:p>
          <a:p>
            <a:r>
              <a:rPr lang="fr-FR" dirty="0"/>
              <a:t>Donc le premier rôle de la revue de presse, c’est de donner à voir un panorama de la presse sur un ou plusieurs sujets en montrant les différentes façons de traiter ces sujets. </a:t>
            </a:r>
          </a:p>
        </p:txBody>
      </p:sp>
    </p:spTree>
    <p:extLst>
      <p:ext uri="{BB962C8B-B14F-4D97-AF65-F5344CB8AC3E}">
        <p14:creationId xmlns:p14="http://schemas.microsoft.com/office/powerpoint/2010/main" val="34051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348B9D-6120-C5AE-A518-247294DC63F5}"/>
              </a:ext>
            </a:extLst>
          </p:cNvPr>
          <p:cNvSpPr>
            <a:spLocks noGrp="1"/>
          </p:cNvSpPr>
          <p:nvPr>
            <p:ph type="title"/>
          </p:nvPr>
        </p:nvSpPr>
        <p:spPr/>
        <p:txBody>
          <a:bodyPr/>
          <a:lstStyle/>
          <a:p>
            <a:r>
              <a:rPr lang="fr-FR" dirty="0"/>
              <a:t>deux sortes de revues de presse </a:t>
            </a:r>
          </a:p>
        </p:txBody>
      </p:sp>
      <p:sp>
        <p:nvSpPr>
          <p:cNvPr id="3" name="Espace réservé du contenu 2">
            <a:extLst>
              <a:ext uri="{FF2B5EF4-FFF2-40B4-BE49-F238E27FC236}">
                <a16:creationId xmlns:a16="http://schemas.microsoft.com/office/drawing/2014/main" id="{4DAAE4CD-6DA8-BED5-B7E3-F5F37B6EC49C}"/>
              </a:ext>
            </a:extLst>
          </p:cNvPr>
          <p:cNvSpPr>
            <a:spLocks noGrp="1"/>
          </p:cNvSpPr>
          <p:nvPr>
            <p:ph idx="1"/>
          </p:nvPr>
        </p:nvSpPr>
        <p:spPr/>
        <p:txBody>
          <a:bodyPr/>
          <a:lstStyle/>
          <a:p>
            <a:r>
              <a:rPr lang="fr-FR" dirty="0"/>
              <a:t>Celle qui résume l'actualité d'une période donnée : une journée, une semaine. Plus serait difficile. </a:t>
            </a:r>
          </a:p>
          <a:p>
            <a:endParaRPr lang="fr-FR" dirty="0"/>
          </a:p>
          <a:p>
            <a:r>
              <a:rPr lang="fr-FR" dirty="0"/>
              <a:t>Celle qui fait le focus sur un seul sujet et examine comment il est traité par les différents médias. La période examinée est alors plus longue. Il s’agit plus de revues de presse hebdomadaires. Voire, pour des sujets très précis dont on parle peu, de revues de presse mensuelles. </a:t>
            </a:r>
          </a:p>
        </p:txBody>
      </p:sp>
    </p:spTree>
    <p:extLst>
      <p:ext uri="{BB962C8B-B14F-4D97-AF65-F5344CB8AC3E}">
        <p14:creationId xmlns:p14="http://schemas.microsoft.com/office/powerpoint/2010/main" val="3959321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2ABC95-A067-C3F4-1AB0-530A934A0EA8}"/>
              </a:ext>
            </a:extLst>
          </p:cNvPr>
          <p:cNvSpPr>
            <a:spLocks noGrp="1"/>
          </p:cNvSpPr>
          <p:nvPr>
            <p:ph type="title"/>
          </p:nvPr>
        </p:nvSpPr>
        <p:spPr/>
        <p:txBody>
          <a:bodyPr/>
          <a:lstStyle/>
          <a:p>
            <a:r>
              <a:rPr lang="fr-FR" dirty="0"/>
              <a:t>Des revues de presse pour quoi faire ? </a:t>
            </a:r>
          </a:p>
        </p:txBody>
      </p:sp>
      <p:sp>
        <p:nvSpPr>
          <p:cNvPr id="3" name="Espace réservé du contenu 2">
            <a:extLst>
              <a:ext uri="{FF2B5EF4-FFF2-40B4-BE49-F238E27FC236}">
                <a16:creationId xmlns:a16="http://schemas.microsoft.com/office/drawing/2014/main" id="{B740252B-3940-5500-7D9D-2A84A8650E9E}"/>
              </a:ext>
            </a:extLst>
          </p:cNvPr>
          <p:cNvSpPr>
            <a:spLocks noGrp="1"/>
          </p:cNvSpPr>
          <p:nvPr>
            <p:ph idx="1"/>
          </p:nvPr>
        </p:nvSpPr>
        <p:spPr/>
        <p:txBody>
          <a:bodyPr/>
          <a:lstStyle/>
          <a:p>
            <a:r>
              <a:rPr lang="fr-FR" dirty="0"/>
              <a:t>Les revues de presse ne sont pas réservées au journalisme. Toute personne qui se passionne pour un sujet fait, souvent sans le savoir, une revue de presse. Elle suit l'actualité du sujet qui l'intéresse. Les domaines sont évidemment très vastes : actualité d'un sportif, d'un rappeur, d'un animal, d’un domaine scientifique. Bref tout le monde fait à un moment ou à un autre une revue de presse amateur.</a:t>
            </a:r>
          </a:p>
        </p:txBody>
      </p:sp>
    </p:spTree>
    <p:extLst>
      <p:ext uri="{BB962C8B-B14F-4D97-AF65-F5344CB8AC3E}">
        <p14:creationId xmlns:p14="http://schemas.microsoft.com/office/powerpoint/2010/main" val="2655069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2ABC95-A067-C3F4-1AB0-530A934A0EA8}"/>
              </a:ext>
            </a:extLst>
          </p:cNvPr>
          <p:cNvSpPr>
            <a:spLocks noGrp="1"/>
          </p:cNvSpPr>
          <p:nvPr>
            <p:ph type="title"/>
          </p:nvPr>
        </p:nvSpPr>
        <p:spPr/>
        <p:txBody>
          <a:bodyPr/>
          <a:lstStyle/>
          <a:p>
            <a:r>
              <a:rPr lang="fr-FR" dirty="0"/>
              <a:t>Des revues de presse pour quoi faire ? </a:t>
            </a:r>
          </a:p>
        </p:txBody>
      </p:sp>
      <p:sp>
        <p:nvSpPr>
          <p:cNvPr id="3" name="Espace réservé du contenu 2">
            <a:extLst>
              <a:ext uri="{FF2B5EF4-FFF2-40B4-BE49-F238E27FC236}">
                <a16:creationId xmlns:a16="http://schemas.microsoft.com/office/drawing/2014/main" id="{B740252B-3940-5500-7D9D-2A84A8650E9E}"/>
              </a:ext>
            </a:extLst>
          </p:cNvPr>
          <p:cNvSpPr>
            <a:spLocks noGrp="1"/>
          </p:cNvSpPr>
          <p:nvPr>
            <p:ph idx="1"/>
          </p:nvPr>
        </p:nvSpPr>
        <p:spPr/>
        <p:txBody>
          <a:bodyPr/>
          <a:lstStyle/>
          <a:p>
            <a:r>
              <a:rPr lang="fr-FR" dirty="0"/>
              <a:t>Il y a aussi toutes les revues de presse du monde professionnel. Telle ou telle entreprise va ainsi suivre l'actualité qui la concerne mais aussi celle de ses concurrents.</a:t>
            </a:r>
          </a:p>
          <a:p>
            <a:r>
              <a:rPr lang="fr-FR" dirty="0"/>
              <a:t>Ce qui leur permet aussi de rédiger des communiqués ou de créer des publicités sur ce qu'ils produisent. Mais ils vont également suivre l'édition en général. Ce qui peut leur fournir des indications sur les tendances, les réussites, les échecs</a:t>
            </a:r>
          </a:p>
        </p:txBody>
      </p:sp>
    </p:spTree>
    <p:extLst>
      <p:ext uri="{BB962C8B-B14F-4D97-AF65-F5344CB8AC3E}">
        <p14:creationId xmlns:p14="http://schemas.microsoft.com/office/powerpoint/2010/main" val="1373733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1D702B-CD3B-048E-B3CF-0D59027FFAB4}"/>
              </a:ext>
            </a:extLst>
          </p:cNvPr>
          <p:cNvSpPr>
            <a:spLocks noGrp="1"/>
          </p:cNvSpPr>
          <p:nvPr>
            <p:ph type="title"/>
          </p:nvPr>
        </p:nvSpPr>
        <p:spPr/>
        <p:txBody>
          <a:bodyPr/>
          <a:lstStyle/>
          <a:p>
            <a:r>
              <a:rPr lang="fr-FR" dirty="0"/>
              <a:t>Une revue de presse journalistique</a:t>
            </a:r>
          </a:p>
        </p:txBody>
      </p:sp>
      <p:sp>
        <p:nvSpPr>
          <p:cNvPr id="3" name="Espace réservé du contenu 2">
            <a:extLst>
              <a:ext uri="{FF2B5EF4-FFF2-40B4-BE49-F238E27FC236}">
                <a16:creationId xmlns:a16="http://schemas.microsoft.com/office/drawing/2014/main" id="{F3ACBBBC-C303-C32D-B951-5D34980E1C6D}"/>
              </a:ext>
            </a:extLst>
          </p:cNvPr>
          <p:cNvSpPr>
            <a:spLocks noGrp="1"/>
          </p:cNvSpPr>
          <p:nvPr>
            <p:ph idx="1"/>
          </p:nvPr>
        </p:nvSpPr>
        <p:spPr/>
        <p:txBody>
          <a:bodyPr/>
          <a:lstStyle/>
          <a:p>
            <a:r>
              <a:rPr lang="fr-FR" dirty="0"/>
              <a:t>Il n'y a pas que les revues de presse destinées aux lecteurs ou auditeurs. Les journalistes font des revues de presse aussi pour eux. Quand ils suivent certains sujets ou certaines rubriques, ils organisent une veille. C'est-à-dire la surveillance d'un sujet 6 ou de plusieurs sujets. Dans ce cadre ils peuvent être amenés à faire des revues de presse qui vont enrichir cette veille.</a:t>
            </a:r>
          </a:p>
        </p:txBody>
      </p:sp>
    </p:spTree>
    <p:extLst>
      <p:ext uri="{BB962C8B-B14F-4D97-AF65-F5344CB8AC3E}">
        <p14:creationId xmlns:p14="http://schemas.microsoft.com/office/powerpoint/2010/main" val="950215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A69A6F-AF09-7F0A-2F64-35AAE1E986E7}"/>
              </a:ext>
            </a:extLst>
          </p:cNvPr>
          <p:cNvSpPr>
            <a:spLocks noGrp="1"/>
          </p:cNvSpPr>
          <p:nvPr>
            <p:ph type="title"/>
          </p:nvPr>
        </p:nvSpPr>
        <p:spPr/>
        <p:txBody>
          <a:bodyPr/>
          <a:lstStyle/>
          <a:p>
            <a:r>
              <a:rPr lang="fr-FR" dirty="0"/>
              <a:t>Pourquoi trier ?</a:t>
            </a:r>
          </a:p>
        </p:txBody>
      </p:sp>
      <p:sp>
        <p:nvSpPr>
          <p:cNvPr id="3" name="Espace réservé du contenu 2">
            <a:extLst>
              <a:ext uri="{FF2B5EF4-FFF2-40B4-BE49-F238E27FC236}">
                <a16:creationId xmlns:a16="http://schemas.microsoft.com/office/drawing/2014/main" id="{0EA01FE6-48F0-7D9B-9918-F41743923BA2}"/>
              </a:ext>
            </a:extLst>
          </p:cNvPr>
          <p:cNvSpPr>
            <a:spLocks noGrp="1"/>
          </p:cNvSpPr>
          <p:nvPr>
            <p:ph idx="1"/>
          </p:nvPr>
        </p:nvSpPr>
        <p:spPr/>
        <p:txBody>
          <a:bodyPr/>
          <a:lstStyle/>
          <a:p>
            <a:r>
              <a:rPr lang="fr-FR" dirty="0"/>
              <a:t>Parce que l'info est riche, nous sommes dans un monde qui frise l'infobésité. Et que nous ne pouvons parler de tout. Pour trier efficacement, il faut hiérarchiser l'info. Hiérarchiser l’info, c’est faire le choix de mettre en avant une information plutôt qu’une autre. </a:t>
            </a:r>
          </a:p>
        </p:txBody>
      </p:sp>
    </p:spTree>
    <p:extLst>
      <p:ext uri="{BB962C8B-B14F-4D97-AF65-F5344CB8AC3E}">
        <p14:creationId xmlns:p14="http://schemas.microsoft.com/office/powerpoint/2010/main" val="17273758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otalTime>3724</TotalTime>
  <Words>2088</Words>
  <Application>Microsoft Office PowerPoint</Application>
  <PresentationFormat>Grand écran</PresentationFormat>
  <Paragraphs>118</Paragraphs>
  <Slides>26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26</vt:i4>
      </vt:variant>
    </vt:vector>
  </HeadingPairs>
  <TitlesOfParts>
    <vt:vector size="30" baseType="lpstr">
      <vt:lpstr>Arial</vt:lpstr>
      <vt:lpstr>Calibri</vt:lpstr>
      <vt:lpstr>Calibri Light</vt:lpstr>
      <vt:lpstr>Céleste</vt:lpstr>
      <vt:lpstr>revue de presse</vt:lpstr>
      <vt:lpstr>Revue de presse</vt:lpstr>
      <vt:lpstr>exemple</vt:lpstr>
      <vt:lpstr>exemple</vt:lpstr>
      <vt:lpstr>deux sortes de revues de presse </vt:lpstr>
      <vt:lpstr>Des revues de presse pour quoi faire ? </vt:lpstr>
      <vt:lpstr>Des revues de presse pour quoi faire ? </vt:lpstr>
      <vt:lpstr>Une revue de presse journalistique</vt:lpstr>
      <vt:lpstr>Pourquoi trier ?</vt:lpstr>
      <vt:lpstr>Comment réaliser une revue de presse</vt:lpstr>
      <vt:lpstr>Comment réaliser une revue de presse</vt:lpstr>
      <vt:lpstr>Comment réaliser une revue de presse</vt:lpstr>
      <vt:lpstr>Comment réaliser une revue de presse</vt:lpstr>
      <vt:lpstr>Comment réaliser une revue de presse</vt:lpstr>
      <vt:lpstr>Présentation PowerPoint</vt:lpstr>
      <vt:lpstr>Comment réaliser une revue de presse</vt:lpstr>
      <vt:lpstr>Comment rédiger une revue de presse ?</vt:lpstr>
      <vt:lpstr>Comment rédiger une revue de presse ?</vt:lpstr>
      <vt:lpstr>Comment rédiger une revue de presse ?</vt:lpstr>
      <vt:lpstr>Comment rédiger une revue de presse ?</vt:lpstr>
      <vt:lpstr>Comment rédiger une revue de presse ?</vt:lpstr>
      <vt:lpstr>Comment rédiger une revue de presse ?</vt:lpstr>
      <vt:lpstr>Comment présenter une revue de presse ?</vt:lpstr>
      <vt:lpstr>Comment présenter une revue de presse ?</vt:lpstr>
      <vt:lpstr>Comment présenter une revue de presse ?</vt:lpstr>
      <vt:lpstr>Exemples d’une revue de presse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CARRE Nicolas</cp:lastModifiedBy>
  <cp:revision>61</cp:revision>
  <dcterms:created xsi:type="dcterms:W3CDTF">2020-01-28T13:17:23Z</dcterms:created>
  <dcterms:modified xsi:type="dcterms:W3CDTF">2024-04-17T10:07:27Z</dcterms:modified>
</cp:coreProperties>
</file>