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303" r:id="rId2"/>
    <p:sldId id="319" r:id="rId3"/>
    <p:sldId id="330" r:id="rId4"/>
    <p:sldId id="331" r:id="rId5"/>
    <p:sldId id="332" r:id="rId6"/>
    <p:sldId id="333" r:id="rId7"/>
    <p:sldId id="334" r:id="rId8"/>
    <p:sldId id="335" r:id="rId9"/>
    <p:sldId id="336" r:id="rId10"/>
    <p:sldId id="337" r:id="rId11"/>
    <p:sldId id="338" r:id="rId12"/>
    <p:sldId id="339" r:id="rId13"/>
    <p:sldId id="340" r:id="rId14"/>
    <p:sldId id="341" r:id="rId15"/>
    <p:sldId id="320" r:id="rId16"/>
    <p:sldId id="321" r:id="rId17"/>
    <p:sldId id="322" r:id="rId18"/>
    <p:sldId id="323" r:id="rId19"/>
    <p:sldId id="324" r:id="rId20"/>
    <p:sldId id="329" r:id="rId21"/>
    <p:sldId id="325" r:id="rId22"/>
    <p:sldId id="326" r:id="rId23"/>
    <p:sldId id="327"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7" r:id="rId37"/>
    <p:sldId id="318" r:id="rId38"/>
    <p:sldId id="268" r:id="rId39"/>
    <p:sldId id="269" r:id="rId40"/>
    <p:sldId id="270" r:id="rId41"/>
    <p:sldId id="271" r:id="rId42"/>
    <p:sldId id="272" r:id="rId43"/>
    <p:sldId id="273" r:id="rId44"/>
    <p:sldId id="274" r:id="rId45"/>
    <p:sldId id="275" r:id="rId46"/>
    <p:sldId id="276" r:id="rId47"/>
    <p:sldId id="277" r:id="rId48"/>
    <p:sldId id="280" r:id="rId49"/>
    <p:sldId id="279" r:id="rId50"/>
    <p:sldId id="278" r:id="rId51"/>
    <p:sldId id="281" r:id="rId52"/>
    <p:sldId id="282" r:id="rId53"/>
    <p:sldId id="283"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 id="298" r:id="rId69"/>
    <p:sldId id="299" r:id="rId70"/>
    <p:sldId id="300" r:id="rId71"/>
    <p:sldId id="301" r:id="rId72"/>
    <p:sldId id="302" r:id="rId73"/>
    <p:sldId id="328" r:id="rId74"/>
    <p:sldId id="342" r:id="rId75"/>
    <p:sldId id="343" r:id="rId76"/>
    <p:sldId id="344" r:id="rId77"/>
    <p:sldId id="345" r:id="rId78"/>
    <p:sldId id="346" r:id="rId79"/>
    <p:sldId id="347" r:id="rId80"/>
    <p:sldId id="348" r:id="rId81"/>
    <p:sldId id="350" r:id="rId82"/>
    <p:sldId id="351" r:id="rId83"/>
    <p:sldId id="352" r:id="rId84"/>
    <p:sldId id="353"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2" d="100"/>
          <a:sy n="82" d="100"/>
        </p:scale>
        <p:origin x="73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73ED0CC-082F-4160-86E5-0D6041F12778}" type="datetime1">
              <a:rPr lang="en-US" smtClean="0"/>
              <a:t>3/27/2024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9027064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113723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140920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252284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028251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425206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268196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689631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847538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273934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26149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943448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3/27/2024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48386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3/27/2024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319405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73ED0CC-082F-4160-86E5-0D6041F12778}" type="datetime1">
              <a:rPr lang="en-US" smtClean="0"/>
              <a:t>3/27/2024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289147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221046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43945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3ED0CC-082F-4160-86E5-0D6041F12778}" type="datetime1">
              <a:rPr lang="en-US" smtClean="0"/>
              <a:t>3/27/2024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3619609520"/>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2317F-4482-8EFE-48F7-C890529AE47E}"/>
              </a:ext>
            </a:extLst>
          </p:cNvPr>
          <p:cNvSpPr>
            <a:spLocks noGrp="1"/>
          </p:cNvSpPr>
          <p:nvPr>
            <p:ph type="ctrTitle"/>
          </p:nvPr>
        </p:nvSpPr>
        <p:spPr/>
        <p:txBody>
          <a:bodyPr/>
          <a:lstStyle/>
          <a:p>
            <a:r>
              <a:rPr lang="fr-FR" dirty="0"/>
              <a:t>Relation presse</a:t>
            </a:r>
          </a:p>
        </p:txBody>
      </p:sp>
      <p:sp>
        <p:nvSpPr>
          <p:cNvPr id="3" name="Sous-titre 2">
            <a:extLst>
              <a:ext uri="{FF2B5EF4-FFF2-40B4-BE49-F238E27FC236}">
                <a16:creationId xmlns:a16="http://schemas.microsoft.com/office/drawing/2014/main" id="{094703B4-5543-3BC7-F584-A8F3C7641E32}"/>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323500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AA59B9-2B43-0040-DE7D-8EA5A354591C}"/>
              </a:ext>
            </a:extLst>
          </p:cNvPr>
          <p:cNvSpPr>
            <a:spLocks noGrp="1"/>
          </p:cNvSpPr>
          <p:nvPr>
            <p:ph type="title"/>
          </p:nvPr>
        </p:nvSpPr>
        <p:spPr/>
        <p:txBody>
          <a:bodyPr/>
          <a:lstStyle/>
          <a:p>
            <a:r>
              <a:rPr lang="fr-FR" dirty="0"/>
              <a:t>Une meilleure visibilité </a:t>
            </a:r>
          </a:p>
        </p:txBody>
      </p:sp>
      <p:sp>
        <p:nvSpPr>
          <p:cNvPr id="3" name="Espace réservé du contenu 2">
            <a:extLst>
              <a:ext uri="{FF2B5EF4-FFF2-40B4-BE49-F238E27FC236}">
                <a16:creationId xmlns:a16="http://schemas.microsoft.com/office/drawing/2014/main" id="{89BCFD47-719B-D590-CDA1-BE64D111A8EB}"/>
              </a:ext>
            </a:extLst>
          </p:cNvPr>
          <p:cNvSpPr>
            <a:spLocks noGrp="1"/>
          </p:cNvSpPr>
          <p:nvPr>
            <p:ph idx="1"/>
          </p:nvPr>
        </p:nvSpPr>
        <p:spPr/>
        <p:txBody>
          <a:bodyPr/>
          <a:lstStyle/>
          <a:p>
            <a:r>
              <a:rPr lang="fr-FR" dirty="0"/>
              <a:t>La notoriété est avant tout une question de visibilité. Un seul communiqué de presse peut aboutir à la parution de plusieurs articles de presse écrite, d’interviews radios ou TV. Les médias se marquent à la culotte, c’est la raison pour laquelle il n’est pas rare de voir les mêmes sujets traités dans des journaux différents. Ne négligez pas la PQR et la presse internationale, qui peuvent même susciter l’intérêt des médias nationaux.</a:t>
            </a:r>
          </a:p>
        </p:txBody>
      </p:sp>
    </p:spTree>
    <p:extLst>
      <p:ext uri="{BB962C8B-B14F-4D97-AF65-F5344CB8AC3E}">
        <p14:creationId xmlns:p14="http://schemas.microsoft.com/office/powerpoint/2010/main" val="130719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6A996-A4D2-5036-098C-1A4A01306603}"/>
              </a:ext>
            </a:extLst>
          </p:cNvPr>
          <p:cNvSpPr>
            <a:spLocks noGrp="1"/>
          </p:cNvSpPr>
          <p:nvPr>
            <p:ph type="title"/>
          </p:nvPr>
        </p:nvSpPr>
        <p:spPr/>
        <p:txBody>
          <a:bodyPr/>
          <a:lstStyle/>
          <a:p>
            <a:r>
              <a:rPr lang="fr-FR" dirty="0"/>
              <a:t>Une crédibilité renforcée</a:t>
            </a:r>
          </a:p>
        </p:txBody>
      </p:sp>
      <p:sp>
        <p:nvSpPr>
          <p:cNvPr id="3" name="Espace réservé du contenu 2">
            <a:extLst>
              <a:ext uri="{FF2B5EF4-FFF2-40B4-BE49-F238E27FC236}">
                <a16:creationId xmlns:a16="http://schemas.microsoft.com/office/drawing/2014/main" id="{F130A32E-6E49-DC88-551C-D70B56426E71}"/>
              </a:ext>
            </a:extLst>
          </p:cNvPr>
          <p:cNvSpPr>
            <a:spLocks noGrp="1"/>
          </p:cNvSpPr>
          <p:nvPr>
            <p:ph idx="1"/>
          </p:nvPr>
        </p:nvSpPr>
        <p:spPr/>
        <p:txBody>
          <a:bodyPr/>
          <a:lstStyle/>
          <a:p>
            <a:r>
              <a:rPr lang="fr-FR" dirty="0"/>
              <a:t>Parmi tous les avantages des relations presse, si vous ne devez en retenir qu’un, retenez celui-ci : une crédibilité renforcée. La griffe du journaliste confère à l’information véhiculée une authenticité et une neutralité que la publicité n’a pas. Dans un cas, l’information est donnée par un intermédiaire officiel et crédible qu’est le journaliste, et dans l’autre cas, c’est l’annonceur lui-même qui en est l’émetteur. Une information versus une communication. </a:t>
            </a:r>
          </a:p>
        </p:txBody>
      </p:sp>
    </p:spTree>
    <p:extLst>
      <p:ext uri="{BB962C8B-B14F-4D97-AF65-F5344CB8AC3E}">
        <p14:creationId xmlns:p14="http://schemas.microsoft.com/office/powerpoint/2010/main" val="92266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108E7-838E-F8A2-4175-6D9B42D363B0}"/>
              </a:ext>
            </a:extLst>
          </p:cNvPr>
          <p:cNvSpPr>
            <a:spLocks noGrp="1"/>
          </p:cNvSpPr>
          <p:nvPr>
            <p:ph type="title"/>
          </p:nvPr>
        </p:nvSpPr>
        <p:spPr/>
        <p:txBody>
          <a:bodyPr/>
          <a:lstStyle/>
          <a:p>
            <a:r>
              <a:rPr lang="fr-FR" dirty="0"/>
              <a:t>Un outil flexible pour communiquer en dehors de nos frontières </a:t>
            </a:r>
          </a:p>
        </p:txBody>
      </p:sp>
      <p:sp>
        <p:nvSpPr>
          <p:cNvPr id="3" name="Espace réservé du contenu 2">
            <a:extLst>
              <a:ext uri="{FF2B5EF4-FFF2-40B4-BE49-F238E27FC236}">
                <a16:creationId xmlns:a16="http://schemas.microsoft.com/office/drawing/2014/main" id="{9ED68844-48F2-C332-2E37-BA18986A578B}"/>
              </a:ext>
            </a:extLst>
          </p:cNvPr>
          <p:cNvSpPr>
            <a:spLocks noGrp="1"/>
          </p:cNvSpPr>
          <p:nvPr>
            <p:ph idx="1"/>
          </p:nvPr>
        </p:nvSpPr>
        <p:spPr/>
        <p:txBody>
          <a:bodyPr/>
          <a:lstStyle/>
          <a:p>
            <a:r>
              <a:rPr lang="fr-FR" dirty="0"/>
              <a:t>Les relations presse permettent également d’offrir une couverture adaptable à souhait : régionale, nationale ou internationale. Hormis le travail d’adaptation, les RP sont un outil pratique pour les PME/ ETI qui souhaitent se développer leur business à l’export</a:t>
            </a:r>
          </a:p>
        </p:txBody>
      </p:sp>
    </p:spTree>
    <p:extLst>
      <p:ext uri="{BB962C8B-B14F-4D97-AF65-F5344CB8AC3E}">
        <p14:creationId xmlns:p14="http://schemas.microsoft.com/office/powerpoint/2010/main" val="136493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A47064-40B6-0EC2-FE1C-5D3DC594CDF6}"/>
              </a:ext>
            </a:extLst>
          </p:cNvPr>
          <p:cNvSpPr>
            <a:spLocks noGrp="1"/>
          </p:cNvSpPr>
          <p:nvPr>
            <p:ph type="title"/>
          </p:nvPr>
        </p:nvSpPr>
        <p:spPr/>
        <p:txBody>
          <a:bodyPr/>
          <a:lstStyle/>
          <a:p>
            <a:r>
              <a:rPr lang="fr-FR" dirty="0"/>
              <a:t>Une image valorisée qui contribue à la stratégie de marque </a:t>
            </a:r>
          </a:p>
        </p:txBody>
      </p:sp>
      <p:sp>
        <p:nvSpPr>
          <p:cNvPr id="3" name="Espace réservé du contenu 2">
            <a:extLst>
              <a:ext uri="{FF2B5EF4-FFF2-40B4-BE49-F238E27FC236}">
                <a16:creationId xmlns:a16="http://schemas.microsoft.com/office/drawing/2014/main" id="{A2A890D4-8541-D6B8-F191-5F671AF57E8C}"/>
              </a:ext>
            </a:extLst>
          </p:cNvPr>
          <p:cNvSpPr>
            <a:spLocks noGrp="1"/>
          </p:cNvSpPr>
          <p:nvPr>
            <p:ph idx="1"/>
          </p:nvPr>
        </p:nvSpPr>
        <p:spPr/>
        <p:txBody>
          <a:bodyPr/>
          <a:lstStyle/>
          <a:p>
            <a:r>
              <a:rPr lang="fr-FR" dirty="0"/>
              <a:t>Les journalistes mettent votre information en perspective et apportent leur regard critique à votre entreprise. En ce sens, les relations presse sont un véritable levier pour développer et entretenir avec vos publics une image valorisante de votre marque (marque produit, marque </a:t>
            </a:r>
            <a:r>
              <a:rPr lang="fr-FR" dirty="0" err="1"/>
              <a:t>corporate</a:t>
            </a:r>
            <a:r>
              <a:rPr lang="fr-FR" dirty="0"/>
              <a:t> ou marque employeur).</a:t>
            </a:r>
          </a:p>
        </p:txBody>
      </p:sp>
    </p:spTree>
    <p:extLst>
      <p:ext uri="{BB962C8B-B14F-4D97-AF65-F5344CB8AC3E}">
        <p14:creationId xmlns:p14="http://schemas.microsoft.com/office/powerpoint/2010/main" val="348161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C8B5C-26A7-121F-A3EE-A5D044B84952}"/>
              </a:ext>
            </a:extLst>
          </p:cNvPr>
          <p:cNvSpPr>
            <a:spLocks noGrp="1"/>
          </p:cNvSpPr>
          <p:nvPr>
            <p:ph type="title"/>
          </p:nvPr>
        </p:nvSpPr>
        <p:spPr/>
        <p:txBody>
          <a:bodyPr/>
          <a:lstStyle/>
          <a:p>
            <a:r>
              <a:rPr lang="fr-FR" dirty="0"/>
              <a:t>Une relation de confiance avec l’ensemble de vos parties prenantes</a:t>
            </a:r>
          </a:p>
        </p:txBody>
      </p:sp>
      <p:sp>
        <p:nvSpPr>
          <p:cNvPr id="3" name="Espace réservé du contenu 2">
            <a:extLst>
              <a:ext uri="{FF2B5EF4-FFF2-40B4-BE49-F238E27FC236}">
                <a16:creationId xmlns:a16="http://schemas.microsoft.com/office/drawing/2014/main" id="{FC92AA14-B62F-8059-A800-C2B6F1796F63}"/>
              </a:ext>
            </a:extLst>
          </p:cNvPr>
          <p:cNvSpPr>
            <a:spLocks noGrp="1"/>
          </p:cNvSpPr>
          <p:nvPr>
            <p:ph idx="1"/>
          </p:nvPr>
        </p:nvSpPr>
        <p:spPr/>
        <p:txBody>
          <a:bodyPr/>
          <a:lstStyle/>
          <a:p>
            <a:r>
              <a:rPr lang="fr-FR" dirty="0"/>
              <a:t>Vous avez une histoire à raconter ? Les RP vous permettent de faire connaître les chapitres de cette histoire. Au-delà de sa fonction d’information, un article de presse permet de créer une relation avec le lecteur et d’instaurer un climat de confiance avec la marque. La communication institutionnelle ajoute la promesse de l’institution, promesse contenue dans ce que l’on appelle son image. La communication institutionnelle amplifie la communication de marque en ancrant la promesse des objets sur la promesse de l’institution.</a:t>
            </a:r>
          </a:p>
        </p:txBody>
      </p:sp>
    </p:spTree>
    <p:extLst>
      <p:ext uri="{BB962C8B-B14F-4D97-AF65-F5344CB8AC3E}">
        <p14:creationId xmlns:p14="http://schemas.microsoft.com/office/powerpoint/2010/main" val="398022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23898-1895-4D71-7F34-EBA9D19B2AD1}"/>
              </a:ext>
            </a:extLst>
          </p:cNvPr>
          <p:cNvSpPr>
            <a:spLocks noGrp="1"/>
          </p:cNvSpPr>
          <p:nvPr>
            <p:ph type="title"/>
          </p:nvPr>
        </p:nvSpPr>
        <p:spPr/>
        <p:txBody>
          <a:bodyPr/>
          <a:lstStyle/>
          <a:p>
            <a:r>
              <a:rPr lang="fr-FR" dirty="0"/>
              <a:t>Les objectifs des relations presse</a:t>
            </a:r>
          </a:p>
        </p:txBody>
      </p:sp>
      <p:sp>
        <p:nvSpPr>
          <p:cNvPr id="3" name="Espace réservé du contenu 2">
            <a:extLst>
              <a:ext uri="{FF2B5EF4-FFF2-40B4-BE49-F238E27FC236}">
                <a16:creationId xmlns:a16="http://schemas.microsoft.com/office/drawing/2014/main" id="{18278A1B-26EA-BC8C-3A1B-BD0A8C6E136F}"/>
              </a:ext>
            </a:extLst>
          </p:cNvPr>
          <p:cNvSpPr>
            <a:spLocks noGrp="1"/>
          </p:cNvSpPr>
          <p:nvPr>
            <p:ph idx="1"/>
          </p:nvPr>
        </p:nvSpPr>
        <p:spPr/>
        <p:txBody>
          <a:bodyPr/>
          <a:lstStyle/>
          <a:p>
            <a:r>
              <a:rPr lang="fr-FR" dirty="0"/>
              <a:t>Notoriété</a:t>
            </a:r>
          </a:p>
          <a:p>
            <a:r>
              <a:rPr lang="fr-FR" dirty="0"/>
              <a:t>Image</a:t>
            </a:r>
          </a:p>
          <a:p>
            <a:r>
              <a:rPr lang="fr-FR" dirty="0"/>
              <a:t>Confiance : Crédibilité Sympathie Compréhension</a:t>
            </a:r>
          </a:p>
        </p:txBody>
      </p:sp>
    </p:spTree>
    <p:extLst>
      <p:ext uri="{BB962C8B-B14F-4D97-AF65-F5344CB8AC3E}">
        <p14:creationId xmlns:p14="http://schemas.microsoft.com/office/powerpoint/2010/main" val="77620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E196D-EE95-A086-471A-72788FDA985F}"/>
              </a:ext>
            </a:extLst>
          </p:cNvPr>
          <p:cNvSpPr>
            <a:spLocks noGrp="1"/>
          </p:cNvSpPr>
          <p:nvPr>
            <p:ph type="title"/>
          </p:nvPr>
        </p:nvSpPr>
        <p:spPr/>
        <p:txBody>
          <a:bodyPr/>
          <a:lstStyle/>
          <a:p>
            <a:r>
              <a:rPr lang="fr-FR" dirty="0"/>
              <a:t>Les cibles</a:t>
            </a:r>
          </a:p>
        </p:txBody>
      </p:sp>
      <p:sp>
        <p:nvSpPr>
          <p:cNvPr id="3" name="Espace réservé du contenu 2">
            <a:extLst>
              <a:ext uri="{FF2B5EF4-FFF2-40B4-BE49-F238E27FC236}">
                <a16:creationId xmlns:a16="http://schemas.microsoft.com/office/drawing/2014/main" id="{39D95D8B-5D88-8905-3D8D-599D245A0588}"/>
              </a:ext>
            </a:extLst>
          </p:cNvPr>
          <p:cNvSpPr>
            <a:spLocks noGrp="1"/>
          </p:cNvSpPr>
          <p:nvPr>
            <p:ph idx="1"/>
          </p:nvPr>
        </p:nvSpPr>
        <p:spPr/>
        <p:txBody>
          <a:bodyPr/>
          <a:lstStyle/>
          <a:p>
            <a:r>
              <a:rPr lang="fr-FR" dirty="0"/>
              <a:t>Cibles intermédiaires &gt; Journalistes</a:t>
            </a:r>
          </a:p>
          <a:p>
            <a:endParaRPr lang="fr-FR" dirty="0"/>
          </a:p>
          <a:p>
            <a:r>
              <a:rPr lang="fr-FR" dirty="0"/>
              <a:t>Cibles finales : </a:t>
            </a:r>
          </a:p>
          <a:p>
            <a:r>
              <a:rPr lang="fr-FR" dirty="0"/>
              <a:t>Public interne : salariés, délégués syndicaux, élus</a:t>
            </a:r>
          </a:p>
          <a:p>
            <a:r>
              <a:rPr lang="fr-FR" dirty="0"/>
              <a:t>Public externe : habitants, électeurs, partenaires, associations, entreprises, fournisseurs, etc.</a:t>
            </a:r>
          </a:p>
        </p:txBody>
      </p:sp>
    </p:spTree>
    <p:extLst>
      <p:ext uri="{BB962C8B-B14F-4D97-AF65-F5344CB8AC3E}">
        <p14:creationId xmlns:p14="http://schemas.microsoft.com/office/powerpoint/2010/main" val="293598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C4A22-D987-5F67-5559-F72215DDC45F}"/>
              </a:ext>
            </a:extLst>
          </p:cNvPr>
          <p:cNvSpPr>
            <a:spLocks noGrp="1"/>
          </p:cNvSpPr>
          <p:nvPr>
            <p:ph type="title"/>
          </p:nvPr>
        </p:nvSpPr>
        <p:spPr/>
        <p:txBody>
          <a:bodyPr/>
          <a:lstStyle/>
          <a:p>
            <a:r>
              <a:rPr lang="fr-FR" dirty="0"/>
              <a:t>L'INTERET DE CONSTRUIRE ET MAITRISER SES RELATIONS PRESSE</a:t>
            </a:r>
          </a:p>
        </p:txBody>
      </p:sp>
      <p:sp>
        <p:nvSpPr>
          <p:cNvPr id="3" name="Espace réservé du contenu 2">
            <a:extLst>
              <a:ext uri="{FF2B5EF4-FFF2-40B4-BE49-F238E27FC236}">
                <a16:creationId xmlns:a16="http://schemas.microsoft.com/office/drawing/2014/main" id="{B275DB5C-F12A-5D05-61BA-4094DBD328FA}"/>
              </a:ext>
            </a:extLst>
          </p:cNvPr>
          <p:cNvSpPr>
            <a:spLocks noGrp="1"/>
          </p:cNvSpPr>
          <p:nvPr>
            <p:ph idx="1"/>
          </p:nvPr>
        </p:nvSpPr>
        <p:spPr/>
        <p:txBody>
          <a:bodyPr/>
          <a:lstStyle/>
          <a:p>
            <a:r>
              <a:rPr lang="fr-FR" dirty="0"/>
              <a:t>Parce que les journalistes sont indépendants et seuls maitres de l'information qu'ils reçoivent, parce que les journalistes sont des intermédiaires entre le message que vous voulez faire passer et le public,</a:t>
            </a:r>
          </a:p>
          <a:p>
            <a:r>
              <a:rPr lang="fr-FR" dirty="0"/>
              <a:t>il est nécessaire d'entretenir de bonnes relations avec les journalistes et de maitriser les techniques de relations presse Mieux vaut maitriser l'information que la subir.</a:t>
            </a:r>
          </a:p>
        </p:txBody>
      </p:sp>
    </p:spTree>
    <p:extLst>
      <p:ext uri="{BB962C8B-B14F-4D97-AF65-F5344CB8AC3E}">
        <p14:creationId xmlns:p14="http://schemas.microsoft.com/office/powerpoint/2010/main" val="25669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3BF8B-137A-54A4-FFAD-F2CF69229FFC}"/>
              </a:ext>
            </a:extLst>
          </p:cNvPr>
          <p:cNvSpPr>
            <a:spLocks noGrp="1"/>
          </p:cNvSpPr>
          <p:nvPr>
            <p:ph type="title"/>
          </p:nvPr>
        </p:nvSpPr>
        <p:spPr/>
        <p:txBody>
          <a:bodyPr/>
          <a:lstStyle/>
          <a:p>
            <a:r>
              <a:rPr lang="fr-FR" dirty="0"/>
              <a:t>Savoir s'adresser aux journalistes</a:t>
            </a:r>
          </a:p>
        </p:txBody>
      </p:sp>
      <p:sp>
        <p:nvSpPr>
          <p:cNvPr id="3" name="Espace réservé du contenu 2">
            <a:extLst>
              <a:ext uri="{FF2B5EF4-FFF2-40B4-BE49-F238E27FC236}">
                <a16:creationId xmlns:a16="http://schemas.microsoft.com/office/drawing/2014/main" id="{B6878930-7C5B-AE0E-DCC5-6B0B49063BB6}"/>
              </a:ext>
            </a:extLst>
          </p:cNvPr>
          <p:cNvSpPr>
            <a:spLocks noGrp="1"/>
          </p:cNvSpPr>
          <p:nvPr>
            <p:ph idx="1"/>
          </p:nvPr>
        </p:nvSpPr>
        <p:spPr/>
        <p:txBody>
          <a:bodyPr/>
          <a:lstStyle/>
          <a:p>
            <a:r>
              <a:rPr lang="fr-FR" dirty="0"/>
              <a:t>Le rôle des journalistes est de porter une information à la connaissance du public, sans la déformer, en la rendant compréhensible par tous. - Accepter la transparence - Respecter la notion de liberté de la presse - Ne pas leur faire perdre du temps - Savoir être disponible</a:t>
            </a:r>
          </a:p>
          <a:p>
            <a:endParaRPr lang="fr-FR" dirty="0"/>
          </a:p>
          <a:p>
            <a:r>
              <a:rPr lang="fr-FR" dirty="0"/>
              <a:t>Une bonne relation est une relation durable dans le temps.</a:t>
            </a:r>
          </a:p>
        </p:txBody>
      </p:sp>
    </p:spTree>
    <p:extLst>
      <p:ext uri="{BB962C8B-B14F-4D97-AF65-F5344CB8AC3E}">
        <p14:creationId xmlns:p14="http://schemas.microsoft.com/office/powerpoint/2010/main" val="355536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22665A-7CE8-AA2B-A478-27442AA16D94}"/>
              </a:ext>
            </a:extLst>
          </p:cNvPr>
          <p:cNvSpPr>
            <a:spLocks noGrp="1"/>
          </p:cNvSpPr>
          <p:nvPr>
            <p:ph type="title"/>
          </p:nvPr>
        </p:nvSpPr>
        <p:spPr/>
        <p:txBody>
          <a:bodyPr/>
          <a:lstStyle/>
          <a:p>
            <a:r>
              <a:rPr lang="fr-FR" dirty="0"/>
              <a:t>La presse</a:t>
            </a:r>
          </a:p>
        </p:txBody>
      </p:sp>
      <p:sp>
        <p:nvSpPr>
          <p:cNvPr id="3" name="Espace réservé du contenu 2">
            <a:extLst>
              <a:ext uri="{FF2B5EF4-FFF2-40B4-BE49-F238E27FC236}">
                <a16:creationId xmlns:a16="http://schemas.microsoft.com/office/drawing/2014/main" id="{F129B6B7-393F-ECFB-7431-7202F25E8147}"/>
              </a:ext>
            </a:extLst>
          </p:cNvPr>
          <p:cNvSpPr>
            <a:spLocks noGrp="1"/>
          </p:cNvSpPr>
          <p:nvPr>
            <p:ph idx="1"/>
          </p:nvPr>
        </p:nvSpPr>
        <p:spPr/>
        <p:txBody>
          <a:bodyPr/>
          <a:lstStyle/>
          <a:p>
            <a:r>
              <a:rPr lang="fr-FR" dirty="0"/>
              <a:t>Quotidiens : Le Pays (aire urbaine), L'Est Républicain (éditions Belfort, Montbéliard), L'Alsace (édition Mulhouse) </a:t>
            </a:r>
          </a:p>
          <a:p>
            <a:r>
              <a:rPr lang="fr-FR" dirty="0"/>
              <a:t>Hebdomadaires : La Terre de chez nous, Les affiches de la Haute Saône Radios : France bleu Belfort-Montbéliard, Virgin, RTL 2, Chérie FM, Fun radio, RCF, Radio Star… </a:t>
            </a:r>
          </a:p>
          <a:p>
            <a:r>
              <a:rPr lang="fr-FR" dirty="0"/>
              <a:t>Télévision : France 3 </a:t>
            </a:r>
          </a:p>
          <a:p>
            <a:r>
              <a:rPr lang="fr-FR" dirty="0"/>
              <a:t>Presse professionnelle : La Gazette des communes, Le Moniteur des TP, La lettre du cadre territorial, le Courrier des Maires… </a:t>
            </a:r>
          </a:p>
          <a:p>
            <a:r>
              <a:rPr lang="fr-FR" dirty="0"/>
              <a:t>Les gratuits (culture/animations) : Diversions, Spectacles, Journal des spectacles…</a:t>
            </a:r>
          </a:p>
          <a:p>
            <a:endParaRPr lang="fr-FR" dirty="0"/>
          </a:p>
          <a:p>
            <a:r>
              <a:rPr lang="fr-FR" dirty="0"/>
              <a:t>Outil Média poche ! </a:t>
            </a:r>
          </a:p>
        </p:txBody>
      </p:sp>
    </p:spTree>
    <p:extLst>
      <p:ext uri="{BB962C8B-B14F-4D97-AF65-F5344CB8AC3E}">
        <p14:creationId xmlns:p14="http://schemas.microsoft.com/office/powerpoint/2010/main" val="80915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576FA-9055-44CD-6C7E-B9D38133B170}"/>
              </a:ext>
            </a:extLst>
          </p:cNvPr>
          <p:cNvSpPr>
            <a:spLocks noGrp="1"/>
          </p:cNvSpPr>
          <p:nvPr>
            <p:ph type="title"/>
          </p:nvPr>
        </p:nvSpPr>
        <p:spPr/>
        <p:txBody>
          <a:bodyPr/>
          <a:lstStyle/>
          <a:p>
            <a:r>
              <a:rPr lang="fr-FR" dirty="0"/>
              <a:t>Définition</a:t>
            </a:r>
          </a:p>
        </p:txBody>
      </p:sp>
      <p:sp>
        <p:nvSpPr>
          <p:cNvPr id="3" name="Espace réservé du contenu 2">
            <a:extLst>
              <a:ext uri="{FF2B5EF4-FFF2-40B4-BE49-F238E27FC236}">
                <a16:creationId xmlns:a16="http://schemas.microsoft.com/office/drawing/2014/main" id="{7EC78D54-6307-2FA4-42C9-A77CA1A2E5E9}"/>
              </a:ext>
            </a:extLst>
          </p:cNvPr>
          <p:cNvSpPr>
            <a:spLocks noGrp="1"/>
          </p:cNvSpPr>
          <p:nvPr>
            <p:ph idx="1"/>
          </p:nvPr>
        </p:nvSpPr>
        <p:spPr/>
        <p:txBody>
          <a:bodyPr/>
          <a:lstStyle/>
          <a:p>
            <a:r>
              <a:rPr lang="fr-FR" dirty="0"/>
              <a:t>Relations presse : Techniques visant à établir des relations privilégiées avec les journalistes des supports de presse privilégiées avec les journalistes des supports de presse touchant les différents publics d'une entreprise ou collectivité.</a:t>
            </a:r>
          </a:p>
          <a:p>
            <a:r>
              <a:rPr lang="fr-FR" dirty="0"/>
              <a:t>Objectif : faire passer des informations susceptibles de créer, développer ou valoriser une image aussi positive que possible - mais réelle pour être crédible - de l’entreprise ou de la collectivité, de ses produits, services, actions.</a:t>
            </a:r>
          </a:p>
        </p:txBody>
      </p:sp>
    </p:spTree>
    <p:extLst>
      <p:ext uri="{BB962C8B-B14F-4D97-AF65-F5344CB8AC3E}">
        <p14:creationId xmlns:p14="http://schemas.microsoft.com/office/powerpoint/2010/main" val="112029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DC4C0-931F-83F6-1547-42CA3ECE72F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34B088D-E520-80EB-787C-392DDC769B0B}"/>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86319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6B370A-FE17-0D61-FA7D-775801331F85}"/>
              </a:ext>
            </a:extLst>
          </p:cNvPr>
          <p:cNvSpPr>
            <a:spLocks noGrp="1"/>
          </p:cNvSpPr>
          <p:nvPr>
            <p:ph type="title"/>
          </p:nvPr>
        </p:nvSpPr>
        <p:spPr/>
        <p:txBody>
          <a:bodyPr/>
          <a:lstStyle/>
          <a:p>
            <a:r>
              <a:rPr lang="fr-FR" dirty="0"/>
              <a:t>LES OUTILS DES RELATIONS PRESSE</a:t>
            </a:r>
          </a:p>
        </p:txBody>
      </p:sp>
      <p:sp>
        <p:nvSpPr>
          <p:cNvPr id="3" name="Espace réservé du contenu 2">
            <a:extLst>
              <a:ext uri="{FF2B5EF4-FFF2-40B4-BE49-F238E27FC236}">
                <a16:creationId xmlns:a16="http://schemas.microsoft.com/office/drawing/2014/main" id="{CABF32D1-1870-E44C-E906-0D97E6B0B2F1}"/>
              </a:ext>
            </a:extLst>
          </p:cNvPr>
          <p:cNvSpPr>
            <a:spLocks noGrp="1"/>
          </p:cNvSpPr>
          <p:nvPr>
            <p:ph idx="1"/>
          </p:nvPr>
        </p:nvSpPr>
        <p:spPr/>
        <p:txBody>
          <a:bodyPr/>
          <a:lstStyle/>
          <a:p>
            <a:r>
              <a:rPr lang="fr-FR" dirty="0"/>
              <a:t>Le fichier presse</a:t>
            </a:r>
          </a:p>
          <a:p>
            <a:r>
              <a:rPr lang="fr-FR" dirty="0"/>
              <a:t>Communiqué de presse</a:t>
            </a:r>
          </a:p>
          <a:p>
            <a:r>
              <a:rPr lang="fr-FR" dirty="0"/>
              <a:t>Conférence de presse</a:t>
            </a:r>
          </a:p>
          <a:p>
            <a:r>
              <a:rPr lang="fr-FR" dirty="0"/>
              <a:t>Dossier de presse</a:t>
            </a:r>
          </a:p>
        </p:txBody>
      </p:sp>
    </p:spTree>
    <p:extLst>
      <p:ext uri="{BB962C8B-B14F-4D97-AF65-F5344CB8AC3E}">
        <p14:creationId xmlns:p14="http://schemas.microsoft.com/office/powerpoint/2010/main" val="3170688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46C53B-7793-97F2-FBAF-8768B235442D}"/>
              </a:ext>
            </a:extLst>
          </p:cNvPr>
          <p:cNvSpPr>
            <a:spLocks noGrp="1"/>
          </p:cNvSpPr>
          <p:nvPr>
            <p:ph type="title"/>
          </p:nvPr>
        </p:nvSpPr>
        <p:spPr/>
        <p:txBody>
          <a:bodyPr/>
          <a:lstStyle/>
          <a:p>
            <a:r>
              <a:rPr lang="fr-FR" dirty="0"/>
              <a:t>Le fichier presse</a:t>
            </a:r>
          </a:p>
        </p:txBody>
      </p:sp>
      <p:sp>
        <p:nvSpPr>
          <p:cNvPr id="3" name="Espace réservé du contenu 2">
            <a:extLst>
              <a:ext uri="{FF2B5EF4-FFF2-40B4-BE49-F238E27FC236}">
                <a16:creationId xmlns:a16="http://schemas.microsoft.com/office/drawing/2014/main" id="{594D2691-F4DC-E65B-DB3D-80EACE242134}"/>
              </a:ext>
            </a:extLst>
          </p:cNvPr>
          <p:cNvSpPr>
            <a:spLocks noGrp="1"/>
          </p:cNvSpPr>
          <p:nvPr>
            <p:ph idx="1"/>
          </p:nvPr>
        </p:nvSpPr>
        <p:spPr/>
        <p:txBody>
          <a:bodyPr/>
          <a:lstStyle/>
          <a:p>
            <a:r>
              <a:rPr lang="fr-FR" dirty="0"/>
              <a:t>Constituer un fichier presse :</a:t>
            </a:r>
          </a:p>
          <a:p>
            <a:r>
              <a:rPr lang="fr-FR" dirty="0"/>
              <a:t>- contacter directement la rédaction pour connaître le nom et les coordonnées des journalistes,</a:t>
            </a:r>
          </a:p>
          <a:p>
            <a:r>
              <a:rPr lang="fr-FR" dirty="0"/>
              <a:t>- consulter la presse pour recueillir les informations utiles dans « l'ours » : coordonnées, nom du rédacteur en chef,</a:t>
            </a:r>
          </a:p>
          <a:p>
            <a:r>
              <a:rPr lang="fr-FR" dirty="0"/>
              <a:t>- éviter d'acheter des fichiers presse (coûteux).</a:t>
            </a:r>
          </a:p>
        </p:txBody>
      </p:sp>
    </p:spTree>
    <p:extLst>
      <p:ext uri="{BB962C8B-B14F-4D97-AF65-F5344CB8AC3E}">
        <p14:creationId xmlns:p14="http://schemas.microsoft.com/office/powerpoint/2010/main" val="40011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4F325F-29C8-8E6D-7A27-64D7B168CD8B}"/>
              </a:ext>
            </a:extLst>
          </p:cNvPr>
          <p:cNvSpPr>
            <a:spLocks noGrp="1"/>
          </p:cNvSpPr>
          <p:nvPr>
            <p:ph type="title"/>
          </p:nvPr>
        </p:nvSpPr>
        <p:spPr/>
        <p:txBody>
          <a:bodyPr/>
          <a:lstStyle/>
          <a:p>
            <a:r>
              <a:rPr lang="fr-FR" dirty="0"/>
              <a:t>La conférence de presse</a:t>
            </a:r>
          </a:p>
        </p:txBody>
      </p:sp>
      <p:sp>
        <p:nvSpPr>
          <p:cNvPr id="3" name="Espace réservé du contenu 2">
            <a:extLst>
              <a:ext uri="{FF2B5EF4-FFF2-40B4-BE49-F238E27FC236}">
                <a16:creationId xmlns:a16="http://schemas.microsoft.com/office/drawing/2014/main" id="{04A2F375-E25D-74B6-0C87-F1FB6BBBE4EB}"/>
              </a:ext>
            </a:extLst>
          </p:cNvPr>
          <p:cNvSpPr>
            <a:spLocks noGrp="1"/>
          </p:cNvSpPr>
          <p:nvPr>
            <p:ph idx="1"/>
          </p:nvPr>
        </p:nvSpPr>
        <p:spPr/>
        <p:txBody>
          <a:bodyPr>
            <a:normAutofit/>
          </a:bodyPr>
          <a:lstStyle/>
          <a:p>
            <a:r>
              <a:rPr lang="fr-FR" dirty="0"/>
              <a:t>A réserver pour les sujets, les événements importants.</a:t>
            </a:r>
          </a:p>
          <a:p>
            <a:r>
              <a:rPr lang="fr-FR" dirty="0"/>
              <a:t>1. Fixer la date, l'objet, le lieu de la conférence.</a:t>
            </a:r>
          </a:p>
          <a:p>
            <a:r>
              <a:rPr lang="fr-FR" dirty="0"/>
              <a:t>2. Mettre au point le dossier de presse.</a:t>
            </a:r>
          </a:p>
          <a:p>
            <a:r>
              <a:rPr lang="fr-FR" dirty="0"/>
              <a:t>3. Lancer les invitations aux journalistes de votre fichier presse (mail ou carton d'invitation).</a:t>
            </a:r>
          </a:p>
          <a:p>
            <a:r>
              <a:rPr lang="fr-FR" dirty="0"/>
              <a:t>Quand ?</a:t>
            </a:r>
          </a:p>
          <a:p>
            <a:r>
              <a:rPr lang="fr-FR" dirty="0"/>
              <a:t>En début de matinée (9h), en fin de matinée (11h -11h30), lors  d'un déjeuner de presse (12h30), ou en début d'après-midi. Éviter après 16h.</a:t>
            </a:r>
          </a:p>
          <a:p>
            <a:r>
              <a:rPr lang="fr-FR" dirty="0"/>
              <a:t>Donner les dossiers de presse pendant la conférence ou à la fin. Envoyer par mail les dossiers de presse aux journalistes absents</a:t>
            </a:r>
          </a:p>
        </p:txBody>
      </p:sp>
    </p:spTree>
    <p:extLst>
      <p:ext uri="{BB962C8B-B14F-4D97-AF65-F5344CB8AC3E}">
        <p14:creationId xmlns:p14="http://schemas.microsoft.com/office/powerpoint/2010/main" val="1328927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CA33EE-C9CE-3877-686B-5A2EB7B0E407}"/>
              </a:ext>
            </a:extLst>
          </p:cNvPr>
          <p:cNvSpPr>
            <a:spLocks noGrp="1"/>
          </p:cNvSpPr>
          <p:nvPr>
            <p:ph type="title"/>
          </p:nvPr>
        </p:nvSpPr>
        <p:spPr/>
        <p:txBody>
          <a:bodyPr/>
          <a:lstStyle/>
          <a:p>
            <a:r>
              <a:rPr lang="fr-FR" dirty="0"/>
              <a:t>Communique de presse</a:t>
            </a:r>
          </a:p>
        </p:txBody>
      </p:sp>
      <p:sp>
        <p:nvSpPr>
          <p:cNvPr id="3" name="Espace réservé du contenu 2">
            <a:extLst>
              <a:ext uri="{FF2B5EF4-FFF2-40B4-BE49-F238E27FC236}">
                <a16:creationId xmlns:a16="http://schemas.microsoft.com/office/drawing/2014/main" id="{D4B2666D-3743-AA47-0025-DDB5149488C6}"/>
              </a:ext>
            </a:extLst>
          </p:cNvPr>
          <p:cNvSpPr>
            <a:spLocks noGrp="1"/>
          </p:cNvSpPr>
          <p:nvPr>
            <p:ph idx="1"/>
          </p:nvPr>
        </p:nvSpPr>
        <p:spPr/>
        <p:txBody>
          <a:bodyPr/>
          <a:lstStyle/>
          <a:p>
            <a:r>
              <a:rPr lang="fr-FR" dirty="0"/>
              <a:t>Le communiqué de presse est l'outil le plus utilisé pour informer les journalistes sur les activités de votre organisation, votre agenda d'actions et vos revendications. </a:t>
            </a:r>
          </a:p>
        </p:txBody>
      </p:sp>
    </p:spTree>
    <p:extLst>
      <p:ext uri="{BB962C8B-B14F-4D97-AF65-F5344CB8AC3E}">
        <p14:creationId xmlns:p14="http://schemas.microsoft.com/office/powerpoint/2010/main" val="422209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B8AF2-DE7D-FD6A-625D-E73433B7A732}"/>
              </a:ext>
            </a:extLst>
          </p:cNvPr>
          <p:cNvSpPr>
            <a:spLocks noGrp="1"/>
          </p:cNvSpPr>
          <p:nvPr>
            <p:ph type="title"/>
          </p:nvPr>
        </p:nvSpPr>
        <p:spPr/>
        <p:txBody>
          <a:bodyPr/>
          <a:lstStyle/>
          <a:p>
            <a:r>
              <a:rPr lang="fr-FR" dirty="0"/>
              <a:t>Pourquoi faire un communiqué de presse ?</a:t>
            </a:r>
          </a:p>
        </p:txBody>
      </p:sp>
      <p:sp>
        <p:nvSpPr>
          <p:cNvPr id="3" name="Espace réservé du contenu 2">
            <a:extLst>
              <a:ext uri="{FF2B5EF4-FFF2-40B4-BE49-F238E27FC236}">
                <a16:creationId xmlns:a16="http://schemas.microsoft.com/office/drawing/2014/main" id="{52C6F054-363D-0F45-A380-B03CB77DD6BC}"/>
              </a:ext>
            </a:extLst>
          </p:cNvPr>
          <p:cNvSpPr>
            <a:spLocks noGrp="1"/>
          </p:cNvSpPr>
          <p:nvPr>
            <p:ph idx="1"/>
          </p:nvPr>
        </p:nvSpPr>
        <p:spPr/>
        <p:txBody>
          <a:bodyPr/>
          <a:lstStyle/>
          <a:p>
            <a:r>
              <a:rPr lang="fr-FR" dirty="0"/>
              <a:t>Un communiqué de presse doit annoncer ou commenter une actualité (un événement, une prise de position en lien avec l'actualité, la publication d’un rapport, les résultats d’une étude ou d’un sondage...) ou le résultat d'actions que vous venez de mener (détails d'une action, d’une manifestation, d'une réunion officielle, d’une campagne citoyenne, etc.). </a:t>
            </a:r>
          </a:p>
          <a:p>
            <a:endParaRPr lang="fr-FR" dirty="0"/>
          </a:p>
          <a:p>
            <a:r>
              <a:rPr lang="fr-FR" dirty="0"/>
              <a:t>Chaque journaliste reçoit des dizaines de communiqués de presse par jour (sans compter les messages sur d'autres supports), mais si vous faites bien les choses, le vôtre réussira probablement à attirer l'attention. En plus de l'envoi de votre mail, n'hésitez pas à relancer le/la journaliste par messagerie privée sur son téléphone (sms, appli, etc.)</a:t>
            </a:r>
          </a:p>
        </p:txBody>
      </p:sp>
    </p:spTree>
    <p:extLst>
      <p:ext uri="{BB962C8B-B14F-4D97-AF65-F5344CB8AC3E}">
        <p14:creationId xmlns:p14="http://schemas.microsoft.com/office/powerpoint/2010/main" val="3579125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CDB94-CCF8-718A-C01E-917E2A95A504}"/>
              </a:ext>
            </a:extLst>
          </p:cNvPr>
          <p:cNvSpPr>
            <a:spLocks noGrp="1"/>
          </p:cNvSpPr>
          <p:nvPr>
            <p:ph type="title"/>
          </p:nvPr>
        </p:nvSpPr>
        <p:spPr/>
        <p:txBody>
          <a:bodyPr/>
          <a:lstStyle/>
          <a:p>
            <a:r>
              <a:rPr lang="fr-FR" dirty="0"/>
              <a:t>Comment rédiger un communiqué de presse ?</a:t>
            </a:r>
          </a:p>
        </p:txBody>
      </p:sp>
      <p:sp>
        <p:nvSpPr>
          <p:cNvPr id="3" name="Espace réservé du contenu 2">
            <a:extLst>
              <a:ext uri="{FF2B5EF4-FFF2-40B4-BE49-F238E27FC236}">
                <a16:creationId xmlns:a16="http://schemas.microsoft.com/office/drawing/2014/main" id="{E110CB5F-F09D-7F76-3CAF-EE7962A55B7B}"/>
              </a:ext>
            </a:extLst>
          </p:cNvPr>
          <p:cNvSpPr>
            <a:spLocks noGrp="1"/>
          </p:cNvSpPr>
          <p:nvPr>
            <p:ph idx="1"/>
          </p:nvPr>
        </p:nvSpPr>
        <p:spPr/>
        <p:txBody>
          <a:bodyPr/>
          <a:lstStyle/>
          <a:p>
            <a:r>
              <a:rPr lang="fr-FR" dirty="0"/>
              <a:t>Le nom de votre organisation ou du collectif est clairement identifiable (expéditeur email, logo en en-tête). </a:t>
            </a:r>
          </a:p>
          <a:p>
            <a:r>
              <a:rPr lang="fr-FR" dirty="0"/>
              <a:t>Un titre clair et court qui indique le contenu et son actualité (qui sera aussi l'objet de l'email envoyé). </a:t>
            </a:r>
          </a:p>
          <a:p>
            <a:r>
              <a:rPr lang="fr-FR" dirty="0"/>
              <a:t>La date de diffusion du communiqué</a:t>
            </a:r>
          </a:p>
          <a:p>
            <a:r>
              <a:rPr lang="fr-FR" dirty="0"/>
              <a:t>Un chapô qui est un paragraphe d'introduction du CP (4/5 lignes max.) qui résume l'essentiel de l'information que vous voulez transmettre. Il doit inciter le/la journaliste à lire la suite du CP.</a:t>
            </a:r>
          </a:p>
          <a:p>
            <a:endParaRPr lang="fr-FR" dirty="0"/>
          </a:p>
        </p:txBody>
      </p:sp>
    </p:spTree>
    <p:extLst>
      <p:ext uri="{BB962C8B-B14F-4D97-AF65-F5344CB8AC3E}">
        <p14:creationId xmlns:p14="http://schemas.microsoft.com/office/powerpoint/2010/main" val="3157557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CDB94-CCF8-718A-C01E-917E2A95A504}"/>
              </a:ext>
            </a:extLst>
          </p:cNvPr>
          <p:cNvSpPr>
            <a:spLocks noGrp="1"/>
          </p:cNvSpPr>
          <p:nvPr>
            <p:ph type="title"/>
          </p:nvPr>
        </p:nvSpPr>
        <p:spPr/>
        <p:txBody>
          <a:bodyPr/>
          <a:lstStyle/>
          <a:p>
            <a:r>
              <a:rPr lang="fr-FR" dirty="0"/>
              <a:t>Comment rédiger un communiqué de presse ?</a:t>
            </a:r>
          </a:p>
        </p:txBody>
      </p:sp>
      <p:sp>
        <p:nvSpPr>
          <p:cNvPr id="3" name="Espace réservé du contenu 2">
            <a:extLst>
              <a:ext uri="{FF2B5EF4-FFF2-40B4-BE49-F238E27FC236}">
                <a16:creationId xmlns:a16="http://schemas.microsoft.com/office/drawing/2014/main" id="{E110CB5F-F09D-7F76-3CAF-EE7962A55B7B}"/>
              </a:ext>
            </a:extLst>
          </p:cNvPr>
          <p:cNvSpPr>
            <a:spLocks noGrp="1"/>
          </p:cNvSpPr>
          <p:nvPr>
            <p:ph idx="1"/>
          </p:nvPr>
        </p:nvSpPr>
        <p:spPr/>
        <p:txBody>
          <a:bodyPr/>
          <a:lstStyle/>
          <a:p>
            <a:r>
              <a:rPr lang="fr-FR" dirty="0"/>
              <a:t>Répondre aux 5 questions type que se posent les journalistes dans le corps du CP dans l’ordre suivant : Qui a fait ou dit quoi ? Où et quand ? Comment et pourquoi ? </a:t>
            </a:r>
          </a:p>
          <a:p>
            <a:r>
              <a:rPr lang="fr-FR" dirty="0"/>
              <a:t>Un CP doit être factuel. Pour être reprises les informations que vous annoncez doivent être basées sur des faits ou données vérifiables. </a:t>
            </a:r>
          </a:p>
          <a:p>
            <a:r>
              <a:rPr lang="fr-FR" dirty="0"/>
              <a:t>Une citation d’</a:t>
            </a:r>
            <a:r>
              <a:rPr lang="fr-FR" dirty="0" err="1"/>
              <a:t>un·e</a:t>
            </a:r>
            <a:r>
              <a:rPr lang="fr-FR" dirty="0"/>
              <a:t> </a:t>
            </a:r>
            <a:r>
              <a:rPr lang="fr-FR" dirty="0" err="1"/>
              <a:t>porteparole</a:t>
            </a:r>
            <a:r>
              <a:rPr lang="fr-FR" dirty="0"/>
              <a:t>, expressément </a:t>
            </a:r>
            <a:r>
              <a:rPr lang="fr-FR" dirty="0" err="1"/>
              <a:t>nommé·e</a:t>
            </a:r>
            <a:r>
              <a:rPr lang="fr-FR" dirty="0"/>
              <a:t>, qui résume la position de votre organisation et sera facilement reprise par le/la journaliste. Soyez clair et concis, profitez du style direct de l'oral pour être percutant ("</a:t>
            </a:r>
            <a:r>
              <a:rPr lang="fr-FR" dirty="0" err="1"/>
              <a:t>punchline</a:t>
            </a:r>
            <a:r>
              <a:rPr lang="fr-FR" dirty="0"/>
              <a:t>").</a:t>
            </a:r>
          </a:p>
          <a:p>
            <a:r>
              <a:rPr lang="fr-FR" dirty="0"/>
              <a:t>Les coordonnées de contact pour les médias : un ou plusieurs tel. portables, un ou plusieurs emails des </a:t>
            </a:r>
            <a:r>
              <a:rPr lang="fr-FR" dirty="0" err="1"/>
              <a:t>attaché·es</a:t>
            </a:r>
            <a:r>
              <a:rPr lang="fr-FR" dirty="0"/>
              <a:t> de presse et/ou des </a:t>
            </a:r>
            <a:r>
              <a:rPr lang="fr-FR" dirty="0" err="1"/>
              <a:t>porteparoles</a:t>
            </a:r>
            <a:r>
              <a:rPr lang="fr-FR" dirty="0"/>
              <a:t> (indispensable). Mentionnez aussi vos comptes de réseaux sociaux.</a:t>
            </a:r>
          </a:p>
        </p:txBody>
      </p:sp>
    </p:spTree>
    <p:extLst>
      <p:ext uri="{BB962C8B-B14F-4D97-AF65-F5344CB8AC3E}">
        <p14:creationId xmlns:p14="http://schemas.microsoft.com/office/powerpoint/2010/main" val="287655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E3319-AC8B-E6E1-0507-33513975FD3A}"/>
              </a:ext>
            </a:extLst>
          </p:cNvPr>
          <p:cNvSpPr>
            <a:spLocks noGrp="1"/>
          </p:cNvSpPr>
          <p:nvPr>
            <p:ph type="title"/>
          </p:nvPr>
        </p:nvSpPr>
        <p:spPr/>
        <p:txBody>
          <a:bodyPr/>
          <a:lstStyle/>
          <a:p>
            <a:r>
              <a:rPr lang="fr-FR" dirty="0"/>
              <a:t>Quelle taille ? </a:t>
            </a:r>
          </a:p>
        </p:txBody>
      </p:sp>
      <p:sp>
        <p:nvSpPr>
          <p:cNvPr id="3" name="Espace réservé du contenu 2">
            <a:extLst>
              <a:ext uri="{FF2B5EF4-FFF2-40B4-BE49-F238E27FC236}">
                <a16:creationId xmlns:a16="http://schemas.microsoft.com/office/drawing/2014/main" id="{128F591D-0E2D-566A-83D3-B08FEC1D61EC}"/>
              </a:ext>
            </a:extLst>
          </p:cNvPr>
          <p:cNvSpPr>
            <a:spLocks noGrp="1"/>
          </p:cNvSpPr>
          <p:nvPr>
            <p:ph idx="1"/>
          </p:nvPr>
        </p:nvSpPr>
        <p:spPr/>
        <p:txBody>
          <a:bodyPr/>
          <a:lstStyle/>
          <a:p>
            <a:r>
              <a:rPr lang="fr-FR" dirty="0"/>
              <a:t>Un communiqué de presse doit être bien rédigé, synthétique (une phrase = une idée) et sans faute d’orthographe (toujours se faire relire). La mise en page ne doit pas être trop dense</a:t>
            </a:r>
          </a:p>
          <a:p>
            <a:endParaRPr lang="fr-FR" dirty="0"/>
          </a:p>
          <a:p>
            <a:r>
              <a:rPr lang="fr-FR" dirty="0"/>
              <a:t>La taille d'un communiqué sera comprise entre 2500 et 4500 signes pour le corps de texte. Si vous avez beaucoup d'éléments à partager, vous pouvez ajouter des "annexes" (précisions de contexte, témoignages, bibliographie) que vous jugez importants de porter à la connaissance des journalistes. </a:t>
            </a:r>
          </a:p>
          <a:p>
            <a:endParaRPr lang="fr-FR" dirty="0"/>
          </a:p>
          <a:p>
            <a:r>
              <a:rPr lang="fr-FR" dirty="0"/>
              <a:t>Ce communiqué de presse peut être complété par un dossier de presse avec toutes les informations que vous voulez transmettre.</a:t>
            </a:r>
          </a:p>
        </p:txBody>
      </p:sp>
    </p:spTree>
    <p:extLst>
      <p:ext uri="{BB962C8B-B14F-4D97-AF65-F5344CB8AC3E}">
        <p14:creationId xmlns:p14="http://schemas.microsoft.com/office/powerpoint/2010/main" val="2567425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5BB83-BDEE-BB56-4C2D-5C20A960B4B5}"/>
              </a:ext>
            </a:extLst>
          </p:cNvPr>
          <p:cNvSpPr>
            <a:spLocks noGrp="1"/>
          </p:cNvSpPr>
          <p:nvPr>
            <p:ph type="title"/>
          </p:nvPr>
        </p:nvSpPr>
        <p:spPr/>
        <p:txBody>
          <a:bodyPr/>
          <a:lstStyle/>
          <a:p>
            <a:r>
              <a:rPr lang="fr-FR" dirty="0"/>
              <a:t>Sur le fond et la forme, encore quelques règles à respecter </a:t>
            </a:r>
          </a:p>
        </p:txBody>
      </p:sp>
      <p:sp>
        <p:nvSpPr>
          <p:cNvPr id="3" name="Espace réservé du contenu 2">
            <a:extLst>
              <a:ext uri="{FF2B5EF4-FFF2-40B4-BE49-F238E27FC236}">
                <a16:creationId xmlns:a16="http://schemas.microsoft.com/office/drawing/2014/main" id="{1006102C-9A6C-6EA0-6BAA-84C2508363B8}"/>
              </a:ext>
            </a:extLst>
          </p:cNvPr>
          <p:cNvSpPr>
            <a:spLocks noGrp="1"/>
          </p:cNvSpPr>
          <p:nvPr>
            <p:ph idx="1"/>
          </p:nvPr>
        </p:nvSpPr>
        <p:spPr>
          <a:xfrm>
            <a:off x="751116" y="2487300"/>
            <a:ext cx="10131425" cy="3649133"/>
          </a:xfrm>
        </p:spPr>
        <p:txBody>
          <a:bodyPr/>
          <a:lstStyle/>
          <a:p>
            <a:r>
              <a:rPr lang="fr-FR" dirty="0"/>
              <a:t>Un communiqué = un seul sujet/une seule info. </a:t>
            </a:r>
          </a:p>
          <a:p>
            <a:endParaRPr lang="fr-FR" dirty="0"/>
          </a:p>
          <a:p>
            <a:r>
              <a:rPr lang="fr-FR" dirty="0"/>
              <a:t>Restez factuel (données chiffrées et sourcées) et n’abusez pas d’adverbes grandiloquents et de superlatifs (un communiqué n’est pas un tract). </a:t>
            </a:r>
          </a:p>
          <a:p>
            <a:endParaRPr lang="fr-FR" dirty="0"/>
          </a:p>
          <a:p>
            <a:r>
              <a:rPr lang="fr-FR" dirty="0"/>
              <a:t>Utilisez un style impersonnel (pas de « nous » ou « vous »). </a:t>
            </a:r>
          </a:p>
          <a:p>
            <a:endParaRPr lang="fr-FR" dirty="0"/>
          </a:p>
          <a:p>
            <a:r>
              <a:rPr lang="fr-FR" dirty="0"/>
              <a:t>Si vous voulez ajouter des visuels (photos, lien vidéo), c’est bien sûr possible, et même souhaitable si vous pouvez illustrer votre propos. Ils doivent être dans le corps du message et non en pièce jointe. Pour les photos, fournissez le nom de l'</a:t>
            </a:r>
            <a:r>
              <a:rPr lang="fr-FR" dirty="0" err="1"/>
              <a:t>auteur·rice</a:t>
            </a:r>
            <a:r>
              <a:rPr lang="fr-FR" dirty="0"/>
              <a:t> pour le crédit. </a:t>
            </a:r>
          </a:p>
        </p:txBody>
      </p:sp>
    </p:spTree>
    <p:extLst>
      <p:ext uri="{BB962C8B-B14F-4D97-AF65-F5344CB8AC3E}">
        <p14:creationId xmlns:p14="http://schemas.microsoft.com/office/powerpoint/2010/main" val="337535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B4642-55FA-7F43-4E92-9A3A8217A31D}"/>
              </a:ext>
            </a:extLst>
          </p:cNvPr>
          <p:cNvSpPr>
            <a:spLocks noGrp="1"/>
          </p:cNvSpPr>
          <p:nvPr>
            <p:ph type="title"/>
          </p:nvPr>
        </p:nvSpPr>
        <p:spPr/>
        <p:txBody>
          <a:bodyPr/>
          <a:lstStyle/>
          <a:p>
            <a:r>
              <a:rPr lang="fr-FR" dirty="0"/>
              <a:t>Que sont les relations presse ?</a:t>
            </a:r>
          </a:p>
        </p:txBody>
      </p:sp>
      <p:sp>
        <p:nvSpPr>
          <p:cNvPr id="3" name="Espace réservé du contenu 2">
            <a:extLst>
              <a:ext uri="{FF2B5EF4-FFF2-40B4-BE49-F238E27FC236}">
                <a16:creationId xmlns:a16="http://schemas.microsoft.com/office/drawing/2014/main" id="{AC5C3074-C5EB-EAF4-B8F1-7D1148FF77C3}"/>
              </a:ext>
            </a:extLst>
          </p:cNvPr>
          <p:cNvSpPr>
            <a:spLocks noGrp="1"/>
          </p:cNvSpPr>
          <p:nvPr>
            <p:ph idx="1"/>
          </p:nvPr>
        </p:nvSpPr>
        <p:spPr/>
        <p:txBody>
          <a:bodyPr/>
          <a:lstStyle/>
          <a:p>
            <a:r>
              <a:rPr lang="fr-FR" dirty="0"/>
              <a:t>Apparue vers le milieu des années 1960 en France, sous l’impulsion de Matra, la communication avec les médias, plus couramment appelée « les relations presse », est une branche de l’activité des relations publiques.</a:t>
            </a:r>
          </a:p>
        </p:txBody>
      </p:sp>
    </p:spTree>
    <p:extLst>
      <p:ext uri="{BB962C8B-B14F-4D97-AF65-F5344CB8AC3E}">
        <p14:creationId xmlns:p14="http://schemas.microsoft.com/office/powerpoint/2010/main" val="37217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0AD90-0C27-BF67-D2A1-72B1D916AE70}"/>
              </a:ext>
            </a:extLst>
          </p:cNvPr>
          <p:cNvSpPr>
            <a:spLocks noGrp="1"/>
          </p:cNvSpPr>
          <p:nvPr>
            <p:ph type="title"/>
          </p:nvPr>
        </p:nvSpPr>
        <p:spPr/>
        <p:txBody>
          <a:bodyPr/>
          <a:lstStyle/>
          <a:p>
            <a:r>
              <a:rPr lang="fr-FR" dirty="0"/>
              <a:t>Pour diffusion immédiate ? Sous embargo ? En exclusivité ? C’est vous qui donnez le tempo ! </a:t>
            </a:r>
          </a:p>
        </p:txBody>
      </p:sp>
      <p:sp>
        <p:nvSpPr>
          <p:cNvPr id="3" name="Espace réservé du contenu 2">
            <a:extLst>
              <a:ext uri="{FF2B5EF4-FFF2-40B4-BE49-F238E27FC236}">
                <a16:creationId xmlns:a16="http://schemas.microsoft.com/office/drawing/2014/main" id="{2B2BD3B1-4CC3-EBA8-96F7-E686CF889E08}"/>
              </a:ext>
            </a:extLst>
          </p:cNvPr>
          <p:cNvSpPr>
            <a:spLocks noGrp="1"/>
          </p:cNvSpPr>
          <p:nvPr>
            <p:ph idx="1"/>
          </p:nvPr>
        </p:nvSpPr>
        <p:spPr/>
        <p:txBody>
          <a:bodyPr/>
          <a:lstStyle/>
          <a:p>
            <a:r>
              <a:rPr lang="fr-FR" dirty="0"/>
              <a:t>« Pour diffusion immédiate » - C'est ce qu'il est utile d’écrire en tête de communiqué, au début du chapô, si c'est ce que vous souhaitez. La plupart des communiqués sont envoyés pour publication immédiate aux journalistes </a:t>
            </a:r>
            <a:r>
              <a:rPr lang="fr-FR" dirty="0" err="1"/>
              <a:t>concerné·es</a:t>
            </a:r>
            <a:r>
              <a:rPr lang="fr-FR" dirty="0"/>
              <a:t> par le sujet traité. </a:t>
            </a:r>
          </a:p>
        </p:txBody>
      </p:sp>
    </p:spTree>
    <p:extLst>
      <p:ext uri="{BB962C8B-B14F-4D97-AF65-F5344CB8AC3E}">
        <p14:creationId xmlns:p14="http://schemas.microsoft.com/office/powerpoint/2010/main" val="1692085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0AD90-0C27-BF67-D2A1-72B1D916AE70}"/>
              </a:ext>
            </a:extLst>
          </p:cNvPr>
          <p:cNvSpPr>
            <a:spLocks noGrp="1"/>
          </p:cNvSpPr>
          <p:nvPr>
            <p:ph type="title"/>
          </p:nvPr>
        </p:nvSpPr>
        <p:spPr/>
        <p:txBody>
          <a:bodyPr/>
          <a:lstStyle/>
          <a:p>
            <a:r>
              <a:rPr lang="fr-FR" dirty="0"/>
              <a:t>Pour diffusion immédiate ? Sous embargo ? En exclusivité ? C’est vous qui donnez le tempo ! </a:t>
            </a:r>
          </a:p>
        </p:txBody>
      </p:sp>
      <p:sp>
        <p:nvSpPr>
          <p:cNvPr id="3" name="Espace réservé du contenu 2">
            <a:extLst>
              <a:ext uri="{FF2B5EF4-FFF2-40B4-BE49-F238E27FC236}">
                <a16:creationId xmlns:a16="http://schemas.microsoft.com/office/drawing/2014/main" id="{2B2BD3B1-4CC3-EBA8-96F7-E686CF889E08}"/>
              </a:ext>
            </a:extLst>
          </p:cNvPr>
          <p:cNvSpPr>
            <a:spLocks noGrp="1"/>
          </p:cNvSpPr>
          <p:nvPr>
            <p:ph idx="1"/>
          </p:nvPr>
        </p:nvSpPr>
        <p:spPr/>
        <p:txBody>
          <a:bodyPr/>
          <a:lstStyle/>
          <a:p>
            <a:r>
              <a:rPr lang="fr-FR" dirty="0"/>
              <a:t>Exclusivité - Il est préférable, si vous souhaitez avoir une reprise importante dans un média, de négocier une «exclusivité» (vous ne partagez votre info qu’avec ce média à condition qu’il vous accorde une place spéciale dans ses éditions du jour de sortie de l’info – que ce soit sur papier, sur internet, en radio ou en TV). </a:t>
            </a:r>
          </a:p>
        </p:txBody>
      </p:sp>
    </p:spTree>
    <p:extLst>
      <p:ext uri="{BB962C8B-B14F-4D97-AF65-F5344CB8AC3E}">
        <p14:creationId xmlns:p14="http://schemas.microsoft.com/office/powerpoint/2010/main" val="2066369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0AD90-0C27-BF67-D2A1-72B1D916AE70}"/>
              </a:ext>
            </a:extLst>
          </p:cNvPr>
          <p:cNvSpPr>
            <a:spLocks noGrp="1"/>
          </p:cNvSpPr>
          <p:nvPr>
            <p:ph type="title"/>
          </p:nvPr>
        </p:nvSpPr>
        <p:spPr/>
        <p:txBody>
          <a:bodyPr/>
          <a:lstStyle/>
          <a:p>
            <a:r>
              <a:rPr lang="fr-FR" dirty="0"/>
              <a:t>Pour diffusion immédiate ? Sous embargo ? En exclusivité ? C’est vous qui donnez le tempo ! </a:t>
            </a:r>
          </a:p>
        </p:txBody>
      </p:sp>
      <p:sp>
        <p:nvSpPr>
          <p:cNvPr id="3" name="Espace réservé du contenu 2">
            <a:extLst>
              <a:ext uri="{FF2B5EF4-FFF2-40B4-BE49-F238E27FC236}">
                <a16:creationId xmlns:a16="http://schemas.microsoft.com/office/drawing/2014/main" id="{2B2BD3B1-4CC3-EBA8-96F7-E686CF889E08}"/>
              </a:ext>
            </a:extLst>
          </p:cNvPr>
          <p:cNvSpPr>
            <a:spLocks noGrp="1"/>
          </p:cNvSpPr>
          <p:nvPr>
            <p:ph idx="1"/>
          </p:nvPr>
        </p:nvSpPr>
        <p:spPr/>
        <p:txBody>
          <a:bodyPr/>
          <a:lstStyle/>
          <a:p>
            <a:r>
              <a:rPr lang="fr-FR" dirty="0"/>
              <a:t>Embargo - Certains communiqués contiennent une information que vous souhaitez garder sous embargo. Si l’information que vous transmettez ne doit pas être rendue publique avant une certaine heure, un certain jour, indiquez en gros et en gras, en tête de communiqué : « Sous embargo jusqu’au [date] à telle heure » ainsi que dans l'objet du mail [Sous embargo].</a:t>
            </a:r>
          </a:p>
        </p:txBody>
      </p:sp>
    </p:spTree>
    <p:extLst>
      <p:ext uri="{BB962C8B-B14F-4D97-AF65-F5344CB8AC3E}">
        <p14:creationId xmlns:p14="http://schemas.microsoft.com/office/powerpoint/2010/main" val="880182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0AD90-0C27-BF67-D2A1-72B1D916AE70}"/>
              </a:ext>
            </a:extLst>
          </p:cNvPr>
          <p:cNvSpPr>
            <a:spLocks noGrp="1"/>
          </p:cNvSpPr>
          <p:nvPr>
            <p:ph type="title"/>
          </p:nvPr>
        </p:nvSpPr>
        <p:spPr/>
        <p:txBody>
          <a:bodyPr/>
          <a:lstStyle/>
          <a:p>
            <a:r>
              <a:rPr lang="fr-FR" dirty="0"/>
              <a:t>Avertissements</a:t>
            </a:r>
          </a:p>
        </p:txBody>
      </p:sp>
      <p:sp>
        <p:nvSpPr>
          <p:cNvPr id="3" name="Espace réservé du contenu 2">
            <a:extLst>
              <a:ext uri="{FF2B5EF4-FFF2-40B4-BE49-F238E27FC236}">
                <a16:creationId xmlns:a16="http://schemas.microsoft.com/office/drawing/2014/main" id="{2B2BD3B1-4CC3-EBA8-96F7-E686CF889E08}"/>
              </a:ext>
            </a:extLst>
          </p:cNvPr>
          <p:cNvSpPr>
            <a:spLocks noGrp="1"/>
          </p:cNvSpPr>
          <p:nvPr>
            <p:ph idx="1"/>
          </p:nvPr>
        </p:nvSpPr>
        <p:spPr/>
        <p:txBody>
          <a:bodyPr/>
          <a:lstStyle/>
          <a:p>
            <a:r>
              <a:rPr lang="fr-FR" dirty="0"/>
              <a:t>Attention aux embargos qui peuvent ne pas être respectés par les journalistes. C'est rare mais cela peut arriver. Si vous avez peur que votre info sorte avant tel jour/telle heure, envoyez-la uniquement à des journalistes avec lesquels vous avez l’habitude de travailler.</a:t>
            </a:r>
          </a:p>
          <a:p>
            <a:endParaRPr lang="fr-FR" dirty="0"/>
          </a:p>
          <a:p>
            <a:r>
              <a:rPr lang="fr-FR" dirty="0"/>
              <a:t>Si vous envoyez un CP « sous embargo », mais que vous autorisez un média particulier à le diffuser avant la fin de l’embargo (car ce média vous a promis de lui accorder une place exceptionnelle), </a:t>
            </a:r>
            <a:r>
              <a:rPr lang="fr-FR" dirty="0" err="1"/>
              <a:t>apprêtezvous</a:t>
            </a:r>
            <a:r>
              <a:rPr lang="fr-FR" dirty="0"/>
              <a:t> à passer un moment difficile avec les autres médias !</a:t>
            </a:r>
          </a:p>
        </p:txBody>
      </p:sp>
    </p:spTree>
    <p:extLst>
      <p:ext uri="{BB962C8B-B14F-4D97-AF65-F5344CB8AC3E}">
        <p14:creationId xmlns:p14="http://schemas.microsoft.com/office/powerpoint/2010/main" val="2227393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0AD90-0C27-BF67-D2A1-72B1D916AE70}"/>
              </a:ext>
            </a:extLst>
          </p:cNvPr>
          <p:cNvSpPr>
            <a:spLocks noGrp="1"/>
          </p:cNvSpPr>
          <p:nvPr>
            <p:ph type="title"/>
          </p:nvPr>
        </p:nvSpPr>
        <p:spPr/>
        <p:txBody>
          <a:bodyPr/>
          <a:lstStyle/>
          <a:p>
            <a:r>
              <a:rPr lang="fr-FR" dirty="0"/>
              <a:t>Assurez le « service après-vente » </a:t>
            </a:r>
          </a:p>
        </p:txBody>
      </p:sp>
      <p:sp>
        <p:nvSpPr>
          <p:cNvPr id="3" name="Espace réservé du contenu 2">
            <a:extLst>
              <a:ext uri="{FF2B5EF4-FFF2-40B4-BE49-F238E27FC236}">
                <a16:creationId xmlns:a16="http://schemas.microsoft.com/office/drawing/2014/main" id="{2B2BD3B1-4CC3-EBA8-96F7-E686CF889E08}"/>
              </a:ext>
            </a:extLst>
          </p:cNvPr>
          <p:cNvSpPr>
            <a:spLocks noGrp="1"/>
          </p:cNvSpPr>
          <p:nvPr>
            <p:ph idx="1"/>
          </p:nvPr>
        </p:nvSpPr>
        <p:spPr/>
        <p:txBody>
          <a:bodyPr/>
          <a:lstStyle/>
          <a:p>
            <a:r>
              <a:rPr lang="fr-FR" dirty="0"/>
              <a:t>Si vous avez envoyé une "invitation presse" pour annoncer une action ou une conférence de presse quelques jours avant, n’omettez pas de communiquer le jour J pour décrire son impact et partager votre ressenti sur son déroulé. </a:t>
            </a:r>
          </a:p>
          <a:p>
            <a:r>
              <a:rPr lang="fr-FR" dirty="0"/>
              <a:t>Ce CP doit être rédigé, pour partie, en avance afin de partir au plus vite le jour J. </a:t>
            </a:r>
          </a:p>
          <a:p>
            <a:r>
              <a:rPr lang="fr-FR" dirty="0"/>
              <a:t>Pour les médias avec qui vous avez déjà des liens, le téléphone (coup de fil ou SMS) ou le message privé via les réseaux sociaux restent le meilleur moyen de communiquer de façon réactive.</a:t>
            </a:r>
          </a:p>
        </p:txBody>
      </p:sp>
    </p:spTree>
    <p:extLst>
      <p:ext uri="{BB962C8B-B14F-4D97-AF65-F5344CB8AC3E}">
        <p14:creationId xmlns:p14="http://schemas.microsoft.com/office/powerpoint/2010/main" val="2255411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0AD90-0C27-BF67-D2A1-72B1D916AE70}"/>
              </a:ext>
            </a:extLst>
          </p:cNvPr>
          <p:cNvSpPr>
            <a:spLocks noGrp="1"/>
          </p:cNvSpPr>
          <p:nvPr>
            <p:ph type="title"/>
          </p:nvPr>
        </p:nvSpPr>
        <p:spPr/>
        <p:txBody>
          <a:bodyPr/>
          <a:lstStyle/>
          <a:p>
            <a:r>
              <a:rPr lang="fr-FR" dirty="0"/>
              <a:t>Invitation</a:t>
            </a:r>
          </a:p>
        </p:txBody>
      </p:sp>
      <p:sp>
        <p:nvSpPr>
          <p:cNvPr id="3" name="Espace réservé du contenu 2">
            <a:extLst>
              <a:ext uri="{FF2B5EF4-FFF2-40B4-BE49-F238E27FC236}">
                <a16:creationId xmlns:a16="http://schemas.microsoft.com/office/drawing/2014/main" id="{2B2BD3B1-4CC3-EBA8-96F7-E686CF889E08}"/>
              </a:ext>
            </a:extLst>
          </p:cNvPr>
          <p:cNvSpPr>
            <a:spLocks noGrp="1"/>
          </p:cNvSpPr>
          <p:nvPr>
            <p:ph idx="1"/>
          </p:nvPr>
        </p:nvSpPr>
        <p:spPr/>
        <p:txBody>
          <a:bodyPr/>
          <a:lstStyle/>
          <a:p>
            <a:r>
              <a:rPr lang="fr-FR" dirty="0"/>
              <a:t>Une invitation se prépare en amont d'une action pour les inviter à assister à une action, une conférence de presse, une manifestation.</a:t>
            </a:r>
          </a:p>
          <a:p>
            <a:endParaRPr lang="fr-FR" dirty="0"/>
          </a:p>
          <a:p>
            <a:r>
              <a:rPr lang="fr-FR" dirty="0"/>
              <a:t>Le CP fait suite ou état de cette action une fois qu'elle a eu lieu.</a:t>
            </a:r>
          </a:p>
          <a:p>
            <a:r>
              <a:rPr lang="fr-FR" dirty="0"/>
              <a:t> </a:t>
            </a:r>
          </a:p>
        </p:txBody>
      </p:sp>
    </p:spTree>
    <p:extLst>
      <p:ext uri="{BB962C8B-B14F-4D97-AF65-F5344CB8AC3E}">
        <p14:creationId xmlns:p14="http://schemas.microsoft.com/office/powerpoint/2010/main" val="1143062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64B05-8915-F6B7-8060-02A9E1C1877B}"/>
              </a:ext>
            </a:extLst>
          </p:cNvPr>
          <p:cNvSpPr>
            <a:spLocks noGrp="1"/>
          </p:cNvSpPr>
          <p:nvPr>
            <p:ph type="title"/>
          </p:nvPr>
        </p:nvSpPr>
        <p:spPr/>
        <p:txBody>
          <a:bodyPr/>
          <a:lstStyle/>
          <a:p>
            <a:r>
              <a:rPr lang="fr-FR" dirty="0"/>
              <a:t>Maintenez le lien avec les journalistes</a:t>
            </a:r>
          </a:p>
        </p:txBody>
      </p:sp>
      <p:sp>
        <p:nvSpPr>
          <p:cNvPr id="3" name="Espace réservé du contenu 2">
            <a:extLst>
              <a:ext uri="{FF2B5EF4-FFF2-40B4-BE49-F238E27FC236}">
                <a16:creationId xmlns:a16="http://schemas.microsoft.com/office/drawing/2014/main" id="{0B276D19-5120-8AAB-F7DE-AAAA24800569}"/>
              </a:ext>
            </a:extLst>
          </p:cNvPr>
          <p:cNvSpPr>
            <a:spLocks noGrp="1"/>
          </p:cNvSpPr>
          <p:nvPr>
            <p:ph idx="1"/>
          </p:nvPr>
        </p:nvSpPr>
        <p:spPr/>
        <p:txBody>
          <a:bodyPr/>
          <a:lstStyle/>
          <a:p>
            <a:r>
              <a:rPr lang="fr-FR" dirty="0"/>
              <a:t>Lorsqu'</a:t>
            </a:r>
            <a:r>
              <a:rPr lang="fr-FR" dirty="0" err="1"/>
              <a:t>un·e</a:t>
            </a:r>
            <a:r>
              <a:rPr lang="fr-FR" dirty="0"/>
              <a:t> journaliste s'est </a:t>
            </a:r>
            <a:r>
              <a:rPr lang="fr-FR" dirty="0" err="1"/>
              <a:t>intéressé·e</a:t>
            </a:r>
            <a:r>
              <a:rPr lang="fr-FR" dirty="0"/>
              <a:t> à vous, tenez-le/la </a:t>
            </a:r>
            <a:r>
              <a:rPr lang="fr-FR" dirty="0" err="1"/>
              <a:t>informé·e</a:t>
            </a:r>
            <a:r>
              <a:rPr lang="fr-FR" dirty="0"/>
              <a:t> de la suite de vos actions ou d'informations relatives à vos thématiques. Les outils des réseaux sociaux sont intéressants pour cet exercice de veille partagée qui incitera peut être le/la journaliste à produire un nouvel article sur « votre » sujet.</a:t>
            </a:r>
          </a:p>
        </p:txBody>
      </p:sp>
    </p:spTree>
    <p:extLst>
      <p:ext uri="{BB962C8B-B14F-4D97-AF65-F5344CB8AC3E}">
        <p14:creationId xmlns:p14="http://schemas.microsoft.com/office/powerpoint/2010/main" val="1502397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AA2AF-0BC0-27AF-3689-AEFAE63E4C72}"/>
              </a:ext>
            </a:extLst>
          </p:cNvPr>
          <p:cNvSpPr>
            <a:spLocks noGrp="1"/>
          </p:cNvSpPr>
          <p:nvPr>
            <p:ph type="title"/>
          </p:nvPr>
        </p:nvSpPr>
        <p:spPr/>
        <p:txBody>
          <a:bodyPr/>
          <a:lstStyle/>
          <a:p>
            <a:r>
              <a:rPr lang="fr-FR" dirty="0"/>
              <a:t>Tenir à jour vos bases de données journalistes</a:t>
            </a:r>
          </a:p>
        </p:txBody>
      </p:sp>
      <p:sp>
        <p:nvSpPr>
          <p:cNvPr id="3" name="Espace réservé du contenu 2">
            <a:extLst>
              <a:ext uri="{FF2B5EF4-FFF2-40B4-BE49-F238E27FC236}">
                <a16:creationId xmlns:a16="http://schemas.microsoft.com/office/drawing/2014/main" id="{23BAD23C-E8CB-63B6-8CC7-079E116DCBDE}"/>
              </a:ext>
            </a:extLst>
          </p:cNvPr>
          <p:cNvSpPr>
            <a:spLocks noGrp="1"/>
          </p:cNvSpPr>
          <p:nvPr>
            <p:ph idx="1"/>
          </p:nvPr>
        </p:nvSpPr>
        <p:spPr/>
        <p:txBody>
          <a:bodyPr/>
          <a:lstStyle/>
          <a:p>
            <a:r>
              <a:rPr lang="fr-FR" dirty="0"/>
              <a:t>Pour envoyer des communiqués de presse, les associations utilisent régulièrement des gestionnaires d'email qui permettent des envois groupés. Il est important de tenir à jour vos bases de données (adresses mails de journalistes) et supprimer tous les contacts qui reviennent en erreur, probablement parce que le/la journaliste a changé de sujet ou de média et, donc d'email. Une base de contacts avec beaucoup d'erreurs peut conduire à ce que vos emails soient considérés par les serveurs destinataires comme des spams. </a:t>
            </a:r>
          </a:p>
        </p:txBody>
      </p:sp>
    </p:spTree>
    <p:extLst>
      <p:ext uri="{BB962C8B-B14F-4D97-AF65-F5344CB8AC3E}">
        <p14:creationId xmlns:p14="http://schemas.microsoft.com/office/powerpoint/2010/main" val="1595182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E991F-E463-4273-9609-6C90D97B47CD}"/>
              </a:ext>
            </a:extLst>
          </p:cNvPr>
          <p:cNvSpPr>
            <a:spLocks noGrp="1"/>
          </p:cNvSpPr>
          <p:nvPr>
            <p:ph type="title"/>
          </p:nvPr>
        </p:nvSpPr>
        <p:spPr/>
        <p:txBody>
          <a:bodyPr>
            <a:normAutofit/>
          </a:bodyPr>
          <a:lstStyle/>
          <a:p>
            <a:r>
              <a:rPr lang="fr-FR" dirty="0"/>
              <a:t>Dossier de presse</a:t>
            </a:r>
            <a:br>
              <a:rPr lang="fr-FR" dirty="0"/>
            </a:br>
            <a:endParaRPr lang="fr-FR" dirty="0"/>
          </a:p>
        </p:txBody>
      </p:sp>
      <p:sp>
        <p:nvSpPr>
          <p:cNvPr id="3" name="Espace réservé du contenu 2">
            <a:extLst>
              <a:ext uri="{FF2B5EF4-FFF2-40B4-BE49-F238E27FC236}">
                <a16:creationId xmlns:a16="http://schemas.microsoft.com/office/drawing/2014/main" id="{C4813145-2B87-4E88-8228-752CFFF24D3A}"/>
              </a:ext>
            </a:extLst>
          </p:cNvPr>
          <p:cNvSpPr>
            <a:spLocks noGrp="1"/>
          </p:cNvSpPr>
          <p:nvPr>
            <p:ph idx="1"/>
          </p:nvPr>
        </p:nvSpPr>
        <p:spPr>
          <a:xfrm>
            <a:off x="337351" y="2142067"/>
            <a:ext cx="10999433" cy="3649133"/>
          </a:xfrm>
        </p:spPr>
        <p:txBody>
          <a:bodyPr>
            <a:normAutofit/>
          </a:bodyPr>
          <a:lstStyle/>
          <a:p>
            <a:pPr algn="l"/>
            <a:r>
              <a:rPr lang="fr-FR" sz="3200" b="1" i="0" dirty="0">
                <a:effectLst/>
                <a:latin typeface="ITCAvantGardeStd-Bold"/>
              </a:rPr>
              <a:t>À quoi sert un dossier de presse ?</a:t>
            </a:r>
          </a:p>
          <a:p>
            <a:pPr marL="0" indent="0">
              <a:buNone/>
            </a:pPr>
            <a:endParaRPr lang="fr-FR" sz="2800" dirty="0"/>
          </a:p>
        </p:txBody>
      </p:sp>
    </p:spTree>
    <p:extLst>
      <p:ext uri="{BB962C8B-B14F-4D97-AF65-F5344CB8AC3E}">
        <p14:creationId xmlns:p14="http://schemas.microsoft.com/office/powerpoint/2010/main" val="2974338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77C70-0660-29DA-A1DF-63D6007C1CB8}"/>
              </a:ext>
            </a:extLst>
          </p:cNvPr>
          <p:cNvSpPr>
            <a:spLocks noGrp="1"/>
          </p:cNvSpPr>
          <p:nvPr>
            <p:ph type="title"/>
          </p:nvPr>
        </p:nvSpPr>
        <p:spPr/>
        <p:txBody>
          <a:bodyPr/>
          <a:lstStyle/>
          <a:p>
            <a:r>
              <a:rPr lang="fr-FR" dirty="0"/>
              <a:t>Faire connaître votre entreprise aux journalistes</a:t>
            </a:r>
          </a:p>
        </p:txBody>
      </p:sp>
      <p:sp>
        <p:nvSpPr>
          <p:cNvPr id="3" name="Espace réservé du contenu 2">
            <a:extLst>
              <a:ext uri="{FF2B5EF4-FFF2-40B4-BE49-F238E27FC236}">
                <a16:creationId xmlns:a16="http://schemas.microsoft.com/office/drawing/2014/main" id="{BDAF464A-A663-3280-439E-DEEAC7018F1D}"/>
              </a:ext>
            </a:extLst>
          </p:cNvPr>
          <p:cNvSpPr>
            <a:spLocks noGrp="1"/>
          </p:cNvSpPr>
          <p:nvPr>
            <p:ph idx="1"/>
          </p:nvPr>
        </p:nvSpPr>
        <p:spPr/>
        <p:txBody>
          <a:bodyPr/>
          <a:lstStyle/>
          <a:p>
            <a:r>
              <a:rPr lang="fr-FR" dirty="0"/>
              <a:t>L’objectif premier du dossier de presse (DP) est de faire connaître votre entreprise aux journalistes, afin qu’ils en parlent sur leur média (journal papier, média web, magazine, radio,…). C’est aussi ce qui en fait un support de communication très particulier. Ici, vous ne parlez pas directement à vos clients ou prospects : ce sont ces journalistes que vous devez convaincre.</a:t>
            </a:r>
          </a:p>
        </p:txBody>
      </p:sp>
    </p:spTree>
    <p:extLst>
      <p:ext uri="{BB962C8B-B14F-4D97-AF65-F5344CB8AC3E}">
        <p14:creationId xmlns:p14="http://schemas.microsoft.com/office/powerpoint/2010/main" val="26076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0DE5B-C736-73F6-663C-3119319C8B9F}"/>
              </a:ext>
            </a:extLst>
          </p:cNvPr>
          <p:cNvSpPr>
            <a:spLocks noGrp="1"/>
          </p:cNvSpPr>
          <p:nvPr>
            <p:ph type="title"/>
          </p:nvPr>
        </p:nvSpPr>
        <p:spPr/>
        <p:txBody>
          <a:bodyPr/>
          <a:lstStyle/>
          <a:p>
            <a:r>
              <a:rPr lang="fr-FR" dirty="0"/>
              <a:t>Quel est leur objectif ? </a:t>
            </a:r>
          </a:p>
        </p:txBody>
      </p:sp>
      <p:sp>
        <p:nvSpPr>
          <p:cNvPr id="3" name="Espace réservé du contenu 2">
            <a:extLst>
              <a:ext uri="{FF2B5EF4-FFF2-40B4-BE49-F238E27FC236}">
                <a16:creationId xmlns:a16="http://schemas.microsoft.com/office/drawing/2014/main" id="{11A48BB2-0E7D-2A20-9C08-F10CFF7A9830}"/>
              </a:ext>
            </a:extLst>
          </p:cNvPr>
          <p:cNvSpPr>
            <a:spLocks noGrp="1"/>
          </p:cNvSpPr>
          <p:nvPr>
            <p:ph idx="1"/>
          </p:nvPr>
        </p:nvSpPr>
        <p:spPr/>
        <p:txBody>
          <a:bodyPr/>
          <a:lstStyle/>
          <a:p>
            <a:r>
              <a:rPr lang="fr-FR" dirty="0"/>
              <a:t>Les relations presse visent à développer la relation d’estime et d’adhésion entre une entreprise, une marque et ses parties prenantes par l’intermédiaire de la presse. Plus précisément, l’objectif des RP est de développer des relations de confiance avec les journalistes et de susciter des rédactionnels (articles, reportages…) et/ou des interviews.</a:t>
            </a:r>
          </a:p>
        </p:txBody>
      </p:sp>
    </p:spTree>
    <p:extLst>
      <p:ext uri="{BB962C8B-B14F-4D97-AF65-F5344CB8AC3E}">
        <p14:creationId xmlns:p14="http://schemas.microsoft.com/office/powerpoint/2010/main" val="1631154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96B949-F214-B14C-765F-E924F04106D7}"/>
              </a:ext>
            </a:extLst>
          </p:cNvPr>
          <p:cNvSpPr>
            <a:spLocks noGrp="1"/>
          </p:cNvSpPr>
          <p:nvPr>
            <p:ph type="title"/>
          </p:nvPr>
        </p:nvSpPr>
        <p:spPr/>
        <p:txBody>
          <a:bodyPr/>
          <a:lstStyle/>
          <a:p>
            <a:r>
              <a:rPr lang="fr-FR" dirty="0"/>
              <a:t>Développer votre notoriété et image de marque</a:t>
            </a:r>
          </a:p>
        </p:txBody>
      </p:sp>
      <p:sp>
        <p:nvSpPr>
          <p:cNvPr id="3" name="Espace réservé du contenu 2">
            <a:extLst>
              <a:ext uri="{FF2B5EF4-FFF2-40B4-BE49-F238E27FC236}">
                <a16:creationId xmlns:a16="http://schemas.microsoft.com/office/drawing/2014/main" id="{E572AAC5-BC58-DB0C-086C-50C3D5FCC32D}"/>
              </a:ext>
            </a:extLst>
          </p:cNvPr>
          <p:cNvSpPr>
            <a:spLocks noGrp="1"/>
          </p:cNvSpPr>
          <p:nvPr>
            <p:ph idx="1"/>
          </p:nvPr>
        </p:nvSpPr>
        <p:spPr/>
        <p:txBody>
          <a:bodyPr/>
          <a:lstStyle/>
          <a:p>
            <a:r>
              <a:rPr lang="fr-FR" dirty="0"/>
              <a:t>Si votre dossier de presse marque les esprits des journalistes, les articles ou chroniques qui mettront votre entreprise en avant peuvent être un facteur puissant de visibilité et de notoriété. Il vous permet également de développer votre image de marque et ainsi créer indirectement un lien de proximité avec votre audience cible.</a:t>
            </a:r>
          </a:p>
        </p:txBody>
      </p:sp>
    </p:spTree>
    <p:extLst>
      <p:ext uri="{BB962C8B-B14F-4D97-AF65-F5344CB8AC3E}">
        <p14:creationId xmlns:p14="http://schemas.microsoft.com/office/powerpoint/2010/main" val="1499083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E022EE-BC06-CE83-E49C-FDC44BBB70C8}"/>
              </a:ext>
            </a:extLst>
          </p:cNvPr>
          <p:cNvSpPr>
            <a:spLocks noGrp="1"/>
          </p:cNvSpPr>
          <p:nvPr>
            <p:ph type="title"/>
          </p:nvPr>
        </p:nvSpPr>
        <p:spPr/>
        <p:txBody>
          <a:bodyPr/>
          <a:lstStyle/>
          <a:p>
            <a:r>
              <a:rPr lang="fr-FR" dirty="0"/>
              <a:t>Gagner en crédibilité auprès de votre audience</a:t>
            </a:r>
          </a:p>
        </p:txBody>
      </p:sp>
      <p:sp>
        <p:nvSpPr>
          <p:cNvPr id="3" name="Espace réservé du contenu 2">
            <a:extLst>
              <a:ext uri="{FF2B5EF4-FFF2-40B4-BE49-F238E27FC236}">
                <a16:creationId xmlns:a16="http://schemas.microsoft.com/office/drawing/2014/main" id="{C1A974BD-1394-3805-3959-245B17ADC73A}"/>
              </a:ext>
            </a:extLst>
          </p:cNvPr>
          <p:cNvSpPr>
            <a:spLocks noGrp="1"/>
          </p:cNvSpPr>
          <p:nvPr>
            <p:ph idx="1"/>
          </p:nvPr>
        </p:nvSpPr>
        <p:spPr/>
        <p:txBody>
          <a:bodyPr/>
          <a:lstStyle/>
          <a:p>
            <a:r>
              <a:rPr lang="fr-FR" dirty="0"/>
              <a:t>Le fait qu’un média généraliste ou spécialisé parle de votre entreprise vous permet également de gagner en crédibilité auprès de votre audience, d’autant plus s’il s’agit d’un média qu’elle connaît et estime. Faites donc attention aux médias que vous ciblez, afin de ne pas subir au contraire l’effet négatif d’une publication </a:t>
            </a:r>
            <a:r>
              <a:rPr lang="fr-FR" dirty="0" err="1"/>
              <a:t>décrédibilisante</a:t>
            </a:r>
            <a:endParaRPr lang="fr-FR" dirty="0"/>
          </a:p>
        </p:txBody>
      </p:sp>
    </p:spTree>
    <p:extLst>
      <p:ext uri="{BB962C8B-B14F-4D97-AF65-F5344CB8AC3E}">
        <p14:creationId xmlns:p14="http://schemas.microsoft.com/office/powerpoint/2010/main" val="3977519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AC1A0-35F4-5899-12E6-C30E270D10A8}"/>
              </a:ext>
            </a:extLst>
          </p:cNvPr>
          <p:cNvSpPr>
            <a:spLocks noGrp="1"/>
          </p:cNvSpPr>
          <p:nvPr>
            <p:ph type="title"/>
          </p:nvPr>
        </p:nvSpPr>
        <p:spPr/>
        <p:txBody>
          <a:bodyPr/>
          <a:lstStyle/>
          <a:p>
            <a:r>
              <a:rPr lang="fr-FR" dirty="0"/>
              <a:t>Exemples</a:t>
            </a:r>
          </a:p>
        </p:txBody>
      </p:sp>
      <p:pic>
        <p:nvPicPr>
          <p:cNvPr id="1026" name="Picture 2">
            <a:extLst>
              <a:ext uri="{FF2B5EF4-FFF2-40B4-BE49-F238E27FC236}">
                <a16:creationId xmlns:a16="http://schemas.microsoft.com/office/drawing/2014/main" id="{EE689E9B-AB9B-0503-0567-EB8CEE5FA6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583" y="2376668"/>
            <a:ext cx="5022826" cy="355449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texte, Panneau d’affichage, capture d’écran, affiche&#10;&#10;Description générée automatiquement">
            <a:extLst>
              <a:ext uri="{FF2B5EF4-FFF2-40B4-BE49-F238E27FC236}">
                <a16:creationId xmlns:a16="http://schemas.microsoft.com/office/drawing/2014/main" id="{2EF8DCCC-D1BF-FA6D-3D3D-89F472817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726" y="2396225"/>
            <a:ext cx="5985068" cy="3515377"/>
          </a:xfrm>
          <a:prstGeom prst="rect">
            <a:avLst/>
          </a:prstGeom>
        </p:spPr>
      </p:pic>
    </p:spTree>
    <p:extLst>
      <p:ext uri="{BB962C8B-B14F-4D97-AF65-F5344CB8AC3E}">
        <p14:creationId xmlns:p14="http://schemas.microsoft.com/office/powerpoint/2010/main" val="2346829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C8D75-C92E-AFC3-98D6-F077271EFB75}"/>
              </a:ext>
            </a:extLst>
          </p:cNvPr>
          <p:cNvSpPr>
            <a:spLocks noGrp="1"/>
          </p:cNvSpPr>
          <p:nvPr>
            <p:ph type="title"/>
          </p:nvPr>
        </p:nvSpPr>
        <p:spPr/>
        <p:txBody>
          <a:bodyPr>
            <a:normAutofit fontScale="90000"/>
          </a:bodyPr>
          <a:lstStyle/>
          <a:p>
            <a:r>
              <a:rPr lang="fr-FR" dirty="0"/>
              <a:t>Quelles différences entre dossier de presse, communiqué de presse, kit de presse et revue de presse ?</a:t>
            </a:r>
          </a:p>
        </p:txBody>
      </p:sp>
      <p:sp>
        <p:nvSpPr>
          <p:cNvPr id="3" name="Espace réservé du contenu 2">
            <a:extLst>
              <a:ext uri="{FF2B5EF4-FFF2-40B4-BE49-F238E27FC236}">
                <a16:creationId xmlns:a16="http://schemas.microsoft.com/office/drawing/2014/main" id="{1FFD962C-D342-6090-C7D9-3E5089CF7BB4}"/>
              </a:ext>
            </a:extLst>
          </p:cNvPr>
          <p:cNvSpPr>
            <a:spLocks noGrp="1"/>
          </p:cNvSpPr>
          <p:nvPr>
            <p:ph idx="1"/>
          </p:nvPr>
        </p:nvSpPr>
        <p:spPr/>
        <p:txBody>
          <a:bodyPr/>
          <a:lstStyle/>
          <a:p>
            <a:r>
              <a:rPr lang="fr-FR" dirty="0"/>
              <a:t>Le dossier de presse</a:t>
            </a:r>
          </a:p>
          <a:p>
            <a:r>
              <a:rPr lang="fr-FR" dirty="0"/>
              <a:t>Comme expliqué ci-dessus, le dossier de presse est une présentation complète de votre entreprise. Plusieurs bonnes pratiques vous permettent de vous démarquer des autres face aux journalistes : nous les abordons tout le long de cet article.</a:t>
            </a:r>
          </a:p>
        </p:txBody>
      </p:sp>
    </p:spTree>
    <p:extLst>
      <p:ext uri="{BB962C8B-B14F-4D97-AF65-F5344CB8AC3E}">
        <p14:creationId xmlns:p14="http://schemas.microsoft.com/office/powerpoint/2010/main" val="1896123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C8D75-C92E-AFC3-98D6-F077271EFB75}"/>
              </a:ext>
            </a:extLst>
          </p:cNvPr>
          <p:cNvSpPr>
            <a:spLocks noGrp="1"/>
          </p:cNvSpPr>
          <p:nvPr>
            <p:ph type="title"/>
          </p:nvPr>
        </p:nvSpPr>
        <p:spPr/>
        <p:txBody>
          <a:bodyPr>
            <a:normAutofit fontScale="90000"/>
          </a:bodyPr>
          <a:lstStyle/>
          <a:p>
            <a:r>
              <a:rPr lang="fr-FR" dirty="0"/>
              <a:t>Quelles différences entre dossier de presse, communiqué de presse, kit de presse et revue de presse ?</a:t>
            </a:r>
          </a:p>
        </p:txBody>
      </p:sp>
      <p:sp>
        <p:nvSpPr>
          <p:cNvPr id="3" name="Espace réservé du contenu 2">
            <a:extLst>
              <a:ext uri="{FF2B5EF4-FFF2-40B4-BE49-F238E27FC236}">
                <a16:creationId xmlns:a16="http://schemas.microsoft.com/office/drawing/2014/main" id="{1FFD962C-D342-6090-C7D9-3E5089CF7BB4}"/>
              </a:ext>
            </a:extLst>
          </p:cNvPr>
          <p:cNvSpPr>
            <a:spLocks noGrp="1"/>
          </p:cNvSpPr>
          <p:nvPr>
            <p:ph idx="1"/>
          </p:nvPr>
        </p:nvSpPr>
        <p:spPr/>
        <p:txBody>
          <a:bodyPr/>
          <a:lstStyle/>
          <a:p>
            <a:r>
              <a:rPr lang="fr-FR" dirty="0"/>
              <a:t>Le communiqué de presse</a:t>
            </a:r>
          </a:p>
          <a:p>
            <a:r>
              <a:rPr lang="fr-FR" dirty="0"/>
              <a:t>C’est l’outil le plus couramment utilisé dans les relations presse. À la différence du dossier de presse, c’est un document d’une ou deux pages maximums, et qui a une durée de vie courte (quelques semaines, contre 1 à 3 ans pour le DP). Les communiqués de presse sont envoyés aux journalistes et présentent un fait précis ou une actualité de l’entreprise en répondant à 5 questions : qui, quoi, quand, où, comment ?</a:t>
            </a:r>
          </a:p>
        </p:txBody>
      </p:sp>
    </p:spTree>
    <p:extLst>
      <p:ext uri="{BB962C8B-B14F-4D97-AF65-F5344CB8AC3E}">
        <p14:creationId xmlns:p14="http://schemas.microsoft.com/office/powerpoint/2010/main" val="3135284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C8D75-C92E-AFC3-98D6-F077271EFB75}"/>
              </a:ext>
            </a:extLst>
          </p:cNvPr>
          <p:cNvSpPr>
            <a:spLocks noGrp="1"/>
          </p:cNvSpPr>
          <p:nvPr>
            <p:ph type="title"/>
          </p:nvPr>
        </p:nvSpPr>
        <p:spPr/>
        <p:txBody>
          <a:bodyPr>
            <a:normAutofit fontScale="90000"/>
          </a:bodyPr>
          <a:lstStyle/>
          <a:p>
            <a:r>
              <a:rPr lang="fr-FR" dirty="0"/>
              <a:t>Quelles différences entre dossier de presse, communiqué de presse, kit de presse et revue de presse ?</a:t>
            </a:r>
          </a:p>
        </p:txBody>
      </p:sp>
      <p:sp>
        <p:nvSpPr>
          <p:cNvPr id="3" name="Espace réservé du contenu 2">
            <a:extLst>
              <a:ext uri="{FF2B5EF4-FFF2-40B4-BE49-F238E27FC236}">
                <a16:creationId xmlns:a16="http://schemas.microsoft.com/office/drawing/2014/main" id="{1FFD962C-D342-6090-C7D9-3E5089CF7BB4}"/>
              </a:ext>
            </a:extLst>
          </p:cNvPr>
          <p:cNvSpPr>
            <a:spLocks noGrp="1"/>
          </p:cNvSpPr>
          <p:nvPr>
            <p:ph idx="1"/>
          </p:nvPr>
        </p:nvSpPr>
        <p:spPr/>
        <p:txBody>
          <a:bodyPr/>
          <a:lstStyle/>
          <a:p>
            <a:r>
              <a:rPr lang="fr-FR" dirty="0"/>
              <a:t>La revue de presse</a:t>
            </a:r>
          </a:p>
          <a:p>
            <a:r>
              <a:rPr lang="fr-FR" dirty="0"/>
              <a:t>La revue de presse vous permet de présenter l’ensemble des retombées presse de votre marque. Elle est destinée à la fois aux collaborateurs et investisseurs afin de savoir ce qui se dit de l’entreprise, et aux journalistes pour les convaincre et les aiguiller sur la manière dont ils pourraient présenter votre entreprise.</a:t>
            </a:r>
          </a:p>
        </p:txBody>
      </p:sp>
    </p:spTree>
    <p:extLst>
      <p:ext uri="{BB962C8B-B14F-4D97-AF65-F5344CB8AC3E}">
        <p14:creationId xmlns:p14="http://schemas.microsoft.com/office/powerpoint/2010/main" val="3397356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C8D75-C92E-AFC3-98D6-F077271EFB75}"/>
              </a:ext>
            </a:extLst>
          </p:cNvPr>
          <p:cNvSpPr>
            <a:spLocks noGrp="1"/>
          </p:cNvSpPr>
          <p:nvPr>
            <p:ph type="title"/>
          </p:nvPr>
        </p:nvSpPr>
        <p:spPr/>
        <p:txBody>
          <a:bodyPr>
            <a:normAutofit fontScale="90000"/>
          </a:bodyPr>
          <a:lstStyle/>
          <a:p>
            <a:r>
              <a:rPr lang="fr-FR" dirty="0"/>
              <a:t>Quelles différences entre dossier de presse, communiqué de presse, kit de presse et revue de presse ?</a:t>
            </a:r>
          </a:p>
        </p:txBody>
      </p:sp>
      <p:sp>
        <p:nvSpPr>
          <p:cNvPr id="3" name="Espace réservé du contenu 2">
            <a:extLst>
              <a:ext uri="{FF2B5EF4-FFF2-40B4-BE49-F238E27FC236}">
                <a16:creationId xmlns:a16="http://schemas.microsoft.com/office/drawing/2014/main" id="{1FFD962C-D342-6090-C7D9-3E5089CF7BB4}"/>
              </a:ext>
            </a:extLst>
          </p:cNvPr>
          <p:cNvSpPr>
            <a:spLocks noGrp="1"/>
          </p:cNvSpPr>
          <p:nvPr>
            <p:ph idx="1"/>
          </p:nvPr>
        </p:nvSpPr>
        <p:spPr/>
        <p:txBody>
          <a:bodyPr/>
          <a:lstStyle/>
          <a:p>
            <a:r>
              <a:rPr lang="fr-FR" dirty="0"/>
              <a:t>Le kit de presse</a:t>
            </a:r>
          </a:p>
          <a:p>
            <a:r>
              <a:rPr lang="fr-FR" dirty="0"/>
              <a:t>Un kit de presse est un ensemble d’informations et de fichiers sources mis à disposition des journalistes. En général, il est directement intégré au site web de l’entreprise, sous forme d’une page web.</a:t>
            </a:r>
          </a:p>
        </p:txBody>
      </p:sp>
    </p:spTree>
    <p:extLst>
      <p:ext uri="{BB962C8B-B14F-4D97-AF65-F5344CB8AC3E}">
        <p14:creationId xmlns:p14="http://schemas.microsoft.com/office/powerpoint/2010/main" val="2938957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134BD-775E-8A8F-A00A-73BC017AE508}"/>
              </a:ext>
            </a:extLst>
          </p:cNvPr>
          <p:cNvSpPr>
            <a:spLocks noGrp="1"/>
          </p:cNvSpPr>
          <p:nvPr>
            <p:ph type="title"/>
          </p:nvPr>
        </p:nvSpPr>
        <p:spPr/>
        <p:txBody>
          <a:bodyPr/>
          <a:lstStyle/>
          <a:p>
            <a:r>
              <a:rPr lang="fr-FR" dirty="0"/>
              <a:t>Comment structurer son dossier de presse ?</a:t>
            </a:r>
          </a:p>
        </p:txBody>
      </p:sp>
      <p:sp>
        <p:nvSpPr>
          <p:cNvPr id="3" name="Espace réservé du contenu 2">
            <a:extLst>
              <a:ext uri="{FF2B5EF4-FFF2-40B4-BE49-F238E27FC236}">
                <a16:creationId xmlns:a16="http://schemas.microsoft.com/office/drawing/2014/main" id="{C2E2FA71-5439-62FD-4B9A-4BD262907ECD}"/>
              </a:ext>
            </a:extLst>
          </p:cNvPr>
          <p:cNvSpPr>
            <a:spLocks noGrp="1"/>
          </p:cNvSpPr>
          <p:nvPr>
            <p:ph idx="1"/>
          </p:nvPr>
        </p:nvSpPr>
        <p:spPr/>
        <p:txBody>
          <a:bodyPr/>
          <a:lstStyle/>
          <a:p>
            <a:r>
              <a:rPr lang="fr-FR" dirty="0"/>
              <a:t>1. La page de couverture</a:t>
            </a:r>
          </a:p>
          <a:p>
            <a:r>
              <a:rPr lang="fr-FR" dirty="0"/>
              <a:t>C’est la première page de votre dossier de presse, celle qui doit capter l’attention des journalistes. Évitez les présentations trop scolaires et restez sobre, tout en respectant votre charte graphique. Votre couverture doit impérativement contenir :</a:t>
            </a:r>
          </a:p>
          <a:p>
            <a:endParaRPr lang="fr-FR" dirty="0"/>
          </a:p>
          <a:p>
            <a:r>
              <a:rPr lang="fr-FR" dirty="0"/>
              <a:t>La mention “Dossier de presse” pour indiquer clairement aux journalistes ce dont il s’agit</a:t>
            </a:r>
          </a:p>
          <a:p>
            <a:r>
              <a:rPr lang="fr-FR" dirty="0"/>
              <a:t>Un titre accrocheur</a:t>
            </a:r>
          </a:p>
          <a:p>
            <a:r>
              <a:rPr lang="fr-FR" dirty="0"/>
              <a:t>Le nom de votre entreprise</a:t>
            </a:r>
          </a:p>
          <a:p>
            <a:r>
              <a:rPr lang="fr-FR" dirty="0"/>
              <a:t>Votre logo</a:t>
            </a:r>
          </a:p>
        </p:txBody>
      </p:sp>
    </p:spTree>
    <p:extLst>
      <p:ext uri="{BB962C8B-B14F-4D97-AF65-F5344CB8AC3E}">
        <p14:creationId xmlns:p14="http://schemas.microsoft.com/office/powerpoint/2010/main" val="1380367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134BD-775E-8A8F-A00A-73BC017AE508}"/>
              </a:ext>
            </a:extLst>
          </p:cNvPr>
          <p:cNvSpPr>
            <a:spLocks noGrp="1"/>
          </p:cNvSpPr>
          <p:nvPr>
            <p:ph type="title"/>
          </p:nvPr>
        </p:nvSpPr>
        <p:spPr/>
        <p:txBody>
          <a:bodyPr/>
          <a:lstStyle/>
          <a:p>
            <a:r>
              <a:rPr lang="fr-FR" dirty="0"/>
              <a:t>Comment structurer son dossier de presse ?</a:t>
            </a:r>
          </a:p>
        </p:txBody>
      </p:sp>
      <p:sp>
        <p:nvSpPr>
          <p:cNvPr id="3" name="Espace réservé du contenu 2">
            <a:extLst>
              <a:ext uri="{FF2B5EF4-FFF2-40B4-BE49-F238E27FC236}">
                <a16:creationId xmlns:a16="http://schemas.microsoft.com/office/drawing/2014/main" id="{C2E2FA71-5439-62FD-4B9A-4BD262907ECD}"/>
              </a:ext>
            </a:extLst>
          </p:cNvPr>
          <p:cNvSpPr>
            <a:spLocks noGrp="1"/>
          </p:cNvSpPr>
          <p:nvPr>
            <p:ph idx="1"/>
          </p:nvPr>
        </p:nvSpPr>
        <p:spPr/>
        <p:txBody>
          <a:bodyPr/>
          <a:lstStyle/>
          <a:p>
            <a:r>
              <a:rPr lang="fr-FR" dirty="0"/>
              <a:t>2. Le sommaire</a:t>
            </a:r>
          </a:p>
          <a:p>
            <a:r>
              <a:rPr lang="fr-FR" dirty="0"/>
              <a:t>Un sommaire contenant des numéros de pages est essentiel. Il permet aux journalistes d’accéder directement aux informations qui les intéressent.</a:t>
            </a:r>
          </a:p>
        </p:txBody>
      </p:sp>
    </p:spTree>
    <p:extLst>
      <p:ext uri="{BB962C8B-B14F-4D97-AF65-F5344CB8AC3E}">
        <p14:creationId xmlns:p14="http://schemas.microsoft.com/office/powerpoint/2010/main" val="274044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134BD-775E-8A8F-A00A-73BC017AE508}"/>
              </a:ext>
            </a:extLst>
          </p:cNvPr>
          <p:cNvSpPr>
            <a:spLocks noGrp="1"/>
          </p:cNvSpPr>
          <p:nvPr>
            <p:ph type="title"/>
          </p:nvPr>
        </p:nvSpPr>
        <p:spPr/>
        <p:txBody>
          <a:bodyPr/>
          <a:lstStyle/>
          <a:p>
            <a:r>
              <a:rPr lang="fr-FR" dirty="0"/>
              <a:t>Comment structurer son dossier de presse ?</a:t>
            </a:r>
          </a:p>
        </p:txBody>
      </p:sp>
      <p:sp>
        <p:nvSpPr>
          <p:cNvPr id="3" name="Espace réservé du contenu 2">
            <a:extLst>
              <a:ext uri="{FF2B5EF4-FFF2-40B4-BE49-F238E27FC236}">
                <a16:creationId xmlns:a16="http://schemas.microsoft.com/office/drawing/2014/main" id="{C2E2FA71-5439-62FD-4B9A-4BD262907ECD}"/>
              </a:ext>
            </a:extLst>
          </p:cNvPr>
          <p:cNvSpPr>
            <a:spLocks noGrp="1"/>
          </p:cNvSpPr>
          <p:nvPr>
            <p:ph idx="1"/>
          </p:nvPr>
        </p:nvSpPr>
        <p:spPr/>
        <p:txBody>
          <a:bodyPr/>
          <a:lstStyle/>
          <a:p>
            <a:r>
              <a:rPr lang="fr-FR" dirty="0"/>
              <a:t>3. Le mot du ou des fondateur(s)</a:t>
            </a:r>
          </a:p>
          <a:p>
            <a:r>
              <a:rPr lang="fr-FR" dirty="0"/>
              <a:t>Insérer un mot du fondateur ou dirigeant actuel de l’entreprise vous permet d’humaniser votre discours et de partager la vision de la société. Accompagnez cette page d’une photo voire d’une mini-biographie.</a:t>
            </a:r>
          </a:p>
        </p:txBody>
      </p:sp>
    </p:spTree>
    <p:extLst>
      <p:ext uri="{BB962C8B-B14F-4D97-AF65-F5344CB8AC3E}">
        <p14:creationId xmlns:p14="http://schemas.microsoft.com/office/powerpoint/2010/main" val="102254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AA4372-ECC8-8E7C-7D76-A6C2E40C062D}"/>
              </a:ext>
            </a:extLst>
          </p:cNvPr>
          <p:cNvSpPr>
            <a:spLocks noGrp="1"/>
          </p:cNvSpPr>
          <p:nvPr>
            <p:ph type="title"/>
          </p:nvPr>
        </p:nvSpPr>
        <p:spPr/>
        <p:txBody>
          <a:bodyPr/>
          <a:lstStyle/>
          <a:p>
            <a:r>
              <a:rPr lang="fr-FR" dirty="0"/>
              <a:t>Pourquoi sont-elles efficaces ? </a:t>
            </a:r>
          </a:p>
        </p:txBody>
      </p:sp>
      <p:sp>
        <p:nvSpPr>
          <p:cNvPr id="3" name="Espace réservé du contenu 2">
            <a:extLst>
              <a:ext uri="{FF2B5EF4-FFF2-40B4-BE49-F238E27FC236}">
                <a16:creationId xmlns:a16="http://schemas.microsoft.com/office/drawing/2014/main" id="{17D27548-BA29-F7B6-A5D4-54245147D23E}"/>
              </a:ext>
            </a:extLst>
          </p:cNvPr>
          <p:cNvSpPr>
            <a:spLocks noGrp="1"/>
          </p:cNvSpPr>
          <p:nvPr>
            <p:ph idx="1"/>
          </p:nvPr>
        </p:nvSpPr>
        <p:spPr/>
        <p:txBody>
          <a:bodyPr/>
          <a:lstStyle/>
          <a:p>
            <a:r>
              <a:rPr lang="fr-FR" dirty="0"/>
              <a:t>Particulièrement efficaces pour le lancement d’un nouveau produit ou d’une annonce </a:t>
            </a:r>
            <a:r>
              <a:rPr lang="fr-FR" dirty="0" err="1"/>
              <a:t>corporate</a:t>
            </a:r>
            <a:r>
              <a:rPr lang="fr-FR" dirty="0"/>
              <a:t>, les relations presse sont un atout indispensable pour se faire connaître et accroître sa notoriété. Les médias jouent tout autant leur rôle de relais d’information que de prescripteur. En ce sens, les relations presse ont pour vocation de conférer à l’entreprise davantage de légitimité par une parole extérieure indépendante.</a:t>
            </a:r>
          </a:p>
        </p:txBody>
      </p:sp>
    </p:spTree>
    <p:extLst>
      <p:ext uri="{BB962C8B-B14F-4D97-AF65-F5344CB8AC3E}">
        <p14:creationId xmlns:p14="http://schemas.microsoft.com/office/powerpoint/2010/main" val="3290054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134BD-775E-8A8F-A00A-73BC017AE508}"/>
              </a:ext>
            </a:extLst>
          </p:cNvPr>
          <p:cNvSpPr>
            <a:spLocks noGrp="1"/>
          </p:cNvSpPr>
          <p:nvPr>
            <p:ph type="title"/>
          </p:nvPr>
        </p:nvSpPr>
        <p:spPr/>
        <p:txBody>
          <a:bodyPr/>
          <a:lstStyle/>
          <a:p>
            <a:r>
              <a:rPr lang="fr-FR" dirty="0"/>
              <a:t>Comment structurer son dossier de presse ?</a:t>
            </a:r>
          </a:p>
        </p:txBody>
      </p:sp>
      <p:sp>
        <p:nvSpPr>
          <p:cNvPr id="3" name="Espace réservé du contenu 2">
            <a:extLst>
              <a:ext uri="{FF2B5EF4-FFF2-40B4-BE49-F238E27FC236}">
                <a16:creationId xmlns:a16="http://schemas.microsoft.com/office/drawing/2014/main" id="{C2E2FA71-5439-62FD-4B9A-4BD262907ECD}"/>
              </a:ext>
            </a:extLst>
          </p:cNvPr>
          <p:cNvSpPr>
            <a:spLocks noGrp="1"/>
          </p:cNvSpPr>
          <p:nvPr>
            <p:ph idx="1"/>
          </p:nvPr>
        </p:nvSpPr>
        <p:spPr>
          <a:xfrm>
            <a:off x="685801" y="2142067"/>
            <a:ext cx="10131425" cy="4106333"/>
          </a:xfrm>
        </p:spPr>
        <p:txBody>
          <a:bodyPr>
            <a:normAutofit fontScale="85000" lnSpcReduction="10000"/>
          </a:bodyPr>
          <a:lstStyle/>
          <a:p>
            <a:r>
              <a:rPr lang="fr-FR" dirty="0"/>
              <a:t>4. Le corps du dossier</a:t>
            </a:r>
          </a:p>
          <a:p>
            <a:r>
              <a:rPr lang="fr-FR" dirty="0"/>
              <a:t>Le corps du dossier de presse vise à raconter l’histoire de votre entreprise, à présenter vos produits, services en vous mettant en valeur. Ici, veillez à ne pas tomber dans un discours trop vendeur, au risque de produire plutôt une plaquette commerciale qu’un dossier de presse.</a:t>
            </a:r>
          </a:p>
          <a:p>
            <a:endParaRPr lang="fr-FR" dirty="0"/>
          </a:p>
          <a:p>
            <a:r>
              <a:rPr lang="fr-FR" dirty="0"/>
              <a:t>Cette partie doit contenir différents éléments, plus ou moins étayés selon votre secteur et l’ancienneté de votre entreprise :</a:t>
            </a:r>
          </a:p>
          <a:p>
            <a:endParaRPr lang="fr-FR" dirty="0"/>
          </a:p>
          <a:p>
            <a:r>
              <a:rPr lang="fr-FR" dirty="0"/>
              <a:t>La présentation de votre entreprise : présentez-vous ainsi que vos produits ou services phares, brièvement. Parlez également de vos valeurs et vos objectifs.</a:t>
            </a:r>
          </a:p>
          <a:p>
            <a:r>
              <a:rPr lang="fr-FR" dirty="0"/>
              <a:t>Votre histoire : l’objectif est de donner un aperçu des temps forts et dates clés de l’évolution de votre entreprise. Selon son stade de développement, vous pouvez développer plus ou moins ces étapes. N’hésitez pas à schématiser au maximum cette partie pour la rendre plus agréable à lire.</a:t>
            </a:r>
          </a:p>
          <a:p>
            <a:r>
              <a:rPr lang="fr-FR" dirty="0"/>
              <a:t>Vos engagements : si votre entreprise est engagée auprès d’associations ou qu’elle met en œuvre des actions de RSE poussées, c’est le moment de mettre en avant ces engagements en précisant la raison pour laquelle vous avez mis en place ces actions ainsi que les retombées et impacts pour votre entreprise.</a:t>
            </a:r>
          </a:p>
        </p:txBody>
      </p:sp>
    </p:spTree>
    <p:extLst>
      <p:ext uri="{BB962C8B-B14F-4D97-AF65-F5344CB8AC3E}">
        <p14:creationId xmlns:p14="http://schemas.microsoft.com/office/powerpoint/2010/main" val="2793142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134BD-775E-8A8F-A00A-73BC017AE508}"/>
              </a:ext>
            </a:extLst>
          </p:cNvPr>
          <p:cNvSpPr>
            <a:spLocks noGrp="1"/>
          </p:cNvSpPr>
          <p:nvPr>
            <p:ph type="title"/>
          </p:nvPr>
        </p:nvSpPr>
        <p:spPr/>
        <p:txBody>
          <a:bodyPr/>
          <a:lstStyle/>
          <a:p>
            <a:r>
              <a:rPr lang="fr-FR" dirty="0"/>
              <a:t>Comment structurer son dossier de presse ?</a:t>
            </a:r>
          </a:p>
        </p:txBody>
      </p:sp>
      <p:sp>
        <p:nvSpPr>
          <p:cNvPr id="3" name="Espace réservé du contenu 2">
            <a:extLst>
              <a:ext uri="{FF2B5EF4-FFF2-40B4-BE49-F238E27FC236}">
                <a16:creationId xmlns:a16="http://schemas.microsoft.com/office/drawing/2014/main" id="{C2E2FA71-5439-62FD-4B9A-4BD262907ECD}"/>
              </a:ext>
            </a:extLst>
          </p:cNvPr>
          <p:cNvSpPr>
            <a:spLocks noGrp="1"/>
          </p:cNvSpPr>
          <p:nvPr>
            <p:ph idx="1"/>
          </p:nvPr>
        </p:nvSpPr>
        <p:spPr>
          <a:xfrm>
            <a:off x="685801" y="2142067"/>
            <a:ext cx="10131425" cy="4106333"/>
          </a:xfrm>
        </p:spPr>
        <p:txBody>
          <a:bodyPr>
            <a:normAutofit/>
          </a:bodyPr>
          <a:lstStyle/>
          <a:p>
            <a:r>
              <a:rPr lang="fr-FR" dirty="0"/>
              <a:t>5. Vos chiffres clés</a:t>
            </a:r>
          </a:p>
          <a:p>
            <a:r>
              <a:rPr lang="fr-FR" dirty="0"/>
              <a:t>C’est l’une des parties les plus importantes de votre dossier de presse car elle montre aux journalistes la bonne santé de votre entreprise. Ainsi, elle doit contenir des chiffres comme le nombre de salariés, l’évolution de votre chiffre d’affaires dans le temps, ou tout autre chiffre qui assoit votre crédibilité. N’hésitez pas à illustrer cette partie pour la rendre moins ennuyante, avec une infographie ou des illustrations.</a:t>
            </a:r>
          </a:p>
        </p:txBody>
      </p:sp>
    </p:spTree>
    <p:extLst>
      <p:ext uri="{BB962C8B-B14F-4D97-AF65-F5344CB8AC3E}">
        <p14:creationId xmlns:p14="http://schemas.microsoft.com/office/powerpoint/2010/main" val="1243762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134BD-775E-8A8F-A00A-73BC017AE508}"/>
              </a:ext>
            </a:extLst>
          </p:cNvPr>
          <p:cNvSpPr>
            <a:spLocks noGrp="1"/>
          </p:cNvSpPr>
          <p:nvPr>
            <p:ph type="title"/>
          </p:nvPr>
        </p:nvSpPr>
        <p:spPr/>
        <p:txBody>
          <a:bodyPr/>
          <a:lstStyle/>
          <a:p>
            <a:r>
              <a:rPr lang="fr-FR" dirty="0"/>
              <a:t>Comment structurer son dossier de presse ?</a:t>
            </a:r>
          </a:p>
        </p:txBody>
      </p:sp>
      <p:sp>
        <p:nvSpPr>
          <p:cNvPr id="3" name="Espace réservé du contenu 2">
            <a:extLst>
              <a:ext uri="{FF2B5EF4-FFF2-40B4-BE49-F238E27FC236}">
                <a16:creationId xmlns:a16="http://schemas.microsoft.com/office/drawing/2014/main" id="{C2E2FA71-5439-62FD-4B9A-4BD262907ECD}"/>
              </a:ext>
            </a:extLst>
          </p:cNvPr>
          <p:cNvSpPr>
            <a:spLocks noGrp="1"/>
          </p:cNvSpPr>
          <p:nvPr>
            <p:ph idx="1"/>
          </p:nvPr>
        </p:nvSpPr>
        <p:spPr>
          <a:xfrm>
            <a:off x="685801" y="2142067"/>
            <a:ext cx="10131425" cy="4106333"/>
          </a:xfrm>
        </p:spPr>
        <p:txBody>
          <a:bodyPr>
            <a:normAutofit/>
          </a:bodyPr>
          <a:lstStyle/>
          <a:p>
            <a:r>
              <a:rPr lang="fr-FR" dirty="0"/>
              <a:t>6. La page contact</a:t>
            </a:r>
          </a:p>
          <a:p>
            <a:r>
              <a:rPr lang="fr-FR" dirty="0"/>
              <a:t>Si les journalistes sont arrivés jusqu’à cette page, c’est presque gagné ! Il serait dommage d’oublier de leur donner vos coordonnées. Assurez-vous que cette page soit lisible et offre aux journalistes l’ensemble des informations dont ils ont besoin : adresse de l’entreprise, email, numéro de téléphone, comptes réseaux sociaux (Facebook, LinkedIn, Instagram ou encore </a:t>
            </a:r>
            <a:r>
              <a:rPr lang="fr-FR" dirty="0" err="1"/>
              <a:t>Youtube</a:t>
            </a:r>
            <a:r>
              <a:rPr lang="fr-FR" dirty="0"/>
              <a:t>) et lien vers votre site web. Vous pouvez ajouter à cette page la mention “Contact Presse”.</a:t>
            </a:r>
          </a:p>
        </p:txBody>
      </p:sp>
    </p:spTree>
    <p:extLst>
      <p:ext uri="{BB962C8B-B14F-4D97-AF65-F5344CB8AC3E}">
        <p14:creationId xmlns:p14="http://schemas.microsoft.com/office/powerpoint/2010/main" val="3703632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ADCCD-1574-AD46-811A-C36F06B25ADB}"/>
              </a:ext>
            </a:extLst>
          </p:cNvPr>
          <p:cNvSpPr>
            <a:spLocks noGrp="1"/>
          </p:cNvSpPr>
          <p:nvPr>
            <p:ph type="title"/>
          </p:nvPr>
        </p:nvSpPr>
        <p:spPr/>
        <p:txBody>
          <a:bodyPr/>
          <a:lstStyle/>
          <a:p>
            <a:r>
              <a:rPr lang="fr-FR" dirty="0"/>
              <a:t>idées pour enrichir son dossier de presse ?</a:t>
            </a:r>
          </a:p>
        </p:txBody>
      </p:sp>
      <p:sp>
        <p:nvSpPr>
          <p:cNvPr id="3" name="Espace réservé du contenu 2">
            <a:extLst>
              <a:ext uri="{FF2B5EF4-FFF2-40B4-BE49-F238E27FC236}">
                <a16:creationId xmlns:a16="http://schemas.microsoft.com/office/drawing/2014/main" id="{8551B174-56FC-296E-55CE-495CE4EEF41A}"/>
              </a:ext>
            </a:extLst>
          </p:cNvPr>
          <p:cNvSpPr>
            <a:spLocks noGrp="1"/>
          </p:cNvSpPr>
          <p:nvPr>
            <p:ph idx="1"/>
          </p:nvPr>
        </p:nvSpPr>
        <p:spPr/>
        <p:txBody>
          <a:bodyPr/>
          <a:lstStyle/>
          <a:p>
            <a:r>
              <a:rPr lang="fr-FR" dirty="0"/>
              <a:t>Vos clients et témoignages</a:t>
            </a:r>
          </a:p>
          <a:p>
            <a:r>
              <a:rPr lang="fr-FR" dirty="0"/>
              <a:t>N’hésitez pas à insérer les logos de vos entreprises clientes et/ou des témoignages, à condition de pouvoir les associer à de vraies personnes, avec leurs noms, prénoms et photos.</a:t>
            </a:r>
          </a:p>
        </p:txBody>
      </p:sp>
    </p:spTree>
    <p:extLst>
      <p:ext uri="{BB962C8B-B14F-4D97-AF65-F5344CB8AC3E}">
        <p14:creationId xmlns:p14="http://schemas.microsoft.com/office/powerpoint/2010/main" val="632210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ADCCD-1574-AD46-811A-C36F06B25ADB}"/>
              </a:ext>
            </a:extLst>
          </p:cNvPr>
          <p:cNvSpPr>
            <a:spLocks noGrp="1"/>
          </p:cNvSpPr>
          <p:nvPr>
            <p:ph type="title"/>
          </p:nvPr>
        </p:nvSpPr>
        <p:spPr/>
        <p:txBody>
          <a:bodyPr/>
          <a:lstStyle/>
          <a:p>
            <a:r>
              <a:rPr lang="fr-FR" dirty="0"/>
              <a:t>idées pour enrichir son dossier de presse ?</a:t>
            </a:r>
          </a:p>
        </p:txBody>
      </p:sp>
      <p:sp>
        <p:nvSpPr>
          <p:cNvPr id="3" name="Espace réservé du contenu 2">
            <a:extLst>
              <a:ext uri="{FF2B5EF4-FFF2-40B4-BE49-F238E27FC236}">
                <a16:creationId xmlns:a16="http://schemas.microsoft.com/office/drawing/2014/main" id="{8551B174-56FC-296E-55CE-495CE4EEF41A}"/>
              </a:ext>
            </a:extLst>
          </p:cNvPr>
          <p:cNvSpPr>
            <a:spLocks noGrp="1"/>
          </p:cNvSpPr>
          <p:nvPr>
            <p:ph idx="1"/>
          </p:nvPr>
        </p:nvSpPr>
        <p:spPr/>
        <p:txBody>
          <a:bodyPr/>
          <a:lstStyle/>
          <a:p>
            <a:r>
              <a:rPr lang="fr-FR" dirty="0"/>
              <a:t>Votre revue de presse</a:t>
            </a:r>
          </a:p>
          <a:p>
            <a:r>
              <a:rPr lang="fr-FR" dirty="0"/>
              <a:t>Si vous avez déjà obtenu des parutions dans de beaux médias, profitez de votre DP pour partager une mini-revue de presse : elle doit tenir sur une page et a pour but de rassurer les journalistes en démontrant votre notoriété.</a:t>
            </a:r>
          </a:p>
        </p:txBody>
      </p:sp>
    </p:spTree>
    <p:extLst>
      <p:ext uri="{BB962C8B-B14F-4D97-AF65-F5344CB8AC3E}">
        <p14:creationId xmlns:p14="http://schemas.microsoft.com/office/powerpoint/2010/main" val="1608803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EAFC0-FB80-6FF9-561A-9C877CCB7055}"/>
              </a:ext>
            </a:extLst>
          </p:cNvPr>
          <p:cNvSpPr>
            <a:spLocks noGrp="1"/>
          </p:cNvSpPr>
          <p:nvPr>
            <p:ph type="title"/>
          </p:nvPr>
        </p:nvSpPr>
        <p:spPr/>
        <p:txBody>
          <a:bodyPr/>
          <a:lstStyle/>
          <a:p>
            <a:r>
              <a:rPr lang="fr-FR" dirty="0"/>
              <a:t>idées pour enrichir son dossier de presse ?</a:t>
            </a:r>
          </a:p>
        </p:txBody>
      </p:sp>
      <p:sp>
        <p:nvSpPr>
          <p:cNvPr id="3" name="Espace réservé du contenu 2">
            <a:extLst>
              <a:ext uri="{FF2B5EF4-FFF2-40B4-BE49-F238E27FC236}">
                <a16:creationId xmlns:a16="http://schemas.microsoft.com/office/drawing/2014/main" id="{0EA0C2FA-B21B-31FD-D440-9069D9A134ED}"/>
              </a:ext>
            </a:extLst>
          </p:cNvPr>
          <p:cNvSpPr>
            <a:spLocks noGrp="1"/>
          </p:cNvSpPr>
          <p:nvPr>
            <p:ph idx="1"/>
          </p:nvPr>
        </p:nvSpPr>
        <p:spPr/>
        <p:txBody>
          <a:bodyPr/>
          <a:lstStyle/>
          <a:p>
            <a:r>
              <a:rPr lang="fr-FR" dirty="0"/>
              <a:t>Des contenus riches</a:t>
            </a:r>
          </a:p>
          <a:p>
            <a:r>
              <a:rPr lang="fr-FR" dirty="0"/>
              <a:t>Les journalistes reçoivent des dizaines voire des centaines de DP par mois. Pour marquer les esprits, vous pouvez également faire preuve d’inventivité en joignant à votre DP des contenus complémentaires (vidéos, interviews,..)</a:t>
            </a:r>
          </a:p>
        </p:txBody>
      </p:sp>
    </p:spTree>
    <p:extLst>
      <p:ext uri="{BB962C8B-B14F-4D97-AF65-F5344CB8AC3E}">
        <p14:creationId xmlns:p14="http://schemas.microsoft.com/office/powerpoint/2010/main" val="627461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29E34-0589-B1AE-582D-325E68891C4D}"/>
              </a:ext>
            </a:extLst>
          </p:cNvPr>
          <p:cNvSpPr>
            <a:spLocks noGrp="1"/>
          </p:cNvSpPr>
          <p:nvPr>
            <p:ph type="title"/>
          </p:nvPr>
        </p:nvSpPr>
        <p:spPr/>
        <p:txBody>
          <a:bodyPr/>
          <a:lstStyle/>
          <a:p>
            <a:r>
              <a:rPr lang="fr-FR" dirty="0"/>
              <a:t>Comment créer son dossier de presse ?</a:t>
            </a:r>
          </a:p>
        </p:txBody>
      </p:sp>
      <p:sp>
        <p:nvSpPr>
          <p:cNvPr id="3" name="Espace réservé du contenu 2">
            <a:extLst>
              <a:ext uri="{FF2B5EF4-FFF2-40B4-BE49-F238E27FC236}">
                <a16:creationId xmlns:a16="http://schemas.microsoft.com/office/drawing/2014/main" id="{DA48A5D5-B71C-5CFD-4566-6868AF25A273}"/>
              </a:ext>
            </a:extLst>
          </p:cNvPr>
          <p:cNvSpPr>
            <a:spLocks noGrp="1"/>
          </p:cNvSpPr>
          <p:nvPr>
            <p:ph idx="1"/>
          </p:nvPr>
        </p:nvSpPr>
        <p:spPr/>
        <p:txBody>
          <a:bodyPr/>
          <a:lstStyle/>
          <a:p>
            <a:r>
              <a:rPr lang="fr-FR" dirty="0"/>
              <a:t>Étape 1 : Définir le format de votre dossier de presse</a:t>
            </a:r>
          </a:p>
          <a:p>
            <a:r>
              <a:rPr lang="fr-FR" dirty="0"/>
              <a:t>Un dossier de presse peut prendre différentes formes :</a:t>
            </a:r>
          </a:p>
          <a:p>
            <a:endParaRPr lang="fr-FR" dirty="0"/>
          </a:p>
          <a:p>
            <a:r>
              <a:rPr lang="fr-FR" dirty="0"/>
              <a:t>Un format PDF téléchargeable : c’est le format plus courant et le plus familier des journalistes</a:t>
            </a:r>
          </a:p>
          <a:p>
            <a:r>
              <a:rPr lang="fr-FR" dirty="0"/>
              <a:t>Un format multimédia intégré directement sur votre site web, regroupant tous les éléments : c’est un format de plus en plus utilisé.</a:t>
            </a:r>
          </a:p>
          <a:p>
            <a:r>
              <a:rPr lang="fr-FR" dirty="0"/>
              <a:t>Un format papier : plus original, qui peut vous permettre de vous démarquer</a:t>
            </a:r>
          </a:p>
          <a:p>
            <a:r>
              <a:rPr lang="fr-FR" dirty="0"/>
              <a:t>L’essentiel ? Que votre dossier de presse soit conçu pour faciliter la vie des journalistes.</a:t>
            </a:r>
          </a:p>
        </p:txBody>
      </p:sp>
    </p:spTree>
    <p:extLst>
      <p:ext uri="{BB962C8B-B14F-4D97-AF65-F5344CB8AC3E}">
        <p14:creationId xmlns:p14="http://schemas.microsoft.com/office/powerpoint/2010/main" val="1413494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29E34-0589-B1AE-582D-325E68891C4D}"/>
              </a:ext>
            </a:extLst>
          </p:cNvPr>
          <p:cNvSpPr>
            <a:spLocks noGrp="1"/>
          </p:cNvSpPr>
          <p:nvPr>
            <p:ph type="title"/>
          </p:nvPr>
        </p:nvSpPr>
        <p:spPr/>
        <p:txBody>
          <a:bodyPr/>
          <a:lstStyle/>
          <a:p>
            <a:r>
              <a:rPr lang="fr-FR" dirty="0"/>
              <a:t>Comment créer son dossier de presse ?</a:t>
            </a:r>
          </a:p>
        </p:txBody>
      </p:sp>
      <p:sp>
        <p:nvSpPr>
          <p:cNvPr id="3" name="Espace réservé du contenu 2">
            <a:extLst>
              <a:ext uri="{FF2B5EF4-FFF2-40B4-BE49-F238E27FC236}">
                <a16:creationId xmlns:a16="http://schemas.microsoft.com/office/drawing/2014/main" id="{DA48A5D5-B71C-5CFD-4566-6868AF25A273}"/>
              </a:ext>
            </a:extLst>
          </p:cNvPr>
          <p:cNvSpPr>
            <a:spLocks noGrp="1"/>
          </p:cNvSpPr>
          <p:nvPr>
            <p:ph idx="1"/>
          </p:nvPr>
        </p:nvSpPr>
        <p:spPr/>
        <p:txBody>
          <a:bodyPr>
            <a:normAutofit fontScale="92500" lnSpcReduction="10000"/>
          </a:bodyPr>
          <a:lstStyle/>
          <a:p>
            <a:r>
              <a:rPr lang="fr-FR" dirty="0"/>
              <a:t>Étape 2 : Préparer votre dossier de presse</a:t>
            </a:r>
          </a:p>
          <a:p>
            <a:r>
              <a:rPr lang="fr-FR" dirty="0"/>
              <a:t>Pour préparer votre dossier de presse, réfléchissez en amont au message que vous souhaitez faire passer aux futurs lecteurs des médias que vous contactez.</a:t>
            </a:r>
          </a:p>
          <a:p>
            <a:endParaRPr lang="fr-FR" dirty="0"/>
          </a:p>
          <a:p>
            <a:r>
              <a:rPr lang="fr-FR" dirty="0"/>
              <a:t>Trouvez le bon angle d’attaque, et pour cela, consultez les médias que vous visez pour bien comprendre leur ligne éditoriale</a:t>
            </a:r>
          </a:p>
          <a:p>
            <a:r>
              <a:rPr lang="fr-FR" dirty="0"/>
              <a:t>Réfléchissez aux retombées que vous attendez, en parallèle des autres leviers de marketing et communication que vous utilisez (marketing de contenu, brand content, SEO, campagnes payantes, etc…)</a:t>
            </a:r>
          </a:p>
          <a:p>
            <a:r>
              <a:rPr lang="fr-FR" dirty="0"/>
              <a:t>Pensez votre dossier de presse comme un support d’information et abstenez-vous de toute publicité, qui risquerait de faire fuir les journalistes.</a:t>
            </a:r>
          </a:p>
          <a:p>
            <a:r>
              <a:rPr lang="fr-FR" dirty="0"/>
              <a:t>Collectez toutes les informations et éléments visuels nécessaires : chacun d’eux doit être vraiment utile.</a:t>
            </a:r>
          </a:p>
        </p:txBody>
      </p:sp>
    </p:spTree>
    <p:extLst>
      <p:ext uri="{BB962C8B-B14F-4D97-AF65-F5344CB8AC3E}">
        <p14:creationId xmlns:p14="http://schemas.microsoft.com/office/powerpoint/2010/main" val="716769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29E34-0589-B1AE-582D-325E68891C4D}"/>
              </a:ext>
            </a:extLst>
          </p:cNvPr>
          <p:cNvSpPr>
            <a:spLocks noGrp="1"/>
          </p:cNvSpPr>
          <p:nvPr>
            <p:ph type="title"/>
          </p:nvPr>
        </p:nvSpPr>
        <p:spPr/>
        <p:txBody>
          <a:bodyPr/>
          <a:lstStyle/>
          <a:p>
            <a:r>
              <a:rPr lang="fr-FR" dirty="0"/>
              <a:t>Comment créer son dossier de presse ?</a:t>
            </a:r>
          </a:p>
        </p:txBody>
      </p:sp>
      <p:sp>
        <p:nvSpPr>
          <p:cNvPr id="3" name="Espace réservé du contenu 2">
            <a:extLst>
              <a:ext uri="{FF2B5EF4-FFF2-40B4-BE49-F238E27FC236}">
                <a16:creationId xmlns:a16="http://schemas.microsoft.com/office/drawing/2014/main" id="{DA48A5D5-B71C-5CFD-4566-6868AF25A273}"/>
              </a:ext>
            </a:extLst>
          </p:cNvPr>
          <p:cNvSpPr>
            <a:spLocks noGrp="1"/>
          </p:cNvSpPr>
          <p:nvPr>
            <p:ph idx="1"/>
          </p:nvPr>
        </p:nvSpPr>
        <p:spPr>
          <a:xfrm>
            <a:off x="685801" y="2142067"/>
            <a:ext cx="10131425" cy="3866847"/>
          </a:xfrm>
        </p:spPr>
        <p:txBody>
          <a:bodyPr>
            <a:normAutofit fontScale="85000" lnSpcReduction="10000"/>
          </a:bodyPr>
          <a:lstStyle/>
          <a:p>
            <a:r>
              <a:rPr lang="fr-FR" dirty="0"/>
              <a:t>Étape 3 : Rédiger votre dossier de presse</a:t>
            </a:r>
          </a:p>
          <a:p>
            <a:r>
              <a:rPr lang="fr-FR" dirty="0"/>
              <a:t>Maintenant que vous savez où vous allez, passons à la rédaction, la partie la plus importante de votre dossier de presse. Quelques conseils :</a:t>
            </a:r>
          </a:p>
          <a:p>
            <a:endParaRPr lang="fr-FR" dirty="0"/>
          </a:p>
          <a:p>
            <a:r>
              <a:rPr lang="fr-FR" dirty="0"/>
              <a:t>Privilégiez les phrases simples et courtes, et rester objectif afin de laisser au journaliste le soin de se faire son propre avis sur votre entreprise</a:t>
            </a:r>
          </a:p>
          <a:p>
            <a:r>
              <a:rPr lang="fr-FR" dirty="0"/>
              <a:t>Attribuez à chaque paragraphe un objectif, et en relisant, assurez-vous que chaque phrase a une utilité, soit pour donner envie de continuer à lire, soit pour atteindre cet objectif</a:t>
            </a:r>
          </a:p>
          <a:p>
            <a:r>
              <a:rPr lang="fr-FR" dirty="0"/>
              <a:t>Choisissez un style et une tonalité cohérents avec votre secteur et vos cibles directes et indirectes : les journalistes et votre audience</a:t>
            </a:r>
          </a:p>
          <a:p>
            <a:r>
              <a:rPr lang="fr-FR" dirty="0"/>
              <a:t>Soignez vos titres et vos intertitres : ils ont beaucoup d’importance et ont pour but d’attiser la curiosité du lecteur. En général, les journalistes survolent vos titres avant de passer (ou non) à une lecture plus approfondie</a:t>
            </a:r>
          </a:p>
          <a:p>
            <a:r>
              <a:rPr lang="fr-FR" dirty="0"/>
              <a:t>N’hésitez pas à utiliser des techniques de </a:t>
            </a:r>
            <a:r>
              <a:rPr lang="fr-FR" dirty="0" err="1"/>
              <a:t>copywriting</a:t>
            </a:r>
            <a:r>
              <a:rPr lang="fr-FR" dirty="0"/>
              <a:t> pour rendre la lecture de votre dossier de presse haletante</a:t>
            </a:r>
          </a:p>
        </p:txBody>
      </p:sp>
    </p:spTree>
    <p:extLst>
      <p:ext uri="{BB962C8B-B14F-4D97-AF65-F5344CB8AC3E}">
        <p14:creationId xmlns:p14="http://schemas.microsoft.com/office/powerpoint/2010/main" val="3587588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29E34-0589-B1AE-582D-325E68891C4D}"/>
              </a:ext>
            </a:extLst>
          </p:cNvPr>
          <p:cNvSpPr>
            <a:spLocks noGrp="1"/>
          </p:cNvSpPr>
          <p:nvPr>
            <p:ph type="title"/>
          </p:nvPr>
        </p:nvSpPr>
        <p:spPr/>
        <p:txBody>
          <a:bodyPr/>
          <a:lstStyle/>
          <a:p>
            <a:r>
              <a:rPr lang="fr-FR" dirty="0"/>
              <a:t>Comment créer son dossier de presse ?</a:t>
            </a:r>
          </a:p>
        </p:txBody>
      </p:sp>
      <p:sp>
        <p:nvSpPr>
          <p:cNvPr id="3" name="Espace réservé du contenu 2">
            <a:extLst>
              <a:ext uri="{FF2B5EF4-FFF2-40B4-BE49-F238E27FC236}">
                <a16:creationId xmlns:a16="http://schemas.microsoft.com/office/drawing/2014/main" id="{DA48A5D5-B71C-5CFD-4566-6868AF25A273}"/>
              </a:ext>
            </a:extLst>
          </p:cNvPr>
          <p:cNvSpPr>
            <a:spLocks noGrp="1"/>
          </p:cNvSpPr>
          <p:nvPr>
            <p:ph idx="1"/>
          </p:nvPr>
        </p:nvSpPr>
        <p:spPr/>
        <p:txBody>
          <a:bodyPr>
            <a:normAutofit/>
          </a:bodyPr>
          <a:lstStyle/>
          <a:p>
            <a:r>
              <a:rPr lang="fr-FR" dirty="0"/>
              <a:t>Étape 4 : Mettre en page votre dossier de presse</a:t>
            </a:r>
          </a:p>
          <a:p>
            <a:r>
              <a:rPr lang="fr-FR" dirty="0"/>
              <a:t>Vous y êtes presque. Maintenant, quel que soit le format choisi, il est temps de passer à la mise en page de votre DP, étape décisive pour vous démarquer. Choisissez une présentation originale mais surtout claire et épurée. Pour un rendu professionnel, prenez soin de confier cette étape à un graphiste en interne, ou en faisant appel à un prestataire externe (agences, freelance,…).</a:t>
            </a:r>
          </a:p>
        </p:txBody>
      </p:sp>
    </p:spTree>
    <p:extLst>
      <p:ext uri="{BB962C8B-B14F-4D97-AF65-F5344CB8AC3E}">
        <p14:creationId xmlns:p14="http://schemas.microsoft.com/office/powerpoint/2010/main" val="106162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6B2B7C-C8B5-47AF-7E1C-E7357B2A17E8}"/>
              </a:ext>
            </a:extLst>
          </p:cNvPr>
          <p:cNvSpPr>
            <a:spLocks noGrp="1"/>
          </p:cNvSpPr>
          <p:nvPr>
            <p:ph type="title"/>
          </p:nvPr>
        </p:nvSpPr>
        <p:spPr/>
        <p:txBody>
          <a:bodyPr/>
          <a:lstStyle/>
          <a:p>
            <a:r>
              <a:rPr lang="fr-FR" dirty="0"/>
              <a:t>Qui peut en faire ? </a:t>
            </a:r>
          </a:p>
        </p:txBody>
      </p:sp>
      <p:sp>
        <p:nvSpPr>
          <p:cNvPr id="3" name="Espace réservé du contenu 2">
            <a:extLst>
              <a:ext uri="{FF2B5EF4-FFF2-40B4-BE49-F238E27FC236}">
                <a16:creationId xmlns:a16="http://schemas.microsoft.com/office/drawing/2014/main" id="{4AE1DF62-B238-493C-25C1-2719207E0DD6}"/>
              </a:ext>
            </a:extLst>
          </p:cNvPr>
          <p:cNvSpPr>
            <a:spLocks noGrp="1"/>
          </p:cNvSpPr>
          <p:nvPr>
            <p:ph idx="1"/>
          </p:nvPr>
        </p:nvSpPr>
        <p:spPr/>
        <p:txBody>
          <a:bodyPr/>
          <a:lstStyle/>
          <a:p>
            <a:r>
              <a:rPr lang="fr-FR" dirty="0"/>
              <a:t>Ce qui retient l’attention dans la pratique des relations presse c’est son rapport qualité prix. Les RP sont un outil à la portée d’une PME/ ETI, d’une association, d’une start-up ou d’une entreprise du CAC 40.</a:t>
            </a:r>
          </a:p>
        </p:txBody>
      </p:sp>
    </p:spTree>
    <p:extLst>
      <p:ext uri="{BB962C8B-B14F-4D97-AF65-F5344CB8AC3E}">
        <p14:creationId xmlns:p14="http://schemas.microsoft.com/office/powerpoint/2010/main" val="3757575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9DF7B-BC71-C19B-7943-DE834961880C}"/>
              </a:ext>
            </a:extLst>
          </p:cNvPr>
          <p:cNvSpPr>
            <a:spLocks noGrp="1"/>
          </p:cNvSpPr>
          <p:nvPr>
            <p:ph type="title"/>
          </p:nvPr>
        </p:nvSpPr>
        <p:spPr/>
        <p:txBody>
          <a:bodyPr/>
          <a:lstStyle/>
          <a:p>
            <a:r>
              <a:rPr lang="fr-FR" dirty="0"/>
              <a:t>conseils d'experts pour un dossier de presse efficace</a:t>
            </a:r>
          </a:p>
        </p:txBody>
      </p:sp>
      <p:sp>
        <p:nvSpPr>
          <p:cNvPr id="3" name="Espace réservé du contenu 2">
            <a:extLst>
              <a:ext uri="{FF2B5EF4-FFF2-40B4-BE49-F238E27FC236}">
                <a16:creationId xmlns:a16="http://schemas.microsoft.com/office/drawing/2014/main" id="{CF6DC93D-0F69-D584-04C2-DF2607771584}"/>
              </a:ext>
            </a:extLst>
          </p:cNvPr>
          <p:cNvSpPr>
            <a:spLocks noGrp="1"/>
          </p:cNvSpPr>
          <p:nvPr>
            <p:ph idx="1"/>
          </p:nvPr>
        </p:nvSpPr>
        <p:spPr/>
        <p:txBody>
          <a:bodyPr/>
          <a:lstStyle/>
          <a:p>
            <a:r>
              <a:rPr lang="fr-FR" dirty="0"/>
              <a:t>1. Réalisez vos photos avec un vrai professionnel</a:t>
            </a:r>
          </a:p>
          <a:p>
            <a:r>
              <a:rPr lang="fr-FR" dirty="0"/>
              <a:t>Que vous présentiez vos équipes, un lieu, des produits ou votre environnement de travail, ne négligez pas les photos ou visuels de votre dossier de presse. S’il vous manque des éléments, organisez un shooting photo avec un vrai professionnel, le résultat n’en sera que plus efficace.</a:t>
            </a:r>
          </a:p>
          <a:p>
            <a:endParaRPr lang="fr-FR" dirty="0"/>
          </a:p>
          <a:p>
            <a:r>
              <a:rPr lang="fr-FR" dirty="0"/>
              <a:t>2. Véhiculez des valeurs et un message fort</a:t>
            </a:r>
          </a:p>
          <a:p>
            <a:r>
              <a:rPr lang="fr-FR" dirty="0"/>
              <a:t>Ce qui va retenir l’attention d’un journaliste est la personnalité de votre marque. Il est donc essentiel d’avoir réfléchi à votre identité de marque et aux messages que vous souhaitez faire passer. N’hésitez pas à prendre position, vous savez comme nous que les journalistes en sont friands.</a:t>
            </a:r>
          </a:p>
        </p:txBody>
      </p:sp>
    </p:spTree>
    <p:extLst>
      <p:ext uri="{BB962C8B-B14F-4D97-AF65-F5344CB8AC3E}">
        <p14:creationId xmlns:p14="http://schemas.microsoft.com/office/powerpoint/2010/main" val="27145049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9DF7B-BC71-C19B-7943-DE834961880C}"/>
              </a:ext>
            </a:extLst>
          </p:cNvPr>
          <p:cNvSpPr>
            <a:spLocks noGrp="1"/>
          </p:cNvSpPr>
          <p:nvPr>
            <p:ph type="title"/>
          </p:nvPr>
        </p:nvSpPr>
        <p:spPr/>
        <p:txBody>
          <a:bodyPr/>
          <a:lstStyle/>
          <a:p>
            <a:r>
              <a:rPr lang="fr-FR" dirty="0"/>
              <a:t>conseils d'experts pour un dossier de presse efficace</a:t>
            </a:r>
          </a:p>
        </p:txBody>
      </p:sp>
      <p:sp>
        <p:nvSpPr>
          <p:cNvPr id="3" name="Espace réservé du contenu 2">
            <a:extLst>
              <a:ext uri="{FF2B5EF4-FFF2-40B4-BE49-F238E27FC236}">
                <a16:creationId xmlns:a16="http://schemas.microsoft.com/office/drawing/2014/main" id="{CF6DC93D-0F69-D584-04C2-DF2607771584}"/>
              </a:ext>
            </a:extLst>
          </p:cNvPr>
          <p:cNvSpPr>
            <a:spLocks noGrp="1"/>
          </p:cNvSpPr>
          <p:nvPr>
            <p:ph idx="1"/>
          </p:nvPr>
        </p:nvSpPr>
        <p:spPr>
          <a:xfrm>
            <a:off x="685801" y="2338010"/>
            <a:ext cx="10131425" cy="3649133"/>
          </a:xfrm>
        </p:spPr>
        <p:txBody>
          <a:bodyPr/>
          <a:lstStyle/>
          <a:p>
            <a:r>
              <a:rPr lang="fr-FR" dirty="0"/>
              <a:t>3. Faites preuve d’originalité</a:t>
            </a:r>
          </a:p>
          <a:p>
            <a:r>
              <a:rPr lang="fr-FR" dirty="0"/>
              <a:t>Pour sortir du lot, faites preuve d’originalité. Si vous optez pour un format papier, sortez du format standard A4 et trouvez un format original et cohérent avec votre marque : il peut s’agir d’un simple rond, comme d’un format coffret ou une forme encore plus créative. Un maître-mot : oser !</a:t>
            </a:r>
          </a:p>
          <a:p>
            <a:endParaRPr lang="fr-FR" dirty="0"/>
          </a:p>
          <a:p>
            <a:r>
              <a:rPr lang="fr-FR" dirty="0"/>
              <a:t>4. Diffusez votre dossier de presse à une date stratégique</a:t>
            </a:r>
          </a:p>
          <a:p>
            <a:r>
              <a:rPr lang="fr-FR" dirty="0"/>
              <a:t>Votre DP doit faire partie d’une stratégie et d’un plan de communication global. Définissez la date d’envoi de votre dossier de presse en fonction de l’actualité de votre entreprise et des particularités de votre secteur. Si vous connaissez bien le média à qui vous l’adressez, tenez également compte de leur propre calendrier.</a:t>
            </a:r>
          </a:p>
        </p:txBody>
      </p:sp>
    </p:spTree>
    <p:extLst>
      <p:ext uri="{BB962C8B-B14F-4D97-AF65-F5344CB8AC3E}">
        <p14:creationId xmlns:p14="http://schemas.microsoft.com/office/powerpoint/2010/main" val="4190143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9DF7B-BC71-C19B-7943-DE834961880C}"/>
              </a:ext>
            </a:extLst>
          </p:cNvPr>
          <p:cNvSpPr>
            <a:spLocks noGrp="1"/>
          </p:cNvSpPr>
          <p:nvPr>
            <p:ph type="title"/>
          </p:nvPr>
        </p:nvSpPr>
        <p:spPr/>
        <p:txBody>
          <a:bodyPr/>
          <a:lstStyle/>
          <a:p>
            <a:r>
              <a:rPr lang="fr-FR" dirty="0"/>
              <a:t>conseils d'experts pour un dossier de presse efficace</a:t>
            </a:r>
          </a:p>
        </p:txBody>
      </p:sp>
      <p:sp>
        <p:nvSpPr>
          <p:cNvPr id="3" name="Espace réservé du contenu 2">
            <a:extLst>
              <a:ext uri="{FF2B5EF4-FFF2-40B4-BE49-F238E27FC236}">
                <a16:creationId xmlns:a16="http://schemas.microsoft.com/office/drawing/2014/main" id="{CF6DC93D-0F69-D584-04C2-DF2607771584}"/>
              </a:ext>
            </a:extLst>
          </p:cNvPr>
          <p:cNvSpPr>
            <a:spLocks noGrp="1"/>
          </p:cNvSpPr>
          <p:nvPr>
            <p:ph idx="1"/>
          </p:nvPr>
        </p:nvSpPr>
        <p:spPr>
          <a:xfrm>
            <a:off x="685801" y="2338010"/>
            <a:ext cx="10131425" cy="3649133"/>
          </a:xfrm>
        </p:spPr>
        <p:txBody>
          <a:bodyPr/>
          <a:lstStyle/>
          <a:p>
            <a:r>
              <a:rPr lang="fr-FR" dirty="0"/>
              <a:t>3. Faites preuve d’originalité</a:t>
            </a:r>
          </a:p>
          <a:p>
            <a:r>
              <a:rPr lang="fr-FR" dirty="0"/>
              <a:t>Pour sortir du lot, faites preuve d’originalité. Si vous optez pour un format papier, sortez du format standard A4 et trouvez un format original et cohérent avec votre marque : il peut s’agir d’un simple rond, comme d’un format coffret ou une forme encore plus créative. Un maître-mot : oser !</a:t>
            </a:r>
          </a:p>
          <a:p>
            <a:endParaRPr lang="fr-FR" dirty="0"/>
          </a:p>
          <a:p>
            <a:r>
              <a:rPr lang="fr-FR" dirty="0"/>
              <a:t>4. Diffusez votre dossier de presse à une date stratégique</a:t>
            </a:r>
          </a:p>
          <a:p>
            <a:r>
              <a:rPr lang="fr-FR" dirty="0"/>
              <a:t>Votre DP doit faire partie d’une stratégie et d’un plan de communication global. Définissez la date d’envoi de votre dossier de presse en fonction de l’actualité de votre entreprise et des particularités de votre secteur. Si vous connaissez bien le média à qui vous l’adressez, tenez également compte de leur propre calendrier.</a:t>
            </a:r>
          </a:p>
        </p:txBody>
      </p:sp>
    </p:spTree>
    <p:extLst>
      <p:ext uri="{BB962C8B-B14F-4D97-AF65-F5344CB8AC3E}">
        <p14:creationId xmlns:p14="http://schemas.microsoft.com/office/powerpoint/2010/main" val="807223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9DF7B-BC71-C19B-7943-DE834961880C}"/>
              </a:ext>
            </a:extLst>
          </p:cNvPr>
          <p:cNvSpPr>
            <a:spLocks noGrp="1"/>
          </p:cNvSpPr>
          <p:nvPr>
            <p:ph type="title"/>
          </p:nvPr>
        </p:nvSpPr>
        <p:spPr/>
        <p:txBody>
          <a:bodyPr/>
          <a:lstStyle/>
          <a:p>
            <a:r>
              <a:rPr lang="fr-FR" dirty="0"/>
              <a:t>conseils d'experts pour un dossier de presse efficace</a:t>
            </a:r>
          </a:p>
        </p:txBody>
      </p:sp>
      <p:sp>
        <p:nvSpPr>
          <p:cNvPr id="3" name="Espace réservé du contenu 2">
            <a:extLst>
              <a:ext uri="{FF2B5EF4-FFF2-40B4-BE49-F238E27FC236}">
                <a16:creationId xmlns:a16="http://schemas.microsoft.com/office/drawing/2014/main" id="{CF6DC93D-0F69-D584-04C2-DF2607771584}"/>
              </a:ext>
            </a:extLst>
          </p:cNvPr>
          <p:cNvSpPr>
            <a:spLocks noGrp="1"/>
          </p:cNvSpPr>
          <p:nvPr>
            <p:ph idx="1"/>
          </p:nvPr>
        </p:nvSpPr>
        <p:spPr>
          <a:xfrm>
            <a:off x="685801" y="2338010"/>
            <a:ext cx="10131425" cy="3649133"/>
          </a:xfrm>
        </p:spPr>
        <p:txBody>
          <a:bodyPr/>
          <a:lstStyle/>
          <a:p>
            <a:r>
              <a:rPr lang="fr-FR" dirty="0"/>
              <a:t>5. Multipliez les angles d’attaque…</a:t>
            </a:r>
          </a:p>
          <a:p>
            <a:r>
              <a:rPr lang="fr-FR" dirty="0"/>
              <a:t>…pour faciliter le travail du journaliste. Ayez en tête les différentes rubriques du journal et présentez vos différentes parties en fonction, afin d’aider le journaliste à se projeter sur l’article qui mettra en avant les points forts de votre entreprise.</a:t>
            </a:r>
          </a:p>
          <a:p>
            <a:endParaRPr lang="fr-FR" dirty="0"/>
          </a:p>
          <a:p>
            <a:r>
              <a:rPr lang="fr-FR" dirty="0"/>
              <a:t>6. Adaptez-vous à votre cible</a:t>
            </a:r>
          </a:p>
          <a:p>
            <a:r>
              <a:rPr lang="fr-FR" dirty="0"/>
              <a:t>Analysez chaque média pour adapter l’approche, le ton employé et le canal de diffusion de votre dossier de presse. Vous ne contacterez pas de la même façon un journaliste de presse écrite généraliste, un blogueur et un influenceur Twitter.</a:t>
            </a:r>
          </a:p>
        </p:txBody>
      </p:sp>
    </p:spTree>
    <p:extLst>
      <p:ext uri="{BB962C8B-B14F-4D97-AF65-F5344CB8AC3E}">
        <p14:creationId xmlns:p14="http://schemas.microsoft.com/office/powerpoint/2010/main" val="11382645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27388-EB20-8531-A8C4-D3E640EB217B}"/>
              </a:ext>
            </a:extLst>
          </p:cNvPr>
          <p:cNvSpPr>
            <a:spLocks noGrp="1"/>
          </p:cNvSpPr>
          <p:nvPr>
            <p:ph type="title"/>
          </p:nvPr>
        </p:nvSpPr>
        <p:spPr/>
        <p:txBody>
          <a:bodyPr/>
          <a:lstStyle/>
          <a:p>
            <a:r>
              <a:rPr lang="fr-FR" dirty="0"/>
              <a:t>Envoyer votre dossier de presse : quand, comment et à qui ?</a:t>
            </a:r>
          </a:p>
        </p:txBody>
      </p:sp>
      <p:sp>
        <p:nvSpPr>
          <p:cNvPr id="3" name="Espace réservé du contenu 2">
            <a:extLst>
              <a:ext uri="{FF2B5EF4-FFF2-40B4-BE49-F238E27FC236}">
                <a16:creationId xmlns:a16="http://schemas.microsoft.com/office/drawing/2014/main" id="{3F81BB16-DFEE-F90F-B0CC-4C8AC4B1A5CD}"/>
              </a:ext>
            </a:extLst>
          </p:cNvPr>
          <p:cNvSpPr>
            <a:spLocks noGrp="1"/>
          </p:cNvSpPr>
          <p:nvPr>
            <p:ph idx="1"/>
          </p:nvPr>
        </p:nvSpPr>
        <p:spPr/>
        <p:txBody>
          <a:bodyPr/>
          <a:lstStyle/>
          <a:p>
            <a:r>
              <a:rPr lang="fr-FR" dirty="0"/>
              <a:t>Quand envoyer votre dossier de presse ?</a:t>
            </a:r>
          </a:p>
          <a:p>
            <a:r>
              <a:rPr lang="fr-FR" dirty="0"/>
              <a:t>Le timing de l’envoi que vous choisissez dépend essentiellement du contexte. Vous pouvez choisir de l’envoyer :</a:t>
            </a:r>
          </a:p>
          <a:p>
            <a:r>
              <a:rPr lang="fr-FR" dirty="0"/>
              <a:t>À la suite d’une rencontre ou une demande d’informations de la part d’un média</a:t>
            </a:r>
          </a:p>
          <a:p>
            <a:r>
              <a:rPr lang="fr-FR" dirty="0"/>
              <a:t>2 ou 3 semaines avant un événement ou une actualité de votre entreprise (exemple : lancement d’un nouveau produit)</a:t>
            </a:r>
          </a:p>
          <a:p>
            <a:r>
              <a:rPr lang="fr-FR" dirty="0"/>
              <a:t>Lors de votre lancement ou en cas de changement important (exemples : une levée de fond, un changement de direction,…)</a:t>
            </a:r>
          </a:p>
        </p:txBody>
      </p:sp>
    </p:spTree>
    <p:extLst>
      <p:ext uri="{BB962C8B-B14F-4D97-AF65-F5344CB8AC3E}">
        <p14:creationId xmlns:p14="http://schemas.microsoft.com/office/powerpoint/2010/main" val="2841910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27388-EB20-8531-A8C4-D3E640EB217B}"/>
              </a:ext>
            </a:extLst>
          </p:cNvPr>
          <p:cNvSpPr>
            <a:spLocks noGrp="1"/>
          </p:cNvSpPr>
          <p:nvPr>
            <p:ph type="title"/>
          </p:nvPr>
        </p:nvSpPr>
        <p:spPr/>
        <p:txBody>
          <a:bodyPr/>
          <a:lstStyle/>
          <a:p>
            <a:r>
              <a:rPr lang="fr-FR" dirty="0"/>
              <a:t>Envoyer votre dossier de presse : quand, comment et à qui ?</a:t>
            </a:r>
          </a:p>
        </p:txBody>
      </p:sp>
      <p:sp>
        <p:nvSpPr>
          <p:cNvPr id="3" name="Espace réservé du contenu 2">
            <a:extLst>
              <a:ext uri="{FF2B5EF4-FFF2-40B4-BE49-F238E27FC236}">
                <a16:creationId xmlns:a16="http://schemas.microsoft.com/office/drawing/2014/main" id="{3F81BB16-DFEE-F90F-B0CC-4C8AC4B1A5CD}"/>
              </a:ext>
            </a:extLst>
          </p:cNvPr>
          <p:cNvSpPr>
            <a:spLocks noGrp="1"/>
          </p:cNvSpPr>
          <p:nvPr>
            <p:ph idx="1"/>
          </p:nvPr>
        </p:nvSpPr>
        <p:spPr/>
        <p:txBody>
          <a:bodyPr/>
          <a:lstStyle/>
          <a:p>
            <a:r>
              <a:rPr lang="fr-FR" dirty="0"/>
              <a:t>Comment envoyer votre dossier de presse ?</a:t>
            </a:r>
          </a:p>
          <a:p>
            <a:r>
              <a:rPr lang="fr-FR" dirty="0"/>
              <a:t>Généralement, un dossier de presse est envoyé par email ou courrier, ou les deux.</a:t>
            </a:r>
          </a:p>
          <a:p>
            <a:endParaRPr lang="fr-FR" dirty="0"/>
          </a:p>
          <a:p>
            <a:r>
              <a:rPr lang="fr-FR" dirty="0"/>
              <a:t>Quelques conseils généraux pour réussir votre diffusion :</a:t>
            </a:r>
          </a:p>
          <a:p>
            <a:endParaRPr lang="fr-FR" dirty="0"/>
          </a:p>
          <a:p>
            <a:r>
              <a:rPr lang="fr-FR" dirty="0"/>
              <a:t>L’envoi par courrier peut-être un moyen efficace de vous démarquer des autres DP</a:t>
            </a:r>
          </a:p>
          <a:p>
            <a:r>
              <a:rPr lang="fr-FR" dirty="0"/>
              <a:t>En cas d’envoi par email, évitez si possible un envoi à l’adresse type “contact@entreprise.com”</a:t>
            </a:r>
          </a:p>
          <a:p>
            <a:r>
              <a:rPr lang="fr-FR" dirty="0"/>
              <a:t>Quel que soit votre choix, envoyez directement votre dossier de presse au journaliste en charge de la rubrique que vous visez</a:t>
            </a:r>
          </a:p>
        </p:txBody>
      </p:sp>
    </p:spTree>
    <p:extLst>
      <p:ext uri="{BB962C8B-B14F-4D97-AF65-F5344CB8AC3E}">
        <p14:creationId xmlns:p14="http://schemas.microsoft.com/office/powerpoint/2010/main" val="15187891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27388-EB20-8531-A8C4-D3E640EB217B}"/>
              </a:ext>
            </a:extLst>
          </p:cNvPr>
          <p:cNvSpPr>
            <a:spLocks noGrp="1"/>
          </p:cNvSpPr>
          <p:nvPr>
            <p:ph type="title"/>
          </p:nvPr>
        </p:nvSpPr>
        <p:spPr/>
        <p:txBody>
          <a:bodyPr/>
          <a:lstStyle/>
          <a:p>
            <a:r>
              <a:rPr lang="fr-FR" dirty="0"/>
              <a:t>Envoyer votre dossier de presse : quand, comment et à qui ?</a:t>
            </a:r>
          </a:p>
        </p:txBody>
      </p:sp>
      <p:sp>
        <p:nvSpPr>
          <p:cNvPr id="3" name="Espace réservé du contenu 2">
            <a:extLst>
              <a:ext uri="{FF2B5EF4-FFF2-40B4-BE49-F238E27FC236}">
                <a16:creationId xmlns:a16="http://schemas.microsoft.com/office/drawing/2014/main" id="{3F81BB16-DFEE-F90F-B0CC-4C8AC4B1A5CD}"/>
              </a:ext>
            </a:extLst>
          </p:cNvPr>
          <p:cNvSpPr>
            <a:spLocks noGrp="1"/>
          </p:cNvSpPr>
          <p:nvPr>
            <p:ph idx="1"/>
          </p:nvPr>
        </p:nvSpPr>
        <p:spPr/>
        <p:txBody>
          <a:bodyPr>
            <a:normAutofit fontScale="92500" lnSpcReduction="10000"/>
          </a:bodyPr>
          <a:lstStyle/>
          <a:p>
            <a:r>
              <a:rPr lang="fr-FR" dirty="0"/>
              <a:t>À qui envoyer votre dossier de presse ?</a:t>
            </a:r>
          </a:p>
          <a:p>
            <a:r>
              <a:rPr lang="fr-FR" dirty="0"/>
              <a:t>Réponse : à tous les médias qui s’intéressent à votre secteur d’activité et/ou dont le lectorat correspond à votre audience cible.</a:t>
            </a:r>
          </a:p>
          <a:p>
            <a:endParaRPr lang="fr-FR" dirty="0"/>
          </a:p>
          <a:p>
            <a:r>
              <a:rPr lang="fr-FR" dirty="0"/>
              <a:t>Listez les médias susceptibles d’être intéressés par votre entreprise : journaux locaux, nationaux, internationaux, écrits ou web</a:t>
            </a:r>
          </a:p>
          <a:p>
            <a:r>
              <a:rPr lang="fr-FR" dirty="0"/>
              <a:t>Pour chaque média, listez les journalistes en charge de la rubrique dans laquelle vous projetez votre entreprise</a:t>
            </a:r>
          </a:p>
          <a:p>
            <a:r>
              <a:rPr lang="fr-FR" dirty="0"/>
              <a:t>Acheter un fichier d’emails (en privilégiant la qualité du fichier à la quantité)</a:t>
            </a:r>
          </a:p>
          <a:p>
            <a:r>
              <a:rPr lang="fr-FR" dirty="0"/>
              <a:t>Utiliser des outils comme Hunter qui vous permettent de trouver une adresse mail à partir du nom d’une personne et de son entreprise. Une option plus chronophage mais possible si vous manquez de budget !</a:t>
            </a:r>
          </a:p>
        </p:txBody>
      </p:sp>
    </p:spTree>
    <p:extLst>
      <p:ext uri="{BB962C8B-B14F-4D97-AF65-F5344CB8AC3E}">
        <p14:creationId xmlns:p14="http://schemas.microsoft.com/office/powerpoint/2010/main" val="808885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E46C0-60FB-CD50-F44B-2ECF22EFD001}"/>
              </a:ext>
            </a:extLst>
          </p:cNvPr>
          <p:cNvSpPr>
            <a:spLocks noGrp="1"/>
          </p:cNvSpPr>
          <p:nvPr>
            <p:ph type="title"/>
          </p:nvPr>
        </p:nvSpPr>
        <p:spPr/>
        <p:txBody>
          <a:bodyPr/>
          <a:lstStyle/>
          <a:p>
            <a:r>
              <a:rPr lang="fr-FR" dirty="0"/>
              <a:t>erreurs de </a:t>
            </a:r>
            <a:r>
              <a:rPr lang="fr-FR" dirty="0" err="1"/>
              <a:t>copywriting</a:t>
            </a:r>
            <a:r>
              <a:rPr lang="fr-FR" dirty="0"/>
              <a:t> à éviter</a:t>
            </a:r>
          </a:p>
        </p:txBody>
      </p:sp>
      <p:sp>
        <p:nvSpPr>
          <p:cNvPr id="3" name="Espace réservé du contenu 2">
            <a:extLst>
              <a:ext uri="{FF2B5EF4-FFF2-40B4-BE49-F238E27FC236}">
                <a16:creationId xmlns:a16="http://schemas.microsoft.com/office/drawing/2014/main" id="{E43128D2-7BC3-8D0F-C6BC-004B5922C190}"/>
              </a:ext>
            </a:extLst>
          </p:cNvPr>
          <p:cNvSpPr>
            <a:spLocks noGrp="1"/>
          </p:cNvSpPr>
          <p:nvPr>
            <p:ph idx="1"/>
          </p:nvPr>
        </p:nvSpPr>
        <p:spPr/>
        <p:txBody>
          <a:bodyPr/>
          <a:lstStyle/>
          <a:p>
            <a:pPr marL="0" indent="0">
              <a:buNone/>
            </a:pPr>
            <a:r>
              <a:rPr lang="fr-FR" dirty="0"/>
              <a:t>Erreur n°1 : Oublier le journaliste</a:t>
            </a:r>
          </a:p>
          <a:p>
            <a:r>
              <a:rPr lang="fr-FR" dirty="0"/>
              <a:t>L’exercice du dossier de presse est particulièrement laborieux car il doit à la fois séduire le journaliste, tout en étant construit pour votre cible, qui est probablement aussi la cible du média que vous visez.</a:t>
            </a:r>
          </a:p>
          <a:p>
            <a:endParaRPr lang="fr-FR" dirty="0"/>
          </a:p>
          <a:p>
            <a:r>
              <a:rPr lang="fr-FR" dirty="0"/>
              <a:t>Un conseil : faites bien attention à ne pas négligez le journaliste ou l’influenceur à qui vous l’adresser. Il ne s’agit pas d’adapter une plaquette commerciale à destination de vos clients, mais bien de concevoir le dossier de presse comme un support à part entière.</a:t>
            </a:r>
          </a:p>
        </p:txBody>
      </p:sp>
    </p:spTree>
    <p:extLst>
      <p:ext uri="{BB962C8B-B14F-4D97-AF65-F5344CB8AC3E}">
        <p14:creationId xmlns:p14="http://schemas.microsoft.com/office/powerpoint/2010/main" val="30107269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E46C0-60FB-CD50-F44B-2ECF22EFD001}"/>
              </a:ext>
            </a:extLst>
          </p:cNvPr>
          <p:cNvSpPr>
            <a:spLocks noGrp="1"/>
          </p:cNvSpPr>
          <p:nvPr>
            <p:ph type="title"/>
          </p:nvPr>
        </p:nvSpPr>
        <p:spPr/>
        <p:txBody>
          <a:bodyPr/>
          <a:lstStyle/>
          <a:p>
            <a:r>
              <a:rPr lang="fr-FR" dirty="0"/>
              <a:t>erreurs de </a:t>
            </a:r>
            <a:r>
              <a:rPr lang="fr-FR" dirty="0" err="1"/>
              <a:t>copywriting</a:t>
            </a:r>
            <a:r>
              <a:rPr lang="fr-FR" dirty="0"/>
              <a:t> à éviter</a:t>
            </a:r>
          </a:p>
        </p:txBody>
      </p:sp>
      <p:sp>
        <p:nvSpPr>
          <p:cNvPr id="3" name="Espace réservé du contenu 2">
            <a:extLst>
              <a:ext uri="{FF2B5EF4-FFF2-40B4-BE49-F238E27FC236}">
                <a16:creationId xmlns:a16="http://schemas.microsoft.com/office/drawing/2014/main" id="{E43128D2-7BC3-8D0F-C6BC-004B5922C190}"/>
              </a:ext>
            </a:extLst>
          </p:cNvPr>
          <p:cNvSpPr>
            <a:spLocks noGrp="1"/>
          </p:cNvSpPr>
          <p:nvPr>
            <p:ph idx="1"/>
          </p:nvPr>
        </p:nvSpPr>
        <p:spPr/>
        <p:txBody>
          <a:bodyPr/>
          <a:lstStyle/>
          <a:p>
            <a:pPr marL="0" indent="0">
              <a:buNone/>
            </a:pPr>
            <a:r>
              <a:rPr lang="fr-FR" dirty="0"/>
              <a:t>Erreur n°2 : Adopter un discours trop vendeur</a:t>
            </a:r>
          </a:p>
          <a:p>
            <a:pPr marL="0" indent="0">
              <a:buNone/>
            </a:pPr>
            <a:r>
              <a:rPr lang="fr-FR" dirty="0"/>
              <a:t>Le travail d’un journaliste est de chercher des informations, de les vérifier, de s’en faire sa propre opinion puis de les partager ou non en choisissant l’angle qui l’intéresse. Selon la personnalité du journaliste que vous adressez, un discours trop commercial peut clairement vous desservir. Alors dans le doute, mettez-vous en avant, tout en restant dans le factuel, avec un discours étayé par des faits concrets.</a:t>
            </a:r>
          </a:p>
        </p:txBody>
      </p:sp>
    </p:spTree>
    <p:extLst>
      <p:ext uri="{BB962C8B-B14F-4D97-AF65-F5344CB8AC3E}">
        <p14:creationId xmlns:p14="http://schemas.microsoft.com/office/powerpoint/2010/main" val="7731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48039-3D84-4407-2EE9-93F91F9F00AD}"/>
              </a:ext>
            </a:extLst>
          </p:cNvPr>
          <p:cNvSpPr>
            <a:spLocks noGrp="1"/>
          </p:cNvSpPr>
          <p:nvPr>
            <p:ph type="title"/>
          </p:nvPr>
        </p:nvSpPr>
        <p:spPr/>
        <p:txBody>
          <a:bodyPr/>
          <a:lstStyle/>
          <a:p>
            <a:r>
              <a:rPr lang="fr-FR" dirty="0"/>
              <a:t>erreurs de </a:t>
            </a:r>
            <a:r>
              <a:rPr lang="fr-FR" dirty="0" err="1"/>
              <a:t>copywriting</a:t>
            </a:r>
            <a:r>
              <a:rPr lang="fr-FR" dirty="0"/>
              <a:t> à éviter</a:t>
            </a:r>
          </a:p>
        </p:txBody>
      </p:sp>
      <p:sp>
        <p:nvSpPr>
          <p:cNvPr id="3" name="Espace réservé du contenu 2">
            <a:extLst>
              <a:ext uri="{FF2B5EF4-FFF2-40B4-BE49-F238E27FC236}">
                <a16:creationId xmlns:a16="http://schemas.microsoft.com/office/drawing/2014/main" id="{2F93AD08-4775-0EAD-D9B8-22691A9F8520}"/>
              </a:ext>
            </a:extLst>
          </p:cNvPr>
          <p:cNvSpPr>
            <a:spLocks noGrp="1"/>
          </p:cNvSpPr>
          <p:nvPr>
            <p:ph idx="1"/>
          </p:nvPr>
        </p:nvSpPr>
        <p:spPr/>
        <p:txBody>
          <a:bodyPr/>
          <a:lstStyle/>
          <a:p>
            <a:r>
              <a:rPr lang="fr-FR" dirty="0"/>
              <a:t>Erreur n°3 : Faire des phrases ou paragraphes longs et compliqués</a:t>
            </a:r>
          </a:p>
          <a:p>
            <a:r>
              <a:rPr lang="fr-FR" dirty="0"/>
              <a:t>Les journalistes reçoivent de nombreux DP. Vous n’êtes pas là pour faire une démonstration de votre expertise mais bien pour marquer l’esprit du journaliste et partager des informations claires. Privilégiez donc les phrases courtes, au présent et à la forme active. Et si votre solution est particulièrement technique, vulgarisez au maximum les informations.</a:t>
            </a:r>
          </a:p>
        </p:txBody>
      </p:sp>
    </p:spTree>
    <p:extLst>
      <p:ext uri="{BB962C8B-B14F-4D97-AF65-F5344CB8AC3E}">
        <p14:creationId xmlns:p14="http://schemas.microsoft.com/office/powerpoint/2010/main" val="227133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3351B4-B860-4397-C006-525EB221719C}"/>
              </a:ext>
            </a:extLst>
          </p:cNvPr>
          <p:cNvSpPr>
            <a:spLocks noGrp="1"/>
          </p:cNvSpPr>
          <p:nvPr>
            <p:ph type="title"/>
          </p:nvPr>
        </p:nvSpPr>
        <p:spPr/>
        <p:txBody>
          <a:bodyPr/>
          <a:lstStyle/>
          <a:p>
            <a:r>
              <a:rPr lang="fr-FR" dirty="0"/>
              <a:t>À quelles conditions ?</a:t>
            </a:r>
          </a:p>
        </p:txBody>
      </p:sp>
      <p:sp>
        <p:nvSpPr>
          <p:cNvPr id="3" name="Espace réservé du contenu 2">
            <a:extLst>
              <a:ext uri="{FF2B5EF4-FFF2-40B4-BE49-F238E27FC236}">
                <a16:creationId xmlns:a16="http://schemas.microsoft.com/office/drawing/2014/main" id="{2BC50636-B060-E9C0-547D-AD8F4F00FCD0}"/>
              </a:ext>
            </a:extLst>
          </p:cNvPr>
          <p:cNvSpPr>
            <a:spLocks noGrp="1"/>
          </p:cNvSpPr>
          <p:nvPr>
            <p:ph idx="1"/>
          </p:nvPr>
        </p:nvSpPr>
        <p:spPr/>
        <p:txBody>
          <a:bodyPr/>
          <a:lstStyle/>
          <a:p>
            <a:r>
              <a:rPr lang="fr-FR" dirty="0"/>
              <a:t>Bien qu’il ne soit pas nécessaire de disposer de gros budgets, il est indispensable de capter intelligemment l’intérêt des journalistes en leur offrant une information de qualité dans le cadre d’une réelle stratégie de communication. L’objectif est de leur délivrer des connaissances dans un domaine donné, et enrichir leur savoir sans influencer leur jugement.</a:t>
            </a:r>
          </a:p>
        </p:txBody>
      </p:sp>
    </p:spTree>
    <p:extLst>
      <p:ext uri="{BB962C8B-B14F-4D97-AF65-F5344CB8AC3E}">
        <p14:creationId xmlns:p14="http://schemas.microsoft.com/office/powerpoint/2010/main" val="2166968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48039-3D84-4407-2EE9-93F91F9F00AD}"/>
              </a:ext>
            </a:extLst>
          </p:cNvPr>
          <p:cNvSpPr>
            <a:spLocks noGrp="1"/>
          </p:cNvSpPr>
          <p:nvPr>
            <p:ph type="title"/>
          </p:nvPr>
        </p:nvSpPr>
        <p:spPr/>
        <p:txBody>
          <a:bodyPr/>
          <a:lstStyle/>
          <a:p>
            <a:r>
              <a:rPr lang="fr-FR" dirty="0"/>
              <a:t>erreurs de </a:t>
            </a:r>
            <a:r>
              <a:rPr lang="fr-FR" dirty="0" err="1"/>
              <a:t>copywriting</a:t>
            </a:r>
            <a:r>
              <a:rPr lang="fr-FR" dirty="0"/>
              <a:t> à éviter</a:t>
            </a:r>
          </a:p>
        </p:txBody>
      </p:sp>
      <p:sp>
        <p:nvSpPr>
          <p:cNvPr id="3" name="Espace réservé du contenu 2">
            <a:extLst>
              <a:ext uri="{FF2B5EF4-FFF2-40B4-BE49-F238E27FC236}">
                <a16:creationId xmlns:a16="http://schemas.microsoft.com/office/drawing/2014/main" id="{2F93AD08-4775-0EAD-D9B8-22691A9F8520}"/>
              </a:ext>
            </a:extLst>
          </p:cNvPr>
          <p:cNvSpPr>
            <a:spLocks noGrp="1"/>
          </p:cNvSpPr>
          <p:nvPr>
            <p:ph idx="1"/>
          </p:nvPr>
        </p:nvSpPr>
        <p:spPr/>
        <p:txBody>
          <a:bodyPr/>
          <a:lstStyle/>
          <a:p>
            <a:r>
              <a:rPr lang="fr-FR" dirty="0"/>
              <a:t>Erreur n°3 : Faire des phrases ou paragraphes longs et compliqués</a:t>
            </a:r>
          </a:p>
          <a:p>
            <a:r>
              <a:rPr lang="fr-FR" dirty="0"/>
              <a:t>Les journalistes reçoivent de nombreux DP. Vous n’êtes pas là pour faire une démonstration de votre expertise mais bien pour marquer l’esprit du journaliste et partager des informations claires. Privilégiez donc les phrases courtes, au présent et à la forme active. Et si votre solution est particulièrement technique, vulgarisez au maximum les informations.</a:t>
            </a:r>
          </a:p>
        </p:txBody>
      </p:sp>
    </p:spTree>
    <p:extLst>
      <p:ext uri="{BB962C8B-B14F-4D97-AF65-F5344CB8AC3E}">
        <p14:creationId xmlns:p14="http://schemas.microsoft.com/office/powerpoint/2010/main" val="3076025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48039-3D84-4407-2EE9-93F91F9F00AD}"/>
              </a:ext>
            </a:extLst>
          </p:cNvPr>
          <p:cNvSpPr>
            <a:spLocks noGrp="1"/>
          </p:cNvSpPr>
          <p:nvPr>
            <p:ph type="title"/>
          </p:nvPr>
        </p:nvSpPr>
        <p:spPr/>
        <p:txBody>
          <a:bodyPr/>
          <a:lstStyle/>
          <a:p>
            <a:r>
              <a:rPr lang="fr-FR" dirty="0"/>
              <a:t>erreurs de </a:t>
            </a:r>
            <a:r>
              <a:rPr lang="fr-FR" dirty="0" err="1"/>
              <a:t>copywriting</a:t>
            </a:r>
            <a:r>
              <a:rPr lang="fr-FR" dirty="0"/>
              <a:t> à éviter</a:t>
            </a:r>
          </a:p>
        </p:txBody>
      </p:sp>
      <p:sp>
        <p:nvSpPr>
          <p:cNvPr id="3" name="Espace réservé du contenu 2">
            <a:extLst>
              <a:ext uri="{FF2B5EF4-FFF2-40B4-BE49-F238E27FC236}">
                <a16:creationId xmlns:a16="http://schemas.microsoft.com/office/drawing/2014/main" id="{2F93AD08-4775-0EAD-D9B8-22691A9F8520}"/>
              </a:ext>
            </a:extLst>
          </p:cNvPr>
          <p:cNvSpPr>
            <a:spLocks noGrp="1"/>
          </p:cNvSpPr>
          <p:nvPr>
            <p:ph idx="1"/>
          </p:nvPr>
        </p:nvSpPr>
        <p:spPr/>
        <p:txBody>
          <a:bodyPr/>
          <a:lstStyle/>
          <a:p>
            <a:r>
              <a:rPr lang="fr-FR" dirty="0"/>
              <a:t>Erreur n°4 : Négliger les titres et intertitres</a:t>
            </a:r>
          </a:p>
          <a:p>
            <a:r>
              <a:rPr lang="fr-FR" dirty="0"/>
              <a:t>Les intertitres sont les textes les plus visibles de votre dossier de presse. Ne gâchez pas ces espaces avec des intertitres génériques de type “Produits/Services” ou “Revue de presse” et faites preuves d’inventivité. Deux exemples :</a:t>
            </a:r>
          </a:p>
          <a:p>
            <a:r>
              <a:rPr lang="fr-FR" dirty="0"/>
              <a:t>Remplacer “Nos produits” par “Une gamme progressivement adaptée à un public jeune”</a:t>
            </a:r>
          </a:p>
          <a:p>
            <a:r>
              <a:rPr lang="fr-FR" dirty="0"/>
              <a:t>Remplacer “Revue de presse” par “+50 articles en parlent déjà”</a:t>
            </a:r>
          </a:p>
        </p:txBody>
      </p:sp>
    </p:spTree>
    <p:extLst>
      <p:ext uri="{BB962C8B-B14F-4D97-AF65-F5344CB8AC3E}">
        <p14:creationId xmlns:p14="http://schemas.microsoft.com/office/powerpoint/2010/main" val="2259090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48039-3D84-4407-2EE9-93F91F9F00AD}"/>
              </a:ext>
            </a:extLst>
          </p:cNvPr>
          <p:cNvSpPr>
            <a:spLocks noGrp="1"/>
          </p:cNvSpPr>
          <p:nvPr>
            <p:ph type="title"/>
          </p:nvPr>
        </p:nvSpPr>
        <p:spPr/>
        <p:txBody>
          <a:bodyPr/>
          <a:lstStyle/>
          <a:p>
            <a:r>
              <a:rPr lang="fr-FR" dirty="0"/>
              <a:t>erreurs de </a:t>
            </a:r>
            <a:r>
              <a:rPr lang="fr-FR" dirty="0" err="1"/>
              <a:t>copywriting</a:t>
            </a:r>
            <a:r>
              <a:rPr lang="fr-FR" dirty="0"/>
              <a:t> à éviter</a:t>
            </a:r>
          </a:p>
        </p:txBody>
      </p:sp>
      <p:sp>
        <p:nvSpPr>
          <p:cNvPr id="3" name="Espace réservé du contenu 2">
            <a:extLst>
              <a:ext uri="{FF2B5EF4-FFF2-40B4-BE49-F238E27FC236}">
                <a16:creationId xmlns:a16="http://schemas.microsoft.com/office/drawing/2014/main" id="{2F93AD08-4775-0EAD-D9B8-22691A9F8520}"/>
              </a:ext>
            </a:extLst>
          </p:cNvPr>
          <p:cNvSpPr>
            <a:spLocks noGrp="1"/>
          </p:cNvSpPr>
          <p:nvPr>
            <p:ph idx="1"/>
          </p:nvPr>
        </p:nvSpPr>
        <p:spPr/>
        <p:txBody>
          <a:bodyPr/>
          <a:lstStyle/>
          <a:p>
            <a:r>
              <a:rPr lang="fr-FR" dirty="0"/>
              <a:t>Erreur n°5 : Avoir un ton neutre et froid</a:t>
            </a:r>
          </a:p>
          <a:p>
            <a:r>
              <a:rPr lang="fr-FR" dirty="0"/>
              <a:t>Comme tout professionnel, vous aimez les belles histoires, celles auxquelles</a:t>
            </a:r>
          </a:p>
          <a:p>
            <a:r>
              <a:rPr lang="fr-FR" dirty="0"/>
              <a:t>vous pouvez vous identifier.</a:t>
            </a:r>
          </a:p>
          <a:p>
            <a:r>
              <a:rPr lang="fr-FR" dirty="0"/>
              <a:t>Parlez avec vos tripes, partagez ce qui vous fait vibrer, ce qui vous rend fier. Votre DP sera</a:t>
            </a:r>
          </a:p>
          <a:p>
            <a:r>
              <a:rPr lang="fr-FR" dirty="0"/>
              <a:t>d’autant plus performant que si l’on ressent l’émotion que vous avez voulu transmettre.</a:t>
            </a:r>
          </a:p>
        </p:txBody>
      </p:sp>
    </p:spTree>
    <p:extLst>
      <p:ext uri="{BB962C8B-B14F-4D97-AF65-F5344CB8AC3E}">
        <p14:creationId xmlns:p14="http://schemas.microsoft.com/office/powerpoint/2010/main" val="920383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FB5D76-3E02-9F3D-2C53-EC512265920D}"/>
              </a:ext>
            </a:extLst>
          </p:cNvPr>
          <p:cNvSpPr>
            <a:spLocks noGrp="1"/>
          </p:cNvSpPr>
          <p:nvPr>
            <p:ph type="title"/>
          </p:nvPr>
        </p:nvSpPr>
        <p:spPr/>
        <p:txBody>
          <a:bodyPr/>
          <a:lstStyle/>
          <a:p>
            <a:r>
              <a:rPr lang="fr-FR" dirty="0"/>
              <a:t>MESURER L'EFFICACITE DES RELATIONS PRESSE</a:t>
            </a:r>
          </a:p>
        </p:txBody>
      </p:sp>
      <p:sp>
        <p:nvSpPr>
          <p:cNvPr id="3" name="Espace réservé du contenu 2">
            <a:extLst>
              <a:ext uri="{FF2B5EF4-FFF2-40B4-BE49-F238E27FC236}">
                <a16:creationId xmlns:a16="http://schemas.microsoft.com/office/drawing/2014/main" id="{A24F66EE-992D-9403-7A88-2CFCC9616411}"/>
              </a:ext>
            </a:extLst>
          </p:cNvPr>
          <p:cNvSpPr>
            <a:spLocks noGrp="1"/>
          </p:cNvSpPr>
          <p:nvPr>
            <p:ph idx="1"/>
          </p:nvPr>
        </p:nvSpPr>
        <p:spPr/>
        <p:txBody>
          <a:bodyPr/>
          <a:lstStyle/>
          <a:p>
            <a:r>
              <a:rPr lang="fr-FR" dirty="0"/>
              <a:t>La revue de presse :</a:t>
            </a:r>
          </a:p>
          <a:p>
            <a:r>
              <a:rPr lang="fr-FR" dirty="0"/>
              <a:t>- rassembler toutes les coupures de presse qui évoquent la collectivité,</a:t>
            </a:r>
          </a:p>
          <a:p>
            <a:r>
              <a:rPr lang="fr-FR" dirty="0"/>
              <a:t>- analyser le contenu pour vérifier le degré de transcription du dossier ou du communiqué de presse, le degré de réceptivité du journaliste et si les retombées sont valorisantes ou non.</a:t>
            </a:r>
          </a:p>
        </p:txBody>
      </p:sp>
    </p:spTree>
    <p:extLst>
      <p:ext uri="{BB962C8B-B14F-4D97-AF65-F5344CB8AC3E}">
        <p14:creationId xmlns:p14="http://schemas.microsoft.com/office/powerpoint/2010/main" val="36137443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EA42D-4AE6-524E-5B94-F863EDEAAE75}"/>
              </a:ext>
            </a:extLst>
          </p:cNvPr>
          <p:cNvSpPr>
            <a:spLocks noGrp="1"/>
          </p:cNvSpPr>
          <p:nvPr>
            <p:ph type="title"/>
          </p:nvPr>
        </p:nvSpPr>
        <p:spPr/>
        <p:txBody>
          <a:bodyPr/>
          <a:lstStyle/>
          <a:p>
            <a:r>
              <a:rPr lang="fr-FR" dirty="0"/>
              <a:t>Retombées presse : comment les analyser ?</a:t>
            </a:r>
            <a:br>
              <a:rPr lang="fr-FR" dirty="0"/>
            </a:br>
            <a:r>
              <a:rPr lang="fr-FR" dirty="0"/>
              <a:t>1. Identifier les bons objectifs à mesurer</a:t>
            </a:r>
          </a:p>
        </p:txBody>
      </p:sp>
      <p:sp>
        <p:nvSpPr>
          <p:cNvPr id="3" name="Espace réservé du contenu 2">
            <a:extLst>
              <a:ext uri="{FF2B5EF4-FFF2-40B4-BE49-F238E27FC236}">
                <a16:creationId xmlns:a16="http://schemas.microsoft.com/office/drawing/2014/main" id="{7EAF0F66-13A0-0A67-3BE6-E9D945A76CEF}"/>
              </a:ext>
            </a:extLst>
          </p:cNvPr>
          <p:cNvSpPr>
            <a:spLocks noGrp="1"/>
          </p:cNvSpPr>
          <p:nvPr>
            <p:ph idx="1"/>
          </p:nvPr>
        </p:nvSpPr>
        <p:spPr/>
        <p:txBody>
          <a:bodyPr/>
          <a:lstStyle/>
          <a:p>
            <a:r>
              <a:rPr lang="fr-FR" dirty="0"/>
              <a:t>Étape 1 : Identifier les objectifs de votre entreprise</a:t>
            </a:r>
          </a:p>
          <a:p>
            <a:endParaRPr lang="fr-FR" dirty="0"/>
          </a:p>
          <a:p>
            <a:r>
              <a:rPr lang="fr-FR" dirty="0"/>
              <a:t>Quels résultats mesurables de votre entreprise peuvent être impactés par votre travail ? Part de marché ? Trafic web ? Image de marque positive ? Notoriété ? Inscriptions ? Adhérents ?</a:t>
            </a:r>
          </a:p>
          <a:p>
            <a:r>
              <a:rPr lang="fr-FR" dirty="0"/>
              <a:t>Êtes-vous en train d’entrer sur un nouveau marché ou de lancer un nouveau produit ? Ou devez-vous maintenir la croissance d’une entreprise déjà bien établie ?</a:t>
            </a:r>
          </a:p>
        </p:txBody>
      </p:sp>
    </p:spTree>
    <p:extLst>
      <p:ext uri="{BB962C8B-B14F-4D97-AF65-F5344CB8AC3E}">
        <p14:creationId xmlns:p14="http://schemas.microsoft.com/office/powerpoint/2010/main" val="3413374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EA42D-4AE6-524E-5B94-F863EDEAAE75}"/>
              </a:ext>
            </a:extLst>
          </p:cNvPr>
          <p:cNvSpPr>
            <a:spLocks noGrp="1"/>
          </p:cNvSpPr>
          <p:nvPr>
            <p:ph type="title"/>
          </p:nvPr>
        </p:nvSpPr>
        <p:spPr/>
        <p:txBody>
          <a:bodyPr/>
          <a:lstStyle/>
          <a:p>
            <a:r>
              <a:rPr lang="fr-FR" dirty="0"/>
              <a:t>Retombées presse : comment les analyser ?</a:t>
            </a:r>
            <a:br>
              <a:rPr lang="fr-FR" dirty="0"/>
            </a:br>
            <a:r>
              <a:rPr lang="fr-FR" dirty="0"/>
              <a:t>1. Identifier les bons objectifs à mesurer</a:t>
            </a:r>
          </a:p>
        </p:txBody>
      </p:sp>
      <p:sp>
        <p:nvSpPr>
          <p:cNvPr id="3" name="Espace réservé du contenu 2">
            <a:extLst>
              <a:ext uri="{FF2B5EF4-FFF2-40B4-BE49-F238E27FC236}">
                <a16:creationId xmlns:a16="http://schemas.microsoft.com/office/drawing/2014/main" id="{7EAF0F66-13A0-0A67-3BE6-E9D945A76CEF}"/>
              </a:ext>
            </a:extLst>
          </p:cNvPr>
          <p:cNvSpPr>
            <a:spLocks noGrp="1"/>
          </p:cNvSpPr>
          <p:nvPr>
            <p:ph idx="1"/>
          </p:nvPr>
        </p:nvSpPr>
        <p:spPr>
          <a:xfrm>
            <a:off x="685801" y="2515292"/>
            <a:ext cx="10131425" cy="3649133"/>
          </a:xfrm>
        </p:spPr>
        <p:txBody>
          <a:bodyPr>
            <a:normAutofit/>
          </a:bodyPr>
          <a:lstStyle/>
          <a:p>
            <a:r>
              <a:rPr lang="fr-FR" dirty="0"/>
              <a:t>Étape 2 : En déduire l’objectif de votre stratégie RP</a:t>
            </a:r>
          </a:p>
          <a:p>
            <a:r>
              <a:rPr lang="fr-FR" dirty="0"/>
              <a:t>Quelle doit être votre priorité ?</a:t>
            </a:r>
          </a:p>
          <a:p>
            <a:endParaRPr lang="fr-FR" dirty="0"/>
          </a:p>
          <a:p>
            <a:r>
              <a:rPr lang="fr-FR" dirty="0"/>
              <a:t>Étape 3 : Concentrer vos actions</a:t>
            </a:r>
          </a:p>
          <a:p>
            <a:r>
              <a:rPr lang="fr-FR" dirty="0"/>
              <a:t>De quelles façons concrètes votre travail peut-il contribuer aux objectifs de votre entreprise ?</a:t>
            </a:r>
          </a:p>
          <a:p>
            <a:endParaRPr lang="fr-FR" dirty="0"/>
          </a:p>
          <a:p>
            <a:r>
              <a:rPr lang="fr-FR" dirty="0"/>
              <a:t>Étape 4 : Mesurer vos succès selon les ambitions de votre entreprise</a:t>
            </a:r>
          </a:p>
          <a:p>
            <a:r>
              <a:rPr lang="fr-FR" dirty="0"/>
              <a:t>Comment pouvez-vous lier vos résultats aux objectifs de votre entreprise ?</a:t>
            </a:r>
          </a:p>
          <a:p>
            <a:r>
              <a:rPr lang="fr-FR" dirty="0"/>
              <a:t>Pouvez-vous établir des liens directs entre votre travail et le chiffre d'affaires de l’entreprise ?</a:t>
            </a:r>
          </a:p>
        </p:txBody>
      </p:sp>
    </p:spTree>
    <p:extLst>
      <p:ext uri="{BB962C8B-B14F-4D97-AF65-F5344CB8AC3E}">
        <p14:creationId xmlns:p14="http://schemas.microsoft.com/office/powerpoint/2010/main" val="18768724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EA42D-4AE6-524E-5B94-F863EDEAAE75}"/>
              </a:ext>
            </a:extLst>
          </p:cNvPr>
          <p:cNvSpPr>
            <a:spLocks noGrp="1"/>
          </p:cNvSpPr>
          <p:nvPr>
            <p:ph type="title"/>
          </p:nvPr>
        </p:nvSpPr>
        <p:spPr/>
        <p:txBody>
          <a:bodyPr>
            <a:normAutofit fontScale="90000"/>
          </a:bodyPr>
          <a:lstStyle/>
          <a:p>
            <a:r>
              <a:rPr lang="fr-FR" dirty="0"/>
              <a:t>Retombées presse : comment les analyser ?</a:t>
            </a:r>
            <a:br>
              <a:rPr lang="fr-FR" dirty="0"/>
            </a:br>
            <a:r>
              <a:rPr lang="fr-FR" dirty="0"/>
              <a:t>2. Choisir les indicateurs de performance à suivre</a:t>
            </a:r>
          </a:p>
        </p:txBody>
      </p:sp>
      <p:sp>
        <p:nvSpPr>
          <p:cNvPr id="3" name="Espace réservé du contenu 2">
            <a:extLst>
              <a:ext uri="{FF2B5EF4-FFF2-40B4-BE49-F238E27FC236}">
                <a16:creationId xmlns:a16="http://schemas.microsoft.com/office/drawing/2014/main" id="{7EAF0F66-13A0-0A67-3BE6-E9D945A76CEF}"/>
              </a:ext>
            </a:extLst>
          </p:cNvPr>
          <p:cNvSpPr>
            <a:spLocks noGrp="1"/>
          </p:cNvSpPr>
          <p:nvPr>
            <p:ph idx="1"/>
          </p:nvPr>
        </p:nvSpPr>
        <p:spPr>
          <a:xfrm>
            <a:off x="685801" y="2515292"/>
            <a:ext cx="10131425" cy="3649133"/>
          </a:xfrm>
        </p:spPr>
        <p:txBody>
          <a:bodyPr>
            <a:normAutofit/>
          </a:bodyPr>
          <a:lstStyle/>
          <a:p>
            <a:r>
              <a:rPr lang="fr-FR" dirty="0"/>
              <a:t>Couverture médiatique :</a:t>
            </a:r>
          </a:p>
          <a:p>
            <a:r>
              <a:rPr lang="fr-FR" dirty="0"/>
              <a:t>Nombre de retombées presse obtenues grâce à votre travail. Si nécessaire, vous pouvez également créer un indicateur pour suivre uniquement les retombées obtenues dans les médias les plus qualitatifs pour votre marché et votre audience.</a:t>
            </a:r>
          </a:p>
          <a:p>
            <a:endParaRPr lang="fr-FR" dirty="0"/>
          </a:p>
          <a:p>
            <a:r>
              <a:rPr lang="fr-FR" dirty="0"/>
              <a:t>Portée potentielle (ou </a:t>
            </a:r>
            <a:r>
              <a:rPr lang="fr-FR" dirty="0" err="1"/>
              <a:t>reach</a:t>
            </a:r>
            <a:r>
              <a:rPr lang="fr-FR" dirty="0"/>
              <a:t>) :</a:t>
            </a:r>
          </a:p>
          <a:p>
            <a:r>
              <a:rPr lang="fr-FR" dirty="0"/>
              <a:t>La somme de l’audience moyenne des médias et sites où votre marque a été mentionnée.</a:t>
            </a:r>
          </a:p>
        </p:txBody>
      </p:sp>
    </p:spTree>
    <p:extLst>
      <p:ext uri="{BB962C8B-B14F-4D97-AF65-F5344CB8AC3E}">
        <p14:creationId xmlns:p14="http://schemas.microsoft.com/office/powerpoint/2010/main" val="2820102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EA42D-4AE6-524E-5B94-F863EDEAAE75}"/>
              </a:ext>
            </a:extLst>
          </p:cNvPr>
          <p:cNvSpPr>
            <a:spLocks noGrp="1"/>
          </p:cNvSpPr>
          <p:nvPr>
            <p:ph type="title"/>
          </p:nvPr>
        </p:nvSpPr>
        <p:spPr/>
        <p:txBody>
          <a:bodyPr>
            <a:normAutofit fontScale="90000"/>
          </a:bodyPr>
          <a:lstStyle/>
          <a:p>
            <a:r>
              <a:rPr lang="fr-FR" dirty="0"/>
              <a:t>Retombées presse : comment les analyser ?</a:t>
            </a:r>
            <a:br>
              <a:rPr lang="fr-FR" dirty="0"/>
            </a:br>
            <a:r>
              <a:rPr lang="fr-FR" dirty="0"/>
              <a:t>2. Choisir les indicateurs de performance à suivre</a:t>
            </a:r>
          </a:p>
        </p:txBody>
      </p:sp>
      <p:sp>
        <p:nvSpPr>
          <p:cNvPr id="3" name="Espace réservé du contenu 2">
            <a:extLst>
              <a:ext uri="{FF2B5EF4-FFF2-40B4-BE49-F238E27FC236}">
                <a16:creationId xmlns:a16="http://schemas.microsoft.com/office/drawing/2014/main" id="{7EAF0F66-13A0-0A67-3BE6-E9D945A76CEF}"/>
              </a:ext>
            </a:extLst>
          </p:cNvPr>
          <p:cNvSpPr>
            <a:spLocks noGrp="1"/>
          </p:cNvSpPr>
          <p:nvPr>
            <p:ph idx="1"/>
          </p:nvPr>
        </p:nvSpPr>
        <p:spPr>
          <a:xfrm>
            <a:off x="685801" y="2515292"/>
            <a:ext cx="10131425" cy="3649133"/>
          </a:xfrm>
        </p:spPr>
        <p:txBody>
          <a:bodyPr>
            <a:normAutofit fontScale="92500" lnSpcReduction="20000"/>
          </a:bodyPr>
          <a:lstStyle/>
          <a:p>
            <a:r>
              <a:rPr lang="fr-FR" dirty="0"/>
              <a:t>Part de voix :</a:t>
            </a:r>
          </a:p>
          <a:p>
            <a:r>
              <a:rPr lang="fr-FR" dirty="0"/>
              <a:t>Pourcentage de votre couverture médiatique par rapport à vos concurrents. Intégrez plusieurs concurrents dans cette analyse pour avoir une idée concrète de votre place sur votre secteur. Vous pouvez dans un second temps vous comparer à chaque concurrent un par un, pour identifier les différences et écarts dans vos stratégies respectives.</a:t>
            </a:r>
          </a:p>
          <a:p>
            <a:endParaRPr lang="fr-FR" dirty="0"/>
          </a:p>
          <a:p>
            <a:r>
              <a:rPr lang="fr-FR" dirty="0"/>
              <a:t>Il est important de noter que la part de voix peut être mesurée selon le volume ou la portée médiatique des retombées. Par exemple, votre concurrent peut avoir un nombre plus important d’articles de presse, mais vous pouvez être mentionné dans des médias plus populaires.</a:t>
            </a:r>
          </a:p>
          <a:p>
            <a:endParaRPr lang="fr-FR" dirty="0"/>
          </a:p>
          <a:p>
            <a:r>
              <a:rPr lang="fr-FR" dirty="0"/>
              <a:t>Partages sociaux :</a:t>
            </a:r>
          </a:p>
          <a:p>
            <a:r>
              <a:rPr lang="fr-FR" dirty="0"/>
              <a:t>Nombre de partages sur les réseaux sociaux que vos retombées presse ont obtenus.</a:t>
            </a:r>
          </a:p>
        </p:txBody>
      </p:sp>
    </p:spTree>
    <p:extLst>
      <p:ext uri="{BB962C8B-B14F-4D97-AF65-F5344CB8AC3E}">
        <p14:creationId xmlns:p14="http://schemas.microsoft.com/office/powerpoint/2010/main" val="28713273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EA42D-4AE6-524E-5B94-F863EDEAAE75}"/>
              </a:ext>
            </a:extLst>
          </p:cNvPr>
          <p:cNvSpPr>
            <a:spLocks noGrp="1"/>
          </p:cNvSpPr>
          <p:nvPr>
            <p:ph type="title"/>
          </p:nvPr>
        </p:nvSpPr>
        <p:spPr/>
        <p:txBody>
          <a:bodyPr>
            <a:normAutofit fontScale="90000"/>
          </a:bodyPr>
          <a:lstStyle/>
          <a:p>
            <a:r>
              <a:rPr lang="fr-FR" dirty="0"/>
              <a:t>Retombées presse : comment les analyser ?</a:t>
            </a:r>
            <a:br>
              <a:rPr lang="fr-FR" dirty="0"/>
            </a:br>
            <a:r>
              <a:rPr lang="fr-FR" dirty="0"/>
              <a:t>2. Choisir les indicateurs de performance à suivre</a:t>
            </a:r>
          </a:p>
        </p:txBody>
      </p:sp>
      <p:sp>
        <p:nvSpPr>
          <p:cNvPr id="3" name="Espace réservé du contenu 2">
            <a:extLst>
              <a:ext uri="{FF2B5EF4-FFF2-40B4-BE49-F238E27FC236}">
                <a16:creationId xmlns:a16="http://schemas.microsoft.com/office/drawing/2014/main" id="{7EAF0F66-13A0-0A67-3BE6-E9D945A76CEF}"/>
              </a:ext>
            </a:extLst>
          </p:cNvPr>
          <p:cNvSpPr>
            <a:spLocks noGrp="1"/>
          </p:cNvSpPr>
          <p:nvPr>
            <p:ph idx="1"/>
          </p:nvPr>
        </p:nvSpPr>
        <p:spPr>
          <a:xfrm>
            <a:off x="685801" y="2515292"/>
            <a:ext cx="10131425" cy="3649133"/>
          </a:xfrm>
        </p:spPr>
        <p:txBody>
          <a:bodyPr>
            <a:normAutofit fontScale="92500" lnSpcReduction="20000"/>
          </a:bodyPr>
          <a:lstStyle/>
          <a:p>
            <a:r>
              <a:rPr lang="fr-FR" dirty="0"/>
              <a:t>Part de voix :</a:t>
            </a:r>
          </a:p>
          <a:p>
            <a:r>
              <a:rPr lang="fr-FR" dirty="0"/>
              <a:t>Pourcentage de votre couverture médiatique par rapport à vos concurrents. Intégrez plusieurs concurrents dans cette analyse pour avoir une idée concrète de votre place sur votre secteur. Vous pouvez dans un second temps vous comparer à chaque concurrent un par un, pour identifier les différences et écarts dans vos stratégies respectives.</a:t>
            </a:r>
          </a:p>
          <a:p>
            <a:endParaRPr lang="fr-FR" dirty="0"/>
          </a:p>
          <a:p>
            <a:r>
              <a:rPr lang="fr-FR" dirty="0"/>
              <a:t>Il est important de noter que la part de voix peut être mesurée selon le volume ou la portée médiatique des retombées. Par exemple, votre concurrent peut avoir un nombre plus important d’articles de presse, mais vous pouvez être mentionné dans des médias plus populaires.</a:t>
            </a:r>
          </a:p>
          <a:p>
            <a:endParaRPr lang="fr-FR" dirty="0"/>
          </a:p>
          <a:p>
            <a:r>
              <a:rPr lang="fr-FR" dirty="0"/>
              <a:t>Partages sociaux :</a:t>
            </a:r>
          </a:p>
          <a:p>
            <a:r>
              <a:rPr lang="fr-FR" dirty="0"/>
              <a:t>Nombre de partages sur les réseaux sociaux que vos retombées presse ont obtenus.</a:t>
            </a:r>
          </a:p>
        </p:txBody>
      </p:sp>
    </p:spTree>
    <p:extLst>
      <p:ext uri="{BB962C8B-B14F-4D97-AF65-F5344CB8AC3E}">
        <p14:creationId xmlns:p14="http://schemas.microsoft.com/office/powerpoint/2010/main" val="12255590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EA42D-4AE6-524E-5B94-F863EDEAAE75}"/>
              </a:ext>
            </a:extLst>
          </p:cNvPr>
          <p:cNvSpPr>
            <a:spLocks noGrp="1"/>
          </p:cNvSpPr>
          <p:nvPr>
            <p:ph type="title"/>
          </p:nvPr>
        </p:nvSpPr>
        <p:spPr/>
        <p:txBody>
          <a:bodyPr>
            <a:normAutofit fontScale="90000"/>
          </a:bodyPr>
          <a:lstStyle/>
          <a:p>
            <a:r>
              <a:rPr lang="fr-FR" dirty="0"/>
              <a:t>Retombées presse : comment les analyser ?</a:t>
            </a:r>
            <a:br>
              <a:rPr lang="fr-FR" dirty="0"/>
            </a:br>
            <a:r>
              <a:rPr lang="fr-FR" dirty="0"/>
              <a:t>2. Choisir les indicateurs de performance à suivre</a:t>
            </a:r>
          </a:p>
        </p:txBody>
      </p:sp>
      <p:sp>
        <p:nvSpPr>
          <p:cNvPr id="3" name="Espace réservé du contenu 2">
            <a:extLst>
              <a:ext uri="{FF2B5EF4-FFF2-40B4-BE49-F238E27FC236}">
                <a16:creationId xmlns:a16="http://schemas.microsoft.com/office/drawing/2014/main" id="{7EAF0F66-13A0-0A67-3BE6-E9D945A76CEF}"/>
              </a:ext>
            </a:extLst>
          </p:cNvPr>
          <p:cNvSpPr>
            <a:spLocks noGrp="1"/>
          </p:cNvSpPr>
          <p:nvPr>
            <p:ph idx="1"/>
          </p:nvPr>
        </p:nvSpPr>
        <p:spPr>
          <a:xfrm>
            <a:off x="685801" y="2515292"/>
            <a:ext cx="10131425" cy="3649133"/>
          </a:xfrm>
        </p:spPr>
        <p:txBody>
          <a:bodyPr>
            <a:normAutofit/>
          </a:bodyPr>
          <a:lstStyle/>
          <a:p>
            <a:r>
              <a:rPr lang="fr-FR" dirty="0"/>
              <a:t>Sentiment :</a:t>
            </a:r>
          </a:p>
          <a:p>
            <a:r>
              <a:rPr lang="fr-FR" dirty="0"/>
              <a:t>Tonalité des articles mentionnant votre marque ou vos concurrents. Cette mesure vous permet de savoir si votre marque est perçue de façon positive ou négative.</a:t>
            </a:r>
          </a:p>
          <a:p>
            <a:endParaRPr lang="fr-FR" dirty="0"/>
          </a:p>
          <a:p>
            <a:r>
              <a:rPr lang="fr-FR" dirty="0"/>
              <a:t>Contacts presse :</a:t>
            </a:r>
          </a:p>
          <a:p>
            <a:r>
              <a:rPr lang="fr-FR" dirty="0"/>
              <a:t>Le nombre de communiqués et </a:t>
            </a:r>
            <a:r>
              <a:rPr lang="fr-FR" dirty="0" err="1"/>
              <a:t>pitchs</a:t>
            </a:r>
            <a:r>
              <a:rPr lang="fr-FR" dirty="0"/>
              <a:t> envoyés, et leur performance.</a:t>
            </a:r>
          </a:p>
          <a:p>
            <a:r>
              <a:rPr lang="fr-FR" dirty="0"/>
              <a:t>En plus de suivre le nombre de retombées qu’ils génèrent, vous pouvez analyser leur taux d’ouverture, le temps de lecture de vos e-mails et le nombre de liens cliqués.</a:t>
            </a:r>
          </a:p>
        </p:txBody>
      </p:sp>
    </p:spTree>
    <p:extLst>
      <p:ext uri="{BB962C8B-B14F-4D97-AF65-F5344CB8AC3E}">
        <p14:creationId xmlns:p14="http://schemas.microsoft.com/office/powerpoint/2010/main" val="378994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33404-9BB2-6600-787C-C961D77EF098}"/>
              </a:ext>
            </a:extLst>
          </p:cNvPr>
          <p:cNvSpPr>
            <a:spLocks noGrp="1"/>
          </p:cNvSpPr>
          <p:nvPr>
            <p:ph type="title"/>
          </p:nvPr>
        </p:nvSpPr>
        <p:spPr/>
        <p:txBody>
          <a:bodyPr>
            <a:normAutofit fontScale="90000"/>
          </a:bodyPr>
          <a:lstStyle/>
          <a:p>
            <a:r>
              <a:rPr lang="fr-FR" dirty="0"/>
              <a:t>Faire le choix des relations presse : Les journalistes, un puissant catalyseur pour la communication de l’entreprise </a:t>
            </a:r>
          </a:p>
        </p:txBody>
      </p:sp>
      <p:sp>
        <p:nvSpPr>
          <p:cNvPr id="3" name="Espace réservé du contenu 2">
            <a:extLst>
              <a:ext uri="{FF2B5EF4-FFF2-40B4-BE49-F238E27FC236}">
                <a16:creationId xmlns:a16="http://schemas.microsoft.com/office/drawing/2014/main" id="{E6655112-09E6-0C56-4FE4-CF5CBA14FDE7}"/>
              </a:ext>
            </a:extLst>
          </p:cNvPr>
          <p:cNvSpPr>
            <a:spLocks noGrp="1"/>
          </p:cNvSpPr>
          <p:nvPr>
            <p:ph idx="1"/>
          </p:nvPr>
        </p:nvSpPr>
        <p:spPr/>
        <p:txBody>
          <a:bodyPr/>
          <a:lstStyle/>
          <a:p>
            <a:r>
              <a:rPr lang="fr-FR" dirty="0"/>
              <a:t>76 % des lecteurs déclarent avoir déjà acheté un produit ou service après en avoir entendu parler dans les médias et 82 % des lecteurs déclarent accorder de l’importance aux avis des journalistes sur les produits.</a:t>
            </a:r>
          </a:p>
        </p:txBody>
      </p:sp>
    </p:spTree>
    <p:extLst>
      <p:ext uri="{BB962C8B-B14F-4D97-AF65-F5344CB8AC3E}">
        <p14:creationId xmlns:p14="http://schemas.microsoft.com/office/powerpoint/2010/main" val="24777742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EA42D-4AE6-524E-5B94-F863EDEAAE75}"/>
              </a:ext>
            </a:extLst>
          </p:cNvPr>
          <p:cNvSpPr>
            <a:spLocks noGrp="1"/>
          </p:cNvSpPr>
          <p:nvPr>
            <p:ph type="title"/>
          </p:nvPr>
        </p:nvSpPr>
        <p:spPr/>
        <p:txBody>
          <a:bodyPr>
            <a:normAutofit fontScale="90000"/>
          </a:bodyPr>
          <a:lstStyle/>
          <a:p>
            <a:r>
              <a:rPr lang="fr-FR" dirty="0"/>
              <a:t>Retombées presse : comment les analyser ?</a:t>
            </a:r>
            <a:br>
              <a:rPr lang="fr-FR" dirty="0"/>
            </a:br>
            <a:r>
              <a:rPr lang="fr-FR" dirty="0"/>
              <a:t>2. Choisir les indicateurs de performance à suivre</a:t>
            </a:r>
          </a:p>
        </p:txBody>
      </p:sp>
      <p:sp>
        <p:nvSpPr>
          <p:cNvPr id="3" name="Espace réservé du contenu 2">
            <a:extLst>
              <a:ext uri="{FF2B5EF4-FFF2-40B4-BE49-F238E27FC236}">
                <a16:creationId xmlns:a16="http://schemas.microsoft.com/office/drawing/2014/main" id="{7EAF0F66-13A0-0A67-3BE6-E9D945A76CEF}"/>
              </a:ext>
            </a:extLst>
          </p:cNvPr>
          <p:cNvSpPr>
            <a:spLocks noGrp="1"/>
          </p:cNvSpPr>
          <p:nvPr>
            <p:ph idx="1"/>
          </p:nvPr>
        </p:nvSpPr>
        <p:spPr>
          <a:xfrm>
            <a:off x="685801" y="2515292"/>
            <a:ext cx="10131425" cy="3649133"/>
          </a:xfrm>
        </p:spPr>
        <p:txBody>
          <a:bodyPr>
            <a:normAutofit/>
          </a:bodyPr>
          <a:lstStyle/>
          <a:p>
            <a:r>
              <a:rPr lang="fr-FR" dirty="0"/>
              <a:t>Qualité des retombées presse :</a:t>
            </a:r>
          </a:p>
          <a:p>
            <a:r>
              <a:rPr lang="fr-FR" dirty="0"/>
              <a:t>Placement de la mention de votre marque (titre, chapeau, corps) et sa récurrence dans le contenu de l’article. Cette analyse vous permet de différencier la simple mention de l’article de fond.</a:t>
            </a:r>
          </a:p>
          <a:p>
            <a:endParaRPr lang="fr-FR" dirty="0"/>
          </a:p>
          <a:p>
            <a:r>
              <a:rPr lang="fr-FR" dirty="0"/>
              <a:t>Présence géographique :</a:t>
            </a:r>
          </a:p>
          <a:p>
            <a:r>
              <a:rPr lang="fr-FR" dirty="0"/>
              <a:t>Nombre de retombées par pays ou régions. Idéal pour analyser les lieux dans lesquels votre marque génère le plus d’intérêt.</a:t>
            </a:r>
          </a:p>
        </p:txBody>
      </p:sp>
    </p:spTree>
    <p:extLst>
      <p:ext uri="{BB962C8B-B14F-4D97-AF65-F5344CB8AC3E}">
        <p14:creationId xmlns:p14="http://schemas.microsoft.com/office/powerpoint/2010/main" val="27659813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EA42D-4AE6-524E-5B94-F863EDEAAE75}"/>
              </a:ext>
            </a:extLst>
          </p:cNvPr>
          <p:cNvSpPr>
            <a:spLocks noGrp="1"/>
          </p:cNvSpPr>
          <p:nvPr>
            <p:ph type="title"/>
          </p:nvPr>
        </p:nvSpPr>
        <p:spPr/>
        <p:txBody>
          <a:bodyPr>
            <a:normAutofit fontScale="90000"/>
          </a:bodyPr>
          <a:lstStyle/>
          <a:p>
            <a:r>
              <a:rPr lang="fr-FR" dirty="0"/>
              <a:t>Retombées presse : comment les analyser ?</a:t>
            </a:r>
            <a:br>
              <a:rPr lang="fr-FR" dirty="0"/>
            </a:br>
            <a:r>
              <a:rPr lang="fr-FR" dirty="0"/>
              <a:t>2. Choisir les indicateurs de performance à suivre</a:t>
            </a:r>
          </a:p>
        </p:txBody>
      </p:sp>
      <p:sp>
        <p:nvSpPr>
          <p:cNvPr id="3" name="Espace réservé du contenu 2">
            <a:extLst>
              <a:ext uri="{FF2B5EF4-FFF2-40B4-BE49-F238E27FC236}">
                <a16:creationId xmlns:a16="http://schemas.microsoft.com/office/drawing/2014/main" id="{7EAF0F66-13A0-0A67-3BE6-E9D945A76CEF}"/>
              </a:ext>
            </a:extLst>
          </p:cNvPr>
          <p:cNvSpPr>
            <a:spLocks noGrp="1"/>
          </p:cNvSpPr>
          <p:nvPr>
            <p:ph idx="1"/>
          </p:nvPr>
        </p:nvSpPr>
        <p:spPr>
          <a:xfrm>
            <a:off x="685801" y="2515292"/>
            <a:ext cx="10131425" cy="3649133"/>
          </a:xfrm>
        </p:spPr>
        <p:txBody>
          <a:bodyPr>
            <a:normAutofit/>
          </a:bodyPr>
          <a:lstStyle/>
          <a:p>
            <a:r>
              <a:rPr lang="fr-FR" dirty="0"/>
              <a:t>Tendances :</a:t>
            </a:r>
          </a:p>
          <a:p>
            <a:r>
              <a:rPr lang="fr-FR" dirty="0"/>
              <a:t>Divisez votre couverture par thématiques (Innovation, RSE, Finances, Recrutement, etc.), et mesurez celles qui sont les plus associées à votre marque.</a:t>
            </a:r>
          </a:p>
          <a:p>
            <a:pPr marL="0" indent="0">
              <a:buNone/>
            </a:pPr>
            <a:endParaRPr lang="fr-FR" dirty="0"/>
          </a:p>
          <a:p>
            <a:r>
              <a:rPr lang="fr-FR" dirty="0"/>
              <a:t>Trafic obtenu :</a:t>
            </a:r>
          </a:p>
          <a:p>
            <a:r>
              <a:rPr lang="fr-FR" dirty="0"/>
              <a:t>Le nombre de visiteurs dirigés vers votre site web grâce aux liens inclus dans vos retombées presse.</a:t>
            </a:r>
          </a:p>
        </p:txBody>
      </p:sp>
    </p:spTree>
    <p:extLst>
      <p:ext uri="{BB962C8B-B14F-4D97-AF65-F5344CB8AC3E}">
        <p14:creationId xmlns:p14="http://schemas.microsoft.com/office/powerpoint/2010/main" val="1728245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EA42D-4AE6-524E-5B94-F863EDEAAE75}"/>
              </a:ext>
            </a:extLst>
          </p:cNvPr>
          <p:cNvSpPr>
            <a:spLocks noGrp="1"/>
          </p:cNvSpPr>
          <p:nvPr>
            <p:ph type="title"/>
          </p:nvPr>
        </p:nvSpPr>
        <p:spPr/>
        <p:txBody>
          <a:bodyPr>
            <a:normAutofit fontScale="90000"/>
          </a:bodyPr>
          <a:lstStyle/>
          <a:p>
            <a:r>
              <a:rPr lang="fr-FR" dirty="0"/>
              <a:t>Retombées presse : comment les analyser ?</a:t>
            </a:r>
            <a:br>
              <a:rPr lang="fr-FR" dirty="0"/>
            </a:br>
            <a:r>
              <a:rPr lang="fr-FR" dirty="0"/>
              <a:t>2. Choisir les indicateurs de performance à suivre</a:t>
            </a:r>
          </a:p>
        </p:txBody>
      </p:sp>
      <p:sp>
        <p:nvSpPr>
          <p:cNvPr id="3" name="Espace réservé du contenu 2">
            <a:extLst>
              <a:ext uri="{FF2B5EF4-FFF2-40B4-BE49-F238E27FC236}">
                <a16:creationId xmlns:a16="http://schemas.microsoft.com/office/drawing/2014/main" id="{7EAF0F66-13A0-0A67-3BE6-E9D945A76CEF}"/>
              </a:ext>
            </a:extLst>
          </p:cNvPr>
          <p:cNvSpPr>
            <a:spLocks noGrp="1"/>
          </p:cNvSpPr>
          <p:nvPr>
            <p:ph idx="1"/>
          </p:nvPr>
        </p:nvSpPr>
        <p:spPr>
          <a:xfrm>
            <a:off x="685801" y="2515292"/>
            <a:ext cx="10131425" cy="3649133"/>
          </a:xfrm>
        </p:spPr>
        <p:txBody>
          <a:bodyPr>
            <a:normAutofit/>
          </a:bodyPr>
          <a:lstStyle/>
          <a:p>
            <a:r>
              <a:rPr lang="fr-FR" dirty="0"/>
              <a:t>Autorité de domaine :</a:t>
            </a:r>
          </a:p>
          <a:p>
            <a:endParaRPr lang="fr-FR" dirty="0"/>
          </a:p>
          <a:p>
            <a:r>
              <a:rPr lang="fr-FR" dirty="0"/>
              <a:t>Indicateur créé par </a:t>
            </a:r>
            <a:r>
              <a:rPr lang="fr-FR" dirty="0" err="1"/>
              <a:t>Moz</a:t>
            </a:r>
            <a:r>
              <a:rPr lang="fr-FR" dirty="0"/>
              <a:t>, éditeur de logiciels pour le référencement, qui permet de mesurer la « confiance » qu’accorde Google au site – et donc le potentiel de ce site à se situer parmi les premiers résultats de recherche.</a:t>
            </a:r>
          </a:p>
          <a:p>
            <a:endParaRPr lang="fr-FR" dirty="0"/>
          </a:p>
          <a:p>
            <a:r>
              <a:rPr lang="fr-FR" dirty="0"/>
              <a:t>En intégrant des liens dans vos retombées presse, les RP peuvent avoir un impact conséquent sur ce score.</a:t>
            </a:r>
          </a:p>
        </p:txBody>
      </p:sp>
    </p:spTree>
    <p:extLst>
      <p:ext uri="{BB962C8B-B14F-4D97-AF65-F5344CB8AC3E}">
        <p14:creationId xmlns:p14="http://schemas.microsoft.com/office/powerpoint/2010/main" val="5803909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EA42D-4AE6-524E-5B94-F863EDEAAE75}"/>
              </a:ext>
            </a:extLst>
          </p:cNvPr>
          <p:cNvSpPr>
            <a:spLocks noGrp="1"/>
          </p:cNvSpPr>
          <p:nvPr>
            <p:ph type="title"/>
          </p:nvPr>
        </p:nvSpPr>
        <p:spPr/>
        <p:txBody>
          <a:bodyPr>
            <a:normAutofit fontScale="90000"/>
          </a:bodyPr>
          <a:lstStyle/>
          <a:p>
            <a:r>
              <a:rPr lang="fr-FR" dirty="0"/>
              <a:t>Retombées presse : comment les analyser ?</a:t>
            </a:r>
            <a:br>
              <a:rPr lang="fr-FR" dirty="0"/>
            </a:br>
            <a:r>
              <a:rPr lang="fr-FR" dirty="0"/>
              <a:t>3.S’équiper des outils nécessaires pour mesurer vos retombées presse</a:t>
            </a:r>
          </a:p>
        </p:txBody>
      </p:sp>
      <p:sp>
        <p:nvSpPr>
          <p:cNvPr id="3" name="Espace réservé du contenu 2">
            <a:extLst>
              <a:ext uri="{FF2B5EF4-FFF2-40B4-BE49-F238E27FC236}">
                <a16:creationId xmlns:a16="http://schemas.microsoft.com/office/drawing/2014/main" id="{7EAF0F66-13A0-0A67-3BE6-E9D945A76CEF}"/>
              </a:ext>
            </a:extLst>
          </p:cNvPr>
          <p:cNvSpPr>
            <a:spLocks noGrp="1"/>
          </p:cNvSpPr>
          <p:nvPr>
            <p:ph idx="1"/>
          </p:nvPr>
        </p:nvSpPr>
        <p:spPr>
          <a:xfrm>
            <a:off x="685801" y="2515292"/>
            <a:ext cx="10131425" cy="3649133"/>
          </a:xfrm>
        </p:spPr>
        <p:txBody>
          <a:bodyPr>
            <a:normAutofit/>
          </a:bodyPr>
          <a:lstStyle/>
          <a:p>
            <a:r>
              <a:rPr lang="fr-FR" dirty="0"/>
              <a:t>Google Analytics</a:t>
            </a:r>
          </a:p>
          <a:p>
            <a:r>
              <a:rPr lang="fr-FR" dirty="0"/>
              <a:t>L’extension pour navigateur </a:t>
            </a:r>
            <a:r>
              <a:rPr lang="fr-FR" dirty="0" err="1"/>
              <a:t>MozBar</a:t>
            </a:r>
            <a:endParaRPr lang="fr-FR" dirty="0"/>
          </a:p>
          <a:p>
            <a:r>
              <a:rPr lang="fr-FR" dirty="0"/>
              <a:t>Un outil de social </a:t>
            </a:r>
            <a:r>
              <a:rPr lang="fr-FR" dirty="0" err="1"/>
              <a:t>listening</a:t>
            </a:r>
            <a:r>
              <a:rPr lang="fr-FR" dirty="0"/>
              <a:t> RP</a:t>
            </a:r>
          </a:p>
        </p:txBody>
      </p:sp>
    </p:spTree>
    <p:extLst>
      <p:ext uri="{BB962C8B-B14F-4D97-AF65-F5344CB8AC3E}">
        <p14:creationId xmlns:p14="http://schemas.microsoft.com/office/powerpoint/2010/main" val="13960929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EA42D-4AE6-524E-5B94-F863EDEAAE75}"/>
              </a:ext>
            </a:extLst>
          </p:cNvPr>
          <p:cNvSpPr>
            <a:spLocks noGrp="1"/>
          </p:cNvSpPr>
          <p:nvPr>
            <p:ph type="title"/>
          </p:nvPr>
        </p:nvSpPr>
        <p:spPr/>
        <p:txBody>
          <a:bodyPr>
            <a:normAutofit/>
          </a:bodyPr>
          <a:lstStyle/>
          <a:p>
            <a:r>
              <a:rPr lang="fr-FR" dirty="0"/>
              <a:t>Retombées presse : comment les analyser ?</a:t>
            </a:r>
            <a:br>
              <a:rPr lang="fr-FR" dirty="0"/>
            </a:br>
            <a:endParaRPr lang="fr-FR" dirty="0"/>
          </a:p>
        </p:txBody>
      </p:sp>
      <p:sp>
        <p:nvSpPr>
          <p:cNvPr id="3" name="Espace réservé du contenu 2">
            <a:extLst>
              <a:ext uri="{FF2B5EF4-FFF2-40B4-BE49-F238E27FC236}">
                <a16:creationId xmlns:a16="http://schemas.microsoft.com/office/drawing/2014/main" id="{7EAF0F66-13A0-0A67-3BE6-E9D945A76CEF}"/>
              </a:ext>
            </a:extLst>
          </p:cNvPr>
          <p:cNvSpPr>
            <a:spLocks noGrp="1"/>
          </p:cNvSpPr>
          <p:nvPr>
            <p:ph idx="1"/>
          </p:nvPr>
        </p:nvSpPr>
        <p:spPr>
          <a:xfrm>
            <a:off x="685801" y="2515292"/>
            <a:ext cx="10131425" cy="3649133"/>
          </a:xfrm>
        </p:spPr>
        <p:txBody>
          <a:bodyPr>
            <a:normAutofit/>
          </a:bodyPr>
          <a:lstStyle/>
          <a:p>
            <a:r>
              <a:rPr lang="fr-FR" dirty="0"/>
              <a:t>4. Fixer des objectifs chiffrés à atteindre pour chaque indicateur</a:t>
            </a:r>
          </a:p>
          <a:p>
            <a:r>
              <a:rPr lang="fr-FR" dirty="0"/>
              <a:t>5. Ajuster votre travail pour atteindre ces objectifs</a:t>
            </a:r>
          </a:p>
          <a:p>
            <a:r>
              <a:rPr lang="fr-FR" dirty="0"/>
              <a:t>6. Analyser et partager vos résultats</a:t>
            </a:r>
          </a:p>
        </p:txBody>
      </p:sp>
    </p:spTree>
    <p:extLst>
      <p:ext uri="{BB962C8B-B14F-4D97-AF65-F5344CB8AC3E}">
        <p14:creationId xmlns:p14="http://schemas.microsoft.com/office/powerpoint/2010/main" val="382511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745C5F-63E2-006D-51E4-A9523154E3BB}"/>
              </a:ext>
            </a:extLst>
          </p:cNvPr>
          <p:cNvSpPr>
            <a:spLocks noGrp="1"/>
          </p:cNvSpPr>
          <p:nvPr>
            <p:ph type="title"/>
          </p:nvPr>
        </p:nvSpPr>
        <p:spPr/>
        <p:txBody>
          <a:bodyPr/>
          <a:lstStyle/>
          <a:p>
            <a:r>
              <a:rPr lang="fr-FR" dirty="0"/>
              <a:t>Un budget modéré et un investissement rentable </a:t>
            </a:r>
          </a:p>
        </p:txBody>
      </p:sp>
      <p:sp>
        <p:nvSpPr>
          <p:cNvPr id="3" name="Espace réservé du contenu 2">
            <a:extLst>
              <a:ext uri="{FF2B5EF4-FFF2-40B4-BE49-F238E27FC236}">
                <a16:creationId xmlns:a16="http://schemas.microsoft.com/office/drawing/2014/main" id="{7F9636C8-9503-1215-10D5-6472C2EA5D50}"/>
              </a:ext>
            </a:extLst>
          </p:cNvPr>
          <p:cNvSpPr>
            <a:spLocks noGrp="1"/>
          </p:cNvSpPr>
          <p:nvPr>
            <p:ph idx="1"/>
          </p:nvPr>
        </p:nvSpPr>
        <p:spPr/>
        <p:txBody>
          <a:bodyPr/>
          <a:lstStyle/>
          <a:p>
            <a:r>
              <a:rPr lang="fr-FR" dirty="0"/>
              <a:t>À l’heure où la publicité n’a plus le vent en poupe, les relations presse jouent la carte de la séduction. Avec l’érosion des budgets publicitaires et la multiplicité des vecteurs de communication (réseaux sociaux, site web, référencement, brochures, salons, pubs…), les relations presse sont un atout formidable pour se faire connaître à moindre frais. Un article dans la presse ou un reportage télévisuel permet de toucher des milliers de clients potentiels pour un investissement financier largement inférieur à l’achat d’espace publicitaire.</a:t>
            </a:r>
          </a:p>
        </p:txBody>
      </p:sp>
    </p:spTree>
    <p:extLst>
      <p:ext uri="{BB962C8B-B14F-4D97-AF65-F5344CB8AC3E}">
        <p14:creationId xmlns:p14="http://schemas.microsoft.com/office/powerpoint/2010/main" val="3989794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otalTime>3624</TotalTime>
  <Words>6707</Words>
  <Application>Microsoft Office PowerPoint</Application>
  <PresentationFormat>Grand écran</PresentationFormat>
  <Paragraphs>357</Paragraphs>
  <Slides>84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84</vt:i4>
      </vt:variant>
    </vt:vector>
  </HeadingPairs>
  <TitlesOfParts>
    <vt:vector size="89" baseType="lpstr">
      <vt:lpstr>Arial</vt:lpstr>
      <vt:lpstr>Calibri</vt:lpstr>
      <vt:lpstr>Calibri Light</vt:lpstr>
      <vt:lpstr>ITCAvantGardeStd-Bold</vt:lpstr>
      <vt:lpstr>Céleste</vt:lpstr>
      <vt:lpstr>Relation presse</vt:lpstr>
      <vt:lpstr>Définition</vt:lpstr>
      <vt:lpstr>Que sont les relations presse ?</vt:lpstr>
      <vt:lpstr>Quel est leur objectif ? </vt:lpstr>
      <vt:lpstr>Pourquoi sont-elles efficaces ? </vt:lpstr>
      <vt:lpstr>Qui peut en faire ? </vt:lpstr>
      <vt:lpstr>À quelles conditions ?</vt:lpstr>
      <vt:lpstr>Faire le choix des relations presse : Les journalistes, un puissant catalyseur pour la communication de l’entreprise </vt:lpstr>
      <vt:lpstr>Un budget modéré et un investissement rentable </vt:lpstr>
      <vt:lpstr>Une meilleure visibilité </vt:lpstr>
      <vt:lpstr>Une crédibilité renforcée</vt:lpstr>
      <vt:lpstr>Un outil flexible pour communiquer en dehors de nos frontières </vt:lpstr>
      <vt:lpstr>Une image valorisée qui contribue à la stratégie de marque </vt:lpstr>
      <vt:lpstr>Une relation de confiance avec l’ensemble de vos parties prenantes</vt:lpstr>
      <vt:lpstr>Les objectifs des relations presse</vt:lpstr>
      <vt:lpstr>Les cibles</vt:lpstr>
      <vt:lpstr>L'INTERET DE CONSTRUIRE ET MAITRISER SES RELATIONS PRESSE</vt:lpstr>
      <vt:lpstr>Savoir s'adresser aux journalistes</vt:lpstr>
      <vt:lpstr>La presse</vt:lpstr>
      <vt:lpstr>Présentation PowerPoint</vt:lpstr>
      <vt:lpstr>LES OUTILS DES RELATIONS PRESSE</vt:lpstr>
      <vt:lpstr>Le fichier presse</vt:lpstr>
      <vt:lpstr>La conférence de presse</vt:lpstr>
      <vt:lpstr>Communique de presse</vt:lpstr>
      <vt:lpstr>Pourquoi faire un communiqué de presse ?</vt:lpstr>
      <vt:lpstr>Comment rédiger un communiqué de presse ?</vt:lpstr>
      <vt:lpstr>Comment rédiger un communiqué de presse ?</vt:lpstr>
      <vt:lpstr>Quelle taille ? </vt:lpstr>
      <vt:lpstr>Sur le fond et la forme, encore quelques règles à respecter </vt:lpstr>
      <vt:lpstr>Pour diffusion immédiate ? Sous embargo ? En exclusivité ? C’est vous qui donnez le tempo ! </vt:lpstr>
      <vt:lpstr>Pour diffusion immédiate ? Sous embargo ? En exclusivité ? C’est vous qui donnez le tempo ! </vt:lpstr>
      <vt:lpstr>Pour diffusion immédiate ? Sous embargo ? En exclusivité ? C’est vous qui donnez le tempo ! </vt:lpstr>
      <vt:lpstr>Avertissements</vt:lpstr>
      <vt:lpstr>Assurez le « service après-vente » </vt:lpstr>
      <vt:lpstr>Invitation</vt:lpstr>
      <vt:lpstr>Maintenez le lien avec les journalistes</vt:lpstr>
      <vt:lpstr>Tenir à jour vos bases de données journalistes</vt:lpstr>
      <vt:lpstr>Dossier de presse </vt:lpstr>
      <vt:lpstr>Faire connaître votre entreprise aux journalistes</vt:lpstr>
      <vt:lpstr>Développer votre notoriété et image de marque</vt:lpstr>
      <vt:lpstr>Gagner en crédibilité auprès de votre audience</vt:lpstr>
      <vt:lpstr>Exemples</vt:lpstr>
      <vt:lpstr>Quelles différences entre dossier de presse, communiqué de presse, kit de presse et revue de presse ?</vt:lpstr>
      <vt:lpstr>Quelles différences entre dossier de presse, communiqué de presse, kit de presse et revue de presse ?</vt:lpstr>
      <vt:lpstr>Quelles différences entre dossier de presse, communiqué de presse, kit de presse et revue de presse ?</vt:lpstr>
      <vt:lpstr>Quelles différences entre dossier de presse, communiqué de presse, kit de presse et revue de presse ?</vt:lpstr>
      <vt:lpstr>Comment structurer son dossier de presse ?</vt:lpstr>
      <vt:lpstr>Comment structurer son dossier de presse ?</vt:lpstr>
      <vt:lpstr>Comment structurer son dossier de presse ?</vt:lpstr>
      <vt:lpstr>Comment structurer son dossier de presse ?</vt:lpstr>
      <vt:lpstr>Comment structurer son dossier de presse ?</vt:lpstr>
      <vt:lpstr>Comment structurer son dossier de presse ?</vt:lpstr>
      <vt:lpstr>idées pour enrichir son dossier de presse ?</vt:lpstr>
      <vt:lpstr>idées pour enrichir son dossier de presse ?</vt:lpstr>
      <vt:lpstr>idées pour enrichir son dossier de presse ?</vt:lpstr>
      <vt:lpstr>Comment créer son dossier de presse ?</vt:lpstr>
      <vt:lpstr>Comment créer son dossier de presse ?</vt:lpstr>
      <vt:lpstr>Comment créer son dossier de presse ?</vt:lpstr>
      <vt:lpstr>Comment créer son dossier de presse ?</vt:lpstr>
      <vt:lpstr>conseils d'experts pour un dossier de presse efficace</vt:lpstr>
      <vt:lpstr>conseils d'experts pour un dossier de presse efficace</vt:lpstr>
      <vt:lpstr>conseils d'experts pour un dossier de presse efficace</vt:lpstr>
      <vt:lpstr>conseils d'experts pour un dossier de presse efficace</vt:lpstr>
      <vt:lpstr>Envoyer votre dossier de presse : quand, comment et à qui ?</vt:lpstr>
      <vt:lpstr>Envoyer votre dossier de presse : quand, comment et à qui ?</vt:lpstr>
      <vt:lpstr>Envoyer votre dossier de presse : quand, comment et à qui ?</vt:lpstr>
      <vt:lpstr>erreurs de copywriting à éviter</vt:lpstr>
      <vt:lpstr>erreurs de copywriting à éviter</vt:lpstr>
      <vt:lpstr>erreurs de copywriting à éviter</vt:lpstr>
      <vt:lpstr>erreurs de copywriting à éviter</vt:lpstr>
      <vt:lpstr>erreurs de copywriting à éviter</vt:lpstr>
      <vt:lpstr>erreurs de copywriting à éviter</vt:lpstr>
      <vt:lpstr>MESURER L'EFFICACITE DES RELATIONS PRESSE</vt:lpstr>
      <vt:lpstr>Retombées presse : comment les analyser ? 1. Identifier les bons objectifs à mesurer</vt:lpstr>
      <vt:lpstr>Retombées presse : comment les analyser ? 1. Identifier les bons objectifs à mesurer</vt:lpstr>
      <vt:lpstr>Retombées presse : comment les analyser ? 2. Choisir les indicateurs de performance à suivre</vt:lpstr>
      <vt:lpstr>Retombées presse : comment les analyser ? 2. Choisir les indicateurs de performance à suivre</vt:lpstr>
      <vt:lpstr>Retombées presse : comment les analyser ? 2. Choisir les indicateurs de performance à suivre</vt:lpstr>
      <vt:lpstr>Retombées presse : comment les analyser ? 2. Choisir les indicateurs de performance à suivre</vt:lpstr>
      <vt:lpstr>Retombées presse : comment les analyser ? 2. Choisir les indicateurs de performance à suivre</vt:lpstr>
      <vt:lpstr>Retombées presse : comment les analyser ? 2. Choisir les indicateurs de performance à suivre</vt:lpstr>
      <vt:lpstr>Retombées presse : comment les analyser ? 2. Choisir les indicateurs de performance à suivre</vt:lpstr>
      <vt:lpstr>Retombées presse : comment les analyser ? 3.S’équiper des outils nécessaires pour mesurer vos retombées presse</vt:lpstr>
      <vt:lpstr>Retombées presse : comment les analyser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SWOT</dc:title>
  <dc:creator>communication@orchies-futsal.fr</dc:creator>
  <cp:lastModifiedBy>CARRE Nicolas</cp:lastModifiedBy>
  <cp:revision>61</cp:revision>
  <dcterms:created xsi:type="dcterms:W3CDTF">2020-01-28T13:17:23Z</dcterms:created>
  <dcterms:modified xsi:type="dcterms:W3CDTF">2024-03-27T07:14:43Z</dcterms:modified>
</cp:coreProperties>
</file>