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7"/>
  </p:notesMasterIdLst>
  <p:sldIdLst>
    <p:sldId id="543" r:id="rId2"/>
    <p:sldId id="559" r:id="rId3"/>
    <p:sldId id="544" r:id="rId4"/>
    <p:sldId id="545" r:id="rId5"/>
    <p:sldId id="546" r:id="rId6"/>
    <p:sldId id="553" r:id="rId7"/>
    <p:sldId id="554" r:id="rId8"/>
    <p:sldId id="555" r:id="rId9"/>
    <p:sldId id="556" r:id="rId10"/>
    <p:sldId id="558" r:id="rId11"/>
    <p:sldId id="548" r:id="rId12"/>
    <p:sldId id="549" r:id="rId13"/>
    <p:sldId id="550" r:id="rId14"/>
    <p:sldId id="551" r:id="rId15"/>
    <p:sldId id="552" r:id="rId16"/>
  </p:sldIdLst>
  <p:sldSz cx="9144000" cy="6858000" type="screen4x3"/>
  <p:notesSz cx="6858000" cy="9144000"/>
  <p:defaultTextStyle>
    <a:defPPr>
      <a:defRPr lang="en-GB"/>
    </a:defPPr>
    <a:lvl1pPr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66FF"/>
    <a:srgbClr val="5725D5"/>
    <a:srgbClr val="D60093"/>
    <a:srgbClr val="FFE5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94674"/>
  </p:normalViewPr>
  <p:slideViewPr>
    <p:cSldViewPr>
      <p:cViewPr varScale="1">
        <p:scale>
          <a:sx n="124" d="100"/>
          <a:sy n="124" d="100"/>
        </p:scale>
        <p:origin x="1928"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03B99-F5F1-4E2F-BFEA-7520738EE4AB}"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fr-FR"/>
        </a:p>
      </dgm:t>
    </dgm:pt>
    <dgm:pt modelId="{117CCBDD-AC90-41E4-B543-FC16F99D1700}">
      <dgm:prSet phldrT="[Texte]"/>
      <dgm:spPr/>
      <dgm:t>
        <a:bodyPr/>
        <a:lstStyle/>
        <a:p>
          <a:r>
            <a:rPr lang="fr-FR" b="1" dirty="0"/>
            <a:t>SPORT</a:t>
          </a:r>
        </a:p>
      </dgm:t>
    </dgm:pt>
    <dgm:pt modelId="{B45C5091-686D-428A-BA3C-5C7705058E8E}" type="parTrans" cxnId="{C3E78F58-510B-482B-9E72-6CE71CD574F5}">
      <dgm:prSet/>
      <dgm:spPr/>
      <dgm:t>
        <a:bodyPr/>
        <a:lstStyle/>
        <a:p>
          <a:endParaRPr lang="fr-FR"/>
        </a:p>
      </dgm:t>
    </dgm:pt>
    <dgm:pt modelId="{5D102E96-9F73-4326-B0B2-779F8CD3407F}" type="sibTrans" cxnId="{C3E78F58-510B-482B-9E72-6CE71CD574F5}">
      <dgm:prSet/>
      <dgm:spPr/>
      <dgm:t>
        <a:bodyPr/>
        <a:lstStyle/>
        <a:p>
          <a:endParaRPr lang="fr-FR"/>
        </a:p>
      </dgm:t>
    </dgm:pt>
    <dgm:pt modelId="{12EFECAD-BED9-4A44-94CE-9A1E6949D19E}">
      <dgm:prSet phldrT="[Texte]" custT="1"/>
      <dgm:spPr/>
      <dgm:t>
        <a:bodyPr/>
        <a:lstStyle/>
        <a:p>
          <a:r>
            <a:rPr lang="fr-FR" sz="1200" b="1" dirty="0"/>
            <a:t>SPORT FEDERAL OLYMPIQUE</a:t>
          </a:r>
        </a:p>
        <a:p>
          <a:endParaRPr lang="fr-FR" sz="500" b="1" dirty="0"/>
        </a:p>
        <a:p>
          <a:r>
            <a:rPr lang="fr-FR" sz="1050" b="0" dirty="0"/>
            <a:t>SPORT FEDERAL NON OLYMPIQUE</a:t>
          </a:r>
        </a:p>
        <a:p>
          <a:endParaRPr lang="fr-FR" sz="500" b="0" dirty="0"/>
        </a:p>
        <a:p>
          <a:r>
            <a:rPr lang="fr-FR" sz="800" dirty="0"/>
            <a:t>SPORT NON FEDERAL</a:t>
          </a:r>
        </a:p>
      </dgm:t>
    </dgm:pt>
    <dgm:pt modelId="{4A9625B3-B264-4E35-92F4-453E18CD9D3A}" type="parTrans" cxnId="{B77A30EE-D75E-4EB6-80BC-8381EAA17A59}">
      <dgm:prSet/>
      <dgm:spPr/>
      <dgm:t>
        <a:bodyPr/>
        <a:lstStyle/>
        <a:p>
          <a:endParaRPr lang="fr-FR"/>
        </a:p>
      </dgm:t>
    </dgm:pt>
    <dgm:pt modelId="{F8CC584A-A9FD-4E20-BF9C-7AE64C5ADE19}" type="sibTrans" cxnId="{B77A30EE-D75E-4EB6-80BC-8381EAA17A59}">
      <dgm:prSet/>
      <dgm:spPr/>
      <dgm:t>
        <a:bodyPr/>
        <a:lstStyle/>
        <a:p>
          <a:endParaRPr lang="fr-FR"/>
        </a:p>
      </dgm:t>
    </dgm:pt>
    <dgm:pt modelId="{5C9A2C71-2EB0-4E12-B5BA-314B268F3FEB}">
      <dgm:prSet phldrT="[Texte]" custT="1"/>
      <dgm:spPr/>
      <dgm:t>
        <a:bodyPr/>
        <a:lstStyle/>
        <a:p>
          <a:r>
            <a:rPr lang="fr-FR" sz="1000" dirty="0"/>
            <a:t>SPORT </a:t>
          </a:r>
          <a:r>
            <a:rPr lang="fr-FR" sz="900" dirty="0"/>
            <a:t>ASSOCIATIF</a:t>
          </a:r>
          <a:r>
            <a:rPr lang="fr-FR" sz="1000" dirty="0"/>
            <a:t> LOISIR</a:t>
          </a:r>
        </a:p>
        <a:p>
          <a:r>
            <a:rPr lang="fr-FR" sz="1000" dirty="0"/>
            <a:t>(UCPA)</a:t>
          </a:r>
        </a:p>
      </dgm:t>
    </dgm:pt>
    <dgm:pt modelId="{846F2759-6816-481B-ABB6-4355EF0FD321}" type="parTrans" cxnId="{65035016-CD7F-4732-A366-2243FFF00D21}">
      <dgm:prSet/>
      <dgm:spPr/>
      <dgm:t>
        <a:bodyPr/>
        <a:lstStyle/>
        <a:p>
          <a:endParaRPr lang="fr-FR"/>
        </a:p>
      </dgm:t>
    </dgm:pt>
    <dgm:pt modelId="{A10FC066-198D-4744-B869-999CE0E3D888}" type="sibTrans" cxnId="{65035016-CD7F-4732-A366-2243FFF00D21}">
      <dgm:prSet/>
      <dgm:spPr/>
      <dgm:t>
        <a:bodyPr/>
        <a:lstStyle/>
        <a:p>
          <a:endParaRPr lang="fr-FR"/>
        </a:p>
      </dgm:t>
    </dgm:pt>
    <dgm:pt modelId="{C903409A-55E4-4A5E-B9CD-ABE9CDBB48B2}">
      <dgm:prSet phldrT="[Texte]"/>
      <dgm:spPr/>
      <dgm:t>
        <a:bodyPr/>
        <a:lstStyle/>
        <a:p>
          <a:r>
            <a:rPr lang="fr-FR" dirty="0"/>
            <a:t>EXERCICES PHYSIQUES A BUT LUCRATIF</a:t>
          </a:r>
        </a:p>
        <a:p>
          <a:r>
            <a:rPr lang="fr-FR" dirty="0"/>
            <a:t>(SALLE FITNESS)</a:t>
          </a:r>
        </a:p>
      </dgm:t>
    </dgm:pt>
    <dgm:pt modelId="{55653FC5-FF78-47ED-B970-C6A21D29694B}" type="parTrans" cxnId="{796DBA0B-6DBF-4886-AFB2-633F23977AEE}">
      <dgm:prSet/>
      <dgm:spPr/>
      <dgm:t>
        <a:bodyPr/>
        <a:lstStyle/>
        <a:p>
          <a:endParaRPr lang="fr-FR"/>
        </a:p>
      </dgm:t>
    </dgm:pt>
    <dgm:pt modelId="{65F3611F-2B76-4D7C-958B-04EC26140EA7}" type="sibTrans" cxnId="{796DBA0B-6DBF-4886-AFB2-633F23977AEE}">
      <dgm:prSet/>
      <dgm:spPr/>
      <dgm:t>
        <a:bodyPr/>
        <a:lstStyle/>
        <a:p>
          <a:endParaRPr lang="fr-FR"/>
        </a:p>
      </dgm:t>
    </dgm:pt>
    <dgm:pt modelId="{44313C39-7B58-4AB2-8AD8-4C2EC7D09853}">
      <dgm:prSet phldrT="[Texte]" custT="1"/>
      <dgm:spPr/>
      <dgm:t>
        <a:bodyPr/>
        <a:lstStyle/>
        <a:p>
          <a:r>
            <a:rPr lang="fr-FR" sz="1000" b="1" dirty="0"/>
            <a:t>SPORT A L’ECOLE</a:t>
          </a:r>
        </a:p>
        <a:p>
          <a:r>
            <a:rPr lang="fr-FR" sz="1000" b="1" dirty="0"/>
            <a:t>(E.P.S)</a:t>
          </a:r>
        </a:p>
      </dgm:t>
    </dgm:pt>
    <dgm:pt modelId="{A7D22C40-4C38-4700-B780-3008CE7D35C3}" type="parTrans" cxnId="{604A9E33-D947-406E-A48E-F792A7884963}">
      <dgm:prSet/>
      <dgm:spPr/>
      <dgm:t>
        <a:bodyPr/>
        <a:lstStyle/>
        <a:p>
          <a:endParaRPr lang="fr-FR"/>
        </a:p>
      </dgm:t>
    </dgm:pt>
    <dgm:pt modelId="{4F13C927-A204-4A04-8020-C41BB5F8EE93}" type="sibTrans" cxnId="{604A9E33-D947-406E-A48E-F792A7884963}">
      <dgm:prSet/>
      <dgm:spPr/>
      <dgm:t>
        <a:bodyPr/>
        <a:lstStyle/>
        <a:p>
          <a:endParaRPr lang="fr-FR"/>
        </a:p>
      </dgm:t>
    </dgm:pt>
    <dgm:pt modelId="{B13C7410-4BEC-44F9-8A65-BDC9D00A42A9}" type="pres">
      <dgm:prSet presAssocID="{E5403B99-F5F1-4E2F-BFEA-7520738EE4AB}" presName="Name0" presStyleCnt="0">
        <dgm:presLayoutVars>
          <dgm:chMax val="1"/>
          <dgm:dir/>
          <dgm:animLvl val="ctr"/>
          <dgm:resizeHandles val="exact"/>
        </dgm:presLayoutVars>
      </dgm:prSet>
      <dgm:spPr/>
    </dgm:pt>
    <dgm:pt modelId="{46456F07-FE5F-44EC-B911-0A2B32FE8B9D}" type="pres">
      <dgm:prSet presAssocID="{117CCBDD-AC90-41E4-B543-FC16F99D1700}" presName="centerShape" presStyleLbl="node0" presStyleIdx="0" presStyleCnt="1" custScaleX="75043" custScaleY="50029"/>
      <dgm:spPr/>
    </dgm:pt>
    <dgm:pt modelId="{858C60E0-69D4-4BC2-85C4-6746400F0268}" type="pres">
      <dgm:prSet presAssocID="{12EFECAD-BED9-4A44-94CE-9A1E6949D19E}" presName="node" presStyleLbl="node1" presStyleIdx="0" presStyleCnt="4" custScaleX="164381" custScaleY="164381" custRadScaleRad="100000" custRadScaleInc="-43">
        <dgm:presLayoutVars>
          <dgm:bulletEnabled val="1"/>
        </dgm:presLayoutVars>
      </dgm:prSet>
      <dgm:spPr/>
    </dgm:pt>
    <dgm:pt modelId="{77E91CFE-2A4B-4C09-B838-6619F13700FA}" type="pres">
      <dgm:prSet presAssocID="{12EFECAD-BED9-4A44-94CE-9A1E6949D19E}" presName="dummy" presStyleCnt="0"/>
      <dgm:spPr/>
    </dgm:pt>
    <dgm:pt modelId="{41F70D57-23DD-43A4-8F1A-77A258BECA81}" type="pres">
      <dgm:prSet presAssocID="{F8CC584A-A9FD-4E20-BF9C-7AE64C5ADE19}" presName="sibTrans" presStyleLbl="sibTrans2D1" presStyleIdx="0" presStyleCnt="4"/>
      <dgm:spPr/>
    </dgm:pt>
    <dgm:pt modelId="{766751CB-D0FE-4939-83AF-A9C4508F0FC2}" type="pres">
      <dgm:prSet presAssocID="{5C9A2C71-2EB0-4E12-B5BA-314B268F3FEB}" presName="node" presStyleLbl="node1" presStyleIdx="1" presStyleCnt="4">
        <dgm:presLayoutVars>
          <dgm:bulletEnabled val="1"/>
        </dgm:presLayoutVars>
      </dgm:prSet>
      <dgm:spPr/>
    </dgm:pt>
    <dgm:pt modelId="{5CB47A92-D691-4B6B-85C6-981F1C1D0B2B}" type="pres">
      <dgm:prSet presAssocID="{5C9A2C71-2EB0-4E12-B5BA-314B268F3FEB}" presName="dummy" presStyleCnt="0"/>
      <dgm:spPr/>
    </dgm:pt>
    <dgm:pt modelId="{5170F0F7-40D2-4418-8358-6AB272B7DAB3}" type="pres">
      <dgm:prSet presAssocID="{A10FC066-198D-4744-B869-999CE0E3D888}" presName="sibTrans" presStyleLbl="sibTrans2D1" presStyleIdx="1" presStyleCnt="4"/>
      <dgm:spPr/>
    </dgm:pt>
    <dgm:pt modelId="{01FB73B0-944B-4C33-A776-E3EAC82D62A4}" type="pres">
      <dgm:prSet presAssocID="{C903409A-55E4-4A5E-B9CD-ABE9CDBB48B2}" presName="node" presStyleLbl="node1" presStyleIdx="2" presStyleCnt="4">
        <dgm:presLayoutVars>
          <dgm:bulletEnabled val="1"/>
        </dgm:presLayoutVars>
      </dgm:prSet>
      <dgm:spPr/>
    </dgm:pt>
    <dgm:pt modelId="{6CEBA2D6-6E96-4563-A3EF-099E523623CF}" type="pres">
      <dgm:prSet presAssocID="{C903409A-55E4-4A5E-B9CD-ABE9CDBB48B2}" presName="dummy" presStyleCnt="0"/>
      <dgm:spPr/>
    </dgm:pt>
    <dgm:pt modelId="{EAB63033-E0A6-40F1-9AEC-E654DFC54726}" type="pres">
      <dgm:prSet presAssocID="{65F3611F-2B76-4D7C-958B-04EC26140EA7}" presName="sibTrans" presStyleLbl="sibTrans2D1" presStyleIdx="2" presStyleCnt="4"/>
      <dgm:spPr/>
    </dgm:pt>
    <dgm:pt modelId="{6EBF1158-5836-494D-A445-AAB8A2715240}" type="pres">
      <dgm:prSet presAssocID="{44313C39-7B58-4AB2-8AD8-4C2EC7D09853}" presName="node" presStyleLbl="node1" presStyleIdx="3" presStyleCnt="4">
        <dgm:presLayoutVars>
          <dgm:bulletEnabled val="1"/>
        </dgm:presLayoutVars>
      </dgm:prSet>
      <dgm:spPr/>
    </dgm:pt>
    <dgm:pt modelId="{E702BB66-8A31-4CEB-9872-F17B102276A0}" type="pres">
      <dgm:prSet presAssocID="{44313C39-7B58-4AB2-8AD8-4C2EC7D09853}" presName="dummy" presStyleCnt="0"/>
      <dgm:spPr/>
    </dgm:pt>
    <dgm:pt modelId="{EDB8F39E-25C2-4B67-829B-3EA412598788}" type="pres">
      <dgm:prSet presAssocID="{4F13C927-A204-4A04-8020-C41BB5F8EE93}" presName="sibTrans" presStyleLbl="sibTrans2D1" presStyleIdx="3" presStyleCnt="4"/>
      <dgm:spPr/>
    </dgm:pt>
  </dgm:ptLst>
  <dgm:cxnLst>
    <dgm:cxn modelId="{59CA0D05-3D49-4054-BF7A-050D2E307985}" type="presOf" srcId="{A10FC066-198D-4744-B869-999CE0E3D888}" destId="{5170F0F7-40D2-4418-8358-6AB272B7DAB3}" srcOrd="0" destOrd="0" presId="urn:microsoft.com/office/officeart/2005/8/layout/radial6"/>
    <dgm:cxn modelId="{796DBA0B-6DBF-4886-AFB2-633F23977AEE}" srcId="{117CCBDD-AC90-41E4-B543-FC16F99D1700}" destId="{C903409A-55E4-4A5E-B9CD-ABE9CDBB48B2}" srcOrd="2" destOrd="0" parTransId="{55653FC5-FF78-47ED-B970-C6A21D29694B}" sibTransId="{65F3611F-2B76-4D7C-958B-04EC26140EA7}"/>
    <dgm:cxn modelId="{65035016-CD7F-4732-A366-2243FFF00D21}" srcId="{117CCBDD-AC90-41E4-B543-FC16F99D1700}" destId="{5C9A2C71-2EB0-4E12-B5BA-314B268F3FEB}" srcOrd="1" destOrd="0" parTransId="{846F2759-6816-481B-ABB6-4355EF0FD321}" sibTransId="{A10FC066-198D-4744-B869-999CE0E3D888}"/>
    <dgm:cxn modelId="{0F77D216-9882-483D-8097-5B8779EAAFBD}" type="presOf" srcId="{C903409A-55E4-4A5E-B9CD-ABE9CDBB48B2}" destId="{01FB73B0-944B-4C33-A776-E3EAC82D62A4}" srcOrd="0" destOrd="0" presId="urn:microsoft.com/office/officeart/2005/8/layout/radial6"/>
    <dgm:cxn modelId="{6148D122-C725-4575-964B-16067956BD1A}" type="presOf" srcId="{E5403B99-F5F1-4E2F-BFEA-7520738EE4AB}" destId="{B13C7410-4BEC-44F9-8A65-BDC9D00A42A9}" srcOrd="0" destOrd="0" presId="urn:microsoft.com/office/officeart/2005/8/layout/radial6"/>
    <dgm:cxn modelId="{604A9E33-D947-406E-A48E-F792A7884963}" srcId="{117CCBDD-AC90-41E4-B543-FC16F99D1700}" destId="{44313C39-7B58-4AB2-8AD8-4C2EC7D09853}" srcOrd="3" destOrd="0" parTransId="{A7D22C40-4C38-4700-B780-3008CE7D35C3}" sibTransId="{4F13C927-A204-4A04-8020-C41BB5F8EE93}"/>
    <dgm:cxn modelId="{C3E78F58-510B-482B-9E72-6CE71CD574F5}" srcId="{E5403B99-F5F1-4E2F-BFEA-7520738EE4AB}" destId="{117CCBDD-AC90-41E4-B543-FC16F99D1700}" srcOrd="0" destOrd="0" parTransId="{B45C5091-686D-428A-BA3C-5C7705058E8E}" sibTransId="{5D102E96-9F73-4326-B0B2-779F8CD3407F}"/>
    <dgm:cxn modelId="{9E03EB5A-03C6-467C-8EDB-1AA7092189E8}" type="presOf" srcId="{F8CC584A-A9FD-4E20-BF9C-7AE64C5ADE19}" destId="{41F70D57-23DD-43A4-8F1A-77A258BECA81}" srcOrd="0" destOrd="0" presId="urn:microsoft.com/office/officeart/2005/8/layout/radial6"/>
    <dgm:cxn modelId="{0FB66D64-3B81-4911-8A86-A421D2CBAA34}" type="presOf" srcId="{65F3611F-2B76-4D7C-958B-04EC26140EA7}" destId="{EAB63033-E0A6-40F1-9AEC-E654DFC54726}" srcOrd="0" destOrd="0" presId="urn:microsoft.com/office/officeart/2005/8/layout/radial6"/>
    <dgm:cxn modelId="{542AFE6B-75BD-44A9-846F-1B9BB8969188}" type="presOf" srcId="{5C9A2C71-2EB0-4E12-B5BA-314B268F3FEB}" destId="{766751CB-D0FE-4939-83AF-A9C4508F0FC2}" srcOrd="0" destOrd="0" presId="urn:microsoft.com/office/officeart/2005/8/layout/radial6"/>
    <dgm:cxn modelId="{832F4B81-C28E-4A1D-A545-14FA8CF58D7C}" type="presOf" srcId="{12EFECAD-BED9-4A44-94CE-9A1E6949D19E}" destId="{858C60E0-69D4-4BC2-85C4-6746400F0268}" srcOrd="0" destOrd="0" presId="urn:microsoft.com/office/officeart/2005/8/layout/radial6"/>
    <dgm:cxn modelId="{71B5E69F-B496-4468-AD8F-1346C45FB349}" type="presOf" srcId="{117CCBDD-AC90-41E4-B543-FC16F99D1700}" destId="{46456F07-FE5F-44EC-B911-0A2B32FE8B9D}" srcOrd="0" destOrd="0" presId="urn:microsoft.com/office/officeart/2005/8/layout/radial6"/>
    <dgm:cxn modelId="{D0B1F8A2-210E-4CEE-B03F-43FA7A580F5E}" type="presOf" srcId="{4F13C927-A204-4A04-8020-C41BB5F8EE93}" destId="{EDB8F39E-25C2-4B67-829B-3EA412598788}" srcOrd="0" destOrd="0" presId="urn:microsoft.com/office/officeart/2005/8/layout/radial6"/>
    <dgm:cxn modelId="{B77A30EE-D75E-4EB6-80BC-8381EAA17A59}" srcId="{117CCBDD-AC90-41E4-B543-FC16F99D1700}" destId="{12EFECAD-BED9-4A44-94CE-9A1E6949D19E}" srcOrd="0" destOrd="0" parTransId="{4A9625B3-B264-4E35-92F4-453E18CD9D3A}" sibTransId="{F8CC584A-A9FD-4E20-BF9C-7AE64C5ADE19}"/>
    <dgm:cxn modelId="{E37BB8EF-136E-4965-9C7E-A93B1AC63976}" type="presOf" srcId="{44313C39-7B58-4AB2-8AD8-4C2EC7D09853}" destId="{6EBF1158-5836-494D-A445-AAB8A2715240}" srcOrd="0" destOrd="0" presId="urn:microsoft.com/office/officeart/2005/8/layout/radial6"/>
    <dgm:cxn modelId="{FB8D00E1-6482-40DD-A43A-BF63148FC0BC}" type="presParOf" srcId="{B13C7410-4BEC-44F9-8A65-BDC9D00A42A9}" destId="{46456F07-FE5F-44EC-B911-0A2B32FE8B9D}" srcOrd="0" destOrd="0" presId="urn:microsoft.com/office/officeart/2005/8/layout/radial6"/>
    <dgm:cxn modelId="{2E94E69B-CF9E-48F7-8D40-48156D84657A}" type="presParOf" srcId="{B13C7410-4BEC-44F9-8A65-BDC9D00A42A9}" destId="{858C60E0-69D4-4BC2-85C4-6746400F0268}" srcOrd="1" destOrd="0" presId="urn:microsoft.com/office/officeart/2005/8/layout/radial6"/>
    <dgm:cxn modelId="{5A581413-0019-4024-8B87-2DDE761BCBFF}" type="presParOf" srcId="{B13C7410-4BEC-44F9-8A65-BDC9D00A42A9}" destId="{77E91CFE-2A4B-4C09-B838-6619F13700FA}" srcOrd="2" destOrd="0" presId="urn:microsoft.com/office/officeart/2005/8/layout/radial6"/>
    <dgm:cxn modelId="{81F08E27-25EE-4A58-8AF3-68D60481D002}" type="presParOf" srcId="{B13C7410-4BEC-44F9-8A65-BDC9D00A42A9}" destId="{41F70D57-23DD-43A4-8F1A-77A258BECA81}" srcOrd="3" destOrd="0" presId="urn:microsoft.com/office/officeart/2005/8/layout/radial6"/>
    <dgm:cxn modelId="{E52C6898-469D-45BB-8DCD-D499B532A2FD}" type="presParOf" srcId="{B13C7410-4BEC-44F9-8A65-BDC9D00A42A9}" destId="{766751CB-D0FE-4939-83AF-A9C4508F0FC2}" srcOrd="4" destOrd="0" presId="urn:microsoft.com/office/officeart/2005/8/layout/radial6"/>
    <dgm:cxn modelId="{6BC2659C-2F8E-4AAF-9D21-A27E33A6F421}" type="presParOf" srcId="{B13C7410-4BEC-44F9-8A65-BDC9D00A42A9}" destId="{5CB47A92-D691-4B6B-85C6-981F1C1D0B2B}" srcOrd="5" destOrd="0" presId="urn:microsoft.com/office/officeart/2005/8/layout/radial6"/>
    <dgm:cxn modelId="{5FB54D25-168D-48CB-888E-1AB99F6AC917}" type="presParOf" srcId="{B13C7410-4BEC-44F9-8A65-BDC9D00A42A9}" destId="{5170F0F7-40D2-4418-8358-6AB272B7DAB3}" srcOrd="6" destOrd="0" presId="urn:microsoft.com/office/officeart/2005/8/layout/radial6"/>
    <dgm:cxn modelId="{866A90E3-2179-46A7-9298-56C94716EB9B}" type="presParOf" srcId="{B13C7410-4BEC-44F9-8A65-BDC9D00A42A9}" destId="{01FB73B0-944B-4C33-A776-E3EAC82D62A4}" srcOrd="7" destOrd="0" presId="urn:microsoft.com/office/officeart/2005/8/layout/radial6"/>
    <dgm:cxn modelId="{2BED3023-A76D-4330-9B1C-B5EF1D7AAEC2}" type="presParOf" srcId="{B13C7410-4BEC-44F9-8A65-BDC9D00A42A9}" destId="{6CEBA2D6-6E96-4563-A3EF-099E523623CF}" srcOrd="8" destOrd="0" presId="urn:microsoft.com/office/officeart/2005/8/layout/radial6"/>
    <dgm:cxn modelId="{C818A882-F49C-4CD9-8577-DE52B9C23505}" type="presParOf" srcId="{B13C7410-4BEC-44F9-8A65-BDC9D00A42A9}" destId="{EAB63033-E0A6-40F1-9AEC-E654DFC54726}" srcOrd="9" destOrd="0" presId="urn:microsoft.com/office/officeart/2005/8/layout/radial6"/>
    <dgm:cxn modelId="{609FB6AE-43A1-48B4-B79D-6EB53B7DB6A7}" type="presParOf" srcId="{B13C7410-4BEC-44F9-8A65-BDC9D00A42A9}" destId="{6EBF1158-5836-494D-A445-AAB8A2715240}" srcOrd="10" destOrd="0" presId="urn:microsoft.com/office/officeart/2005/8/layout/radial6"/>
    <dgm:cxn modelId="{6F08973E-4BA2-467F-9B59-BB4CE6918D4D}" type="presParOf" srcId="{B13C7410-4BEC-44F9-8A65-BDC9D00A42A9}" destId="{E702BB66-8A31-4CEB-9872-F17B102276A0}" srcOrd="11" destOrd="0" presId="urn:microsoft.com/office/officeart/2005/8/layout/radial6"/>
    <dgm:cxn modelId="{C82D34AF-45D4-49A5-8577-3BE63D4162DB}" type="presParOf" srcId="{B13C7410-4BEC-44F9-8A65-BDC9D00A42A9}" destId="{EDB8F39E-25C2-4B67-829B-3EA41259878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8F39E-25C2-4B67-829B-3EA412598788}">
      <dsp:nvSpPr>
        <dsp:cNvPr id="0" name=""/>
        <dsp:cNvSpPr/>
      </dsp:nvSpPr>
      <dsp:spPr>
        <a:xfrm>
          <a:off x="1485285" y="631431"/>
          <a:ext cx="3125428" cy="3125428"/>
        </a:xfrm>
        <a:prstGeom prst="blockArc">
          <a:avLst>
            <a:gd name="adj1" fmla="val 10800000"/>
            <a:gd name="adj2" fmla="val 16199226"/>
            <a:gd name="adj3" fmla="val 464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B63033-E0A6-40F1-9AEC-E654DFC54726}">
      <dsp:nvSpPr>
        <dsp:cNvPr id="0" name=""/>
        <dsp:cNvSpPr/>
      </dsp:nvSpPr>
      <dsp:spPr>
        <a:xfrm>
          <a:off x="1485285" y="631431"/>
          <a:ext cx="3125428" cy="3125428"/>
        </a:xfrm>
        <a:prstGeom prst="blockArc">
          <a:avLst>
            <a:gd name="adj1" fmla="val 5400000"/>
            <a:gd name="adj2" fmla="val 10800000"/>
            <a:gd name="adj3" fmla="val 464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70F0F7-40D2-4418-8358-6AB272B7DAB3}">
      <dsp:nvSpPr>
        <dsp:cNvPr id="0" name=""/>
        <dsp:cNvSpPr/>
      </dsp:nvSpPr>
      <dsp:spPr>
        <a:xfrm>
          <a:off x="1485285" y="631431"/>
          <a:ext cx="3125428" cy="3125428"/>
        </a:xfrm>
        <a:prstGeom prst="blockArc">
          <a:avLst>
            <a:gd name="adj1" fmla="val 0"/>
            <a:gd name="adj2" fmla="val 5400000"/>
            <a:gd name="adj3" fmla="val 464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F70D57-23DD-43A4-8F1A-77A258BECA81}">
      <dsp:nvSpPr>
        <dsp:cNvPr id="0" name=""/>
        <dsp:cNvSpPr/>
      </dsp:nvSpPr>
      <dsp:spPr>
        <a:xfrm>
          <a:off x="1485285" y="631431"/>
          <a:ext cx="3125428" cy="3125428"/>
        </a:xfrm>
        <a:prstGeom prst="blockArc">
          <a:avLst>
            <a:gd name="adj1" fmla="val 16199226"/>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456F07-FE5F-44EC-B911-0A2B32FE8B9D}">
      <dsp:nvSpPr>
        <dsp:cNvPr id="0" name=""/>
        <dsp:cNvSpPr/>
      </dsp:nvSpPr>
      <dsp:spPr>
        <a:xfrm>
          <a:off x="2508002" y="1834145"/>
          <a:ext cx="1079994" cy="72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SPORT</a:t>
          </a:r>
        </a:p>
      </dsp:txBody>
      <dsp:txXfrm>
        <a:off x="2666163" y="1939587"/>
        <a:ext cx="763672" cy="509117"/>
      </dsp:txXfrm>
    </dsp:sp>
    <dsp:sp modelId="{858C60E0-69D4-4BC2-85C4-6746400F0268}">
      <dsp:nvSpPr>
        <dsp:cNvPr id="0" name=""/>
        <dsp:cNvSpPr/>
      </dsp:nvSpPr>
      <dsp:spPr>
        <a:xfrm>
          <a:off x="2219654" y="-160302"/>
          <a:ext cx="1656003" cy="16560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SPORT FEDERAL OLYMPIQUE</a:t>
          </a:r>
        </a:p>
        <a:p>
          <a:pPr marL="0" lvl="0" indent="0" algn="ctr" defTabSz="533400">
            <a:lnSpc>
              <a:spcPct val="90000"/>
            </a:lnSpc>
            <a:spcBef>
              <a:spcPct val="0"/>
            </a:spcBef>
            <a:spcAft>
              <a:spcPct val="35000"/>
            </a:spcAft>
            <a:buNone/>
          </a:pPr>
          <a:endParaRPr lang="fr-FR" sz="500" b="1" kern="1200" dirty="0"/>
        </a:p>
        <a:p>
          <a:pPr marL="0" lvl="0" indent="0" algn="ctr" defTabSz="533400">
            <a:lnSpc>
              <a:spcPct val="90000"/>
            </a:lnSpc>
            <a:spcBef>
              <a:spcPct val="0"/>
            </a:spcBef>
            <a:spcAft>
              <a:spcPct val="35000"/>
            </a:spcAft>
            <a:buNone/>
          </a:pPr>
          <a:r>
            <a:rPr lang="fr-FR" sz="1050" b="0" kern="1200" dirty="0"/>
            <a:t>SPORT FEDERAL NON OLYMPIQUE</a:t>
          </a:r>
        </a:p>
        <a:p>
          <a:pPr marL="0" lvl="0" indent="0" algn="ctr" defTabSz="533400">
            <a:lnSpc>
              <a:spcPct val="90000"/>
            </a:lnSpc>
            <a:spcBef>
              <a:spcPct val="0"/>
            </a:spcBef>
            <a:spcAft>
              <a:spcPct val="35000"/>
            </a:spcAft>
            <a:buNone/>
          </a:pPr>
          <a:endParaRPr lang="fr-FR" sz="500" b="0" kern="1200" dirty="0"/>
        </a:p>
        <a:p>
          <a:pPr marL="0" lvl="0" indent="0" algn="ctr" defTabSz="533400">
            <a:lnSpc>
              <a:spcPct val="90000"/>
            </a:lnSpc>
            <a:spcBef>
              <a:spcPct val="0"/>
            </a:spcBef>
            <a:spcAft>
              <a:spcPct val="35000"/>
            </a:spcAft>
            <a:buNone/>
          </a:pPr>
          <a:r>
            <a:rPr lang="fr-FR" sz="800" kern="1200" dirty="0"/>
            <a:t>SPORT NON FEDERAL</a:t>
          </a:r>
        </a:p>
      </dsp:txBody>
      <dsp:txXfrm>
        <a:off x="2462170" y="82214"/>
        <a:ext cx="1170971" cy="1170971"/>
      </dsp:txXfrm>
    </dsp:sp>
    <dsp:sp modelId="{766751CB-D0FE-4939-83AF-A9C4508F0FC2}">
      <dsp:nvSpPr>
        <dsp:cNvPr id="0" name=""/>
        <dsp:cNvSpPr/>
      </dsp:nvSpPr>
      <dsp:spPr>
        <a:xfrm>
          <a:off x="4070738" y="1690437"/>
          <a:ext cx="1007417" cy="1007417"/>
        </a:xfrm>
        <a:prstGeom prst="ellipse">
          <a:avLst/>
        </a:prstGeom>
        <a:solidFill>
          <a:schemeClr val="accent2">
            <a:hueOff val="-3022401"/>
            <a:satOff val="1745"/>
            <a:lumOff val="-3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SPORT </a:t>
          </a:r>
          <a:r>
            <a:rPr lang="fr-FR" sz="900" kern="1200" dirty="0"/>
            <a:t>ASSOCIATIF</a:t>
          </a:r>
          <a:r>
            <a:rPr lang="fr-FR" sz="1000" kern="1200" dirty="0"/>
            <a:t> LOISIR</a:t>
          </a:r>
        </a:p>
        <a:p>
          <a:pPr marL="0" lvl="0" indent="0" algn="ctr" defTabSz="444500">
            <a:lnSpc>
              <a:spcPct val="90000"/>
            </a:lnSpc>
            <a:spcBef>
              <a:spcPct val="0"/>
            </a:spcBef>
            <a:spcAft>
              <a:spcPct val="35000"/>
            </a:spcAft>
            <a:buNone/>
          </a:pPr>
          <a:r>
            <a:rPr lang="fr-FR" sz="1000" kern="1200" dirty="0"/>
            <a:t>(UCPA)</a:t>
          </a:r>
        </a:p>
      </dsp:txBody>
      <dsp:txXfrm>
        <a:off x="4218271" y="1837970"/>
        <a:ext cx="712351" cy="712351"/>
      </dsp:txXfrm>
    </dsp:sp>
    <dsp:sp modelId="{01FB73B0-944B-4C33-A776-E3EAC82D62A4}">
      <dsp:nvSpPr>
        <dsp:cNvPr id="0" name=""/>
        <dsp:cNvSpPr/>
      </dsp:nvSpPr>
      <dsp:spPr>
        <a:xfrm>
          <a:off x="2544291" y="3216885"/>
          <a:ext cx="1007417" cy="1007417"/>
        </a:xfrm>
        <a:prstGeom prst="ellipse">
          <a:avLst/>
        </a:prstGeom>
        <a:solidFill>
          <a:schemeClr val="accent2">
            <a:hueOff val="-6044802"/>
            <a:satOff val="3491"/>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EXERCICES PHYSIQUES A BUT LUCRATIF</a:t>
          </a:r>
        </a:p>
        <a:p>
          <a:pPr marL="0" lvl="0" indent="0" algn="ctr" defTabSz="355600">
            <a:lnSpc>
              <a:spcPct val="90000"/>
            </a:lnSpc>
            <a:spcBef>
              <a:spcPct val="0"/>
            </a:spcBef>
            <a:spcAft>
              <a:spcPct val="35000"/>
            </a:spcAft>
            <a:buNone/>
          </a:pPr>
          <a:r>
            <a:rPr lang="fr-FR" sz="800" kern="1200" dirty="0"/>
            <a:t>(SALLE FITNESS)</a:t>
          </a:r>
        </a:p>
      </dsp:txBody>
      <dsp:txXfrm>
        <a:off x="2691824" y="3364418"/>
        <a:ext cx="712351" cy="712351"/>
      </dsp:txXfrm>
    </dsp:sp>
    <dsp:sp modelId="{6EBF1158-5836-494D-A445-AAB8A2715240}">
      <dsp:nvSpPr>
        <dsp:cNvPr id="0" name=""/>
        <dsp:cNvSpPr/>
      </dsp:nvSpPr>
      <dsp:spPr>
        <a:xfrm>
          <a:off x="1017843" y="1690437"/>
          <a:ext cx="1007417" cy="1007417"/>
        </a:xfrm>
        <a:prstGeom prst="ellipse">
          <a:avLst/>
        </a:prstGeom>
        <a:solidFill>
          <a:schemeClr val="accent2">
            <a:hueOff val="-9067203"/>
            <a:satOff val="5236"/>
            <a:lumOff val="-9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SPORT A L’ECOLE</a:t>
          </a:r>
        </a:p>
        <a:p>
          <a:pPr marL="0" lvl="0" indent="0" algn="ctr" defTabSz="444500">
            <a:lnSpc>
              <a:spcPct val="90000"/>
            </a:lnSpc>
            <a:spcBef>
              <a:spcPct val="0"/>
            </a:spcBef>
            <a:spcAft>
              <a:spcPct val="35000"/>
            </a:spcAft>
            <a:buNone/>
          </a:pPr>
          <a:r>
            <a:rPr lang="fr-FR" sz="1000" b="1" kern="1200" dirty="0"/>
            <a:t>(E.P.S)</a:t>
          </a:r>
        </a:p>
      </dsp:txBody>
      <dsp:txXfrm>
        <a:off x="1165376" y="1837970"/>
        <a:ext cx="712351" cy="7123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36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4" name="Rectangle 6"/>
          <p:cNvSpPr>
            <a:spLocks noGrp="1" noRot="1" noChangeAspect="1" noChangeArrowheads="1"/>
          </p:cNvSpPr>
          <p:nvPr>
            <p:ph type="sldImg"/>
          </p:nvPr>
        </p:nvSpPr>
        <p:spPr bwMode="auto">
          <a:xfrm>
            <a:off x="-11798300" y="-11796713"/>
            <a:ext cx="11790362" cy="124841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685800" y="4343400"/>
            <a:ext cx="5476875" cy="4105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p>
        </p:txBody>
      </p:sp>
    </p:spTree>
    <p:extLst>
      <p:ext uri="{BB962C8B-B14F-4D97-AF65-F5344CB8AC3E}">
        <p14:creationId xmlns:p14="http://schemas.microsoft.com/office/powerpoint/2010/main" val="36474404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8125D0-7485-480E-AF59-0ED56A485EDD}" type="slidenum">
              <a:rPr lang="fr-FR" altLang="fr-FR" smtClean="0"/>
              <a:pPr eaLnBrk="1" hangingPunct="1">
                <a:spcBef>
                  <a:spcPct val="0"/>
                </a:spcBef>
              </a:pPr>
              <a:t>1</a:t>
            </a:fld>
            <a:endParaRPr lang="fr-FR" altLang="fr-FR"/>
          </a:p>
        </p:txBody>
      </p:sp>
      <p:sp>
        <p:nvSpPr>
          <p:cNvPr id="11267" name="Rectangle 2"/>
          <p:cNvSpPr>
            <a:spLocks noGrp="1" noRot="1" noChangeAspect="1" noChangeArrowheads="1" noTextEdit="1"/>
          </p:cNvSpPr>
          <p:nvPr>
            <p:ph type="sldImg"/>
          </p:nvPr>
        </p:nvSpPr>
        <p:spPr>
          <a:xfrm>
            <a:off x="-14225588" y="-11796713"/>
            <a:ext cx="16644938" cy="12484101"/>
          </a:xfrm>
          <a:ln/>
        </p:spPr>
      </p:sp>
      <p:sp>
        <p:nvSpPr>
          <p:cNvPr id="11268" name="Rectangle 3"/>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AC1730-D4D9-4E5E-BC66-9030DAC0E026}" type="slidenum">
              <a:rPr lang="fr-FR" altLang="fr-FR" smtClean="0"/>
              <a:pPr eaLnBrk="1" hangingPunct="1">
                <a:spcBef>
                  <a:spcPct val="0"/>
                </a:spcBef>
              </a:pPr>
              <a:t>3</a:t>
            </a:fld>
            <a:endParaRPr lang="fr-FR" altLang="fr-FR"/>
          </a:p>
        </p:txBody>
      </p:sp>
      <p:sp>
        <p:nvSpPr>
          <p:cNvPr id="12291" name="Rectangle 2"/>
          <p:cNvSpPr>
            <a:spLocks noGrp="1" noRot="1" noChangeAspect="1" noChangeArrowheads="1" noTextEdit="1"/>
          </p:cNvSpPr>
          <p:nvPr>
            <p:ph type="sldImg"/>
          </p:nvPr>
        </p:nvSpPr>
        <p:spPr>
          <a:xfrm>
            <a:off x="-14225588" y="-11796713"/>
            <a:ext cx="16644938" cy="12484101"/>
          </a:xfrm>
          <a:ln/>
        </p:spPr>
      </p:sp>
      <p:sp>
        <p:nvSpPr>
          <p:cNvPr id="12292" name="Rectangle 3"/>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E4CBDC-28B0-43E8-9B6C-39EB6206BFB2}" type="slidenum">
              <a:rPr lang="fr-FR" altLang="fr-FR" smtClean="0"/>
              <a:pPr eaLnBrk="1" hangingPunct="1">
                <a:spcBef>
                  <a:spcPct val="0"/>
                </a:spcBef>
              </a:pPr>
              <a:t>4</a:t>
            </a:fld>
            <a:endParaRPr lang="fr-FR" altLang="fr-FR"/>
          </a:p>
        </p:txBody>
      </p:sp>
      <p:sp>
        <p:nvSpPr>
          <p:cNvPr id="13315" name="Rectangle 2"/>
          <p:cNvSpPr>
            <a:spLocks noGrp="1" noRot="1" noChangeAspect="1" noChangeArrowheads="1" noTextEdit="1"/>
          </p:cNvSpPr>
          <p:nvPr>
            <p:ph type="sldImg"/>
          </p:nvPr>
        </p:nvSpPr>
        <p:spPr>
          <a:xfrm>
            <a:off x="-14225588" y="-11796713"/>
            <a:ext cx="16644938" cy="12484101"/>
          </a:xfrm>
          <a:ln/>
        </p:spPr>
      </p:sp>
      <p:sp>
        <p:nvSpPr>
          <p:cNvPr id="13316" name="Rectangle 3"/>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AC1730-D4D9-4E5E-BC66-9030DAC0E026}" type="slidenum">
              <a:rPr lang="fr-FR" altLang="fr-FR" smtClean="0"/>
              <a:pPr eaLnBrk="1" hangingPunct="1">
                <a:spcBef>
                  <a:spcPct val="0"/>
                </a:spcBef>
              </a:pPr>
              <a:t>15</a:t>
            </a:fld>
            <a:endParaRPr lang="fr-FR" altLang="fr-FR"/>
          </a:p>
        </p:txBody>
      </p:sp>
      <p:sp>
        <p:nvSpPr>
          <p:cNvPr id="12291" name="Rectangle 2"/>
          <p:cNvSpPr>
            <a:spLocks noGrp="1" noRot="1" noChangeAspect="1" noChangeArrowheads="1" noTextEdit="1"/>
          </p:cNvSpPr>
          <p:nvPr>
            <p:ph type="sldImg"/>
          </p:nvPr>
        </p:nvSpPr>
        <p:spPr>
          <a:xfrm>
            <a:off x="-14225588" y="-11796713"/>
            <a:ext cx="16644938" cy="12484101"/>
          </a:xfrm>
          <a:ln/>
        </p:spPr>
      </p:sp>
      <p:sp>
        <p:nvSpPr>
          <p:cNvPr id="12292" name="Rectangle 3"/>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riangle isocè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a:solidFill>
                <a:prstClr val="white"/>
              </a:solidFill>
            </a:endParaRPr>
          </a:p>
        </p:txBody>
      </p:sp>
      <p:sp>
        <p:nvSpPr>
          <p:cNvPr id="8" name="Titre 7"/>
          <p:cNvSpPr>
            <a:spLocks noGrp="1"/>
          </p:cNvSpPr>
          <p:nvPr>
            <p:ph type="ctrTitle"/>
          </p:nvPr>
        </p:nvSpPr>
        <p:spPr>
          <a:xfrm>
            <a:off x="540544" y="776288"/>
            <a:ext cx="8062912" cy="1470025"/>
          </a:xfrm>
        </p:spPr>
        <p:txBody>
          <a:bodyPr anchor="b"/>
          <a:lstStyle>
            <a:lvl1pPr algn="r">
              <a:defRPr sz="4400"/>
            </a:lvl1pPr>
          </a:lstStyle>
          <a:p>
            <a:r>
              <a:rPr lang="fr-FR"/>
              <a:t>Cliquez pour modifier le style du titre</a:t>
            </a:r>
            <a:endParaRPr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5" name="Espace réservé de la date 27"/>
          <p:cNvSpPr>
            <a:spLocks noGrp="1"/>
          </p:cNvSpPr>
          <p:nvPr>
            <p:ph type="dt" sz="half" idx="10"/>
          </p:nvPr>
        </p:nvSpPr>
        <p:spPr>
          <a:xfrm>
            <a:off x="1371600" y="6011863"/>
            <a:ext cx="5791200" cy="365125"/>
          </a:xfrm>
        </p:spPr>
        <p:txBody>
          <a:bodyPr tIns="0" bIns="0" anchor="t"/>
          <a:lstStyle>
            <a:lvl1pPr algn="r">
              <a:defRPr sz="1000"/>
            </a:lvl1pPr>
          </a:lstStyle>
          <a:p>
            <a:pPr>
              <a:defRPr/>
            </a:pPr>
            <a:fld id="{C0A64C59-6546-4B0F-9245-972A2DC55BD1}" type="datetimeFigureOut">
              <a:rPr lang="fr-FR" smtClean="0">
                <a:solidFill>
                  <a:prstClr val="white"/>
                </a:solidFill>
              </a:rPr>
              <a:pPr>
                <a:defRPr/>
              </a:pPr>
              <a:t>11/09/2024</a:t>
            </a:fld>
            <a:endParaRPr lang="fr-FR">
              <a:solidFill>
                <a:prstClr val="white"/>
              </a:solidFill>
            </a:endParaRPr>
          </a:p>
        </p:txBody>
      </p:sp>
      <p:sp>
        <p:nvSpPr>
          <p:cNvPr id="6" name="Espace réservé du pied de page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fr-FR">
              <a:solidFill>
                <a:prstClr val="white"/>
              </a:solidFill>
            </a:endParaRPr>
          </a:p>
        </p:txBody>
      </p:sp>
      <p:sp>
        <p:nvSpPr>
          <p:cNvPr id="7" name="Espace réservé du numéro de diapositive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4E4F9172-5B27-41E2-867D-8D3179D21595}" type="slidenum">
              <a:rPr lang="fr-FR"/>
              <a:pPr>
                <a:defRPr/>
              </a:pPr>
              <a:t>‹N°›</a:t>
            </a:fld>
            <a:endParaRPr lang="fr-FR"/>
          </a:p>
        </p:txBody>
      </p:sp>
    </p:spTree>
    <p:extLst>
      <p:ext uri="{BB962C8B-B14F-4D97-AF65-F5344CB8AC3E}">
        <p14:creationId xmlns:p14="http://schemas.microsoft.com/office/powerpoint/2010/main" val="377780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76F011D1-E785-402B-80E0-ADE4AF7C16B0}" type="datetimeFigureOut">
              <a:rPr lang="fr-FR" smtClean="0">
                <a:solidFill>
                  <a:prstClr val="white"/>
                </a:solidFill>
              </a:rPr>
              <a:pPr>
                <a:defRPr/>
              </a:pPr>
              <a:t>11/09/2024</a:t>
            </a:fld>
            <a:endParaRPr lang="fr-FR">
              <a:solidFill>
                <a:prstClr val="white"/>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825271DC-460E-4F95-A07A-74FCB8C710A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87981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numéro de diapositive 4"/>
          <p:cNvSpPr>
            <a:spLocks noGrp="1"/>
          </p:cNvSpPr>
          <p:nvPr>
            <p:ph type="sldNum" sz="quarter" idx="11"/>
          </p:nvPr>
        </p:nvSpPr>
        <p:spPr/>
        <p:txBody>
          <a:bodyPr/>
          <a:lstStyle>
            <a:lvl1pPr>
              <a:defRPr/>
            </a:lvl1pPr>
          </a:lstStyle>
          <a:p>
            <a:fld id="{05F8F5E0-0D82-4B16-9669-3FE4273AB8FD}" type="slidenum">
              <a:rPr lang="fr-FR" altLang="fr-FR"/>
              <a:pPr/>
              <a:t>‹N°›</a:t>
            </a:fld>
            <a:endParaRPr lang="fr-FR" altLang="fr-FR"/>
          </a:p>
        </p:txBody>
      </p:sp>
      <p:sp>
        <p:nvSpPr>
          <p:cNvPr id="6" name="Espace réservé du pied de page 5"/>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77731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Triangle rect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a:solidFill>
                <a:prstClr val="white"/>
              </a:solidFill>
            </a:endParaRPr>
          </a:p>
        </p:txBody>
      </p:sp>
      <p:sp>
        <p:nvSpPr>
          <p:cNvPr id="5" name="Triangle isocè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a:solidFill>
                <a:prstClr val="white"/>
              </a:solidFill>
            </a:endParaRPr>
          </a:p>
        </p:txBody>
      </p:sp>
      <p:cxnSp>
        <p:nvCxnSpPr>
          <p:cNvPr id="6" name="Connecteur droit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Connecteur droit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lstStyle>
            <a:lvl1pPr marL="0" algn="l">
              <a:buNone/>
              <a:defRPr sz="3600" b="1" cap="none" baseline="0"/>
            </a:lvl1pPr>
          </a:lstStyle>
          <a:p>
            <a:r>
              <a:rPr lang="fr-FR"/>
              <a:t>Cliquez pour modifier le style du titre</a:t>
            </a:r>
            <a:endParaRPr lang="en-US"/>
          </a:p>
        </p:txBody>
      </p:sp>
      <p:sp>
        <p:nvSpPr>
          <p:cNvPr id="3" name="Espace réservé du texte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8" name="Espace réservé de la date 3"/>
          <p:cNvSpPr>
            <a:spLocks noGrp="1"/>
          </p:cNvSpPr>
          <p:nvPr>
            <p:ph type="dt" sz="half" idx="10"/>
          </p:nvPr>
        </p:nvSpPr>
        <p:spPr>
          <a:xfrm>
            <a:off x="6956425" y="6477000"/>
            <a:ext cx="2133600" cy="304800"/>
          </a:xfrm>
        </p:spPr>
        <p:txBody>
          <a:bodyPr/>
          <a:lstStyle>
            <a:lvl1pPr>
              <a:defRPr/>
            </a:lvl1pPr>
          </a:lstStyle>
          <a:p>
            <a:pPr>
              <a:defRPr/>
            </a:pPr>
            <a:fld id="{41BA2A6B-1B23-4148-B8A9-D8C66DBA3414}" type="datetimeFigureOut">
              <a:rPr lang="fr-FR" smtClean="0">
                <a:solidFill>
                  <a:prstClr val="white"/>
                </a:solidFill>
              </a:rPr>
              <a:pPr>
                <a:defRPr/>
              </a:pPr>
              <a:t>11/09/2024</a:t>
            </a:fld>
            <a:endParaRPr lang="fr-FR">
              <a:solidFill>
                <a:prstClr val="white"/>
              </a:solidFill>
            </a:endParaRPr>
          </a:p>
        </p:txBody>
      </p:sp>
      <p:sp>
        <p:nvSpPr>
          <p:cNvPr id="9" name="Espace réservé du pied de page 4"/>
          <p:cNvSpPr>
            <a:spLocks noGrp="1"/>
          </p:cNvSpPr>
          <p:nvPr>
            <p:ph type="ftr" sz="quarter" idx="11"/>
          </p:nvPr>
        </p:nvSpPr>
        <p:spPr>
          <a:xfrm>
            <a:off x="2619375" y="6481763"/>
            <a:ext cx="4260850" cy="300037"/>
          </a:xfrm>
        </p:spPr>
        <p:txBody>
          <a:bodyPr/>
          <a:lstStyle>
            <a:lvl1pPr>
              <a:defRPr/>
            </a:lvl1pPr>
          </a:lstStyle>
          <a:p>
            <a:pPr>
              <a:defRPr/>
            </a:pPr>
            <a:endParaRPr lang="fr-FR">
              <a:solidFill>
                <a:prstClr val="white"/>
              </a:solidFill>
            </a:endParaRPr>
          </a:p>
        </p:txBody>
      </p:sp>
      <p:sp>
        <p:nvSpPr>
          <p:cNvPr id="10" name="Espace réservé du numéro de diapositive 5"/>
          <p:cNvSpPr>
            <a:spLocks noGrp="1"/>
          </p:cNvSpPr>
          <p:nvPr>
            <p:ph type="sldNum" sz="quarter" idx="12"/>
          </p:nvPr>
        </p:nvSpPr>
        <p:spPr>
          <a:xfrm>
            <a:off x="8450263" y="809625"/>
            <a:ext cx="503237" cy="300038"/>
          </a:xfrm>
        </p:spPr>
        <p:txBody>
          <a:bodyPr/>
          <a:lstStyle>
            <a:lvl1pPr>
              <a:defRPr/>
            </a:lvl1pPr>
          </a:lstStyle>
          <a:p>
            <a:pPr>
              <a:defRPr/>
            </a:pPr>
            <a:fld id="{8AA05FB1-1EE7-4750-B278-2FE3A3DAC15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7169936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lang="fr-FR"/>
              <a:t>Cliquez pour modifier le style du titre</a:t>
            </a:r>
            <a:endParaRPr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358F69DF-D5B6-42EE-BED0-7D8FDAF0C68F}" type="datetimeFigureOut">
              <a:rPr lang="fr-FR" smtClean="0">
                <a:solidFill>
                  <a:prstClr val="white"/>
                </a:solidFill>
              </a:rPr>
              <a:pPr>
                <a:defRPr/>
              </a:pPr>
              <a:t>11/09/2024</a:t>
            </a:fld>
            <a:endParaRPr lang="fr-FR">
              <a:solidFill>
                <a:prstClr val="white"/>
              </a:solidFill>
            </a:endParaRPr>
          </a:p>
        </p:txBody>
      </p:sp>
      <p:sp>
        <p:nvSpPr>
          <p:cNvPr id="6" name="Espace réservé du pied de page 2"/>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7" name="Espace réservé du numéro de diapositive 22"/>
          <p:cNvSpPr>
            <a:spLocks noGrp="1"/>
          </p:cNvSpPr>
          <p:nvPr>
            <p:ph type="sldNum" sz="quarter" idx="12"/>
          </p:nvPr>
        </p:nvSpPr>
        <p:spPr/>
        <p:txBody>
          <a:bodyPr/>
          <a:lstStyle>
            <a:lvl1pPr>
              <a:defRPr/>
            </a:lvl1pPr>
          </a:lstStyle>
          <a:p>
            <a:pPr>
              <a:defRPr/>
            </a:pPr>
            <a:fld id="{47ED1116-403F-443F-B382-75BEA439AFB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8308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fr-FR"/>
              <a:t>Cliquez pour modifier le style du titre</a:t>
            </a:r>
            <a:endParaRPr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a:xfrm>
            <a:off x="4791075" y="6481763"/>
            <a:ext cx="2130425" cy="301625"/>
          </a:xfrm>
        </p:spPr>
        <p:txBody>
          <a:bodyPr/>
          <a:lstStyle>
            <a:lvl1pPr>
              <a:defRPr/>
            </a:lvl1pPr>
          </a:lstStyle>
          <a:p>
            <a:pPr>
              <a:defRPr/>
            </a:pPr>
            <a:fld id="{AF0F87F2-E8BB-41A9-9BAD-3434AC7B4A0F}" type="datetimeFigureOut">
              <a:rPr lang="fr-FR" smtClean="0">
                <a:solidFill>
                  <a:prstClr val="white"/>
                </a:solidFill>
              </a:rPr>
              <a:pPr>
                <a:defRPr/>
              </a:pPr>
              <a:t>11/09/2024</a:t>
            </a:fld>
            <a:endParaRPr lang="fr-FR">
              <a:solidFill>
                <a:prstClr val="white"/>
              </a:solidFill>
            </a:endParaRPr>
          </a:p>
        </p:txBody>
      </p:sp>
      <p:sp>
        <p:nvSpPr>
          <p:cNvPr id="8" name="Espace réservé du pied de page 7"/>
          <p:cNvSpPr>
            <a:spLocks noGrp="1"/>
          </p:cNvSpPr>
          <p:nvPr>
            <p:ph type="ftr" sz="quarter" idx="11"/>
          </p:nvPr>
        </p:nvSpPr>
        <p:spPr>
          <a:xfrm>
            <a:off x="457200" y="6481763"/>
            <a:ext cx="4260850" cy="301625"/>
          </a:xfrm>
        </p:spPr>
        <p:txBody>
          <a:bodyPr/>
          <a:lstStyle>
            <a:lvl1pPr>
              <a:defRPr/>
            </a:lvl1pPr>
          </a:lstStyle>
          <a:p>
            <a:pPr>
              <a:defRPr/>
            </a:pPr>
            <a:endParaRPr lang="fr-FR">
              <a:solidFill>
                <a:prstClr val="white"/>
              </a:solidFill>
            </a:endParaRPr>
          </a:p>
        </p:txBody>
      </p:sp>
      <p:sp>
        <p:nvSpPr>
          <p:cNvPr id="9" name="Espace réservé du numéro de diapositive 8"/>
          <p:cNvSpPr>
            <a:spLocks noGrp="1"/>
          </p:cNvSpPr>
          <p:nvPr>
            <p:ph type="sldNum" sz="quarter" idx="12"/>
          </p:nvPr>
        </p:nvSpPr>
        <p:spPr>
          <a:xfrm>
            <a:off x="7589838" y="6483350"/>
            <a:ext cx="503237" cy="301625"/>
          </a:xfrm>
        </p:spPr>
        <p:txBody>
          <a:bodyPr/>
          <a:lstStyle>
            <a:lvl1pPr algn="ctr">
              <a:defRPr/>
            </a:lvl1pPr>
          </a:lstStyle>
          <a:p>
            <a:pPr>
              <a:defRPr/>
            </a:pPr>
            <a:fld id="{44DBB81E-243D-48EC-968F-7771903B196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07871459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lang="fr-FR"/>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D7345A3C-94AA-4E15-B8B8-0FB8451C2C05}" type="datetimeFigureOut">
              <a:rPr lang="fr-FR" smtClean="0">
                <a:solidFill>
                  <a:prstClr val="white"/>
                </a:solidFill>
              </a:rPr>
              <a:pPr>
                <a:defRPr/>
              </a:pPr>
              <a:t>11/09/2024</a:t>
            </a:fld>
            <a:endParaRPr lang="fr-FR">
              <a:solidFill>
                <a:prstClr val="white"/>
              </a:solidFill>
            </a:endParaRPr>
          </a:p>
        </p:txBody>
      </p:sp>
      <p:sp>
        <p:nvSpPr>
          <p:cNvPr id="4" name="Espace réservé du pied de page 2"/>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5" name="Espace réservé du numéro de diapositive 22"/>
          <p:cNvSpPr>
            <a:spLocks noGrp="1"/>
          </p:cNvSpPr>
          <p:nvPr>
            <p:ph type="sldNum" sz="quarter" idx="12"/>
          </p:nvPr>
        </p:nvSpPr>
        <p:spPr/>
        <p:txBody>
          <a:bodyPr/>
          <a:lstStyle>
            <a:lvl1pPr>
              <a:defRPr/>
            </a:lvl1pPr>
          </a:lstStyle>
          <a:p>
            <a:pPr>
              <a:defRPr/>
            </a:pPr>
            <a:fld id="{61EF5F85-83D3-41AE-8D11-5AAAC19ABA0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45416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DE04B971-ED3A-4366-9FD0-4C877C9502A0}" type="datetimeFigureOut">
              <a:rPr lang="fr-FR" smtClean="0">
                <a:solidFill>
                  <a:prstClr val="white"/>
                </a:solidFill>
              </a:rPr>
              <a:pPr>
                <a:defRPr/>
              </a:pPr>
              <a:t>11/09/2024</a:t>
            </a:fld>
            <a:endParaRPr lang="fr-FR">
              <a:solidFill>
                <a:prstClr val="white"/>
              </a:solidFill>
            </a:endParaRPr>
          </a:p>
        </p:txBody>
      </p:sp>
      <p:sp>
        <p:nvSpPr>
          <p:cNvPr id="3" name="Espace réservé du pied de page 2"/>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4" name="Espace réservé du numéro de diapositive 22"/>
          <p:cNvSpPr>
            <a:spLocks noGrp="1"/>
          </p:cNvSpPr>
          <p:nvPr>
            <p:ph type="sldNum" sz="quarter" idx="12"/>
          </p:nvPr>
        </p:nvSpPr>
        <p:spPr/>
        <p:txBody>
          <a:bodyPr/>
          <a:lstStyle>
            <a:lvl1pPr>
              <a:defRPr/>
            </a:lvl1pPr>
          </a:lstStyle>
          <a:p>
            <a:pPr>
              <a:defRPr/>
            </a:pPr>
            <a:fld id="{6311A959-E087-47CA-BECB-65C6E8840149}"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84368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fr-FR"/>
              <a:t>Cliquez pour modifier le style du titre</a:t>
            </a:r>
            <a:endParaRPr lang="en-US"/>
          </a:p>
        </p:txBody>
      </p:sp>
      <p:sp>
        <p:nvSpPr>
          <p:cNvPr id="3" name="Espace réservé du texte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a:xfrm>
            <a:off x="6278563" y="6556375"/>
            <a:ext cx="2133600" cy="301625"/>
          </a:xfrm>
        </p:spPr>
        <p:txBody>
          <a:bodyPr/>
          <a:lstStyle>
            <a:lvl1pPr>
              <a:defRPr sz="900"/>
            </a:lvl1pPr>
          </a:lstStyle>
          <a:p>
            <a:pPr>
              <a:defRPr/>
            </a:pPr>
            <a:fld id="{A4423BEE-559D-4C39-A9C5-1F61A0F98F8B}" type="datetimeFigureOut">
              <a:rPr lang="fr-FR" smtClean="0">
                <a:solidFill>
                  <a:prstClr val="white"/>
                </a:solidFill>
              </a:rPr>
              <a:pPr>
                <a:defRPr/>
              </a:pPr>
              <a:t>11/09/2024</a:t>
            </a:fld>
            <a:endParaRPr lang="fr-FR">
              <a:solidFill>
                <a:prstClr val="white"/>
              </a:solidFill>
            </a:endParaRPr>
          </a:p>
        </p:txBody>
      </p:sp>
      <p:sp>
        <p:nvSpPr>
          <p:cNvPr id="6" name="Espace réservé du pied de page 5"/>
          <p:cNvSpPr>
            <a:spLocks noGrp="1"/>
          </p:cNvSpPr>
          <p:nvPr>
            <p:ph type="ftr" sz="quarter" idx="11"/>
          </p:nvPr>
        </p:nvSpPr>
        <p:spPr>
          <a:xfrm>
            <a:off x="1135063" y="6556375"/>
            <a:ext cx="5143500" cy="301625"/>
          </a:xfrm>
        </p:spPr>
        <p:txBody>
          <a:bodyPr/>
          <a:lstStyle>
            <a:lvl1pPr>
              <a:defRPr sz="900"/>
            </a:lvl1pPr>
          </a:lstStyle>
          <a:p>
            <a:pPr>
              <a:defRPr/>
            </a:pPr>
            <a:endParaRPr lang="fr-FR">
              <a:solidFill>
                <a:prstClr val="white"/>
              </a:solidFill>
            </a:endParaRPr>
          </a:p>
        </p:txBody>
      </p:sp>
      <p:sp>
        <p:nvSpPr>
          <p:cNvPr id="7" name="Espace réservé du numéro de diapositive 6"/>
          <p:cNvSpPr>
            <a:spLocks noGrp="1"/>
          </p:cNvSpPr>
          <p:nvPr>
            <p:ph type="sldNum" sz="quarter" idx="12"/>
          </p:nvPr>
        </p:nvSpPr>
        <p:spPr>
          <a:xfrm>
            <a:off x="8410575" y="6556375"/>
            <a:ext cx="503238" cy="301625"/>
          </a:xfrm>
        </p:spPr>
        <p:txBody>
          <a:bodyPr/>
          <a:lstStyle>
            <a:lvl1pPr>
              <a:defRPr sz="900"/>
            </a:lvl1pPr>
          </a:lstStyle>
          <a:p>
            <a:pPr>
              <a:defRPr/>
            </a:pPr>
            <a:fld id="{E666DBDA-4A81-412A-B46A-D2600207D0D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9352439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fr-FR"/>
              <a:t>Cliquez pour modifier le style du titre</a:t>
            </a:r>
            <a:endParaRPr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fr-FR"/>
              <a:t>Cliquez pour modifier les styles du texte du masque</a:t>
            </a:r>
          </a:p>
        </p:txBody>
      </p:sp>
      <p:sp>
        <p:nvSpPr>
          <p:cNvPr id="5" name="Espace réservé de la date 4"/>
          <p:cNvSpPr>
            <a:spLocks noGrp="1"/>
          </p:cNvSpPr>
          <p:nvPr>
            <p:ph type="dt" sz="half" idx="10"/>
          </p:nvPr>
        </p:nvSpPr>
        <p:spPr>
          <a:xfrm>
            <a:off x="6108700" y="6556375"/>
            <a:ext cx="2101850" cy="301625"/>
          </a:xfrm>
        </p:spPr>
        <p:txBody>
          <a:bodyPr/>
          <a:lstStyle>
            <a:lvl1pPr>
              <a:defRPr sz="900"/>
            </a:lvl1pPr>
          </a:lstStyle>
          <a:p>
            <a:pPr>
              <a:defRPr/>
            </a:pPr>
            <a:fld id="{49F4BFEA-5E19-400E-BBD1-76AB3983DFC2}" type="datetimeFigureOut">
              <a:rPr lang="fr-FR" smtClean="0">
                <a:solidFill>
                  <a:prstClr val="white"/>
                </a:solidFill>
              </a:rPr>
              <a:pPr>
                <a:defRPr/>
              </a:pPr>
              <a:t>11/09/2024</a:t>
            </a:fld>
            <a:endParaRPr lang="fr-FR">
              <a:solidFill>
                <a:prstClr val="white"/>
              </a:solidFill>
            </a:endParaRPr>
          </a:p>
        </p:txBody>
      </p:sp>
      <p:sp>
        <p:nvSpPr>
          <p:cNvPr id="6" name="Espace réservé du pied de page 5"/>
          <p:cNvSpPr>
            <a:spLocks noGrp="1"/>
          </p:cNvSpPr>
          <p:nvPr>
            <p:ph type="ftr" sz="quarter" idx="11"/>
          </p:nvPr>
        </p:nvSpPr>
        <p:spPr>
          <a:xfrm>
            <a:off x="1169988" y="6557963"/>
            <a:ext cx="4948237" cy="301625"/>
          </a:xfrm>
        </p:spPr>
        <p:txBody>
          <a:bodyPr/>
          <a:lstStyle>
            <a:lvl1pPr>
              <a:defRPr sz="900"/>
            </a:lvl1pPr>
          </a:lstStyle>
          <a:p>
            <a:pPr>
              <a:defRPr/>
            </a:pPr>
            <a:endParaRPr lang="fr-FR">
              <a:solidFill>
                <a:prstClr val="white"/>
              </a:solidFill>
            </a:endParaRPr>
          </a:p>
        </p:txBody>
      </p:sp>
      <p:sp>
        <p:nvSpPr>
          <p:cNvPr id="7" name="Espace réservé du numéro de diapositive 6"/>
          <p:cNvSpPr>
            <a:spLocks noGrp="1"/>
          </p:cNvSpPr>
          <p:nvPr>
            <p:ph type="sldNum" sz="quarter" idx="12"/>
          </p:nvPr>
        </p:nvSpPr>
        <p:spPr>
          <a:xfrm>
            <a:off x="8216900" y="6556375"/>
            <a:ext cx="366713" cy="301625"/>
          </a:xfrm>
        </p:spPr>
        <p:txBody>
          <a:bodyPr/>
          <a:lstStyle>
            <a:lvl1pPr algn="ctr">
              <a:defRPr sz="900"/>
            </a:lvl1pPr>
          </a:lstStyle>
          <a:p>
            <a:pPr>
              <a:defRPr/>
            </a:pPr>
            <a:fld id="{63BD7A28-034C-4EA4-994E-913119875DE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88948530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E20E6166-6286-4375-A2EB-3DF53600AC96}" type="datetimeFigureOut">
              <a:rPr lang="fr-FR" smtClean="0">
                <a:solidFill>
                  <a:prstClr val="white"/>
                </a:solidFill>
              </a:rPr>
              <a:pPr>
                <a:defRPr/>
              </a:pPr>
              <a:t>11/09/2024</a:t>
            </a:fld>
            <a:endParaRPr lang="fr-FR">
              <a:solidFill>
                <a:prstClr val="white"/>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931CE244-9EC8-4B97-BF80-74F7A056298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5204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8000">
              <a:schemeClr val="bg1">
                <a:lumMod val="87000"/>
                <a:lumOff val="13000"/>
                <a:alpha val="95000"/>
              </a:schemeClr>
            </a:gs>
            <a:gs pos="39167">
              <a:schemeClr val="bg1">
                <a:lumMod val="87000"/>
                <a:lumOff val="13000"/>
                <a:alpha val="95000"/>
              </a:schemeClr>
            </a:gs>
            <a:gs pos="72000">
              <a:schemeClr val="bg2">
                <a:shade val="92000"/>
                <a:satMod val="23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 name="Triangle rect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a:solidFill>
                <a:prstClr val="white"/>
              </a:solidFill>
            </a:endParaRPr>
          </a:p>
        </p:txBody>
      </p:sp>
      <p:cxnSp>
        <p:nvCxnSpPr>
          <p:cNvPr id="8" name="Connecteur droit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8288"/>
            <a:ext cx="8229600" cy="1398587"/>
          </a:xfrm>
          <a:prstGeom prst="rect">
            <a:avLst/>
          </a:prstGeom>
        </p:spPr>
        <p:txBody>
          <a:bodyPr vert="horz" anchor="ctr">
            <a:normAutofit/>
          </a:bodyPr>
          <a:lstStyle/>
          <a:p>
            <a:r>
              <a:rPr lang="fr-FR"/>
              <a:t>Cliquez pour modifier le style du titre</a:t>
            </a:r>
            <a:endParaRPr lang="en-US"/>
          </a:p>
        </p:txBody>
      </p:sp>
      <p:sp>
        <p:nvSpPr>
          <p:cNvPr id="1030" name="Espace réservé du texte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defTabSz="914400">
              <a:lnSpc>
                <a:spcPct val="100000"/>
              </a:lnSpc>
              <a:buClrTx/>
              <a:buSzTx/>
              <a:buFontTx/>
              <a:buNone/>
              <a:defRPr/>
            </a:pPr>
            <a:fld id="{F00CD0F9-C6E6-4B48-A299-1D2F9048C6F6}" type="datetimeFigureOut">
              <a:rPr lang="fr-FR" smtClean="0">
                <a:solidFill>
                  <a:prstClr val="white"/>
                </a:solidFill>
              </a:rPr>
              <a:pPr defTabSz="914400">
                <a:lnSpc>
                  <a:spcPct val="100000"/>
                </a:lnSpc>
                <a:buClrTx/>
                <a:buSzTx/>
                <a:buFontTx/>
                <a:buNone/>
                <a:defRPr/>
              </a:pPr>
              <a:t>11/09/2024</a:t>
            </a:fld>
            <a:endParaRPr lang="fr-FR">
              <a:solidFill>
                <a:prstClr val="white"/>
              </a:solidFill>
            </a:endParaRPr>
          </a:p>
        </p:txBody>
      </p:sp>
      <p:sp>
        <p:nvSpPr>
          <p:cNvPr id="3" name="Espace réservé du pied de page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defTabSz="914400">
              <a:lnSpc>
                <a:spcPct val="100000"/>
              </a:lnSpc>
              <a:buClrTx/>
              <a:buSzTx/>
              <a:buFontTx/>
              <a:buNone/>
              <a:defRPr/>
            </a:pPr>
            <a:endParaRPr lang="fr-FR">
              <a:solidFill>
                <a:prstClr val="white"/>
              </a:solidFill>
            </a:endParaRPr>
          </a:p>
        </p:txBody>
      </p:sp>
      <p:sp>
        <p:nvSpPr>
          <p:cNvPr id="23" name="Espace réservé du numéro de diapositive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defTabSz="914400">
              <a:lnSpc>
                <a:spcPct val="100000"/>
              </a:lnSpc>
              <a:buClrTx/>
              <a:buSzTx/>
              <a:buFontTx/>
              <a:buNone/>
              <a:defRPr/>
            </a:pPr>
            <a:fld id="{5663396C-8F02-4F17-9593-A7BA3ACC60B5}" type="slidenum">
              <a:rPr lang="fr-FR">
                <a:solidFill>
                  <a:prstClr val="white"/>
                </a:solidFill>
              </a:rPr>
              <a:pPr defTabSz="914400">
                <a:lnSpc>
                  <a:spcPct val="100000"/>
                </a:lnSpc>
                <a:buClrTx/>
                <a:buSzTx/>
                <a:buFontTx/>
                <a:buNone/>
                <a:defRPr/>
              </a:pPr>
              <a:t>‹N°›</a:t>
            </a:fld>
            <a:endParaRPr lang="fr-FR">
              <a:solidFill>
                <a:prstClr val="white"/>
              </a:solidFill>
            </a:endParaRPr>
          </a:p>
        </p:txBody>
      </p:sp>
    </p:spTree>
    <p:extLst>
      <p:ext uri="{BB962C8B-B14F-4D97-AF65-F5344CB8AC3E}">
        <p14:creationId xmlns:p14="http://schemas.microsoft.com/office/powerpoint/2010/main" val="390335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xml"/><Relationship Id="rId7" Type="http://schemas.openxmlformats.org/officeDocument/2006/relationships/hyperlink" Target="LICENCE%202%20STAPS%20SPORT%20ET%20ORGANISATION%20(S3)/DIAPORAMA%20DU%20COURS/Le%20Mouvement%20Olympique.ppt"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e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emf"/><Relationship Id="rId12"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684213" y="0"/>
            <a:ext cx="78486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5400" b="1" dirty="0">
                <a:solidFill>
                  <a:srgbClr val="FFC000"/>
                </a:solidFill>
                <a:latin typeface="Copperplate Gothic Bold" panose="020E0705020206020404" pitchFamily="34" charset="0"/>
              </a:rPr>
              <a:t>ORGANISATION DU SPORT</a:t>
            </a:r>
          </a:p>
        </p:txBody>
      </p:sp>
      <p:sp>
        <p:nvSpPr>
          <p:cNvPr id="4" name="Rectangle 4"/>
          <p:cNvSpPr txBox="1">
            <a:spLocks noChangeArrowheads="1"/>
          </p:cNvSpPr>
          <p:nvPr/>
        </p:nvSpPr>
        <p:spPr bwMode="auto">
          <a:xfrm>
            <a:off x="202875" y="1556792"/>
            <a:ext cx="8833621"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F90B2"/>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marL="333375" indent="-333375" algn="l" defTabSz="914400">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u="sng" dirty="0"/>
              <a:t>Volume </a:t>
            </a:r>
            <a:r>
              <a:rPr lang="en-GB" sz="2400" b="1" u="sng" dirty="0" err="1"/>
              <a:t>horaire</a:t>
            </a:r>
            <a:r>
              <a:rPr lang="en-GB" sz="2400" b="1" u="sng" dirty="0"/>
              <a:t> :</a:t>
            </a:r>
            <a:r>
              <a:rPr lang="en-GB" dirty="0"/>
              <a:t> </a:t>
            </a:r>
            <a:r>
              <a:rPr lang="en-GB" sz="2000" b="1" dirty="0">
                <a:solidFill>
                  <a:srgbClr val="F9B268"/>
                </a:solidFill>
              </a:rPr>
              <a:t>12 HCM </a:t>
            </a:r>
            <a:r>
              <a:rPr lang="en-GB" sz="1600" b="1" dirty="0">
                <a:solidFill>
                  <a:srgbClr val="F9B268"/>
                </a:solidFill>
              </a:rPr>
              <a:t>2.0</a:t>
            </a:r>
            <a:endParaRPr lang="en-GB" sz="2000" b="1" dirty="0">
              <a:solidFill>
                <a:srgbClr val="F9B268"/>
              </a:solidFill>
            </a:endParaRPr>
          </a:p>
          <a:p>
            <a:pPr marL="333375" indent="-333375" algn="l" defTabSz="914400">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u="sng" dirty="0" err="1"/>
              <a:t>Cours</a:t>
            </a:r>
            <a:r>
              <a:rPr lang="en-GB" sz="2400" b="1" u="sng" dirty="0"/>
              <a:t> Moodle :</a:t>
            </a:r>
            <a:r>
              <a:rPr lang="en-GB" dirty="0"/>
              <a:t> </a:t>
            </a:r>
            <a:r>
              <a:rPr lang="en-GB" sz="2000" dirty="0"/>
              <a:t> </a:t>
            </a:r>
            <a:r>
              <a:rPr lang="en-GB" sz="2000" b="1" dirty="0">
                <a:solidFill>
                  <a:srgbClr val="F9B268"/>
                </a:solidFill>
              </a:rPr>
              <a:t>Organisation du Sport (L3P SHN)</a:t>
            </a:r>
          </a:p>
          <a:p>
            <a:pPr algn="l" defTabSz="914400">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b="1" dirty="0">
              <a:solidFill>
                <a:srgbClr val="F9B268"/>
              </a:solidFill>
            </a:endParaRPr>
          </a:p>
          <a:p>
            <a:pPr marL="333375" indent="-333375" algn="l" defTabSz="914400">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u="sng" dirty="0" err="1"/>
              <a:t>Intervenants</a:t>
            </a:r>
            <a:r>
              <a:rPr lang="en-GB" sz="2400" b="1" u="sng" dirty="0"/>
              <a:t> :</a:t>
            </a:r>
            <a:r>
              <a:rPr lang="en-GB" dirty="0"/>
              <a:t> </a:t>
            </a:r>
            <a:r>
              <a:rPr lang="en-GB" sz="2000" dirty="0"/>
              <a:t> 		</a:t>
            </a:r>
            <a:r>
              <a:rPr lang="en-GB" sz="2000" b="1" dirty="0">
                <a:solidFill>
                  <a:srgbClr val="F9B268"/>
                </a:solidFill>
              </a:rPr>
              <a:t>MALAPEL </a:t>
            </a:r>
            <a:r>
              <a:rPr lang="en-GB" sz="2000" b="1" dirty="0" err="1">
                <a:solidFill>
                  <a:srgbClr val="F9B268"/>
                </a:solidFill>
              </a:rPr>
              <a:t>Sébastien</a:t>
            </a:r>
            <a:endParaRPr lang="en-GB" sz="2000" b="1" dirty="0">
              <a:solidFill>
                <a:srgbClr val="F9B268"/>
              </a:solidFill>
            </a:endParaRPr>
          </a:p>
          <a:p>
            <a:pPr marL="333375" marR="36576" lvl="5" indent="-333375" algn="l" eaLnBrk="0" fontAlgn="base" hangingPunct="0">
              <a:lnSpc>
                <a:spcPct val="80000"/>
              </a:lnSpc>
              <a:spcBef>
                <a:spcPts val="500"/>
              </a:spcBef>
              <a:spcAft>
                <a:spcPct val="0"/>
              </a:spcAft>
              <a:buClrTx/>
              <a:buSzPct val="80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solidFill>
                  <a:srgbClr val="F9B268"/>
                </a:solidFill>
              </a:rPr>
              <a:t>								</a:t>
            </a:r>
            <a:r>
              <a:rPr lang="en-GB" sz="1400" dirty="0" err="1">
                <a:solidFill>
                  <a:srgbClr val="F9B268"/>
                </a:solidFill>
              </a:rPr>
              <a:t>sebastien.malapel@uphf.fr</a:t>
            </a:r>
            <a:endParaRPr lang="en-GB" sz="1400" dirty="0">
              <a:solidFill>
                <a:srgbClr val="F9B268"/>
              </a:solidFill>
            </a:endParaRPr>
          </a:p>
          <a:p>
            <a:pPr marL="333375" indent="-333375" algn="l" defTabSz="914400">
              <a:lnSpc>
                <a:spcPct val="80000"/>
              </a:lnSpc>
              <a:spcBef>
                <a:spcPts val="5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dirty="0"/>
          </a:p>
          <a:p>
            <a:pPr marL="333375" indent="-333375" algn="l" defTabSz="914400">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u="sng" dirty="0"/>
              <a:t>Objet de formation :</a:t>
            </a:r>
            <a:r>
              <a:rPr lang="en-GB" b="1" dirty="0"/>
              <a:t> </a:t>
            </a:r>
            <a:r>
              <a:rPr lang="en-GB" sz="2000" b="1" dirty="0" err="1">
                <a:solidFill>
                  <a:schemeClr val="accent1">
                    <a:lumMod val="60000"/>
                    <a:lumOff val="40000"/>
                  </a:schemeClr>
                </a:solidFill>
              </a:rPr>
              <a:t>Acquérir</a:t>
            </a:r>
            <a:r>
              <a:rPr lang="en-GB" sz="2000" b="1" dirty="0">
                <a:solidFill>
                  <a:schemeClr val="accent1">
                    <a:lumMod val="60000"/>
                    <a:lumOff val="40000"/>
                  </a:schemeClr>
                </a:solidFill>
              </a:rPr>
              <a:t> des </a:t>
            </a:r>
            <a:r>
              <a:rPr lang="en-GB" sz="2000" b="1" dirty="0" err="1">
                <a:solidFill>
                  <a:schemeClr val="accent1">
                    <a:lumMod val="60000"/>
                    <a:lumOff val="40000"/>
                  </a:schemeClr>
                </a:solidFill>
              </a:rPr>
              <a:t>connaissances</a:t>
            </a:r>
            <a:r>
              <a:rPr lang="en-GB" sz="2000" b="1" dirty="0">
                <a:solidFill>
                  <a:schemeClr val="accent1">
                    <a:lumMod val="60000"/>
                    <a:lumOff val="40000"/>
                  </a:schemeClr>
                </a:solidFill>
              </a:rPr>
              <a:t> </a:t>
            </a:r>
            <a:r>
              <a:rPr lang="en-GB" sz="2000" b="1" dirty="0" err="1">
                <a:solidFill>
                  <a:schemeClr val="accent1">
                    <a:lumMod val="60000"/>
                    <a:lumOff val="40000"/>
                  </a:schemeClr>
                </a:solidFill>
              </a:rPr>
              <a:t>historiques</a:t>
            </a:r>
            <a:r>
              <a:rPr lang="en-GB" sz="2000" b="1" dirty="0">
                <a:solidFill>
                  <a:schemeClr val="accent1">
                    <a:lumMod val="60000"/>
                    <a:lumOff val="40000"/>
                  </a:schemeClr>
                </a:solidFill>
              </a:rPr>
              <a:t>, politiques et </a:t>
            </a:r>
            <a:r>
              <a:rPr lang="en-GB" sz="2000" b="1" dirty="0" err="1">
                <a:solidFill>
                  <a:schemeClr val="accent1">
                    <a:lumMod val="60000"/>
                    <a:lumOff val="40000"/>
                  </a:schemeClr>
                </a:solidFill>
              </a:rPr>
              <a:t>organisationnelles</a:t>
            </a:r>
            <a:r>
              <a:rPr lang="en-GB" sz="2000" b="1" dirty="0">
                <a:solidFill>
                  <a:schemeClr val="accent1">
                    <a:lumMod val="60000"/>
                    <a:lumOff val="40000"/>
                  </a:schemeClr>
                </a:solidFill>
              </a:rPr>
              <a:t>  du sport </a:t>
            </a:r>
            <a:r>
              <a:rPr lang="en-GB" sz="2000" b="1" dirty="0" err="1">
                <a:solidFill>
                  <a:schemeClr val="accent1">
                    <a:lumMod val="60000"/>
                    <a:lumOff val="40000"/>
                  </a:schemeClr>
                </a:solidFill>
              </a:rPr>
              <a:t>en</a:t>
            </a:r>
            <a:r>
              <a:rPr lang="en-GB" sz="2000" b="1" dirty="0">
                <a:solidFill>
                  <a:schemeClr val="accent1">
                    <a:lumMod val="60000"/>
                    <a:lumOff val="40000"/>
                  </a:schemeClr>
                </a:solidFill>
              </a:rPr>
              <a:t> France.</a:t>
            </a:r>
          </a:p>
          <a:p>
            <a:pPr algn="l" defTabSz="914400">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b="1" dirty="0">
                <a:solidFill>
                  <a:schemeClr val="accent1">
                    <a:lumMod val="60000"/>
                    <a:lumOff val="40000"/>
                  </a:schemeClr>
                </a:solidFill>
              </a:rPr>
              <a:t>      (</a:t>
            </a:r>
            <a:r>
              <a:rPr lang="en-GB" sz="1600" b="1" dirty="0" err="1">
                <a:solidFill>
                  <a:schemeClr val="accent1">
                    <a:lumMod val="60000"/>
                    <a:lumOff val="40000"/>
                  </a:schemeClr>
                </a:solidFill>
              </a:rPr>
              <a:t>en</a:t>
            </a:r>
            <a:r>
              <a:rPr lang="en-GB" sz="1600" b="1" dirty="0">
                <a:solidFill>
                  <a:schemeClr val="accent1">
                    <a:lumMod val="60000"/>
                    <a:lumOff val="40000"/>
                  </a:schemeClr>
                </a:solidFill>
              </a:rPr>
              <a:t> lien avec le </a:t>
            </a:r>
            <a:r>
              <a:rPr lang="en-GB" sz="1600" b="1" dirty="0" err="1">
                <a:solidFill>
                  <a:schemeClr val="accent1">
                    <a:lumMod val="60000"/>
                    <a:lumOff val="40000"/>
                  </a:schemeClr>
                </a:solidFill>
              </a:rPr>
              <a:t>cours</a:t>
            </a:r>
            <a:r>
              <a:rPr lang="en-GB" sz="1600" b="1" dirty="0">
                <a:solidFill>
                  <a:schemeClr val="accent1">
                    <a:lumMod val="60000"/>
                    <a:lumOff val="40000"/>
                  </a:schemeClr>
                </a:solidFill>
              </a:rPr>
              <a:t> de Mr Guillaume RICHARD sur “</a:t>
            </a:r>
            <a:r>
              <a:rPr lang="en-GB" sz="1600" b="1" dirty="0" err="1">
                <a:solidFill>
                  <a:schemeClr val="accent1">
                    <a:lumMod val="60000"/>
                    <a:lumOff val="40000"/>
                  </a:schemeClr>
                </a:solidFill>
              </a:rPr>
              <a:t>L’economie</a:t>
            </a:r>
            <a:r>
              <a:rPr lang="en-GB" sz="1600" b="1" dirty="0">
                <a:solidFill>
                  <a:schemeClr val="accent1">
                    <a:lumMod val="60000"/>
                    <a:lumOff val="40000"/>
                  </a:schemeClr>
                </a:solidFill>
              </a:rPr>
              <a:t> du sport”)</a:t>
            </a:r>
          </a:p>
          <a:p>
            <a:pPr marL="333375" indent="-333375" algn="l" defTabSz="914400">
              <a:lnSpc>
                <a:spcPct val="80000"/>
              </a:lnSpc>
              <a:spcBef>
                <a:spcPts val="5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400" dirty="0"/>
          </a:p>
          <a:p>
            <a:pPr marL="333375" indent="-333375" algn="l" defTabSz="914400">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u="sng" dirty="0" err="1"/>
              <a:t>Modalités</a:t>
            </a:r>
            <a:r>
              <a:rPr lang="en-GB" sz="2400" b="1" u="sng" dirty="0"/>
              <a:t> </a:t>
            </a:r>
            <a:r>
              <a:rPr lang="en-GB" sz="2400" b="1" u="sng" dirty="0" err="1"/>
              <a:t>d’évaluation</a:t>
            </a:r>
            <a:r>
              <a:rPr lang="en-GB" sz="2400" b="1" u="sng" dirty="0"/>
              <a:t> (</a:t>
            </a:r>
            <a:r>
              <a:rPr lang="en-GB" sz="2400" b="1" u="sng" dirty="0" err="1"/>
              <a:t>à</a:t>
            </a:r>
            <a:r>
              <a:rPr lang="en-GB" sz="2400" b="1" u="sng" dirty="0"/>
              <a:t> distance) :</a:t>
            </a:r>
            <a:endParaRPr lang="en-GB" sz="1000" b="1" dirty="0">
              <a:solidFill>
                <a:srgbClr val="F9B268"/>
              </a:solidFill>
              <a:latin typeface="Arial Black"/>
              <a:cs typeface="Arial Black"/>
            </a:endParaRPr>
          </a:p>
          <a:p>
            <a:pPr marL="3403600" algn="l" defTabSz="914400">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b="1" u="sng" dirty="0">
                <a:solidFill>
                  <a:srgbClr val="F9B268"/>
                </a:solidFill>
                <a:cs typeface="Arial Black"/>
              </a:rPr>
              <a:t>Session 1 : </a:t>
            </a:r>
            <a:r>
              <a:rPr lang="en-GB" sz="1600" b="1" dirty="0">
                <a:solidFill>
                  <a:srgbClr val="F9B268"/>
                </a:solidFill>
                <a:cs typeface="Arial Black"/>
              </a:rPr>
              <a:t>QCM </a:t>
            </a:r>
            <a:r>
              <a:rPr lang="en-GB" sz="1200" b="1" dirty="0">
                <a:solidFill>
                  <a:srgbClr val="F9B268"/>
                </a:solidFill>
                <a:cs typeface="Arial Black"/>
              </a:rPr>
              <a:t>(Durée de </a:t>
            </a:r>
            <a:r>
              <a:rPr lang="en-GB" sz="1200" b="1" dirty="0" err="1">
                <a:solidFill>
                  <a:srgbClr val="F9B268"/>
                </a:solidFill>
                <a:cs typeface="Arial Black"/>
              </a:rPr>
              <a:t>l’évaluation</a:t>
            </a:r>
            <a:r>
              <a:rPr lang="en-GB" sz="1200" b="1" dirty="0">
                <a:solidFill>
                  <a:srgbClr val="F9B268"/>
                </a:solidFill>
                <a:cs typeface="Arial Black"/>
              </a:rPr>
              <a:t> : 10mn – 30/40  questions) </a:t>
            </a:r>
            <a:r>
              <a:rPr lang="en-GB" sz="1600" b="1" dirty="0" err="1">
                <a:solidFill>
                  <a:srgbClr val="F9B268"/>
                </a:solidFill>
                <a:cs typeface="Arial Black"/>
              </a:rPr>
              <a:t>ponderé</a:t>
            </a:r>
            <a:r>
              <a:rPr lang="en-GB" sz="1600" b="1" dirty="0">
                <a:solidFill>
                  <a:srgbClr val="F9B268"/>
                </a:solidFill>
                <a:cs typeface="Arial Black"/>
              </a:rPr>
              <a:t> </a:t>
            </a:r>
            <a:r>
              <a:rPr lang="en-GB" sz="1600" b="1" dirty="0" err="1">
                <a:solidFill>
                  <a:srgbClr val="F9B268"/>
                </a:solidFill>
                <a:cs typeface="Arial Black"/>
              </a:rPr>
              <a:t>en</a:t>
            </a:r>
            <a:r>
              <a:rPr lang="en-GB" sz="1600" b="1" dirty="0">
                <a:solidFill>
                  <a:srgbClr val="F9B268"/>
                </a:solidFill>
                <a:cs typeface="Arial Black"/>
              </a:rPr>
              <a:t> bonus/malus par la construction de </a:t>
            </a:r>
            <a:r>
              <a:rPr lang="en-GB" sz="1600" b="1" dirty="0" err="1">
                <a:solidFill>
                  <a:srgbClr val="F9B268"/>
                </a:solidFill>
                <a:cs typeface="Arial Black"/>
              </a:rPr>
              <a:t>vos</a:t>
            </a:r>
            <a:r>
              <a:rPr lang="en-GB" sz="1600" b="1" dirty="0">
                <a:solidFill>
                  <a:srgbClr val="F9B268"/>
                </a:solidFill>
                <a:cs typeface="Arial Black"/>
              </a:rPr>
              <a:t> </a:t>
            </a:r>
            <a:r>
              <a:rPr lang="en-GB" sz="1600" b="1" dirty="0" err="1">
                <a:solidFill>
                  <a:srgbClr val="F9B268"/>
                </a:solidFill>
                <a:cs typeface="Arial Black"/>
              </a:rPr>
              <a:t>ressources</a:t>
            </a:r>
            <a:r>
              <a:rPr lang="en-GB" sz="1600" b="1" dirty="0">
                <a:solidFill>
                  <a:srgbClr val="F9B268"/>
                </a:solidFill>
                <a:cs typeface="Arial Black"/>
              </a:rPr>
              <a:t> </a:t>
            </a:r>
            <a:r>
              <a:rPr lang="en-GB" sz="1600" b="1" dirty="0" err="1">
                <a:solidFill>
                  <a:srgbClr val="F9B268"/>
                </a:solidFill>
                <a:cs typeface="Arial Black"/>
              </a:rPr>
              <a:t>numeriques</a:t>
            </a:r>
            <a:r>
              <a:rPr lang="en-GB" sz="1600" b="1" dirty="0">
                <a:solidFill>
                  <a:srgbClr val="F9B268"/>
                </a:solidFill>
                <a:cs typeface="Arial Black"/>
              </a:rPr>
              <a:t> </a:t>
            </a:r>
            <a:r>
              <a:rPr lang="en-GB" sz="1600" b="1" dirty="0" err="1">
                <a:solidFill>
                  <a:srgbClr val="F9B268"/>
                </a:solidFill>
                <a:cs typeface="Arial Black"/>
              </a:rPr>
              <a:t>déposées</a:t>
            </a:r>
            <a:r>
              <a:rPr lang="en-GB" sz="1600" b="1" dirty="0">
                <a:solidFill>
                  <a:srgbClr val="F9B268"/>
                </a:solidFill>
                <a:cs typeface="Arial Black"/>
              </a:rPr>
              <a:t> sur </a:t>
            </a:r>
            <a:r>
              <a:rPr lang="en-GB" sz="1600" b="1" dirty="0" err="1">
                <a:solidFill>
                  <a:srgbClr val="F9B268"/>
                </a:solidFill>
                <a:cs typeface="Arial Black"/>
              </a:rPr>
              <a:t>moodle</a:t>
            </a:r>
            <a:endParaRPr lang="en-GB" sz="1600" b="1" dirty="0">
              <a:solidFill>
                <a:srgbClr val="F9B268"/>
              </a:solidFill>
            </a:endParaRPr>
          </a:p>
          <a:p>
            <a:pPr marL="3403600" algn="l" defTabSz="914400">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b="1" u="sng" dirty="0">
                <a:solidFill>
                  <a:srgbClr val="F9B268"/>
                </a:solidFill>
              </a:rPr>
              <a:t>Session 2 : V</a:t>
            </a:r>
            <a:r>
              <a:rPr lang="en-GB" sz="1600" b="1" dirty="0">
                <a:solidFill>
                  <a:srgbClr val="F9B268"/>
                </a:solidFill>
              </a:rPr>
              <a:t>ideo sur un theme </a:t>
            </a:r>
            <a:r>
              <a:rPr lang="en-GB" sz="1600" b="1" dirty="0" err="1">
                <a:solidFill>
                  <a:srgbClr val="F9B268"/>
                </a:solidFill>
              </a:rPr>
              <a:t>imposé</a:t>
            </a:r>
            <a:endParaRPr lang="en-GB" sz="1600" b="1" dirty="0">
              <a:solidFill>
                <a:srgbClr val="F9B268"/>
              </a:solidFill>
            </a:endParaRPr>
          </a:p>
          <a:p>
            <a:pPr marL="333375" indent="-333375" algn="l" defTabSz="914400">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600" b="1" dirty="0">
              <a:solidFill>
                <a:srgbClr val="F9B268"/>
              </a:solidFill>
            </a:endParaRPr>
          </a:p>
          <a:p>
            <a:pPr marL="333375" indent="-333375" algn="l" defTabSz="914400">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400" b="1" dirty="0">
              <a:solidFill>
                <a:srgbClr val="F9B268"/>
              </a:solidFill>
            </a:endParaRPr>
          </a:p>
          <a:p>
            <a:pPr marL="333375" indent="-333375" algn="l" defTabSz="914400">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400" b="1" dirty="0">
              <a:solidFill>
                <a:srgbClr val="F9B268"/>
              </a:solidFill>
            </a:endParaRPr>
          </a:p>
          <a:p>
            <a:pPr marL="3990975" lvl="8" indent="-333375" algn="l">
              <a:lnSpc>
                <a:spcPct val="80000"/>
              </a:lnSpc>
              <a:spcBef>
                <a:spcPts val="5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600" b="1" dirty="0">
              <a:solidFill>
                <a:srgbClr val="F9B268"/>
              </a:solidFill>
            </a:endParaRPr>
          </a:p>
          <a:p>
            <a:pPr marL="333375" indent="-333375" algn="l" defTabSz="914400">
              <a:lnSpc>
                <a:spcPct val="80000"/>
              </a:lnSpc>
              <a:spcBef>
                <a:spcPts val="5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dirty="0"/>
          </a:p>
          <a:p>
            <a:pPr marL="333375" indent="-333375" algn="l" defTabSz="914400">
              <a:lnSpc>
                <a:spcPct val="80000"/>
              </a:lnSpc>
              <a:spcBef>
                <a:spcPts val="5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dirty="0"/>
          </a:p>
        </p:txBody>
      </p:sp>
      <p:sp>
        <p:nvSpPr>
          <p:cNvPr id="8" name="Espace réservé du pied de page 6"/>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pic>
        <p:nvPicPr>
          <p:cNvPr id="10" name="Image 9"/>
          <p:cNvPicPr>
            <a:picLocks noChangeAspect="1"/>
          </p:cNvPicPr>
          <p:nvPr/>
        </p:nvPicPr>
        <p:blipFill>
          <a:blip r:embed="rId3"/>
          <a:stretch>
            <a:fillRect/>
          </a:stretch>
        </p:blipFill>
        <p:spPr>
          <a:xfrm>
            <a:off x="202875" y="6093296"/>
            <a:ext cx="1488805" cy="539999"/>
          </a:xfrm>
          <a:prstGeom prst="rect">
            <a:avLst/>
          </a:prstGeom>
        </p:spPr>
      </p:pic>
    </p:spTree>
    <p:extLst>
      <p:ext uri="{BB962C8B-B14F-4D97-AF65-F5344CB8AC3E}">
        <p14:creationId xmlns:p14="http://schemas.microsoft.com/office/powerpoint/2010/main" val="326863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6687048" y="116632"/>
            <a:ext cx="2524125" cy="288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F90B2"/>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algn="ct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dirty="0">
                <a:solidFill>
                  <a:schemeClr val="accent1">
                    <a:lumMod val="40000"/>
                    <a:lumOff val="60000"/>
                  </a:schemeClr>
                </a:solidFill>
                <a:latin typeface="Copperplate Gothic Bold" pitchFamily="34" charset="0"/>
              </a:rPr>
              <a:t>SPORT :</a:t>
            </a:r>
          </a:p>
          <a:p>
            <a:pPr algn="ct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b="1" dirty="0">
                <a:solidFill>
                  <a:schemeClr val="accent1">
                    <a:lumMod val="40000"/>
                    <a:lumOff val="60000"/>
                  </a:schemeClr>
                </a:solidFill>
                <a:latin typeface="Copperplate Gothic Bold" pitchFamily="34" charset="0"/>
              </a:rPr>
              <a:t>définition partiale,</a:t>
            </a:r>
          </a:p>
          <a:p>
            <a:pPr algn="ct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b="1" dirty="0">
                <a:solidFill>
                  <a:schemeClr val="accent1">
                    <a:lumMod val="40000"/>
                    <a:lumOff val="60000"/>
                  </a:schemeClr>
                </a:solidFill>
                <a:latin typeface="Copperplate Gothic Bold" pitchFamily="34" charset="0"/>
              </a:rPr>
              <a:t>partielle et provisoire</a:t>
            </a:r>
            <a:r>
              <a:rPr lang="en-GB" sz="1200" b="1" dirty="0">
                <a:solidFill>
                  <a:schemeClr val="accent1">
                    <a:lumMod val="40000"/>
                    <a:lumOff val="60000"/>
                  </a:schemeClr>
                </a:solidFill>
                <a:latin typeface="Copperplate Gothic Bold" pitchFamily="34" charset="0"/>
              </a:rPr>
              <a:t> </a:t>
            </a:r>
          </a:p>
        </p:txBody>
      </p:sp>
      <p:sp>
        <p:nvSpPr>
          <p:cNvPr id="3" name="ZoneTexte 2"/>
          <p:cNvSpPr txBox="1"/>
          <p:nvPr/>
        </p:nvSpPr>
        <p:spPr>
          <a:xfrm>
            <a:off x="6479704" y="3212976"/>
            <a:ext cx="2664296" cy="1948738"/>
          </a:xfrm>
          <a:prstGeom prst="rect">
            <a:avLst/>
          </a:prstGeom>
          <a:noFill/>
        </p:spPr>
        <p:txBody>
          <a:bodyPr wrap="square" rtlCol="0">
            <a:spAutoFit/>
          </a:bodyPr>
          <a:lstStyle/>
          <a:p>
            <a:pPr algn="ctr"/>
            <a:r>
              <a:rPr lang="fr-FR" sz="2800" b="1" dirty="0">
                <a:solidFill>
                  <a:schemeClr val="tx1"/>
                </a:solidFill>
                <a:latin typeface="+mj-lt"/>
              </a:rPr>
              <a:t>Une possible classification basique pour définir ce qui est « sport » et « pas sport »</a:t>
            </a:r>
          </a:p>
        </p:txBody>
      </p:sp>
      <p:sp>
        <p:nvSpPr>
          <p:cNvPr id="32" name="Rectangle 2"/>
          <p:cNvSpPr txBox="1">
            <a:spLocks noChangeArrowheads="1"/>
          </p:cNvSpPr>
          <p:nvPr/>
        </p:nvSpPr>
        <p:spPr>
          <a:xfrm>
            <a:off x="6156176" y="6309320"/>
            <a:ext cx="2160240" cy="504056"/>
          </a:xfrm>
          <a:prstGeom prst="rect">
            <a:avLst/>
          </a:prstGeom>
          <a:ln>
            <a:solidFill>
              <a:srgbClr val="FFC000"/>
            </a:solidFill>
          </a:ln>
        </p:spPr>
        <p:txBody>
          <a:bodyPr vert="horz" anchor="ctr">
            <a:normAutofit fontScale="25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Partition de l’espace</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d’offre des pratiques</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corporelles</a:t>
            </a:r>
          </a:p>
        </p:txBody>
      </p:sp>
      <p:sp>
        <p:nvSpPr>
          <p:cNvPr id="34" name="Rectangle 5"/>
          <p:cNvSpPr txBox="1">
            <a:spLocks noChangeArrowheads="1"/>
          </p:cNvSpPr>
          <p:nvPr/>
        </p:nvSpPr>
        <p:spPr bwMode="auto">
          <a:xfrm>
            <a:off x="6804249" y="620688"/>
            <a:ext cx="2095500" cy="936104"/>
          </a:xfrm>
          <a:prstGeom prst="rect">
            <a:avLst/>
          </a:prstGeom>
          <a:no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F90B2"/>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chemeClr val="tx2"/>
                </a:solidFill>
                <a:latin typeface="Copperplate Gothic Bold" panose="020E0705020206020404" pitchFamily="34" charset="0"/>
              </a:rPr>
              <a:t>11) Les multiples usages de la notion de sport : </a:t>
            </a:r>
            <a:r>
              <a:rPr lang="fr-FR" altLang="fr-FR" sz="1200" b="1" dirty="0">
                <a:solidFill>
                  <a:schemeClr val="tx2"/>
                </a:solidFill>
                <a:latin typeface="Copperplate Gothic Bold" panose="020E0705020206020404" pitchFamily="34" charset="0"/>
              </a:rPr>
              <a:t>essai de définitions</a:t>
            </a:r>
            <a:endParaRPr lang="en-GB" sz="900" b="1" dirty="0">
              <a:solidFill>
                <a:schemeClr val="accent1">
                  <a:lumMod val="40000"/>
                  <a:lumOff val="60000"/>
                </a:schemeClr>
              </a:solidFill>
              <a:latin typeface="Copperplate Gothic Bold" pitchFamily="34" charset="0"/>
            </a:endParaRPr>
          </a:p>
        </p:txBody>
      </p:sp>
      <p:pic>
        <p:nvPicPr>
          <p:cNvPr id="2" name="Image 1" descr="Definition Sport pas spo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16632"/>
            <a:ext cx="6063158" cy="5760000"/>
          </a:xfrm>
          <a:prstGeom prst="rect">
            <a:avLst/>
          </a:prstGeom>
        </p:spPr>
      </p:pic>
      <p:cxnSp>
        <p:nvCxnSpPr>
          <p:cNvPr id="20" name="Connecteur droit avec flèche 19"/>
          <p:cNvCxnSpPr>
            <a:stCxn id="3" idx="0"/>
          </p:cNvCxnSpPr>
          <p:nvPr/>
        </p:nvCxnSpPr>
        <p:spPr>
          <a:xfrm flipH="1" flipV="1">
            <a:off x="5508104" y="1628800"/>
            <a:ext cx="2303748" cy="1584176"/>
          </a:xfrm>
          <a:prstGeom prst="straightConnector1">
            <a:avLst/>
          </a:prstGeom>
          <a:ln w="57150">
            <a:solidFill>
              <a:schemeClr val="accent1">
                <a:lumMod val="75000"/>
              </a:schemeClr>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3"/>
          <a:stretch>
            <a:fillRect/>
          </a:stretch>
        </p:blipFill>
        <p:spPr>
          <a:xfrm>
            <a:off x="202875" y="6093296"/>
            <a:ext cx="1488805" cy="539999"/>
          </a:xfrm>
          <a:prstGeom prst="rect">
            <a:avLst/>
          </a:prstGeom>
        </p:spPr>
      </p:pic>
      <p:sp>
        <p:nvSpPr>
          <p:cNvPr id="5" name="Espace réservé du pied de page 6">
            <a:extLst>
              <a:ext uri="{FF2B5EF4-FFF2-40B4-BE49-F238E27FC236}">
                <a16:creationId xmlns:a16="http://schemas.microsoft.com/office/drawing/2014/main" id="{04E23EF1-372D-7344-8533-FBE71E4CDCF9}"/>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666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260648"/>
            <a:ext cx="8277225" cy="1453852"/>
          </a:xfrm>
          <a:ln>
            <a:solidFill>
              <a:srgbClr val="FFC000"/>
            </a:solidFill>
          </a:ln>
        </p:spPr>
        <p:txBody>
          <a:bodyPr anchor="ctr"/>
          <a:lstStyle/>
          <a:p>
            <a:pPr>
              <a:buFontTx/>
              <a:buNone/>
              <a:defRPr/>
            </a:pPr>
            <a:r>
              <a:rPr lang="fr-FR" altLang="fr-FR" sz="3200" b="1" dirty="0">
                <a:solidFill>
                  <a:srgbClr val="FFFF00"/>
                </a:solidFill>
                <a:effectLst>
                  <a:outerShdw blurRad="38100" dist="38100" dir="2700000" algn="tl">
                    <a:srgbClr val="C0C0C0"/>
                  </a:outerShdw>
                </a:effectLst>
                <a:latin typeface="Copperplate Gothic Bold" panose="020E0705020206020404" pitchFamily="34" charset="0"/>
              </a:rPr>
              <a:t>12) Une  partition  possible  selon l’offre et la demande</a:t>
            </a:r>
            <a:endParaRPr lang="fr-FR" altLang="fr-FR" sz="3600" b="1" dirty="0">
              <a:solidFill>
                <a:srgbClr val="FFFF00"/>
              </a:solidFill>
              <a:effectLst>
                <a:outerShdw blurRad="38100" dist="38100" dir="2700000" algn="tl">
                  <a:srgbClr val="C0C0C0"/>
                </a:outerShdw>
              </a:effectLst>
            </a:endParaRPr>
          </a:p>
        </p:txBody>
      </p:sp>
      <p:sp>
        <p:nvSpPr>
          <p:cNvPr id="5" name="Rectangle 2"/>
          <p:cNvSpPr txBox="1">
            <a:spLocks noChangeArrowheads="1"/>
          </p:cNvSpPr>
          <p:nvPr/>
        </p:nvSpPr>
        <p:spPr>
          <a:xfrm>
            <a:off x="6156176" y="6309320"/>
            <a:ext cx="2160240" cy="504056"/>
          </a:xfrm>
          <a:prstGeom prst="rect">
            <a:avLst/>
          </a:prstGeom>
          <a:ln>
            <a:solidFill>
              <a:srgbClr val="FFC000"/>
            </a:solidFill>
          </a:ln>
        </p:spPr>
        <p:txBody>
          <a:bodyPr vert="horz" anchor="ctr">
            <a:normAutofit fontScale="25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Partition de l’espace</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d’offre des pratiques</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corporelles</a:t>
            </a:r>
          </a:p>
        </p:txBody>
      </p:sp>
      <p:sp>
        <p:nvSpPr>
          <p:cNvPr id="11" name="Oval 4"/>
          <p:cNvSpPr>
            <a:spLocks noChangeArrowheads="1"/>
          </p:cNvSpPr>
          <p:nvPr/>
        </p:nvSpPr>
        <p:spPr bwMode="auto">
          <a:xfrm>
            <a:off x="539750" y="2708275"/>
            <a:ext cx="2879725" cy="287972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2400" b="1" dirty="0"/>
              <a:t>QUI SONT CES </a:t>
            </a:r>
          </a:p>
          <a:p>
            <a:pPr algn="ctr" eaLnBrk="1" hangingPunct="1">
              <a:spcBef>
                <a:spcPct val="0"/>
              </a:spcBef>
              <a:buClrTx/>
              <a:buSzTx/>
              <a:buFontTx/>
              <a:buNone/>
            </a:pPr>
            <a:r>
              <a:rPr lang="fr-FR" altLang="fr-FR" sz="2400" b="1" dirty="0"/>
              <a:t>OFFREURS</a:t>
            </a:r>
          </a:p>
          <a:p>
            <a:pPr algn="ctr" eaLnBrk="1" hangingPunct="1">
              <a:spcBef>
                <a:spcPct val="0"/>
              </a:spcBef>
              <a:buClrTx/>
              <a:buSzTx/>
              <a:buFontTx/>
              <a:buNone/>
            </a:pPr>
            <a:r>
              <a:rPr lang="fr-FR" altLang="fr-FR" sz="2400" b="1" dirty="0"/>
              <a:t>D’EXERCICES</a:t>
            </a:r>
          </a:p>
          <a:p>
            <a:pPr algn="ctr" eaLnBrk="1" hangingPunct="1">
              <a:spcBef>
                <a:spcPct val="0"/>
              </a:spcBef>
              <a:buClrTx/>
              <a:buSzTx/>
              <a:buFontTx/>
              <a:buNone/>
            </a:pPr>
            <a:r>
              <a:rPr lang="fr-FR" altLang="fr-FR" sz="2400" b="1" dirty="0"/>
              <a:t>CORPORELS</a:t>
            </a:r>
          </a:p>
          <a:p>
            <a:pPr algn="ctr" eaLnBrk="1" hangingPunct="1">
              <a:spcBef>
                <a:spcPct val="0"/>
              </a:spcBef>
              <a:buClrTx/>
              <a:buSzTx/>
              <a:buFontTx/>
              <a:buNone/>
            </a:pPr>
            <a:r>
              <a:rPr lang="fr-FR" altLang="fr-FR" sz="2400" b="1" dirty="0"/>
              <a:t>ET PHYSIQUES ?</a:t>
            </a:r>
          </a:p>
        </p:txBody>
      </p:sp>
      <p:sp>
        <p:nvSpPr>
          <p:cNvPr id="12" name="Oval 5"/>
          <p:cNvSpPr>
            <a:spLocks noChangeArrowheads="1"/>
          </p:cNvSpPr>
          <p:nvPr/>
        </p:nvSpPr>
        <p:spPr bwMode="auto">
          <a:xfrm>
            <a:off x="5508625" y="2709863"/>
            <a:ext cx="2879725" cy="2879725"/>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2400" b="1" dirty="0">
                <a:solidFill>
                  <a:srgbClr val="FF0000"/>
                </a:solidFill>
              </a:rPr>
              <a:t>QUI DEMANDE</a:t>
            </a:r>
          </a:p>
          <a:p>
            <a:pPr algn="ctr" eaLnBrk="1" hangingPunct="1">
              <a:spcBef>
                <a:spcPct val="0"/>
              </a:spcBef>
              <a:buClrTx/>
              <a:buSzTx/>
              <a:buFontTx/>
              <a:buNone/>
            </a:pPr>
            <a:r>
              <a:rPr lang="fr-FR" altLang="fr-FR" sz="2400" b="1" dirty="0">
                <a:solidFill>
                  <a:srgbClr val="FF0000"/>
                </a:solidFill>
              </a:rPr>
              <a:t>DE LA PRATIQUE</a:t>
            </a:r>
          </a:p>
          <a:p>
            <a:pPr algn="ctr" eaLnBrk="1" hangingPunct="1">
              <a:spcBef>
                <a:spcPct val="0"/>
              </a:spcBef>
              <a:buClrTx/>
              <a:buSzTx/>
              <a:buFontTx/>
              <a:buNone/>
            </a:pPr>
            <a:r>
              <a:rPr lang="fr-FR" altLang="fr-FR" sz="2400" b="1" dirty="0">
                <a:solidFill>
                  <a:srgbClr val="FF0000"/>
                </a:solidFill>
              </a:rPr>
              <a:t>SPORTIVE</a:t>
            </a:r>
          </a:p>
          <a:p>
            <a:pPr algn="ctr" eaLnBrk="1" hangingPunct="1">
              <a:spcBef>
                <a:spcPct val="0"/>
              </a:spcBef>
              <a:buClrTx/>
              <a:buSzTx/>
              <a:buFontTx/>
              <a:buNone/>
            </a:pPr>
            <a:r>
              <a:rPr lang="fr-FR" altLang="fr-FR" sz="2400" b="1" dirty="0">
                <a:solidFill>
                  <a:srgbClr val="FF0000"/>
                </a:solidFill>
              </a:rPr>
              <a:t>ET CORPORELLE ?</a:t>
            </a:r>
          </a:p>
        </p:txBody>
      </p:sp>
      <p:pic>
        <p:nvPicPr>
          <p:cNvPr id="13"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l="19000" t="8667" r="19000" b="6000"/>
          <a:stretch>
            <a:fillRect/>
          </a:stretch>
        </p:blipFill>
        <p:spPr bwMode="auto">
          <a:xfrm>
            <a:off x="3970585" y="3658344"/>
            <a:ext cx="1033463" cy="1066800"/>
          </a:xfrm>
          <a:prstGeom prst="rect">
            <a:avLst/>
          </a:prstGeom>
          <a:noFill/>
          <a:ln w="57150">
            <a:solidFill>
              <a:srgbClr val="FFC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 name="Image 9"/>
          <p:cNvPicPr>
            <a:picLocks noChangeAspect="1"/>
          </p:cNvPicPr>
          <p:nvPr/>
        </p:nvPicPr>
        <p:blipFill>
          <a:blip r:embed="rId3"/>
          <a:stretch>
            <a:fillRect/>
          </a:stretch>
        </p:blipFill>
        <p:spPr>
          <a:xfrm>
            <a:off x="202875" y="6093296"/>
            <a:ext cx="1488805" cy="539999"/>
          </a:xfrm>
          <a:prstGeom prst="rect">
            <a:avLst/>
          </a:prstGeom>
        </p:spPr>
      </p:pic>
      <p:sp>
        <p:nvSpPr>
          <p:cNvPr id="2" name="Espace réservé du pied de page 6">
            <a:extLst>
              <a:ext uri="{FF2B5EF4-FFF2-40B4-BE49-F238E27FC236}">
                <a16:creationId xmlns:a16="http://schemas.microsoft.com/office/drawing/2014/main" id="{53A16279-A000-88D9-7C00-7E54BD0E29F3}"/>
              </a:ext>
            </a:extLst>
          </p:cNvPr>
          <p:cNvSpPr txBox="1">
            <a:spLocks/>
          </p:cNvSpPr>
          <p:nvPr/>
        </p:nvSpPr>
        <p:spPr>
          <a:xfrm>
            <a:off x="1371600" y="6304235"/>
            <a:ext cx="5791200" cy="365125"/>
          </a:xfrm>
          <a:prstGeom prst="rect">
            <a:avLst/>
          </a:prstGeom>
        </p:spPr>
        <p:txBody>
          <a:bodyPr vert="horz" anchor="b"/>
          <a:lstStyle>
            <a:defPPr>
              <a:defRPr lang="en-GB"/>
            </a:defPPr>
            <a:lvl1pPr algn="ctr" defTabSz="449263" rtl="0" eaLnBrk="1" fontAlgn="auto" latinLnBrk="0" hangingPunct="1">
              <a:lnSpc>
                <a:spcPct val="71000"/>
              </a:lnSpc>
              <a:spcBef>
                <a:spcPts val="0"/>
              </a:spcBef>
              <a:spcAft>
                <a:spcPts val="0"/>
              </a:spcAft>
              <a:buClr>
                <a:srgbClr val="000000"/>
              </a:buClr>
              <a:buSzPct val="100000"/>
              <a:buFont typeface="Times New Roman" pitchFamily="16" charset="0"/>
              <a:defRPr kumimoji="0" sz="1200" kern="1200">
                <a:solidFill>
                  <a:schemeClr val="tx1"/>
                </a:solidFill>
                <a:latin typeface="+mn-lt"/>
                <a:ea typeface="+mn-ea"/>
                <a:cs typeface="+mn-cs"/>
              </a:defRPr>
            </a:lvl1pPr>
            <a:lvl2pPr marL="742950" indent="-28575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defRPr/>
            </a:pPr>
            <a:r>
              <a:rPr lang="fr-FR" sz="900" b="1">
                <a:solidFill>
                  <a:srgbClr val="FFC000"/>
                </a:solidFill>
              </a:rPr>
              <a:t>Cours  de  Sébastien  MALAPEL ( IT2S L3P SHN)</a:t>
            </a:r>
            <a:endParaRPr lang="fr-FR" sz="900" b="1" dirty="0">
              <a:solidFill>
                <a:srgbClr val="FFC000"/>
              </a:solidFill>
            </a:endParaRPr>
          </a:p>
        </p:txBody>
      </p:sp>
    </p:spTree>
    <p:extLst>
      <p:ext uri="{BB962C8B-B14F-4D97-AF65-F5344CB8AC3E}">
        <p14:creationId xmlns:p14="http://schemas.microsoft.com/office/powerpoint/2010/main" val="301179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16632"/>
            <a:ext cx="8277225" cy="1441450"/>
          </a:xfrm>
          <a:ln>
            <a:solidFill>
              <a:srgbClr val="FFC000"/>
            </a:solidFill>
          </a:ln>
        </p:spPr>
        <p:txBody>
          <a:bodyPr anchor="ctr"/>
          <a:lstStyle/>
          <a:p>
            <a:pPr>
              <a:buFontTx/>
              <a:buNone/>
              <a:defRPr/>
            </a:pPr>
            <a:r>
              <a:rPr lang="fr-FR" altLang="fr-FR" sz="3200" b="1" dirty="0">
                <a:solidFill>
                  <a:srgbClr val="FFFF00"/>
                </a:solidFill>
                <a:effectLst>
                  <a:outerShdw blurRad="38100" dist="38100" dir="2700000" algn="tl">
                    <a:srgbClr val="C0C0C0"/>
                  </a:outerShdw>
                </a:effectLst>
                <a:latin typeface="Copperplate Gothic Bold" panose="020E0705020206020404" pitchFamily="34" charset="0"/>
              </a:rPr>
              <a:t>13) Le rapport « Pratique – Groupes de pression »</a:t>
            </a:r>
            <a:endParaRPr lang="fr-FR" altLang="fr-FR" sz="3600" b="1" dirty="0">
              <a:solidFill>
                <a:srgbClr val="FFFF00"/>
              </a:solidFill>
              <a:effectLst>
                <a:outerShdw blurRad="38100" dist="38100" dir="2700000" algn="tl">
                  <a:srgbClr val="C0C0C0"/>
                </a:outerShdw>
              </a:effectLst>
            </a:endParaRPr>
          </a:p>
        </p:txBody>
      </p:sp>
      <p:sp>
        <p:nvSpPr>
          <p:cNvPr id="8195" name="Oval 4"/>
          <p:cNvSpPr>
            <a:spLocks noChangeArrowheads="1"/>
          </p:cNvSpPr>
          <p:nvPr/>
        </p:nvSpPr>
        <p:spPr bwMode="auto">
          <a:xfrm>
            <a:off x="539750" y="2708275"/>
            <a:ext cx="2879725" cy="287972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1600" b="1"/>
              <a:t>OFFREURS D’EXERCICES</a:t>
            </a:r>
          </a:p>
          <a:p>
            <a:pPr algn="ctr" eaLnBrk="1" hangingPunct="1">
              <a:spcBef>
                <a:spcPct val="0"/>
              </a:spcBef>
              <a:buClrTx/>
              <a:buSzTx/>
              <a:buFontTx/>
              <a:buNone/>
            </a:pPr>
            <a:r>
              <a:rPr lang="fr-FR" altLang="fr-FR" sz="1600" b="1"/>
              <a:t>CORPORELS ET PHYSIQUES</a:t>
            </a:r>
          </a:p>
        </p:txBody>
      </p:sp>
      <p:sp>
        <p:nvSpPr>
          <p:cNvPr id="8196" name="Oval 5"/>
          <p:cNvSpPr>
            <a:spLocks noChangeArrowheads="1"/>
          </p:cNvSpPr>
          <p:nvPr/>
        </p:nvSpPr>
        <p:spPr bwMode="auto">
          <a:xfrm>
            <a:off x="5508625" y="2709863"/>
            <a:ext cx="2879725" cy="2879725"/>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1600" b="1"/>
              <a:t>DEMANDE DE PRATIQUE</a:t>
            </a:r>
          </a:p>
          <a:p>
            <a:pPr algn="ctr" eaLnBrk="1" hangingPunct="1">
              <a:spcBef>
                <a:spcPct val="0"/>
              </a:spcBef>
              <a:buClrTx/>
              <a:buSzTx/>
              <a:buFontTx/>
              <a:buNone/>
            </a:pPr>
            <a:r>
              <a:rPr lang="fr-FR" altLang="fr-FR" sz="1600" b="1"/>
              <a:t>SPORTIVE ET CORPORELLE</a:t>
            </a:r>
          </a:p>
        </p:txBody>
      </p:sp>
      <p:sp>
        <p:nvSpPr>
          <p:cNvPr id="8197" name="Oval 6"/>
          <p:cNvSpPr>
            <a:spLocks noChangeArrowheads="1"/>
          </p:cNvSpPr>
          <p:nvPr/>
        </p:nvSpPr>
        <p:spPr bwMode="auto">
          <a:xfrm>
            <a:off x="3924300" y="1810073"/>
            <a:ext cx="1258888" cy="1258887"/>
          </a:xfrm>
          <a:prstGeom prst="ellipse">
            <a:avLst/>
          </a:prstGeom>
          <a:solidFill>
            <a:srgbClr val="FFCC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1100" b="1"/>
              <a:t>LES</a:t>
            </a:r>
          </a:p>
          <a:p>
            <a:pPr algn="ctr" eaLnBrk="1" hangingPunct="1">
              <a:spcBef>
                <a:spcPct val="0"/>
              </a:spcBef>
              <a:buClrTx/>
              <a:buSzTx/>
              <a:buFontTx/>
              <a:buNone/>
            </a:pPr>
            <a:r>
              <a:rPr lang="fr-FR" altLang="fr-FR" sz="1100" b="1"/>
              <a:t>FABRICANTS</a:t>
            </a:r>
          </a:p>
        </p:txBody>
      </p:sp>
      <p:sp>
        <p:nvSpPr>
          <p:cNvPr id="8198" name="Oval 7"/>
          <p:cNvSpPr>
            <a:spLocks noChangeArrowheads="1"/>
          </p:cNvSpPr>
          <p:nvPr/>
        </p:nvSpPr>
        <p:spPr bwMode="auto">
          <a:xfrm>
            <a:off x="3924300" y="2890838"/>
            <a:ext cx="1258888" cy="1258887"/>
          </a:xfrm>
          <a:prstGeom prst="ellipse">
            <a:avLst/>
          </a:prstGeom>
          <a:solidFill>
            <a:srgbClr val="FF00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1100" b="1"/>
              <a:t>LA PRESSE</a:t>
            </a:r>
          </a:p>
          <a:p>
            <a:pPr algn="ctr" eaLnBrk="1" hangingPunct="1">
              <a:spcBef>
                <a:spcPct val="0"/>
              </a:spcBef>
              <a:buClrTx/>
              <a:buSzTx/>
              <a:buFontTx/>
              <a:buNone/>
            </a:pPr>
            <a:r>
              <a:rPr lang="fr-FR" altLang="fr-FR" sz="1100" b="1"/>
              <a:t>SPORTIVE</a:t>
            </a:r>
          </a:p>
        </p:txBody>
      </p:sp>
      <p:sp>
        <p:nvSpPr>
          <p:cNvPr id="8199" name="Oval 8"/>
          <p:cNvSpPr>
            <a:spLocks noChangeArrowheads="1"/>
          </p:cNvSpPr>
          <p:nvPr/>
        </p:nvSpPr>
        <p:spPr bwMode="auto">
          <a:xfrm>
            <a:off x="3924300" y="5013176"/>
            <a:ext cx="1258888" cy="125888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1100" b="1"/>
              <a:t>LES</a:t>
            </a:r>
          </a:p>
          <a:p>
            <a:pPr algn="ctr" eaLnBrk="1" hangingPunct="1">
              <a:spcBef>
                <a:spcPct val="0"/>
              </a:spcBef>
              <a:buClrTx/>
              <a:buSzTx/>
              <a:buFontTx/>
              <a:buNone/>
            </a:pPr>
            <a:r>
              <a:rPr lang="fr-FR" altLang="fr-FR" sz="1100" b="1"/>
              <a:t>ENSEIGNANTS</a:t>
            </a:r>
          </a:p>
        </p:txBody>
      </p:sp>
      <p:sp>
        <p:nvSpPr>
          <p:cNvPr id="8200" name="Oval 9"/>
          <p:cNvSpPr>
            <a:spLocks noChangeArrowheads="1"/>
          </p:cNvSpPr>
          <p:nvPr/>
        </p:nvSpPr>
        <p:spPr bwMode="auto">
          <a:xfrm>
            <a:off x="3924300" y="4005064"/>
            <a:ext cx="1258888" cy="1258887"/>
          </a:xfrm>
          <a:prstGeom prst="ellipse">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1100" b="1"/>
              <a:t>LES</a:t>
            </a:r>
          </a:p>
          <a:p>
            <a:pPr algn="ctr" eaLnBrk="1" hangingPunct="1">
              <a:spcBef>
                <a:spcPct val="0"/>
              </a:spcBef>
              <a:buClrTx/>
              <a:buSzTx/>
              <a:buFontTx/>
              <a:buNone/>
            </a:pPr>
            <a:r>
              <a:rPr lang="fr-FR" altLang="fr-FR" sz="1100" b="1"/>
              <a:t>ORGANISATEURS</a:t>
            </a:r>
          </a:p>
          <a:p>
            <a:pPr algn="ctr" eaLnBrk="1" hangingPunct="1">
              <a:spcBef>
                <a:spcPct val="0"/>
              </a:spcBef>
              <a:buClrTx/>
              <a:buSzTx/>
              <a:buFontTx/>
              <a:buNone/>
            </a:pPr>
            <a:r>
              <a:rPr lang="fr-FR" altLang="fr-FR" sz="1100" b="1"/>
              <a:t>DE</a:t>
            </a:r>
          </a:p>
          <a:p>
            <a:pPr algn="ctr" eaLnBrk="1" hangingPunct="1">
              <a:spcBef>
                <a:spcPct val="0"/>
              </a:spcBef>
              <a:buClrTx/>
              <a:buSzTx/>
              <a:buFontTx/>
              <a:buNone/>
            </a:pPr>
            <a:r>
              <a:rPr lang="fr-FR" altLang="fr-FR" sz="1100" b="1"/>
              <a:t>SPECTACLE</a:t>
            </a:r>
          </a:p>
        </p:txBody>
      </p:sp>
      <p:sp>
        <p:nvSpPr>
          <p:cNvPr id="12" name="Rectangle 2"/>
          <p:cNvSpPr txBox="1">
            <a:spLocks noChangeArrowheads="1"/>
          </p:cNvSpPr>
          <p:nvPr/>
        </p:nvSpPr>
        <p:spPr>
          <a:xfrm>
            <a:off x="6156176" y="6309320"/>
            <a:ext cx="2160240" cy="504056"/>
          </a:xfrm>
          <a:prstGeom prst="rect">
            <a:avLst/>
          </a:prstGeom>
          <a:ln>
            <a:solidFill>
              <a:srgbClr val="FFC000"/>
            </a:solidFill>
          </a:ln>
        </p:spPr>
        <p:txBody>
          <a:bodyPr vert="horz" anchor="ctr">
            <a:normAutofit fontScale="25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Partition de l’espace</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d’offre des pratiques</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corporelles</a:t>
            </a:r>
          </a:p>
        </p:txBody>
      </p:sp>
      <p:pic>
        <p:nvPicPr>
          <p:cNvPr id="15" name="Image 14"/>
          <p:cNvPicPr>
            <a:picLocks noChangeAspect="1"/>
          </p:cNvPicPr>
          <p:nvPr/>
        </p:nvPicPr>
        <p:blipFill>
          <a:blip r:embed="rId2"/>
          <a:stretch>
            <a:fillRect/>
          </a:stretch>
        </p:blipFill>
        <p:spPr>
          <a:xfrm>
            <a:off x="202875" y="6093296"/>
            <a:ext cx="1488805" cy="539999"/>
          </a:xfrm>
          <a:prstGeom prst="rect">
            <a:avLst/>
          </a:prstGeom>
        </p:spPr>
      </p:pic>
      <p:sp>
        <p:nvSpPr>
          <p:cNvPr id="2" name="Espace réservé du pied de page 6">
            <a:extLst>
              <a:ext uri="{FF2B5EF4-FFF2-40B4-BE49-F238E27FC236}">
                <a16:creationId xmlns:a16="http://schemas.microsoft.com/office/drawing/2014/main" id="{8B833770-BE9B-2C68-090F-3DD0BED72FC5}"/>
              </a:ext>
            </a:extLst>
          </p:cNvPr>
          <p:cNvSpPr txBox="1">
            <a:spLocks/>
          </p:cNvSpPr>
          <p:nvPr/>
        </p:nvSpPr>
        <p:spPr>
          <a:xfrm>
            <a:off x="1371600" y="6304235"/>
            <a:ext cx="5791200" cy="365125"/>
          </a:xfrm>
          <a:prstGeom prst="rect">
            <a:avLst/>
          </a:prstGeom>
        </p:spPr>
        <p:txBody>
          <a:bodyPr vert="horz" anchor="b"/>
          <a:lstStyle>
            <a:defPPr>
              <a:defRPr lang="en-GB"/>
            </a:defPPr>
            <a:lvl1pPr algn="ctr" defTabSz="449263" rtl="0" eaLnBrk="1" fontAlgn="auto" latinLnBrk="0" hangingPunct="1">
              <a:lnSpc>
                <a:spcPct val="71000"/>
              </a:lnSpc>
              <a:spcBef>
                <a:spcPts val="0"/>
              </a:spcBef>
              <a:spcAft>
                <a:spcPts val="0"/>
              </a:spcAft>
              <a:buClr>
                <a:srgbClr val="000000"/>
              </a:buClr>
              <a:buSzPct val="100000"/>
              <a:buFont typeface="Times New Roman" pitchFamily="16" charset="0"/>
              <a:defRPr kumimoji="0" sz="1200" kern="1200">
                <a:solidFill>
                  <a:schemeClr val="tx1"/>
                </a:solidFill>
                <a:latin typeface="+mn-lt"/>
                <a:ea typeface="+mn-ea"/>
                <a:cs typeface="+mn-cs"/>
              </a:defRPr>
            </a:lvl1pPr>
            <a:lvl2pPr marL="742950" indent="-28575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defRPr/>
            </a:pPr>
            <a:r>
              <a:rPr lang="fr-FR" sz="900" b="1">
                <a:solidFill>
                  <a:srgbClr val="FFC000"/>
                </a:solidFill>
              </a:rPr>
              <a:t>Cours  de  Sébastien  MALAPEL ( IT2S L3P SHN)</a:t>
            </a:r>
            <a:endParaRPr lang="fr-FR" sz="900" b="1" dirty="0">
              <a:solidFill>
                <a:srgbClr val="FFC000"/>
              </a:solidFill>
            </a:endParaRPr>
          </a:p>
        </p:txBody>
      </p:sp>
    </p:spTree>
    <p:extLst>
      <p:ext uri="{BB962C8B-B14F-4D97-AF65-F5344CB8AC3E}">
        <p14:creationId xmlns:p14="http://schemas.microsoft.com/office/powerpoint/2010/main" val="140443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6632"/>
            <a:ext cx="8277225" cy="1584920"/>
          </a:xfrm>
          <a:ln>
            <a:solidFill>
              <a:srgbClr val="FFC000"/>
            </a:solidFill>
          </a:ln>
        </p:spPr>
        <p:txBody>
          <a:bodyPr anchor="ctr"/>
          <a:lstStyle/>
          <a:p>
            <a:pPr>
              <a:buFontTx/>
              <a:buNone/>
              <a:defRPr/>
            </a:pPr>
            <a:r>
              <a:rPr lang="fr-FR" altLang="fr-FR" sz="3200" b="1" dirty="0">
                <a:solidFill>
                  <a:srgbClr val="FFFF00"/>
                </a:solidFill>
                <a:effectLst>
                  <a:outerShdw blurRad="38100" dist="38100" dir="2700000" algn="tl">
                    <a:srgbClr val="C0C0C0"/>
                  </a:outerShdw>
                </a:effectLst>
                <a:latin typeface="Copperplate Gothic Bold" panose="020E0705020206020404" pitchFamily="34" charset="0"/>
              </a:rPr>
              <a:t>14) Essai de modélisation du phénomène sportif, </a:t>
            </a:r>
            <a:r>
              <a:rPr lang="fr-FR" altLang="fr-FR" sz="2400" b="1" dirty="0">
                <a:solidFill>
                  <a:srgbClr val="FFFF00"/>
                </a:solidFill>
                <a:effectLst>
                  <a:outerShdw blurRad="38100" dist="38100" dir="2700000" algn="tl">
                    <a:srgbClr val="C0C0C0"/>
                  </a:outerShdw>
                </a:effectLst>
                <a:latin typeface="Copperplate Gothic Bold" panose="020E0705020206020404" pitchFamily="34" charset="0"/>
              </a:rPr>
              <a:t>versant «offre»</a:t>
            </a:r>
            <a:endParaRPr lang="fr-FR" altLang="fr-FR" sz="3600" b="1" dirty="0">
              <a:solidFill>
                <a:srgbClr val="FFFF00"/>
              </a:solidFill>
              <a:effectLst>
                <a:outerShdw blurRad="38100" dist="38100" dir="2700000" algn="tl">
                  <a:srgbClr val="C0C0C0"/>
                </a:outerShdw>
              </a:effectLst>
            </a:endParaRPr>
          </a:p>
        </p:txBody>
      </p:sp>
      <p:sp>
        <p:nvSpPr>
          <p:cNvPr id="5" name="Oval 4"/>
          <p:cNvSpPr>
            <a:spLocks noChangeArrowheads="1"/>
          </p:cNvSpPr>
          <p:nvPr/>
        </p:nvSpPr>
        <p:spPr bwMode="auto">
          <a:xfrm>
            <a:off x="3203848" y="2420888"/>
            <a:ext cx="2879725" cy="287972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fr-FR" altLang="fr-FR" sz="1600" b="1"/>
              <a:t>OFFREURS D’EXERCICES</a:t>
            </a:r>
          </a:p>
          <a:p>
            <a:pPr algn="ctr" eaLnBrk="1" hangingPunct="1">
              <a:spcBef>
                <a:spcPct val="0"/>
              </a:spcBef>
              <a:buClrTx/>
              <a:buSzTx/>
              <a:buFontTx/>
              <a:buNone/>
            </a:pPr>
            <a:r>
              <a:rPr lang="fr-FR" altLang="fr-FR" sz="1600" b="1"/>
              <a:t>CORPORELS ET PHYSIQUES</a:t>
            </a:r>
          </a:p>
        </p:txBody>
      </p:sp>
      <p:sp>
        <p:nvSpPr>
          <p:cNvPr id="6" name="Ellipse 5"/>
          <p:cNvSpPr>
            <a:spLocks noChangeAspect="1"/>
          </p:cNvSpPr>
          <p:nvPr/>
        </p:nvSpPr>
        <p:spPr>
          <a:xfrm>
            <a:off x="212464" y="3068960"/>
            <a:ext cx="1440000" cy="1440000"/>
          </a:xfrm>
          <a:prstGeom prst="ellipse">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Champ</a:t>
            </a:r>
          </a:p>
          <a:p>
            <a:pPr algn="ctr"/>
            <a:r>
              <a:rPr lang="fr-FR" sz="1600" b="1" dirty="0"/>
              <a:t>scolaire</a:t>
            </a:r>
          </a:p>
        </p:txBody>
      </p:sp>
      <p:sp>
        <p:nvSpPr>
          <p:cNvPr id="7" name="Ellipse 6"/>
          <p:cNvSpPr>
            <a:spLocks noChangeAspect="1"/>
          </p:cNvSpPr>
          <p:nvPr/>
        </p:nvSpPr>
        <p:spPr>
          <a:xfrm>
            <a:off x="1619672" y="1989000"/>
            <a:ext cx="1440000" cy="1440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t>Producteurs d’Infrastructures </a:t>
            </a:r>
          </a:p>
          <a:p>
            <a:pPr algn="ctr"/>
            <a:r>
              <a:rPr lang="fr-FR" sz="800" b="1" dirty="0"/>
              <a:t>sportives</a:t>
            </a:r>
          </a:p>
        </p:txBody>
      </p:sp>
      <p:sp>
        <p:nvSpPr>
          <p:cNvPr id="8" name="Ellipse 7"/>
          <p:cNvSpPr>
            <a:spLocks noChangeAspect="1"/>
          </p:cNvSpPr>
          <p:nvPr/>
        </p:nvSpPr>
        <p:spPr>
          <a:xfrm>
            <a:off x="6372200" y="1989000"/>
            <a:ext cx="1440000" cy="1440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t>Producteurs d’Articles de Sport</a:t>
            </a:r>
          </a:p>
        </p:txBody>
      </p:sp>
      <p:sp>
        <p:nvSpPr>
          <p:cNvPr id="9" name="Ellipse 8"/>
          <p:cNvSpPr>
            <a:spLocks noChangeAspect="1"/>
          </p:cNvSpPr>
          <p:nvPr/>
        </p:nvSpPr>
        <p:spPr>
          <a:xfrm>
            <a:off x="7086148" y="3600209"/>
            <a:ext cx="1440000" cy="1440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Champ</a:t>
            </a:r>
          </a:p>
          <a:p>
            <a:pPr algn="ctr"/>
            <a:r>
              <a:rPr lang="fr-FR" sz="1400" b="1" dirty="0"/>
              <a:t>associatif</a:t>
            </a:r>
          </a:p>
        </p:txBody>
      </p:sp>
      <p:sp>
        <p:nvSpPr>
          <p:cNvPr id="10" name="Rectangle 9"/>
          <p:cNvSpPr/>
          <p:nvPr/>
        </p:nvSpPr>
        <p:spPr>
          <a:xfrm>
            <a:off x="3059672" y="5622743"/>
            <a:ext cx="3096688" cy="326537"/>
          </a:xfrm>
          <a:prstGeom prst="rect">
            <a:avLst/>
          </a:prstGeom>
          <a:solidFill>
            <a:srgbClr val="5725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Mondes des affaires</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420888"/>
            <a:ext cx="1541522" cy="11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a:xfrm>
            <a:off x="6156176" y="6309320"/>
            <a:ext cx="2160240" cy="504056"/>
          </a:xfrm>
          <a:prstGeom prst="rect">
            <a:avLst/>
          </a:prstGeom>
          <a:ln>
            <a:solidFill>
              <a:srgbClr val="FFC000"/>
            </a:solidFill>
          </a:ln>
        </p:spPr>
        <p:txBody>
          <a:bodyPr vert="horz" anchor="ctr">
            <a:normAutofit fontScale="25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Partition de l’espace</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d’offre des pratiques</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corporelles</a:t>
            </a:r>
          </a:p>
        </p:txBody>
      </p:sp>
      <p:pic>
        <p:nvPicPr>
          <p:cNvPr id="15" name="Image 14"/>
          <p:cNvPicPr>
            <a:picLocks noChangeAspect="1"/>
          </p:cNvPicPr>
          <p:nvPr/>
        </p:nvPicPr>
        <p:blipFill>
          <a:blip r:embed="rId3"/>
          <a:stretch>
            <a:fillRect/>
          </a:stretch>
        </p:blipFill>
        <p:spPr>
          <a:xfrm>
            <a:off x="202875" y="6093296"/>
            <a:ext cx="1488805" cy="539999"/>
          </a:xfrm>
          <a:prstGeom prst="rect">
            <a:avLst/>
          </a:prstGeom>
        </p:spPr>
      </p:pic>
      <p:sp>
        <p:nvSpPr>
          <p:cNvPr id="2" name="Espace réservé du pied de page 6">
            <a:extLst>
              <a:ext uri="{FF2B5EF4-FFF2-40B4-BE49-F238E27FC236}">
                <a16:creationId xmlns:a16="http://schemas.microsoft.com/office/drawing/2014/main" id="{DF3414C3-F4AB-F7DB-34B6-169F0BCB8CC9}"/>
              </a:ext>
            </a:extLst>
          </p:cNvPr>
          <p:cNvSpPr txBox="1">
            <a:spLocks/>
          </p:cNvSpPr>
          <p:nvPr/>
        </p:nvSpPr>
        <p:spPr>
          <a:xfrm>
            <a:off x="1371600" y="6304235"/>
            <a:ext cx="5791200" cy="365125"/>
          </a:xfrm>
          <a:prstGeom prst="rect">
            <a:avLst/>
          </a:prstGeom>
        </p:spPr>
        <p:txBody>
          <a:bodyPr vert="horz" anchor="b"/>
          <a:lstStyle>
            <a:defPPr>
              <a:defRPr lang="en-GB"/>
            </a:defPPr>
            <a:lvl1pPr algn="ctr" defTabSz="449263" rtl="0" eaLnBrk="1" fontAlgn="auto" latinLnBrk="0" hangingPunct="1">
              <a:lnSpc>
                <a:spcPct val="71000"/>
              </a:lnSpc>
              <a:spcBef>
                <a:spcPts val="0"/>
              </a:spcBef>
              <a:spcAft>
                <a:spcPts val="0"/>
              </a:spcAft>
              <a:buClr>
                <a:srgbClr val="000000"/>
              </a:buClr>
              <a:buSzPct val="100000"/>
              <a:buFont typeface="Times New Roman" pitchFamily="16" charset="0"/>
              <a:defRPr kumimoji="0" sz="1200" kern="1200">
                <a:solidFill>
                  <a:schemeClr val="tx1"/>
                </a:solidFill>
                <a:latin typeface="+mn-lt"/>
                <a:ea typeface="+mn-ea"/>
                <a:cs typeface="+mn-cs"/>
              </a:defRPr>
            </a:lvl1pPr>
            <a:lvl2pPr marL="742950" indent="-28575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lnSpc>
                <a:spcPct val="71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defRPr/>
            </a:pPr>
            <a:r>
              <a:rPr lang="fr-FR" sz="900" b="1">
                <a:solidFill>
                  <a:srgbClr val="FFC000"/>
                </a:solidFill>
              </a:rPr>
              <a:t>Cours  de  Sébastien  MALAPEL ( IT2S L3P SHN)</a:t>
            </a:r>
            <a:endParaRPr lang="fr-FR" sz="900" b="1" dirty="0">
              <a:solidFill>
                <a:srgbClr val="FFC000"/>
              </a:solidFill>
            </a:endParaRPr>
          </a:p>
        </p:txBody>
      </p:sp>
    </p:spTree>
    <p:extLst>
      <p:ext uri="{BB962C8B-B14F-4D97-AF65-F5344CB8AC3E}">
        <p14:creationId xmlns:p14="http://schemas.microsoft.com/office/powerpoint/2010/main" val="348176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718428135"/>
              </p:ext>
            </p:extLst>
          </p:nvPr>
        </p:nvGraphicFramePr>
        <p:xfrm>
          <a:off x="1524000" y="9491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necteur droit 6"/>
          <p:cNvCxnSpPr/>
          <p:nvPr/>
        </p:nvCxnSpPr>
        <p:spPr>
          <a:xfrm>
            <a:off x="3780096" y="1484784"/>
            <a:ext cx="1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779912" y="1926000"/>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1960" y="620736"/>
            <a:ext cx="610759"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ZoneTexte 11"/>
          <p:cNvSpPr txBox="1"/>
          <p:nvPr/>
        </p:nvSpPr>
        <p:spPr>
          <a:xfrm>
            <a:off x="3707904" y="5409543"/>
            <a:ext cx="1728008" cy="2132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r-FR" sz="1100" b="1" dirty="0"/>
              <a:t>DROITE</a:t>
            </a:r>
            <a:endParaRPr lang="fr-FR" b="1" dirty="0"/>
          </a:p>
        </p:txBody>
      </p:sp>
      <p:sp>
        <p:nvSpPr>
          <p:cNvPr id="13" name="ZoneTexte 12"/>
          <p:cNvSpPr txBox="1"/>
          <p:nvPr/>
        </p:nvSpPr>
        <p:spPr>
          <a:xfrm>
            <a:off x="3707904" y="404664"/>
            <a:ext cx="1728008" cy="2132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r-FR" sz="1100" b="1" dirty="0"/>
              <a:t>DROITE</a:t>
            </a:r>
            <a:endParaRPr lang="fr-FR" b="1" dirty="0"/>
          </a:p>
        </p:txBody>
      </p:sp>
      <p:sp>
        <p:nvSpPr>
          <p:cNvPr id="14" name="ZoneTexte 13"/>
          <p:cNvSpPr txBox="1"/>
          <p:nvPr/>
        </p:nvSpPr>
        <p:spPr>
          <a:xfrm>
            <a:off x="6156360" y="3068960"/>
            <a:ext cx="1728008" cy="2132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r-FR" sz="1100" b="1" dirty="0"/>
              <a:t>GAUCHE</a:t>
            </a:r>
            <a:endParaRPr lang="fr-FR" b="1" dirty="0"/>
          </a:p>
        </p:txBody>
      </p:sp>
      <p:sp>
        <p:nvSpPr>
          <p:cNvPr id="16" name="ZoneTexte 15"/>
          <p:cNvSpPr txBox="1"/>
          <p:nvPr/>
        </p:nvSpPr>
        <p:spPr>
          <a:xfrm>
            <a:off x="1259632" y="3068960"/>
            <a:ext cx="1728008" cy="2132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r-FR" sz="1100" b="1" dirty="0"/>
              <a:t>GAUCHE</a:t>
            </a:r>
            <a:endParaRPr lang="fr-FR" b="1" dirty="0"/>
          </a:p>
        </p:txBody>
      </p:sp>
      <p:sp>
        <p:nvSpPr>
          <p:cNvPr id="17" name="ZoneTexte 16"/>
          <p:cNvSpPr txBox="1"/>
          <p:nvPr/>
        </p:nvSpPr>
        <p:spPr>
          <a:xfrm>
            <a:off x="971784" y="2711744"/>
            <a:ext cx="1728008" cy="2132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r-FR" sz="1100" b="1" dirty="0"/>
              <a:t>VALEURS « ETHIQUE »</a:t>
            </a:r>
            <a:endParaRPr lang="fr-FR" b="1" dirty="0"/>
          </a:p>
        </p:txBody>
      </p:sp>
      <p:sp>
        <p:nvSpPr>
          <p:cNvPr id="18" name="ZoneTexte 17"/>
          <p:cNvSpPr txBox="1"/>
          <p:nvPr/>
        </p:nvSpPr>
        <p:spPr>
          <a:xfrm>
            <a:off x="6660416" y="2708920"/>
            <a:ext cx="1728008" cy="2132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r-FR" sz="1100" b="1" dirty="0"/>
              <a:t>VALEURS « ETHIQUE »</a:t>
            </a:r>
            <a:endParaRPr lang="fr-FR" b="1" dirty="0"/>
          </a:p>
        </p:txBody>
      </p:sp>
      <p:sp>
        <p:nvSpPr>
          <p:cNvPr id="19" name="ZoneTexte 18"/>
          <p:cNvSpPr txBox="1"/>
          <p:nvPr/>
        </p:nvSpPr>
        <p:spPr>
          <a:xfrm>
            <a:off x="4716200" y="5040209"/>
            <a:ext cx="1728008" cy="45281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r-FR" sz="1100" b="1" dirty="0"/>
              <a:t>VALEURS « ESTHETIQUE » et ECONOMIQUE</a:t>
            </a:r>
            <a:endParaRPr lang="fr-FR" b="1" dirty="0"/>
          </a:p>
        </p:txBody>
      </p:sp>
      <p:sp>
        <p:nvSpPr>
          <p:cNvPr id="20" name="ZoneTexte 19"/>
          <p:cNvSpPr txBox="1"/>
          <p:nvPr/>
        </p:nvSpPr>
        <p:spPr>
          <a:xfrm>
            <a:off x="4644008" y="188640"/>
            <a:ext cx="1728008" cy="33265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r-FR" sz="1100" b="1" dirty="0"/>
              <a:t>VALEURS « ETHIQUE » et ECONOMIQUE</a:t>
            </a:r>
            <a:endParaRPr lang="fr-FR" b="1" dirty="0"/>
          </a:p>
        </p:txBody>
      </p:sp>
      <p:sp>
        <p:nvSpPr>
          <p:cNvPr id="4" name="Ellipse 3"/>
          <p:cNvSpPr>
            <a:spLocks noChangeAspect="1"/>
          </p:cNvSpPr>
          <p:nvPr/>
        </p:nvSpPr>
        <p:spPr>
          <a:xfrm>
            <a:off x="1619672" y="296736"/>
            <a:ext cx="1440000" cy="1440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t>Producteurs d’Infrastructures </a:t>
            </a:r>
          </a:p>
          <a:p>
            <a:pPr algn="ctr"/>
            <a:r>
              <a:rPr lang="fr-FR" sz="800" b="1" dirty="0"/>
              <a:t>sportives</a:t>
            </a:r>
          </a:p>
        </p:txBody>
      </p:sp>
      <p:sp>
        <p:nvSpPr>
          <p:cNvPr id="21" name="Ellipse 20"/>
          <p:cNvSpPr>
            <a:spLocks noChangeAspect="1"/>
          </p:cNvSpPr>
          <p:nvPr/>
        </p:nvSpPr>
        <p:spPr>
          <a:xfrm>
            <a:off x="6372200" y="332736"/>
            <a:ext cx="1440000" cy="1440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t>Producteurs d’Articles de Sport</a:t>
            </a:r>
          </a:p>
        </p:txBody>
      </p:sp>
      <p:sp>
        <p:nvSpPr>
          <p:cNvPr id="22" name="Ellipse 21"/>
          <p:cNvSpPr>
            <a:spLocks noChangeAspect="1"/>
          </p:cNvSpPr>
          <p:nvPr/>
        </p:nvSpPr>
        <p:spPr>
          <a:xfrm>
            <a:off x="212464" y="3068960"/>
            <a:ext cx="1440000" cy="1440000"/>
          </a:xfrm>
          <a:prstGeom prst="ellipse">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Champ</a:t>
            </a:r>
          </a:p>
          <a:p>
            <a:pPr algn="ctr"/>
            <a:r>
              <a:rPr lang="fr-FR" sz="1600" b="1" dirty="0"/>
              <a:t>scolaire</a:t>
            </a:r>
          </a:p>
        </p:txBody>
      </p:sp>
      <p:sp>
        <p:nvSpPr>
          <p:cNvPr id="23" name="Ellipse 22"/>
          <p:cNvSpPr>
            <a:spLocks noChangeAspect="1"/>
          </p:cNvSpPr>
          <p:nvPr/>
        </p:nvSpPr>
        <p:spPr>
          <a:xfrm>
            <a:off x="7086148" y="3600209"/>
            <a:ext cx="1440000" cy="1440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Champ</a:t>
            </a:r>
          </a:p>
          <a:p>
            <a:pPr algn="ctr"/>
            <a:r>
              <a:rPr lang="fr-FR" sz="1400" b="1" dirty="0"/>
              <a:t>associatif</a:t>
            </a:r>
          </a:p>
        </p:txBody>
      </p:sp>
      <p:sp>
        <p:nvSpPr>
          <p:cNvPr id="9" name="Rectangle 8"/>
          <p:cNvSpPr/>
          <p:nvPr/>
        </p:nvSpPr>
        <p:spPr>
          <a:xfrm>
            <a:off x="3059672" y="5622743"/>
            <a:ext cx="3096688" cy="326537"/>
          </a:xfrm>
          <a:prstGeom prst="rect">
            <a:avLst/>
          </a:prstGeom>
          <a:solidFill>
            <a:srgbClr val="5725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Mondes des affaires</a:t>
            </a:r>
          </a:p>
        </p:txBody>
      </p:sp>
      <p:sp>
        <p:nvSpPr>
          <p:cNvPr id="24" name="Rectangle 2"/>
          <p:cNvSpPr txBox="1">
            <a:spLocks noChangeArrowheads="1"/>
          </p:cNvSpPr>
          <p:nvPr/>
        </p:nvSpPr>
        <p:spPr>
          <a:xfrm>
            <a:off x="6156176" y="6309320"/>
            <a:ext cx="2160240" cy="504056"/>
          </a:xfrm>
          <a:prstGeom prst="rect">
            <a:avLst/>
          </a:prstGeom>
          <a:ln>
            <a:solidFill>
              <a:srgbClr val="FFC000"/>
            </a:solidFill>
          </a:ln>
        </p:spPr>
        <p:txBody>
          <a:bodyPr vert="horz" anchor="ctr">
            <a:normAutofit fontScale="25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Partition de l’espace</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d’offre des pratiques</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corporelles</a:t>
            </a:r>
          </a:p>
        </p:txBody>
      </p:sp>
      <p:pic>
        <p:nvPicPr>
          <p:cNvPr id="26" name="Image 25"/>
          <p:cNvPicPr>
            <a:picLocks noChangeAspect="1"/>
          </p:cNvPicPr>
          <p:nvPr/>
        </p:nvPicPr>
        <p:blipFill>
          <a:blip r:embed="rId9"/>
          <a:stretch>
            <a:fillRect/>
          </a:stretch>
        </p:blipFill>
        <p:spPr>
          <a:xfrm>
            <a:off x="202875" y="6093296"/>
            <a:ext cx="1488805" cy="539999"/>
          </a:xfrm>
          <a:prstGeom prst="rect">
            <a:avLst/>
          </a:prstGeom>
        </p:spPr>
      </p:pic>
      <p:sp>
        <p:nvSpPr>
          <p:cNvPr id="3" name="Espace réservé du pied de page 6">
            <a:extLst>
              <a:ext uri="{FF2B5EF4-FFF2-40B4-BE49-F238E27FC236}">
                <a16:creationId xmlns:a16="http://schemas.microsoft.com/office/drawing/2014/main" id="{921DB107-5697-F7B2-D084-BA6AD71782D2}"/>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6930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48680"/>
            <a:ext cx="4572000" cy="453779"/>
          </a:xfrm>
          <a:prstGeom prst="rect">
            <a:avLst/>
          </a:prstGeom>
        </p:spPr>
        <p:txBody>
          <a:bodyPr>
            <a:spAutoFit/>
          </a:bodyPr>
          <a:lstStyle/>
          <a:p>
            <a:r>
              <a:rPr lang="fr-FR" altLang="fr-FR" sz="3200" b="1" dirty="0">
                <a:solidFill>
                  <a:schemeClr val="tx2"/>
                </a:solidFill>
                <a:effectLst>
                  <a:outerShdw blurRad="38100" dist="38100" dir="2700000" algn="tl">
                    <a:srgbClr val="C0C0C0"/>
                  </a:outerShdw>
                </a:effectLst>
                <a:latin typeface="Copperplate Gothic Bold" panose="020E0705020206020404" pitchFamily="34" charset="0"/>
              </a:rPr>
              <a:t>CONCLUSIONS</a:t>
            </a:r>
            <a:endParaRPr lang="fr-FR" sz="3200" dirty="0"/>
          </a:p>
        </p:txBody>
      </p:sp>
      <p:sp>
        <p:nvSpPr>
          <p:cNvPr id="6" name="ZoneTexte 5"/>
          <p:cNvSpPr txBox="1"/>
          <p:nvPr/>
        </p:nvSpPr>
        <p:spPr>
          <a:xfrm>
            <a:off x="611560" y="1412776"/>
            <a:ext cx="7848872" cy="1323439"/>
          </a:xfrm>
          <a:prstGeom prst="rect">
            <a:avLst/>
          </a:prstGeom>
          <a:noFill/>
        </p:spPr>
        <p:txBody>
          <a:bodyPr wrap="square" rtlCol="0">
            <a:spAutoFit/>
          </a:bodyPr>
          <a:lstStyle/>
          <a:p>
            <a:pPr algn="just">
              <a:lnSpc>
                <a:spcPct val="100000"/>
              </a:lnSpc>
            </a:pPr>
            <a:r>
              <a:rPr lang="fr-FR" sz="2000" b="1" dirty="0">
                <a:solidFill>
                  <a:schemeClr val="accent1">
                    <a:lumMod val="60000"/>
                    <a:lumOff val="40000"/>
                  </a:schemeClr>
                </a:solidFill>
              </a:rPr>
              <a:t>Puisque le C.I.O semble être l’organe dominant, le haut de la pyramide sportive, il apparait nécessaire d’en comprendre son fonctionnement, son histoire, son organisation pour mieux appréhender son impact sur le mouvement sportif…</a:t>
            </a:r>
          </a:p>
        </p:txBody>
      </p:sp>
      <p:sp>
        <p:nvSpPr>
          <p:cNvPr id="10" name="ZoneTexte 9"/>
          <p:cNvSpPr txBox="1"/>
          <p:nvPr/>
        </p:nvSpPr>
        <p:spPr>
          <a:xfrm>
            <a:off x="683568" y="4077072"/>
            <a:ext cx="7848872" cy="1631216"/>
          </a:xfrm>
          <a:prstGeom prst="rect">
            <a:avLst/>
          </a:prstGeom>
          <a:noFill/>
          <a:ln>
            <a:solidFill>
              <a:schemeClr val="tx1"/>
            </a:solidFill>
          </a:ln>
        </p:spPr>
        <p:txBody>
          <a:bodyPr wrap="square" rtlCol="0">
            <a:spAutoFit/>
          </a:bodyPr>
          <a:lstStyle/>
          <a:p>
            <a:pPr algn="just">
              <a:lnSpc>
                <a:spcPct val="100000"/>
              </a:lnSpc>
            </a:pPr>
            <a:r>
              <a:rPr lang="fr-FR" sz="2000" b="1" i="1" u="sng" dirty="0">
                <a:solidFill>
                  <a:schemeClr val="tx1"/>
                </a:solidFill>
              </a:rPr>
              <a:t>Travail n°1 à réaliser :</a:t>
            </a:r>
            <a:endParaRPr lang="fr-FR" sz="2000" b="1" i="1" dirty="0">
              <a:solidFill>
                <a:schemeClr val="tx1"/>
              </a:solidFill>
            </a:endParaRPr>
          </a:p>
          <a:p>
            <a:pPr algn="just">
              <a:lnSpc>
                <a:spcPct val="100000"/>
              </a:lnSpc>
            </a:pPr>
            <a:endParaRPr lang="fr-FR" sz="2000" b="1" i="1" dirty="0">
              <a:solidFill>
                <a:schemeClr val="tx1"/>
              </a:solidFill>
            </a:endParaRPr>
          </a:p>
          <a:p>
            <a:pPr algn="just">
              <a:lnSpc>
                <a:spcPct val="100000"/>
              </a:lnSpc>
            </a:pPr>
            <a:r>
              <a:rPr lang="fr-FR" sz="2000" b="1" i="1" dirty="0">
                <a:solidFill>
                  <a:schemeClr val="tx1"/>
                </a:solidFill>
              </a:rPr>
              <a:t>Après avoir consulté le site du CIO, posez 10 questions sous forme de QCM sur son fonctionnement, son histoire, son organisation </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3152" y="2852936"/>
            <a:ext cx="1354912" cy="82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Image 10"/>
          <p:cNvPicPr>
            <a:picLocks noChangeAspect="1"/>
          </p:cNvPicPr>
          <p:nvPr/>
        </p:nvPicPr>
        <p:blipFill>
          <a:blip r:embed="rId4"/>
          <a:stretch>
            <a:fillRect/>
          </a:stretch>
        </p:blipFill>
        <p:spPr>
          <a:xfrm>
            <a:off x="202875" y="6093296"/>
            <a:ext cx="1488805" cy="539999"/>
          </a:xfrm>
          <a:prstGeom prst="rect">
            <a:avLst/>
          </a:prstGeom>
        </p:spPr>
      </p:pic>
      <p:sp>
        <p:nvSpPr>
          <p:cNvPr id="2" name="Espace réservé du pied de page 6">
            <a:extLst>
              <a:ext uri="{FF2B5EF4-FFF2-40B4-BE49-F238E27FC236}">
                <a16:creationId xmlns:a16="http://schemas.microsoft.com/office/drawing/2014/main" id="{C2798340-7591-13D8-0187-DEB0E34DF713}"/>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360246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202875" y="6093296"/>
            <a:ext cx="1488805" cy="539999"/>
          </a:xfrm>
          <a:prstGeom prst="rect">
            <a:avLst/>
          </a:prstGeom>
        </p:spPr>
      </p:pic>
      <p:sp>
        <p:nvSpPr>
          <p:cNvPr id="3" name="Espace réservé du pied de page 6">
            <a:extLst>
              <a:ext uri="{FF2B5EF4-FFF2-40B4-BE49-F238E27FC236}">
                <a16:creationId xmlns:a16="http://schemas.microsoft.com/office/drawing/2014/main" id="{87BB1053-8827-137A-CC78-76A4DCA32748}"/>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graphicFrame>
        <p:nvGraphicFramePr>
          <p:cNvPr id="9" name="Tableau 8">
            <a:extLst>
              <a:ext uri="{FF2B5EF4-FFF2-40B4-BE49-F238E27FC236}">
                <a16:creationId xmlns:a16="http://schemas.microsoft.com/office/drawing/2014/main" id="{86158C28-9C5C-61E1-BDB3-87EB35222B79}"/>
              </a:ext>
            </a:extLst>
          </p:cNvPr>
          <p:cNvGraphicFramePr>
            <a:graphicFrameLocks noGrp="1"/>
          </p:cNvGraphicFramePr>
          <p:nvPr>
            <p:extLst>
              <p:ext uri="{D42A27DB-BD31-4B8C-83A1-F6EECF244321}">
                <p14:modId xmlns:p14="http://schemas.microsoft.com/office/powerpoint/2010/main" val="2987744751"/>
              </p:ext>
            </p:extLst>
          </p:nvPr>
        </p:nvGraphicFramePr>
        <p:xfrm>
          <a:off x="475882" y="918572"/>
          <a:ext cx="8192236" cy="4820920"/>
        </p:xfrm>
        <a:graphic>
          <a:graphicData uri="http://schemas.openxmlformats.org/drawingml/2006/table">
            <a:tbl>
              <a:tblPr firstRow="1" bandRow="1">
                <a:tableStyleId>{5C22544A-7EE6-4342-B048-85BDC9FD1C3A}</a:tableStyleId>
              </a:tblPr>
              <a:tblGrid>
                <a:gridCol w="558071">
                  <a:extLst>
                    <a:ext uri="{9D8B030D-6E8A-4147-A177-3AD203B41FA5}">
                      <a16:colId xmlns:a16="http://schemas.microsoft.com/office/drawing/2014/main" val="81814393"/>
                    </a:ext>
                  </a:extLst>
                </a:gridCol>
                <a:gridCol w="7634165">
                  <a:extLst>
                    <a:ext uri="{9D8B030D-6E8A-4147-A177-3AD203B41FA5}">
                      <a16:colId xmlns:a16="http://schemas.microsoft.com/office/drawing/2014/main" val="1284375765"/>
                    </a:ext>
                  </a:extLst>
                </a:gridCol>
              </a:tblGrid>
              <a:tr h="370840">
                <a:tc>
                  <a:txBody>
                    <a:bodyPr/>
                    <a:lstStyle/>
                    <a:p>
                      <a:endParaRPr lang="fr-FR" dirty="0"/>
                    </a:p>
                  </a:txBody>
                  <a:tcPr/>
                </a:tc>
                <a:tc>
                  <a:txBody>
                    <a:bodyPr/>
                    <a:lstStyle/>
                    <a:p>
                      <a:r>
                        <a:rPr lang="fr-FR" dirty="0"/>
                        <a:t>Notions principales abordées</a:t>
                      </a:r>
                    </a:p>
                  </a:txBody>
                  <a:tcPr/>
                </a:tc>
                <a:extLst>
                  <a:ext uri="{0D108BD9-81ED-4DB2-BD59-A6C34878D82A}">
                    <a16:rowId xmlns:a16="http://schemas.microsoft.com/office/drawing/2014/main" val="1121099461"/>
                  </a:ext>
                </a:extLst>
              </a:tr>
              <a:tr h="370840">
                <a:tc>
                  <a:txBody>
                    <a:bodyPr/>
                    <a:lstStyle/>
                    <a:p>
                      <a:r>
                        <a:rPr lang="fr-FR" dirty="0"/>
                        <a:t>1</a:t>
                      </a:r>
                    </a:p>
                  </a:txBody>
                  <a:tcPr/>
                </a:tc>
                <a:tc>
                  <a:txBody>
                    <a:bodyPr/>
                    <a:lstStyle/>
                    <a:p>
                      <a:r>
                        <a:rPr lang="fr-FR" dirty="0"/>
                        <a:t>Définitions du mot « SPORT »</a:t>
                      </a:r>
                    </a:p>
                  </a:txBody>
                  <a:tcPr/>
                </a:tc>
                <a:extLst>
                  <a:ext uri="{0D108BD9-81ED-4DB2-BD59-A6C34878D82A}">
                    <a16:rowId xmlns:a16="http://schemas.microsoft.com/office/drawing/2014/main" val="742734686"/>
                  </a:ext>
                </a:extLst>
              </a:tr>
              <a:tr h="370840">
                <a:tc>
                  <a:txBody>
                    <a:bodyPr/>
                    <a:lstStyle/>
                    <a:p>
                      <a:r>
                        <a:rPr lang="fr-FR" dirty="0"/>
                        <a:t>2</a:t>
                      </a:r>
                    </a:p>
                  </a:txBody>
                  <a:tcPr/>
                </a:tc>
                <a:tc>
                  <a:txBody>
                    <a:bodyPr/>
                    <a:lstStyle/>
                    <a:p>
                      <a:r>
                        <a:rPr lang="fr-FR" dirty="0"/>
                        <a:t>Modélisation du phénomène sportif</a:t>
                      </a:r>
                    </a:p>
                  </a:txBody>
                  <a:tcPr/>
                </a:tc>
                <a:extLst>
                  <a:ext uri="{0D108BD9-81ED-4DB2-BD59-A6C34878D82A}">
                    <a16:rowId xmlns:a16="http://schemas.microsoft.com/office/drawing/2014/main" val="1780991597"/>
                  </a:ext>
                </a:extLst>
              </a:tr>
              <a:tr h="370840">
                <a:tc>
                  <a:txBody>
                    <a:bodyPr/>
                    <a:lstStyle/>
                    <a:p>
                      <a:r>
                        <a:rPr lang="fr-FR"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Historique, statuts, évolution et rôles du CIO</a:t>
                      </a:r>
                    </a:p>
                  </a:txBody>
                  <a:tcPr/>
                </a:tc>
                <a:extLst>
                  <a:ext uri="{0D108BD9-81ED-4DB2-BD59-A6C34878D82A}">
                    <a16:rowId xmlns:a16="http://schemas.microsoft.com/office/drawing/2014/main" val="495507165"/>
                  </a:ext>
                </a:extLst>
              </a:tr>
              <a:tr h="370840">
                <a:tc>
                  <a:txBody>
                    <a:bodyPr/>
                    <a:lstStyle/>
                    <a:p>
                      <a:r>
                        <a:rPr lang="fr-FR"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Le mouvement olympique : Une organisation systémique </a:t>
                      </a:r>
                    </a:p>
                  </a:txBody>
                  <a:tcPr/>
                </a:tc>
                <a:extLst>
                  <a:ext uri="{0D108BD9-81ED-4DB2-BD59-A6C34878D82A}">
                    <a16:rowId xmlns:a16="http://schemas.microsoft.com/office/drawing/2014/main" val="2261855326"/>
                  </a:ext>
                </a:extLst>
              </a:tr>
              <a:tr h="370840">
                <a:tc>
                  <a:txBody>
                    <a:bodyPr/>
                    <a:lstStyle/>
                    <a:p>
                      <a:r>
                        <a:rPr lang="fr-FR" dirty="0"/>
                        <a:t>5</a:t>
                      </a:r>
                    </a:p>
                  </a:txBody>
                  <a:tcPr/>
                </a:tc>
                <a:tc>
                  <a:txBody>
                    <a:bodyPr/>
                    <a:lstStyle/>
                    <a:p>
                      <a:r>
                        <a:rPr lang="fr-FR" b="1" dirty="0">
                          <a:solidFill>
                            <a:srgbClr val="0070C0"/>
                          </a:solidFill>
                        </a:rPr>
                        <a:t>TRAVAIL DE RECHERCHE, QUIZZ…</a:t>
                      </a:r>
                    </a:p>
                  </a:txBody>
                  <a:tcPr/>
                </a:tc>
                <a:extLst>
                  <a:ext uri="{0D108BD9-81ED-4DB2-BD59-A6C34878D82A}">
                    <a16:rowId xmlns:a16="http://schemas.microsoft.com/office/drawing/2014/main" val="337905855"/>
                  </a:ext>
                </a:extLst>
              </a:tr>
              <a:tr h="370840">
                <a:tc>
                  <a:txBody>
                    <a:bodyPr/>
                    <a:lstStyle/>
                    <a:p>
                      <a:r>
                        <a:rPr lang="fr-FR" dirty="0"/>
                        <a:t>6</a:t>
                      </a:r>
                    </a:p>
                  </a:txBody>
                  <a:tcPr/>
                </a:tc>
                <a:tc>
                  <a:txBody>
                    <a:bodyPr/>
                    <a:lstStyle/>
                    <a:p>
                      <a:r>
                        <a:rPr lang="fr-FR" dirty="0"/>
                        <a:t>Réflexions autour des pratiques « libres », </a:t>
                      </a:r>
                      <a:r>
                        <a:rPr lang="fr-FR" dirty="0" err="1"/>
                        <a:t>auto-organisées</a:t>
                      </a:r>
                      <a:r>
                        <a:rPr lang="fr-FR" dirty="0"/>
                        <a:t>…</a:t>
                      </a:r>
                    </a:p>
                  </a:txBody>
                  <a:tcPr/>
                </a:tc>
                <a:extLst>
                  <a:ext uri="{0D108BD9-81ED-4DB2-BD59-A6C34878D82A}">
                    <a16:rowId xmlns:a16="http://schemas.microsoft.com/office/drawing/2014/main" val="3967629938"/>
                  </a:ext>
                </a:extLst>
              </a:tr>
              <a:tr h="370840">
                <a:tc>
                  <a:txBody>
                    <a:bodyPr/>
                    <a:lstStyle/>
                    <a:p>
                      <a:r>
                        <a:rPr lang="fr-FR" dirty="0"/>
                        <a:t>7</a:t>
                      </a:r>
                    </a:p>
                  </a:txBody>
                  <a:tcPr/>
                </a:tc>
                <a:tc>
                  <a:txBody>
                    <a:bodyPr/>
                    <a:lstStyle/>
                    <a:p>
                      <a:r>
                        <a:rPr lang="fr-FR" dirty="0"/>
                        <a:t>Les clubs : la base de la pyramide fédérale</a:t>
                      </a:r>
                    </a:p>
                  </a:txBody>
                  <a:tcPr/>
                </a:tc>
                <a:extLst>
                  <a:ext uri="{0D108BD9-81ED-4DB2-BD59-A6C34878D82A}">
                    <a16:rowId xmlns:a16="http://schemas.microsoft.com/office/drawing/2014/main" val="2359117725"/>
                  </a:ext>
                </a:extLst>
              </a:tr>
              <a:tr h="370840">
                <a:tc>
                  <a:txBody>
                    <a:bodyPr/>
                    <a:lstStyle/>
                    <a:p>
                      <a:r>
                        <a:rPr lang="fr-FR"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statuts dits « particuliers » : SAOS, SAPS…</a:t>
                      </a:r>
                    </a:p>
                  </a:txBody>
                  <a:tcPr/>
                </a:tc>
                <a:extLst>
                  <a:ext uri="{0D108BD9-81ED-4DB2-BD59-A6C34878D82A}">
                    <a16:rowId xmlns:a16="http://schemas.microsoft.com/office/drawing/2014/main" val="331138105"/>
                  </a:ext>
                </a:extLst>
              </a:tr>
              <a:tr h="370840">
                <a:tc>
                  <a:txBody>
                    <a:bodyPr/>
                    <a:lstStyle/>
                    <a:p>
                      <a:r>
                        <a:rPr lang="fr-FR" dirty="0"/>
                        <a:t>9</a:t>
                      </a:r>
                    </a:p>
                  </a:txBody>
                  <a:tcPr/>
                </a:tc>
                <a:tc>
                  <a:txBody>
                    <a:bodyPr/>
                    <a:lstStyle/>
                    <a:p>
                      <a:r>
                        <a:rPr lang="fr-FR" dirty="0"/>
                        <a:t>Les fédérations nationales et internationales</a:t>
                      </a:r>
                    </a:p>
                  </a:txBody>
                  <a:tcPr/>
                </a:tc>
                <a:extLst>
                  <a:ext uri="{0D108BD9-81ED-4DB2-BD59-A6C34878D82A}">
                    <a16:rowId xmlns:a16="http://schemas.microsoft.com/office/drawing/2014/main" val="1752189189"/>
                  </a:ext>
                </a:extLst>
              </a:tr>
              <a:tr h="370840">
                <a:tc>
                  <a:txBody>
                    <a:bodyPr/>
                    <a:lstStyle/>
                    <a:p>
                      <a:r>
                        <a:rPr lang="fr-FR" dirty="0"/>
                        <a:t>10</a:t>
                      </a:r>
                    </a:p>
                  </a:txBody>
                  <a:tcPr/>
                </a:tc>
                <a:tc>
                  <a:txBody>
                    <a:bodyPr/>
                    <a:lstStyle/>
                    <a:p>
                      <a:r>
                        <a:rPr lang="fr-FR" dirty="0"/>
                        <a:t>Déconcentration – Décentralisation du sport : un service publique</a:t>
                      </a:r>
                    </a:p>
                  </a:txBody>
                  <a:tcPr/>
                </a:tc>
                <a:extLst>
                  <a:ext uri="{0D108BD9-81ED-4DB2-BD59-A6C34878D82A}">
                    <a16:rowId xmlns:a16="http://schemas.microsoft.com/office/drawing/2014/main" val="2362174945"/>
                  </a:ext>
                </a:extLst>
              </a:tr>
              <a:tr h="370840">
                <a:tc>
                  <a:txBody>
                    <a:bodyPr/>
                    <a:lstStyle/>
                    <a:p>
                      <a:r>
                        <a:rPr lang="fr-FR"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0070C0"/>
                          </a:solidFill>
                        </a:rPr>
                        <a:t>TRAVAIL DE RECHERCHE, QUIZZ…</a:t>
                      </a:r>
                    </a:p>
                  </a:txBody>
                  <a:tcPr/>
                </a:tc>
                <a:extLst>
                  <a:ext uri="{0D108BD9-81ED-4DB2-BD59-A6C34878D82A}">
                    <a16:rowId xmlns:a16="http://schemas.microsoft.com/office/drawing/2014/main" val="1789624748"/>
                  </a:ext>
                </a:extLst>
              </a:tr>
              <a:tr h="370840">
                <a:tc>
                  <a:txBody>
                    <a:bodyPr/>
                    <a:lstStyle/>
                    <a:p>
                      <a:r>
                        <a:rPr lang="fr-FR" dirty="0"/>
                        <a:t>12</a:t>
                      </a:r>
                    </a:p>
                  </a:txBody>
                  <a:tcPr/>
                </a:tc>
                <a:tc>
                  <a:txBody>
                    <a:bodyPr/>
                    <a:lstStyle/>
                    <a:p>
                      <a:r>
                        <a:rPr lang="fr-FR" dirty="0"/>
                        <a:t>Politiques publiques et gouvernance sportive</a:t>
                      </a:r>
                    </a:p>
                  </a:txBody>
                  <a:tcPr/>
                </a:tc>
                <a:extLst>
                  <a:ext uri="{0D108BD9-81ED-4DB2-BD59-A6C34878D82A}">
                    <a16:rowId xmlns:a16="http://schemas.microsoft.com/office/drawing/2014/main" val="3337855542"/>
                  </a:ext>
                </a:extLst>
              </a:tr>
            </a:tbl>
          </a:graphicData>
        </a:graphic>
      </p:graphicFrame>
      <p:sp>
        <p:nvSpPr>
          <p:cNvPr id="10" name="ZoneTexte 9">
            <a:extLst>
              <a:ext uri="{FF2B5EF4-FFF2-40B4-BE49-F238E27FC236}">
                <a16:creationId xmlns:a16="http://schemas.microsoft.com/office/drawing/2014/main" id="{4407B56C-F682-0826-DF9F-1FFA57233296}"/>
              </a:ext>
            </a:extLst>
          </p:cNvPr>
          <p:cNvSpPr txBox="1"/>
          <p:nvPr/>
        </p:nvSpPr>
        <p:spPr>
          <a:xfrm>
            <a:off x="899592" y="224705"/>
            <a:ext cx="7560083" cy="448136"/>
          </a:xfrm>
          <a:prstGeom prst="rect">
            <a:avLst/>
          </a:prstGeom>
          <a:noFill/>
        </p:spPr>
        <p:txBody>
          <a:bodyPr wrap="none" rtlCol="0">
            <a:spAutoFit/>
          </a:bodyPr>
          <a:lstStyle/>
          <a:p>
            <a:r>
              <a:rPr lang="fr-FR" sz="3200" b="1" dirty="0">
                <a:solidFill>
                  <a:srgbClr val="FFFF00"/>
                </a:solidFill>
              </a:rPr>
              <a:t>Selon le principe…1 cours </a:t>
            </a:r>
            <a:r>
              <a:rPr lang="fr-FR" sz="3200" b="1" dirty="0">
                <a:solidFill>
                  <a:srgbClr val="FFFF00"/>
                </a:solidFill>
                <a:sym typeface="Wingdings" pitchFamily="2" charset="2"/>
              </a:rPr>
              <a:t> 1 notion</a:t>
            </a:r>
            <a:endParaRPr lang="fr-FR" sz="3200" b="1" dirty="0">
              <a:solidFill>
                <a:srgbClr val="FFFF00"/>
              </a:solidFill>
            </a:endParaRPr>
          </a:p>
        </p:txBody>
      </p:sp>
    </p:spTree>
    <p:extLst>
      <p:ext uri="{BB962C8B-B14F-4D97-AF65-F5344CB8AC3E}">
        <p14:creationId xmlns:p14="http://schemas.microsoft.com/office/powerpoint/2010/main" val="72743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0760" y="332656"/>
            <a:ext cx="21957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67" name="Rectangle 3"/>
          <p:cNvSpPr>
            <a:spLocks noGrp="1" noChangeArrowheads="1"/>
          </p:cNvSpPr>
          <p:nvPr>
            <p:ph type="subTitle" idx="1"/>
          </p:nvPr>
        </p:nvSpPr>
        <p:spPr>
          <a:xfrm>
            <a:off x="36513" y="-243408"/>
            <a:ext cx="8999983" cy="6929438"/>
          </a:xfrm>
        </p:spPr>
        <p:txBody>
          <a:bodyPr/>
          <a:lstStyle/>
          <a:p>
            <a:pPr marL="609600" indent="-609600" eaLnBrk="1" hangingPunct="1">
              <a:lnSpc>
                <a:spcPct val="80000"/>
              </a:lnSpc>
              <a:defRPr/>
            </a:pPr>
            <a:endParaRPr lang="fr-FR" altLang="fr-FR" sz="1200" dirty="0"/>
          </a:p>
          <a:p>
            <a:pPr marL="609600" indent="-609600" eaLnBrk="1" hangingPunct="1">
              <a:lnSpc>
                <a:spcPct val="80000"/>
              </a:lnSpc>
              <a:defRPr/>
            </a:pPr>
            <a:endParaRPr lang="fr-FR" altLang="fr-FR" sz="2800" b="1" dirty="0">
              <a:latin typeface="Copperplate Gothic Bold" panose="020E0705020206020404" pitchFamily="34" charset="0"/>
            </a:endParaRPr>
          </a:p>
          <a:p>
            <a:pPr marL="609600" indent="-609600" eaLnBrk="1" hangingPunct="1">
              <a:lnSpc>
                <a:spcPct val="80000"/>
              </a:lnSpc>
              <a:defRPr/>
            </a:pPr>
            <a:r>
              <a:rPr lang="fr-FR" altLang="fr-FR" sz="2800" b="1" dirty="0">
                <a:latin typeface="Copperplate Gothic Bold" panose="020E0705020206020404" pitchFamily="34" charset="0"/>
              </a:rPr>
              <a:t>Sommaire</a:t>
            </a:r>
          </a:p>
          <a:p>
            <a:pPr marL="609600" indent="-609600" eaLnBrk="1" hangingPunct="1">
              <a:lnSpc>
                <a:spcPct val="80000"/>
              </a:lnSpc>
              <a:defRPr/>
            </a:pPr>
            <a:endParaRPr lang="fr-FR" altLang="fr-FR" sz="1400" b="1" dirty="0"/>
          </a:p>
          <a:p>
            <a:pPr marL="609600" indent="-609600" algn="l" eaLnBrk="1" hangingPunct="1">
              <a:lnSpc>
                <a:spcPct val="80000"/>
              </a:lnSpc>
              <a:defRPr/>
            </a:pPr>
            <a:endParaRPr lang="fr-FR" altLang="fr-FR" sz="1600" b="1" u="sng" dirty="0"/>
          </a:p>
          <a:p>
            <a:pPr marL="609600" indent="-609600" algn="l" eaLnBrk="1" hangingPunct="1">
              <a:lnSpc>
                <a:spcPct val="80000"/>
              </a:lnSpc>
              <a:defRPr/>
            </a:pPr>
            <a:r>
              <a:rPr lang="fr-FR" altLang="fr-FR" sz="2000" b="1" dirty="0"/>
              <a:t>Introduction générale</a:t>
            </a:r>
          </a:p>
          <a:p>
            <a:pPr marL="609600" indent="-609600" algn="l" eaLnBrk="1" hangingPunct="1">
              <a:lnSpc>
                <a:spcPct val="80000"/>
              </a:lnSpc>
              <a:defRPr/>
            </a:pPr>
            <a:endParaRPr lang="fr-FR" altLang="fr-FR" sz="800" b="1" u="sng" dirty="0"/>
          </a:p>
          <a:p>
            <a:pPr marL="609600" indent="-609600" algn="l" eaLnBrk="1" hangingPunct="1">
              <a:lnSpc>
                <a:spcPct val="80000"/>
              </a:lnSpc>
              <a:defRPr/>
            </a:pPr>
            <a:endParaRPr lang="fr-FR" altLang="fr-FR" sz="1600" b="1" u="sng" dirty="0"/>
          </a:p>
          <a:p>
            <a:pPr marL="609600" indent="-609600" algn="l" eaLnBrk="1" hangingPunct="1">
              <a:lnSpc>
                <a:spcPct val="80000"/>
              </a:lnSpc>
              <a:defRPr/>
            </a:pPr>
            <a:r>
              <a:rPr lang="fr-FR" altLang="fr-FR" sz="2000" b="1" dirty="0"/>
              <a:t>1) Partition de l’espace d’offre des pratiques corporelles </a:t>
            </a:r>
            <a:r>
              <a:rPr lang="fr-FR" altLang="fr-FR" sz="2000" b="1" dirty="0">
                <a:solidFill>
                  <a:srgbClr val="FF9999"/>
                </a:solidFill>
                <a:effectLst/>
              </a:rPr>
              <a:t>(2h)</a:t>
            </a:r>
          </a:p>
          <a:p>
            <a:pPr marL="609600" indent="-609600" algn="l" eaLnBrk="1" hangingPunct="1">
              <a:lnSpc>
                <a:spcPct val="80000"/>
              </a:lnSpc>
              <a:defRPr/>
            </a:pPr>
            <a:endParaRPr lang="fr-FR" altLang="fr-FR" sz="2000" b="1" dirty="0">
              <a:solidFill>
                <a:srgbClr val="FF9999"/>
              </a:solidFill>
              <a:effectLst/>
            </a:endParaRPr>
          </a:p>
          <a:p>
            <a:pPr marL="609600" indent="-609600" algn="l" eaLnBrk="1" hangingPunct="1">
              <a:lnSpc>
                <a:spcPct val="80000"/>
              </a:lnSpc>
              <a:defRPr/>
            </a:pPr>
            <a:r>
              <a:rPr lang="fr-FR" altLang="fr-FR" sz="1800" b="1" dirty="0"/>
              <a:t>	11) Les multiples usages de la notion de sport : essai de définitions</a:t>
            </a:r>
          </a:p>
          <a:p>
            <a:pPr marL="609600" indent="-609600" algn="l" eaLnBrk="1" hangingPunct="1">
              <a:lnSpc>
                <a:spcPct val="80000"/>
              </a:lnSpc>
              <a:defRPr/>
            </a:pPr>
            <a:r>
              <a:rPr lang="fr-FR" altLang="fr-FR" sz="1800" b="1" dirty="0"/>
              <a:t>	12) Une partition possible selon l’offre et la demande</a:t>
            </a:r>
          </a:p>
          <a:p>
            <a:pPr marL="609600" indent="-609600" algn="l" eaLnBrk="1" hangingPunct="1">
              <a:lnSpc>
                <a:spcPct val="80000"/>
              </a:lnSpc>
              <a:defRPr/>
            </a:pPr>
            <a:r>
              <a:rPr lang="fr-FR" altLang="fr-FR" sz="1800" b="1" dirty="0"/>
              <a:t>	13) Le rapport « Pratique – Groupes de pression »</a:t>
            </a:r>
          </a:p>
          <a:p>
            <a:pPr marL="609600" indent="-609600" algn="l" eaLnBrk="1" hangingPunct="1">
              <a:lnSpc>
                <a:spcPct val="80000"/>
              </a:lnSpc>
              <a:defRPr/>
            </a:pPr>
            <a:r>
              <a:rPr lang="fr-FR" altLang="fr-FR" sz="1800" b="1" dirty="0"/>
              <a:t>	14) Essai de modélisation du phénomène sportif, versant « offre »</a:t>
            </a:r>
          </a:p>
          <a:p>
            <a:pPr marL="609600" indent="-609600" algn="l" eaLnBrk="1" hangingPunct="1">
              <a:lnSpc>
                <a:spcPct val="80000"/>
              </a:lnSpc>
              <a:defRPr/>
            </a:pPr>
            <a:endParaRPr lang="fr-FR" altLang="fr-FR" sz="800" b="1" dirty="0"/>
          </a:p>
          <a:p>
            <a:pPr marL="609600" indent="-609600" algn="l" eaLnBrk="1" hangingPunct="1">
              <a:lnSpc>
                <a:spcPct val="80000"/>
              </a:lnSpc>
              <a:defRPr/>
            </a:pPr>
            <a:endParaRPr lang="fr-FR" altLang="fr-FR" sz="1600" b="1" u="sng" dirty="0"/>
          </a:p>
          <a:p>
            <a:pPr marL="609600" indent="-609600" algn="l" eaLnBrk="1" hangingPunct="1">
              <a:lnSpc>
                <a:spcPct val="80000"/>
              </a:lnSpc>
              <a:defRPr/>
            </a:pPr>
            <a:r>
              <a:rPr lang="fr-FR" altLang="fr-FR" sz="2000" b="1" dirty="0"/>
              <a:t>2) Le mouvement olympique : l’institution privée dominante </a:t>
            </a:r>
            <a:r>
              <a:rPr lang="fr-FR" altLang="fr-FR" sz="2000" b="1" dirty="0">
                <a:solidFill>
                  <a:srgbClr val="FF9999"/>
                </a:solidFill>
                <a:effectLst/>
              </a:rPr>
              <a:t>(4h)</a:t>
            </a:r>
          </a:p>
          <a:p>
            <a:pPr marL="609600" indent="-609600" algn="l" eaLnBrk="1" hangingPunct="1">
              <a:lnSpc>
                <a:spcPct val="80000"/>
              </a:lnSpc>
              <a:defRPr/>
            </a:pPr>
            <a:endParaRPr lang="fr-FR" altLang="fr-FR" sz="2000" b="1" dirty="0">
              <a:solidFill>
                <a:srgbClr val="FF9999"/>
              </a:solidFill>
            </a:endParaRPr>
          </a:p>
          <a:p>
            <a:pPr marL="609600" indent="-609600" algn="l" eaLnBrk="1" hangingPunct="1">
              <a:lnSpc>
                <a:spcPct val="80000"/>
              </a:lnSpc>
              <a:defRPr/>
            </a:pPr>
            <a:r>
              <a:rPr lang="fr-FR" altLang="fr-FR" sz="1200" b="1" dirty="0"/>
              <a:t>	</a:t>
            </a:r>
            <a:r>
              <a:rPr lang="fr-FR" altLang="fr-FR" sz="1800" b="1" dirty="0"/>
              <a:t>21) Historique, statuts, évolution et rôles :</a:t>
            </a:r>
          </a:p>
          <a:p>
            <a:pPr marL="609600" indent="-609600" algn="l" eaLnBrk="1" hangingPunct="1">
              <a:lnSpc>
                <a:spcPct val="80000"/>
              </a:lnSpc>
              <a:defRPr/>
            </a:pPr>
            <a:r>
              <a:rPr lang="fr-FR" altLang="fr-FR" sz="1050" b="1" dirty="0"/>
              <a:t>		</a:t>
            </a:r>
            <a:r>
              <a:rPr lang="fr-FR" altLang="fr-FR" sz="1200" b="1" dirty="0"/>
              <a:t>211) L’influence des présidents</a:t>
            </a:r>
          </a:p>
          <a:p>
            <a:pPr marL="609600" indent="-609600" algn="l" eaLnBrk="1" hangingPunct="1">
              <a:lnSpc>
                <a:spcPct val="80000"/>
              </a:lnSpc>
              <a:defRPr/>
            </a:pPr>
            <a:r>
              <a:rPr lang="fr-FR" altLang="fr-FR" sz="1200" b="1" dirty="0"/>
              <a:t>		212) Histoire des JO</a:t>
            </a:r>
          </a:p>
          <a:p>
            <a:pPr marL="609600" indent="-609600" algn="l" eaLnBrk="1" hangingPunct="1">
              <a:lnSpc>
                <a:spcPct val="80000"/>
              </a:lnSpc>
              <a:defRPr/>
            </a:pPr>
            <a:r>
              <a:rPr lang="fr-FR" altLang="fr-FR" sz="1200" b="1" dirty="0"/>
              <a:t>		213) Rôle du CIO et ses missions, La charte … et évolution structurelle</a:t>
            </a:r>
          </a:p>
          <a:p>
            <a:pPr marL="609600" indent="-609600" algn="l" eaLnBrk="1" hangingPunct="1">
              <a:lnSpc>
                <a:spcPct val="80000"/>
              </a:lnSpc>
              <a:defRPr/>
            </a:pPr>
            <a:r>
              <a:rPr lang="fr-FR" altLang="fr-FR" sz="1800" b="1" dirty="0"/>
              <a:t>	22) Une organisation systémique :</a:t>
            </a:r>
          </a:p>
          <a:p>
            <a:pPr marL="609600" indent="-609600" algn="l" eaLnBrk="1" hangingPunct="1">
              <a:lnSpc>
                <a:spcPct val="80000"/>
              </a:lnSpc>
              <a:defRPr/>
            </a:pPr>
            <a:r>
              <a:rPr lang="fr-FR" altLang="fr-FR" sz="1050" b="1" dirty="0"/>
              <a:t>		</a:t>
            </a:r>
            <a:r>
              <a:rPr lang="fr-FR" altLang="fr-FR" sz="1200" b="1" dirty="0"/>
              <a:t>221) La présidence, la commission exécutive, les membres et l’Administration</a:t>
            </a:r>
          </a:p>
          <a:p>
            <a:pPr marL="609600" indent="-609600" algn="l" eaLnBrk="1" hangingPunct="1">
              <a:lnSpc>
                <a:spcPct val="80000"/>
              </a:lnSpc>
              <a:defRPr/>
            </a:pPr>
            <a:r>
              <a:rPr lang="fr-FR" altLang="fr-FR" sz="1200" b="1" dirty="0"/>
              <a:t>		222) Les autres commissions et le Musée olympique</a:t>
            </a:r>
          </a:p>
          <a:p>
            <a:pPr marL="609600" indent="-609600" algn="l" eaLnBrk="1" hangingPunct="1">
              <a:lnSpc>
                <a:spcPct val="80000"/>
              </a:lnSpc>
              <a:defRPr/>
            </a:pPr>
            <a:r>
              <a:rPr lang="fr-FR" altLang="fr-FR" sz="1200" b="1" dirty="0"/>
              <a:t>		223) Le COJO</a:t>
            </a:r>
          </a:p>
          <a:p>
            <a:pPr marL="609600" indent="-609600" algn="l" eaLnBrk="1" hangingPunct="1">
              <a:lnSpc>
                <a:spcPct val="80000"/>
              </a:lnSpc>
              <a:defRPr/>
            </a:pPr>
            <a:r>
              <a:rPr lang="fr-FR" altLang="fr-FR" sz="1200" b="1" dirty="0"/>
              <a:t>		224) Les FIS … été comme hiver</a:t>
            </a:r>
          </a:p>
          <a:p>
            <a:pPr marL="609600" indent="-609600" algn="l" eaLnBrk="1" hangingPunct="1">
              <a:lnSpc>
                <a:spcPct val="80000"/>
              </a:lnSpc>
              <a:defRPr/>
            </a:pPr>
            <a:r>
              <a:rPr lang="fr-FR" altLang="fr-FR" sz="1800" b="1" dirty="0"/>
              <a:t>	23) Pourquoi parle t on d’un mouvement ?</a:t>
            </a:r>
          </a:p>
          <a:p>
            <a:pPr marL="609600" indent="-609600" algn="l" eaLnBrk="1" hangingPunct="1">
              <a:lnSpc>
                <a:spcPct val="80000"/>
              </a:lnSpc>
              <a:defRPr/>
            </a:pPr>
            <a:r>
              <a:rPr lang="fr-FR" altLang="fr-FR" sz="1050" b="1" dirty="0"/>
              <a:t>		</a:t>
            </a:r>
            <a:r>
              <a:rPr lang="fr-FR" altLang="fr-FR" sz="1200" b="1" dirty="0"/>
              <a:t>231) Le CNO et l’histoire du CNOSF</a:t>
            </a:r>
          </a:p>
          <a:p>
            <a:pPr marL="609600" indent="-609600" algn="l" eaLnBrk="1" hangingPunct="1">
              <a:lnSpc>
                <a:spcPct val="80000"/>
              </a:lnSpc>
              <a:defRPr/>
            </a:pPr>
            <a:r>
              <a:rPr lang="fr-FR" altLang="fr-FR" sz="1200" b="1" dirty="0"/>
              <a:t>		232) Les CROS et les CDOS … des organes déconcentrés</a:t>
            </a:r>
          </a:p>
          <a:p>
            <a:pPr marL="609600" indent="-609600" algn="l" eaLnBrk="1" hangingPunct="1">
              <a:lnSpc>
                <a:spcPct val="80000"/>
              </a:lnSpc>
              <a:defRPr/>
            </a:pPr>
            <a:r>
              <a:rPr lang="fr-FR" altLang="fr-FR" sz="1200" b="1" dirty="0"/>
              <a:t>		233) Qu’en est il des pratiques « libres »..?  Un mouvement fédérateur et rassembleur ?</a:t>
            </a:r>
          </a:p>
          <a:p>
            <a:pPr marL="609600" indent="-609600" algn="l" eaLnBrk="1" hangingPunct="1">
              <a:lnSpc>
                <a:spcPct val="80000"/>
              </a:lnSpc>
              <a:defRPr/>
            </a:pPr>
            <a:endParaRPr lang="fr-FR" altLang="fr-FR" sz="800" dirty="0"/>
          </a:p>
        </p:txBody>
      </p:sp>
      <p:sp>
        <p:nvSpPr>
          <p:cNvPr id="9" name="Flèche vers le bas 8"/>
          <p:cNvSpPr/>
          <p:nvPr/>
        </p:nvSpPr>
        <p:spPr>
          <a:xfrm rot="12756000">
            <a:off x="-157166" y="1769039"/>
            <a:ext cx="720080" cy="13658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stretch>
            <a:fillRect/>
          </a:stretch>
        </p:blipFill>
        <p:spPr>
          <a:xfrm>
            <a:off x="202875" y="6093296"/>
            <a:ext cx="1488805" cy="539999"/>
          </a:xfrm>
          <a:prstGeom prst="rect">
            <a:avLst/>
          </a:prstGeom>
        </p:spPr>
      </p:pic>
      <p:sp>
        <p:nvSpPr>
          <p:cNvPr id="3" name="Espace réservé du pied de page 6">
            <a:extLst>
              <a:ext uri="{FF2B5EF4-FFF2-40B4-BE49-F238E27FC236}">
                <a16:creationId xmlns:a16="http://schemas.microsoft.com/office/drawing/2014/main" id="{DAB457D4-1DC1-6C19-9916-D98401615D64}"/>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22166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diamond(in)">
                                      <p:cBhvr>
                                        <p:cTn id="7" dur="2000"/>
                                        <p:tgtEl>
                                          <p:spTgt spid="112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7">
                                            <p:txEl>
                                              <p:pRg st="5" end="5"/>
                                            </p:txEl>
                                          </p:spTgt>
                                        </p:tgtEl>
                                        <p:attrNameLst>
                                          <p:attrName>style.visibility</p:attrName>
                                        </p:attrNameLst>
                                      </p:cBhvr>
                                      <p:to>
                                        <p:strVal val="visible"/>
                                      </p:to>
                                    </p:set>
                                    <p:animEffect transition="in" filter="diamond(in)">
                                      <p:cBhvr>
                                        <p:cTn id="12" dur="2000"/>
                                        <p:tgtEl>
                                          <p:spTgt spid="1126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animEffect transition="in" filter="diamond(in)">
                                      <p:cBhvr>
                                        <p:cTn id="17" dur="2000"/>
                                        <p:tgtEl>
                                          <p:spTgt spid="11267">
                                            <p:txEl>
                                              <p:pRg st="8" end="8"/>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1267">
                                            <p:txEl>
                                              <p:pRg st="10" end="10"/>
                                            </p:txEl>
                                          </p:spTgt>
                                        </p:tgtEl>
                                        <p:attrNameLst>
                                          <p:attrName>style.visibility</p:attrName>
                                        </p:attrNameLst>
                                      </p:cBhvr>
                                      <p:to>
                                        <p:strVal val="visible"/>
                                      </p:to>
                                    </p:set>
                                    <p:animEffect transition="in" filter="diamond(in)">
                                      <p:cBhvr>
                                        <p:cTn id="20" dur="2000"/>
                                        <p:tgtEl>
                                          <p:spTgt spid="11267">
                                            <p:txEl>
                                              <p:pRg st="10" end="10"/>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1267">
                                            <p:txEl>
                                              <p:pRg st="11" end="11"/>
                                            </p:txEl>
                                          </p:spTgt>
                                        </p:tgtEl>
                                        <p:attrNameLst>
                                          <p:attrName>style.visibility</p:attrName>
                                        </p:attrNameLst>
                                      </p:cBhvr>
                                      <p:to>
                                        <p:strVal val="visible"/>
                                      </p:to>
                                    </p:set>
                                    <p:animEffect transition="in" filter="diamond(in)">
                                      <p:cBhvr>
                                        <p:cTn id="23" dur="2000"/>
                                        <p:tgtEl>
                                          <p:spTgt spid="11267">
                                            <p:txEl>
                                              <p:pRg st="11" end="11"/>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1267">
                                            <p:txEl>
                                              <p:pRg st="12" end="12"/>
                                            </p:txEl>
                                          </p:spTgt>
                                        </p:tgtEl>
                                        <p:attrNameLst>
                                          <p:attrName>style.visibility</p:attrName>
                                        </p:attrNameLst>
                                      </p:cBhvr>
                                      <p:to>
                                        <p:strVal val="visible"/>
                                      </p:to>
                                    </p:set>
                                    <p:animEffect transition="in" filter="diamond(in)">
                                      <p:cBhvr>
                                        <p:cTn id="26" dur="2000"/>
                                        <p:tgtEl>
                                          <p:spTgt spid="11267">
                                            <p:txEl>
                                              <p:pRg st="12" end="12"/>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1267">
                                            <p:txEl>
                                              <p:pRg st="13" end="13"/>
                                            </p:txEl>
                                          </p:spTgt>
                                        </p:tgtEl>
                                        <p:attrNameLst>
                                          <p:attrName>style.visibility</p:attrName>
                                        </p:attrNameLst>
                                      </p:cBhvr>
                                      <p:to>
                                        <p:strVal val="visible"/>
                                      </p:to>
                                    </p:set>
                                    <p:animEffect transition="in" filter="diamond(in)">
                                      <p:cBhvr>
                                        <p:cTn id="29" dur="2000"/>
                                        <p:tgtEl>
                                          <p:spTgt spid="11267">
                                            <p:txEl>
                                              <p:pRg st="13" end="1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1267">
                                            <p:txEl>
                                              <p:pRg st="16" end="16"/>
                                            </p:txEl>
                                          </p:spTgt>
                                        </p:tgtEl>
                                        <p:attrNameLst>
                                          <p:attrName>style.visibility</p:attrName>
                                        </p:attrNameLst>
                                      </p:cBhvr>
                                      <p:to>
                                        <p:strVal val="visible"/>
                                      </p:to>
                                    </p:set>
                                    <p:animEffect transition="in" filter="diamond(in)">
                                      <p:cBhvr>
                                        <p:cTn id="34" dur="2000"/>
                                        <p:tgtEl>
                                          <p:spTgt spid="11267">
                                            <p:txEl>
                                              <p:pRg st="16" end="16"/>
                                            </p:tx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1267">
                                            <p:txEl>
                                              <p:pRg st="18" end="18"/>
                                            </p:txEl>
                                          </p:spTgt>
                                        </p:tgtEl>
                                        <p:attrNameLst>
                                          <p:attrName>style.visibility</p:attrName>
                                        </p:attrNameLst>
                                      </p:cBhvr>
                                      <p:to>
                                        <p:strVal val="visible"/>
                                      </p:to>
                                    </p:set>
                                    <p:animEffect transition="in" filter="diamond(in)">
                                      <p:cBhvr>
                                        <p:cTn id="37" dur="2000"/>
                                        <p:tgtEl>
                                          <p:spTgt spid="11267">
                                            <p:txEl>
                                              <p:pRg st="18" end="18"/>
                                            </p:txEl>
                                          </p:spTgt>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1267">
                                            <p:txEl>
                                              <p:pRg st="19" end="19"/>
                                            </p:txEl>
                                          </p:spTgt>
                                        </p:tgtEl>
                                        <p:attrNameLst>
                                          <p:attrName>style.visibility</p:attrName>
                                        </p:attrNameLst>
                                      </p:cBhvr>
                                      <p:to>
                                        <p:strVal val="visible"/>
                                      </p:to>
                                    </p:set>
                                    <p:animEffect transition="in" filter="diamond(in)">
                                      <p:cBhvr>
                                        <p:cTn id="40" dur="2000"/>
                                        <p:tgtEl>
                                          <p:spTgt spid="11267">
                                            <p:txEl>
                                              <p:pRg st="19" end="19"/>
                                            </p:txEl>
                                          </p:spTgt>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1267">
                                            <p:txEl>
                                              <p:pRg st="20" end="20"/>
                                            </p:txEl>
                                          </p:spTgt>
                                        </p:tgtEl>
                                        <p:attrNameLst>
                                          <p:attrName>style.visibility</p:attrName>
                                        </p:attrNameLst>
                                      </p:cBhvr>
                                      <p:to>
                                        <p:strVal val="visible"/>
                                      </p:to>
                                    </p:set>
                                    <p:animEffect transition="in" filter="diamond(in)">
                                      <p:cBhvr>
                                        <p:cTn id="43" dur="2000"/>
                                        <p:tgtEl>
                                          <p:spTgt spid="11267">
                                            <p:txEl>
                                              <p:pRg st="20" end="20"/>
                                            </p:txEl>
                                          </p:spTgt>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1267">
                                            <p:txEl>
                                              <p:pRg st="21" end="21"/>
                                            </p:txEl>
                                          </p:spTgt>
                                        </p:tgtEl>
                                        <p:attrNameLst>
                                          <p:attrName>style.visibility</p:attrName>
                                        </p:attrNameLst>
                                      </p:cBhvr>
                                      <p:to>
                                        <p:strVal val="visible"/>
                                      </p:to>
                                    </p:set>
                                    <p:animEffect transition="in" filter="diamond(in)">
                                      <p:cBhvr>
                                        <p:cTn id="46" dur="2000"/>
                                        <p:tgtEl>
                                          <p:spTgt spid="11267">
                                            <p:txEl>
                                              <p:pRg st="21" end="21"/>
                                            </p:txEl>
                                          </p:spTgt>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1267">
                                            <p:txEl>
                                              <p:pRg st="22" end="22"/>
                                            </p:txEl>
                                          </p:spTgt>
                                        </p:tgtEl>
                                        <p:attrNameLst>
                                          <p:attrName>style.visibility</p:attrName>
                                        </p:attrNameLst>
                                      </p:cBhvr>
                                      <p:to>
                                        <p:strVal val="visible"/>
                                      </p:to>
                                    </p:set>
                                    <p:animEffect transition="in" filter="diamond(in)">
                                      <p:cBhvr>
                                        <p:cTn id="49" dur="2000"/>
                                        <p:tgtEl>
                                          <p:spTgt spid="11267">
                                            <p:txEl>
                                              <p:pRg st="22" end="22"/>
                                            </p:txEl>
                                          </p:spTgt>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267">
                                            <p:txEl>
                                              <p:pRg st="23" end="23"/>
                                            </p:txEl>
                                          </p:spTgt>
                                        </p:tgtEl>
                                        <p:attrNameLst>
                                          <p:attrName>style.visibility</p:attrName>
                                        </p:attrNameLst>
                                      </p:cBhvr>
                                      <p:to>
                                        <p:strVal val="visible"/>
                                      </p:to>
                                    </p:set>
                                    <p:animEffect transition="in" filter="diamond(in)">
                                      <p:cBhvr>
                                        <p:cTn id="52" dur="2000"/>
                                        <p:tgtEl>
                                          <p:spTgt spid="11267">
                                            <p:txEl>
                                              <p:pRg st="23" end="23"/>
                                            </p:txEl>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1267">
                                            <p:txEl>
                                              <p:pRg st="24" end="24"/>
                                            </p:txEl>
                                          </p:spTgt>
                                        </p:tgtEl>
                                        <p:attrNameLst>
                                          <p:attrName>style.visibility</p:attrName>
                                        </p:attrNameLst>
                                      </p:cBhvr>
                                      <p:to>
                                        <p:strVal val="visible"/>
                                      </p:to>
                                    </p:set>
                                    <p:animEffect transition="in" filter="diamond(in)">
                                      <p:cBhvr>
                                        <p:cTn id="55" dur="2000"/>
                                        <p:tgtEl>
                                          <p:spTgt spid="11267">
                                            <p:txEl>
                                              <p:pRg st="24" end="24"/>
                                            </p:txEl>
                                          </p:spTgt>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1267">
                                            <p:txEl>
                                              <p:pRg st="25" end="25"/>
                                            </p:txEl>
                                          </p:spTgt>
                                        </p:tgtEl>
                                        <p:attrNameLst>
                                          <p:attrName>style.visibility</p:attrName>
                                        </p:attrNameLst>
                                      </p:cBhvr>
                                      <p:to>
                                        <p:strVal val="visible"/>
                                      </p:to>
                                    </p:set>
                                    <p:animEffect transition="in" filter="diamond(in)">
                                      <p:cBhvr>
                                        <p:cTn id="58" dur="2000"/>
                                        <p:tgtEl>
                                          <p:spTgt spid="11267">
                                            <p:txEl>
                                              <p:pRg st="25" end="25"/>
                                            </p:txEl>
                                          </p:spTgt>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11267">
                                            <p:txEl>
                                              <p:pRg st="26" end="26"/>
                                            </p:txEl>
                                          </p:spTgt>
                                        </p:tgtEl>
                                        <p:attrNameLst>
                                          <p:attrName>style.visibility</p:attrName>
                                        </p:attrNameLst>
                                      </p:cBhvr>
                                      <p:to>
                                        <p:strVal val="visible"/>
                                      </p:to>
                                    </p:set>
                                    <p:animEffect transition="in" filter="diamond(in)">
                                      <p:cBhvr>
                                        <p:cTn id="61" dur="2000"/>
                                        <p:tgtEl>
                                          <p:spTgt spid="11267">
                                            <p:txEl>
                                              <p:pRg st="26" end="26"/>
                                            </p:txEl>
                                          </p:spTgt>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11267">
                                            <p:txEl>
                                              <p:pRg st="27" end="27"/>
                                            </p:txEl>
                                          </p:spTgt>
                                        </p:tgtEl>
                                        <p:attrNameLst>
                                          <p:attrName>style.visibility</p:attrName>
                                        </p:attrNameLst>
                                      </p:cBhvr>
                                      <p:to>
                                        <p:strVal val="visible"/>
                                      </p:to>
                                    </p:set>
                                    <p:animEffect transition="in" filter="diamond(in)">
                                      <p:cBhvr>
                                        <p:cTn id="64" dur="2000"/>
                                        <p:tgtEl>
                                          <p:spTgt spid="11267">
                                            <p:txEl>
                                              <p:pRg st="27" end="27"/>
                                            </p:txEl>
                                          </p:spTgt>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11267">
                                            <p:txEl>
                                              <p:pRg st="28" end="28"/>
                                            </p:txEl>
                                          </p:spTgt>
                                        </p:tgtEl>
                                        <p:attrNameLst>
                                          <p:attrName>style.visibility</p:attrName>
                                        </p:attrNameLst>
                                      </p:cBhvr>
                                      <p:to>
                                        <p:strVal val="visible"/>
                                      </p:to>
                                    </p:set>
                                    <p:animEffect transition="in" filter="diamond(in)">
                                      <p:cBhvr>
                                        <p:cTn id="67" dur="2000"/>
                                        <p:tgtEl>
                                          <p:spTgt spid="11267">
                                            <p:txEl>
                                              <p:pRg st="28" end="28"/>
                                            </p:txEl>
                                          </p:spTgt>
                                        </p:tgtEl>
                                      </p:cBhvr>
                                    </p:animEffect>
                                  </p:childTnLst>
                                </p:cTn>
                              </p:par>
                              <p:par>
                                <p:cTn id="68" presetID="8" presetClass="entr" presetSubtype="16" fill="hold" grpId="0" nodeType="withEffect">
                                  <p:stCondLst>
                                    <p:cond delay="0"/>
                                  </p:stCondLst>
                                  <p:childTnLst>
                                    <p:set>
                                      <p:cBhvr>
                                        <p:cTn id="69" dur="1" fill="hold">
                                          <p:stCondLst>
                                            <p:cond delay="0"/>
                                          </p:stCondLst>
                                        </p:cTn>
                                        <p:tgtEl>
                                          <p:spTgt spid="11267">
                                            <p:txEl>
                                              <p:pRg st="29" end="29"/>
                                            </p:txEl>
                                          </p:spTgt>
                                        </p:tgtEl>
                                        <p:attrNameLst>
                                          <p:attrName>style.visibility</p:attrName>
                                        </p:attrNameLst>
                                      </p:cBhvr>
                                      <p:to>
                                        <p:strVal val="visible"/>
                                      </p:to>
                                    </p:set>
                                    <p:animEffect transition="in" filter="diamond(in)">
                                      <p:cBhvr>
                                        <p:cTn id="70" dur="2000"/>
                                        <p:tgtEl>
                                          <p:spTgt spid="11267">
                                            <p:txEl>
                                              <p:pRg st="29" end="29"/>
                                            </p:txEl>
                                          </p:spTgt>
                                        </p:tgtEl>
                                      </p:cBhvr>
                                    </p:animEffect>
                                  </p:childTnLst>
                                </p:cTn>
                              </p:par>
                              <p:par>
                                <p:cTn id="71" presetID="8" presetClass="entr" presetSubtype="16" fill="hold" grpId="0" nodeType="withEffect">
                                  <p:stCondLst>
                                    <p:cond delay="0"/>
                                  </p:stCondLst>
                                  <p:childTnLst>
                                    <p:set>
                                      <p:cBhvr>
                                        <p:cTn id="72" dur="1" fill="hold">
                                          <p:stCondLst>
                                            <p:cond delay="0"/>
                                          </p:stCondLst>
                                        </p:cTn>
                                        <p:tgtEl>
                                          <p:spTgt spid="11267">
                                            <p:txEl>
                                              <p:pRg st="30" end="30"/>
                                            </p:txEl>
                                          </p:spTgt>
                                        </p:tgtEl>
                                        <p:attrNameLst>
                                          <p:attrName>style.visibility</p:attrName>
                                        </p:attrNameLst>
                                      </p:cBhvr>
                                      <p:to>
                                        <p:strVal val="visible"/>
                                      </p:to>
                                    </p:set>
                                    <p:animEffect transition="in" filter="diamond(in)">
                                      <p:cBhvr>
                                        <p:cTn id="73" dur="2000"/>
                                        <p:tgtEl>
                                          <p:spTgt spid="11267">
                                            <p:txEl>
                                              <p:pRg st="3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0" y="116632"/>
            <a:ext cx="9144000" cy="6696744"/>
          </a:xfrm>
        </p:spPr>
        <p:txBody>
          <a:bodyPr>
            <a:normAutofit/>
          </a:bodyPr>
          <a:lstStyle/>
          <a:p>
            <a:pPr marL="609600" lvl="0" indent="-609600" algn="l" eaLnBrk="1" hangingPunct="1">
              <a:lnSpc>
                <a:spcPct val="80000"/>
              </a:lnSpc>
              <a:buClr>
                <a:srgbClr val="F07F09"/>
              </a:buClr>
              <a:defRPr/>
            </a:pPr>
            <a:endParaRPr lang="fr-FR" altLang="fr-FR" sz="1800" b="1" u="sng" dirty="0">
              <a:ln>
                <a:solidFill>
                  <a:srgbClr val="323232"/>
                </a:solidFill>
              </a:ln>
              <a:solidFill>
                <a:prstClr val="white">
                  <a:tint val="75000"/>
                </a:prstClr>
              </a:solidFill>
            </a:endParaRPr>
          </a:p>
          <a:p>
            <a:pPr marL="609600" lvl="0" indent="-609600" algn="l" eaLnBrk="1" hangingPunct="1">
              <a:lnSpc>
                <a:spcPct val="80000"/>
              </a:lnSpc>
              <a:buClr>
                <a:srgbClr val="F07F09"/>
              </a:buClr>
              <a:defRPr/>
            </a:pPr>
            <a:endParaRPr lang="fr-FR" altLang="fr-FR" sz="1800" b="1" u="sng" dirty="0">
              <a:ln>
                <a:solidFill>
                  <a:srgbClr val="323232"/>
                </a:solidFill>
              </a:ln>
              <a:solidFill>
                <a:prstClr val="white">
                  <a:tint val="75000"/>
                </a:prstClr>
              </a:solidFill>
            </a:endParaRPr>
          </a:p>
          <a:p>
            <a:pPr marL="609600" lvl="0" indent="-609600" algn="l" eaLnBrk="1" hangingPunct="1">
              <a:lnSpc>
                <a:spcPct val="80000"/>
              </a:lnSpc>
              <a:buClr>
                <a:srgbClr val="F07F09"/>
              </a:buClr>
              <a:defRPr/>
            </a:pPr>
            <a:endParaRPr lang="fr-FR" altLang="fr-FR" sz="1800" b="1" u="sng" dirty="0">
              <a:ln>
                <a:solidFill>
                  <a:srgbClr val="323232"/>
                </a:solidFill>
              </a:ln>
              <a:solidFill>
                <a:prstClr val="white">
                  <a:tint val="75000"/>
                </a:prstClr>
              </a:solidFill>
            </a:endParaRPr>
          </a:p>
          <a:p>
            <a:pPr marL="609600" lvl="0" indent="-609600" algn="l" eaLnBrk="1" hangingPunct="1">
              <a:lnSpc>
                <a:spcPct val="80000"/>
              </a:lnSpc>
              <a:buClr>
                <a:srgbClr val="F07F09"/>
              </a:buClr>
              <a:defRPr/>
            </a:pPr>
            <a:endParaRPr lang="fr-FR" altLang="fr-FR" sz="1800" b="1" u="sng" dirty="0">
              <a:ln>
                <a:solidFill>
                  <a:srgbClr val="323232"/>
                </a:solidFill>
              </a:ln>
              <a:solidFill>
                <a:prstClr val="white">
                  <a:tint val="75000"/>
                </a:prstClr>
              </a:solidFill>
            </a:endParaRPr>
          </a:p>
          <a:p>
            <a:pPr marL="609600" lvl="0" indent="-609600" algn="l" eaLnBrk="1" hangingPunct="1">
              <a:lnSpc>
                <a:spcPct val="80000"/>
              </a:lnSpc>
              <a:buClr>
                <a:srgbClr val="F07F09"/>
              </a:buClr>
              <a:defRPr/>
            </a:pPr>
            <a:r>
              <a:rPr lang="fr-FR" altLang="fr-FR" sz="1800" b="1" dirty="0">
                <a:ln>
                  <a:solidFill>
                    <a:srgbClr val="323232"/>
                  </a:solidFill>
                </a:ln>
                <a:solidFill>
                  <a:prstClr val="white">
                    <a:tint val="75000"/>
                  </a:prstClr>
                </a:solidFill>
              </a:rPr>
              <a:t>3) Le mouvement fédéral : une pyramide imposante </a:t>
            </a:r>
            <a:r>
              <a:rPr lang="fr-FR" altLang="fr-FR" sz="1800" b="1" dirty="0">
                <a:ln>
                  <a:solidFill>
                    <a:srgbClr val="323232"/>
                  </a:solidFill>
                </a:ln>
                <a:solidFill>
                  <a:srgbClr val="FF9999"/>
                </a:solidFill>
              </a:rPr>
              <a:t>(4h)</a:t>
            </a:r>
          </a:p>
          <a:p>
            <a:pPr marL="609600" lvl="0" indent="-609600" algn="l" eaLnBrk="1" hangingPunct="1">
              <a:lnSpc>
                <a:spcPct val="80000"/>
              </a:lnSpc>
              <a:buClr>
                <a:srgbClr val="F07F09"/>
              </a:buClr>
              <a:defRPr/>
            </a:pPr>
            <a:endParaRPr lang="fr-FR" altLang="fr-FR" sz="1800" b="1" dirty="0">
              <a:ln>
                <a:solidFill>
                  <a:srgbClr val="323232"/>
                </a:solidFill>
              </a:ln>
              <a:solidFill>
                <a:srgbClr val="FF9999"/>
              </a:solidFill>
            </a:endParaRPr>
          </a:p>
          <a:p>
            <a:pPr marL="609600" lvl="0" indent="-609600" algn="l" eaLnBrk="1" hangingPunct="1">
              <a:lnSpc>
                <a:spcPct val="80000"/>
              </a:lnSpc>
              <a:buClr>
                <a:srgbClr val="F07F09"/>
              </a:buClr>
              <a:defRPr/>
            </a:pPr>
            <a:r>
              <a:rPr lang="fr-FR" altLang="fr-FR" sz="1600" b="1" dirty="0">
                <a:ln>
                  <a:solidFill>
                    <a:srgbClr val="323232"/>
                  </a:solidFill>
                </a:ln>
                <a:solidFill>
                  <a:prstClr val="white">
                    <a:tint val="75000"/>
                  </a:prstClr>
                </a:solidFill>
              </a:rPr>
              <a:t>	31) Les clubs :</a:t>
            </a:r>
          </a:p>
          <a:p>
            <a:pPr marL="609600" lvl="0" indent="-609600" algn="l" eaLnBrk="1" hangingPunct="1">
              <a:lnSpc>
                <a:spcPct val="80000"/>
              </a:lnSpc>
              <a:buClr>
                <a:srgbClr val="F07F09"/>
              </a:buClr>
              <a:defRPr/>
            </a:pPr>
            <a:r>
              <a:rPr lang="fr-FR" altLang="fr-FR" sz="1200" dirty="0">
                <a:ln>
                  <a:solidFill>
                    <a:srgbClr val="323232"/>
                  </a:solidFill>
                </a:ln>
                <a:solidFill>
                  <a:prstClr val="white">
                    <a:tint val="75000"/>
                  </a:prstClr>
                </a:solidFill>
              </a:rPr>
              <a:t>		</a:t>
            </a:r>
            <a:r>
              <a:rPr lang="fr-FR" altLang="fr-FR" sz="1200" b="1" dirty="0">
                <a:ln>
                  <a:solidFill>
                    <a:srgbClr val="323232"/>
                  </a:solidFill>
                </a:ln>
                <a:solidFill>
                  <a:prstClr val="white">
                    <a:tint val="75000"/>
                  </a:prstClr>
                </a:solidFill>
              </a:rPr>
              <a:t>311) La loi Waldeck-Rousseau … appliquée aux activités sportives</a:t>
            </a:r>
          </a:p>
          <a:p>
            <a:pPr marL="609600" lvl="0" indent="-609600" algn="l" eaLnBrk="1" hangingPunct="1">
              <a:lnSpc>
                <a:spcPct val="80000"/>
              </a:lnSpc>
              <a:buClr>
                <a:srgbClr val="F07F09"/>
              </a:buClr>
              <a:defRPr/>
            </a:pPr>
            <a:r>
              <a:rPr lang="fr-FR" altLang="fr-FR" sz="1200" b="1" dirty="0">
                <a:ln>
                  <a:solidFill>
                    <a:srgbClr val="323232"/>
                  </a:solidFill>
                </a:ln>
                <a:solidFill>
                  <a:prstClr val="white">
                    <a:tint val="75000"/>
                  </a:prstClr>
                </a:solidFill>
              </a:rPr>
              <a:t>		312) Démographie des associations sportives et missions</a:t>
            </a:r>
          </a:p>
          <a:p>
            <a:pPr marL="609600" lvl="0" indent="-609600" algn="l" eaLnBrk="1" hangingPunct="1">
              <a:lnSpc>
                <a:spcPct val="80000"/>
              </a:lnSpc>
              <a:buClr>
                <a:srgbClr val="F07F09"/>
              </a:buClr>
              <a:defRPr/>
            </a:pPr>
            <a:r>
              <a:rPr lang="fr-FR" altLang="fr-FR" sz="1200" b="1" dirty="0">
                <a:ln>
                  <a:solidFill>
                    <a:srgbClr val="323232"/>
                  </a:solidFill>
                </a:ln>
                <a:solidFill>
                  <a:prstClr val="white">
                    <a:tint val="75000"/>
                  </a:prstClr>
                </a:solidFill>
              </a:rPr>
              <a:t>		313) Les associations sportives et leurs partenaires : Agrément – Déclaration - Affiliation</a:t>
            </a:r>
          </a:p>
          <a:p>
            <a:pPr marL="609600" lvl="0" indent="-609600" algn="l" eaLnBrk="1" hangingPunct="1">
              <a:lnSpc>
                <a:spcPct val="80000"/>
              </a:lnSpc>
              <a:buClr>
                <a:srgbClr val="F07F09"/>
              </a:buClr>
              <a:defRPr/>
            </a:pPr>
            <a:r>
              <a:rPr lang="fr-FR" altLang="fr-FR" sz="1200" b="1" dirty="0">
                <a:ln>
                  <a:solidFill>
                    <a:srgbClr val="323232"/>
                  </a:solidFill>
                </a:ln>
                <a:solidFill>
                  <a:prstClr val="white">
                    <a:tint val="75000"/>
                  </a:prstClr>
                </a:solidFill>
              </a:rPr>
              <a:t>		314) Des statuts particuliers dans un contexte moderne : SEM – SAOS - SASP</a:t>
            </a:r>
          </a:p>
          <a:p>
            <a:pPr marL="609600" lvl="0" indent="-609600" algn="l" eaLnBrk="1" hangingPunct="1">
              <a:lnSpc>
                <a:spcPct val="80000"/>
              </a:lnSpc>
              <a:buClr>
                <a:srgbClr val="F07F09"/>
              </a:buClr>
              <a:defRPr/>
            </a:pPr>
            <a:r>
              <a:rPr lang="fr-FR" altLang="fr-FR" sz="1200" b="1" dirty="0">
                <a:ln>
                  <a:solidFill>
                    <a:srgbClr val="323232"/>
                  </a:solidFill>
                </a:ln>
                <a:solidFill>
                  <a:prstClr val="white">
                    <a:tint val="75000"/>
                  </a:prstClr>
                </a:solidFill>
              </a:rPr>
              <a:t>		315) Le club : </a:t>
            </a:r>
            <a:r>
              <a:rPr lang="fr-FR" altLang="fr-FR" sz="1000" b="1" dirty="0">
                <a:ln>
                  <a:solidFill>
                    <a:srgbClr val="323232"/>
                  </a:solidFill>
                </a:ln>
                <a:solidFill>
                  <a:prstClr val="white">
                    <a:tint val="75000"/>
                  </a:prstClr>
                </a:solidFill>
              </a:rPr>
              <a:t>créateur d’emplois et insertions professionnelles multiples autour des « professionnels » et des « haut niveau »</a:t>
            </a:r>
            <a:endParaRPr lang="fr-FR" altLang="fr-FR" sz="1200" b="1" dirty="0">
              <a:ln>
                <a:solidFill>
                  <a:srgbClr val="323232"/>
                </a:solidFill>
              </a:ln>
              <a:solidFill>
                <a:prstClr val="white">
                  <a:tint val="75000"/>
                </a:prstClr>
              </a:solidFill>
            </a:endParaRPr>
          </a:p>
          <a:p>
            <a:pPr marL="609600" lvl="0" indent="-609600" algn="l" eaLnBrk="1" hangingPunct="1">
              <a:lnSpc>
                <a:spcPct val="80000"/>
              </a:lnSpc>
              <a:buClr>
                <a:srgbClr val="F07F09"/>
              </a:buClr>
              <a:defRPr/>
            </a:pPr>
            <a:r>
              <a:rPr lang="fr-FR" altLang="fr-FR" sz="1600" b="1" dirty="0">
                <a:ln>
                  <a:solidFill>
                    <a:srgbClr val="323232"/>
                  </a:solidFill>
                </a:ln>
                <a:solidFill>
                  <a:prstClr val="white">
                    <a:tint val="75000"/>
                  </a:prstClr>
                </a:solidFill>
              </a:rPr>
              <a:t>	32) Les fédérations nationales :</a:t>
            </a:r>
          </a:p>
          <a:p>
            <a:pPr marL="609600" lvl="0" indent="-609600" algn="l" eaLnBrk="1" hangingPunct="1">
              <a:lnSpc>
                <a:spcPct val="80000"/>
              </a:lnSpc>
              <a:buClr>
                <a:srgbClr val="F07F09"/>
              </a:buClr>
              <a:defRPr/>
            </a:pPr>
            <a:r>
              <a:rPr lang="fr-FR" altLang="fr-FR" sz="1200" dirty="0">
                <a:ln>
                  <a:solidFill>
                    <a:srgbClr val="323232"/>
                  </a:solidFill>
                </a:ln>
                <a:solidFill>
                  <a:prstClr val="white">
                    <a:tint val="75000"/>
                  </a:prstClr>
                </a:solidFill>
              </a:rPr>
              <a:t>		</a:t>
            </a:r>
            <a:r>
              <a:rPr lang="fr-FR" altLang="fr-FR" sz="1200" b="1" dirty="0">
                <a:ln>
                  <a:solidFill>
                    <a:srgbClr val="323232"/>
                  </a:solidFill>
                </a:ln>
                <a:solidFill>
                  <a:prstClr val="white">
                    <a:tint val="75000"/>
                  </a:prstClr>
                </a:solidFill>
              </a:rPr>
              <a:t>321) Généralités historiques</a:t>
            </a:r>
          </a:p>
          <a:p>
            <a:pPr marL="609600" lvl="0" indent="-609600" algn="l" eaLnBrk="1" hangingPunct="1">
              <a:lnSpc>
                <a:spcPct val="80000"/>
              </a:lnSpc>
              <a:buClr>
                <a:srgbClr val="F07F09"/>
              </a:buClr>
              <a:defRPr/>
            </a:pPr>
            <a:r>
              <a:rPr lang="fr-FR" altLang="fr-FR" sz="1200" b="1" dirty="0">
                <a:ln>
                  <a:solidFill>
                    <a:srgbClr val="323232"/>
                  </a:solidFill>
                </a:ln>
                <a:solidFill>
                  <a:prstClr val="white">
                    <a:tint val="75000"/>
                  </a:prstClr>
                </a:solidFill>
              </a:rPr>
              <a:t>		322) Démographie des fédérations sportives et missions</a:t>
            </a:r>
            <a:endParaRPr lang="fr-FR" altLang="fr-FR" sz="1200" b="1" u="sng" dirty="0">
              <a:ln>
                <a:solidFill>
                  <a:srgbClr val="323232"/>
                </a:solidFill>
              </a:ln>
              <a:solidFill>
                <a:prstClr val="white">
                  <a:tint val="75000"/>
                </a:prstClr>
              </a:solidFill>
            </a:endParaRPr>
          </a:p>
          <a:p>
            <a:pPr marL="609600" lvl="0" indent="-609600" algn="l" eaLnBrk="1" hangingPunct="1">
              <a:lnSpc>
                <a:spcPct val="80000"/>
              </a:lnSpc>
              <a:buClr>
                <a:srgbClr val="F07F09"/>
              </a:buClr>
              <a:defRPr/>
            </a:pPr>
            <a:r>
              <a:rPr lang="fr-FR" altLang="fr-FR" sz="1200" b="1" dirty="0">
                <a:ln>
                  <a:solidFill>
                    <a:srgbClr val="323232"/>
                  </a:solidFill>
                </a:ln>
                <a:solidFill>
                  <a:prstClr val="white">
                    <a:tint val="75000"/>
                  </a:prstClr>
                </a:solidFill>
              </a:rPr>
              <a:t>		323) Attributions, organisation et formes : les agréées et les délégataires</a:t>
            </a:r>
            <a:endParaRPr lang="fr-FR" altLang="fr-FR" sz="1200" b="1" u="sng" dirty="0">
              <a:ln>
                <a:solidFill>
                  <a:srgbClr val="323232"/>
                </a:solidFill>
              </a:ln>
              <a:solidFill>
                <a:prstClr val="white">
                  <a:tint val="75000"/>
                </a:prstClr>
              </a:solidFill>
            </a:endParaRPr>
          </a:p>
          <a:p>
            <a:pPr marL="609600" lvl="0" indent="-609600" algn="l" eaLnBrk="1" hangingPunct="1">
              <a:lnSpc>
                <a:spcPct val="80000"/>
              </a:lnSpc>
              <a:buClr>
                <a:srgbClr val="F07F09"/>
              </a:buClr>
              <a:defRPr/>
            </a:pPr>
            <a:r>
              <a:rPr lang="fr-FR" altLang="fr-FR" sz="1200" b="1" dirty="0">
                <a:ln>
                  <a:solidFill>
                    <a:srgbClr val="323232"/>
                  </a:solidFill>
                </a:ln>
                <a:solidFill>
                  <a:prstClr val="white">
                    <a:tint val="75000"/>
                  </a:prstClr>
                </a:solidFill>
              </a:rPr>
              <a:t>		324) L’exemple de la FFF et son rapport avec la LNFP</a:t>
            </a:r>
          </a:p>
          <a:p>
            <a:pPr marL="609600" lvl="0" indent="-609600" algn="l" eaLnBrk="1" hangingPunct="1">
              <a:lnSpc>
                <a:spcPct val="80000"/>
              </a:lnSpc>
              <a:buClr>
                <a:srgbClr val="F07F09"/>
              </a:buClr>
              <a:defRPr/>
            </a:pPr>
            <a:r>
              <a:rPr lang="fr-FR" altLang="fr-FR" sz="1600" b="1" dirty="0">
                <a:ln>
                  <a:solidFill>
                    <a:srgbClr val="323232"/>
                  </a:solidFill>
                </a:ln>
                <a:solidFill>
                  <a:prstClr val="white">
                    <a:tint val="75000"/>
                  </a:prstClr>
                </a:solidFill>
              </a:rPr>
              <a:t>	33) Les fédérations internationales :</a:t>
            </a:r>
          </a:p>
          <a:p>
            <a:pPr marL="609600" lvl="0" indent="-609600" algn="l" eaLnBrk="1" hangingPunct="1">
              <a:lnSpc>
                <a:spcPct val="80000"/>
              </a:lnSpc>
              <a:buClr>
                <a:srgbClr val="F07F09"/>
              </a:buClr>
              <a:defRPr/>
            </a:pPr>
            <a:r>
              <a:rPr lang="fr-FR" altLang="fr-FR" sz="1200" dirty="0">
                <a:ln>
                  <a:solidFill>
                    <a:srgbClr val="323232"/>
                  </a:solidFill>
                </a:ln>
                <a:solidFill>
                  <a:prstClr val="white">
                    <a:tint val="75000"/>
                  </a:prstClr>
                </a:solidFill>
              </a:rPr>
              <a:t>		</a:t>
            </a:r>
            <a:r>
              <a:rPr lang="fr-FR" altLang="fr-FR" sz="1200" b="1" dirty="0">
                <a:ln>
                  <a:solidFill>
                    <a:srgbClr val="323232"/>
                  </a:solidFill>
                </a:ln>
                <a:solidFill>
                  <a:prstClr val="white">
                    <a:tint val="75000"/>
                  </a:prstClr>
                </a:solidFill>
              </a:rPr>
              <a:t>331) Référence à l’ histoire</a:t>
            </a:r>
          </a:p>
          <a:p>
            <a:pPr marL="609600" lvl="0" indent="-609600" algn="l" eaLnBrk="1" hangingPunct="1">
              <a:lnSpc>
                <a:spcPct val="80000"/>
              </a:lnSpc>
              <a:buClr>
                <a:srgbClr val="F07F09"/>
              </a:buClr>
              <a:defRPr/>
            </a:pPr>
            <a:r>
              <a:rPr lang="fr-FR" altLang="fr-FR" sz="1200" b="1" dirty="0">
                <a:ln>
                  <a:solidFill>
                    <a:srgbClr val="323232"/>
                  </a:solidFill>
                </a:ln>
                <a:solidFill>
                  <a:prstClr val="white">
                    <a:tint val="75000"/>
                  </a:prstClr>
                </a:solidFill>
              </a:rPr>
              <a:t>		332) Et le rapport avec le CIO …</a:t>
            </a:r>
          </a:p>
          <a:p>
            <a:pPr marL="609600" indent="-609600" algn="l" eaLnBrk="1" hangingPunct="1">
              <a:lnSpc>
                <a:spcPct val="80000"/>
              </a:lnSpc>
              <a:defRPr/>
            </a:pPr>
            <a:endParaRPr lang="fr-FR" altLang="fr-FR" sz="400" b="1" u="sng" dirty="0"/>
          </a:p>
          <a:p>
            <a:pPr marL="609600" indent="-609600" algn="l" eaLnBrk="1" hangingPunct="1">
              <a:lnSpc>
                <a:spcPct val="80000"/>
              </a:lnSpc>
              <a:defRPr/>
            </a:pPr>
            <a:endParaRPr lang="fr-FR" altLang="fr-FR" sz="1600" b="1" u="sng" dirty="0"/>
          </a:p>
          <a:p>
            <a:pPr marL="609600" indent="-609600" algn="l" eaLnBrk="1" hangingPunct="1">
              <a:lnSpc>
                <a:spcPct val="80000"/>
              </a:lnSpc>
              <a:defRPr/>
            </a:pPr>
            <a:r>
              <a:rPr lang="fr-FR" altLang="fr-FR" sz="1800" b="1" dirty="0"/>
              <a:t>4) Sport et institutions publiques : de la municipalisation du sport à l’EPS </a:t>
            </a:r>
            <a:r>
              <a:rPr lang="fr-FR" altLang="fr-FR" sz="1800" b="1" dirty="0">
                <a:solidFill>
                  <a:srgbClr val="FF9999"/>
                </a:solidFill>
                <a:effectLst/>
              </a:rPr>
              <a:t>(2h)</a:t>
            </a:r>
          </a:p>
          <a:p>
            <a:pPr marL="609600" indent="-609600" algn="l" eaLnBrk="1" hangingPunct="1">
              <a:lnSpc>
                <a:spcPct val="80000"/>
              </a:lnSpc>
              <a:defRPr/>
            </a:pPr>
            <a:endParaRPr lang="fr-FR" altLang="fr-FR" sz="1800" b="1" dirty="0">
              <a:solidFill>
                <a:srgbClr val="FF9999"/>
              </a:solidFill>
            </a:endParaRPr>
          </a:p>
          <a:p>
            <a:pPr marL="609600" indent="-609600" algn="l" eaLnBrk="1" hangingPunct="1">
              <a:lnSpc>
                <a:spcPct val="80000"/>
              </a:lnSpc>
              <a:defRPr/>
            </a:pPr>
            <a:r>
              <a:rPr lang="fr-FR" altLang="fr-FR" sz="1200" b="1" dirty="0"/>
              <a:t>	</a:t>
            </a:r>
            <a:r>
              <a:rPr lang="fr-FR" altLang="fr-FR" sz="1600" b="1" dirty="0"/>
              <a:t>41) Quelles institutions publiques ?</a:t>
            </a:r>
          </a:p>
          <a:p>
            <a:pPr marL="609600" indent="-609600" algn="l" eaLnBrk="1" hangingPunct="1">
              <a:lnSpc>
                <a:spcPct val="80000"/>
              </a:lnSpc>
              <a:defRPr/>
            </a:pPr>
            <a:r>
              <a:rPr lang="fr-FR" altLang="fr-FR" sz="1200" dirty="0"/>
              <a:t>		</a:t>
            </a:r>
            <a:r>
              <a:rPr lang="fr-FR" altLang="fr-FR" sz="1200" b="1" dirty="0"/>
              <a:t>411) Les collectivités territoriales et la Décentralisation : Quelles conséquences ?</a:t>
            </a:r>
          </a:p>
          <a:p>
            <a:pPr marL="609600" indent="-609600" algn="l" eaLnBrk="1" hangingPunct="1">
              <a:lnSpc>
                <a:spcPct val="80000"/>
              </a:lnSpc>
              <a:defRPr/>
            </a:pPr>
            <a:r>
              <a:rPr lang="fr-FR" altLang="fr-FR" sz="1200" b="1" dirty="0"/>
              <a:t>		412) L’ Etat est ses services déconcentrés : les exemples du MEN et du MSJVA</a:t>
            </a:r>
          </a:p>
          <a:p>
            <a:pPr marL="609600" indent="-609600" algn="l" eaLnBrk="1" hangingPunct="1">
              <a:lnSpc>
                <a:spcPct val="80000"/>
              </a:lnSpc>
              <a:defRPr/>
            </a:pPr>
            <a:r>
              <a:rPr lang="fr-FR" altLang="fr-FR" sz="1600" b="1" dirty="0"/>
              <a:t>	42) Politiques publiques et gouvernance sportive :</a:t>
            </a:r>
          </a:p>
          <a:p>
            <a:pPr marL="609600" indent="-609600" algn="l" eaLnBrk="1" hangingPunct="1">
              <a:lnSpc>
                <a:spcPct val="80000"/>
              </a:lnSpc>
              <a:defRPr/>
            </a:pPr>
            <a:r>
              <a:rPr lang="fr-FR" altLang="fr-FR" sz="800" dirty="0"/>
              <a:t>		</a:t>
            </a:r>
          </a:p>
          <a:p>
            <a:pPr marL="609600" indent="-609600" algn="l" eaLnBrk="1" hangingPunct="1">
              <a:lnSpc>
                <a:spcPct val="80000"/>
              </a:lnSpc>
              <a:defRPr/>
            </a:pPr>
            <a:endParaRPr lang="fr-FR" altLang="fr-FR" sz="800" b="1" dirty="0"/>
          </a:p>
          <a:p>
            <a:pPr marL="609600" indent="-609600" algn="l" eaLnBrk="1" hangingPunct="1">
              <a:lnSpc>
                <a:spcPct val="80000"/>
              </a:lnSpc>
              <a:defRPr/>
            </a:pPr>
            <a:endParaRPr lang="fr-FR" altLang="fr-FR" sz="800" b="1" dirty="0"/>
          </a:p>
          <a:p>
            <a:pPr marL="609600" indent="-609600" algn="l" eaLnBrk="1" hangingPunct="1">
              <a:lnSpc>
                <a:spcPct val="80000"/>
              </a:lnSpc>
              <a:defRPr/>
            </a:pPr>
            <a:r>
              <a:rPr lang="fr-FR" altLang="fr-FR" sz="2000" b="1" dirty="0"/>
              <a:t>Conclusions provisoires</a:t>
            </a:r>
          </a:p>
          <a:p>
            <a:pPr marL="609600" indent="-609600" algn="l" eaLnBrk="1" hangingPunct="1">
              <a:lnSpc>
                <a:spcPct val="80000"/>
              </a:lnSpc>
              <a:defRPr/>
            </a:pPr>
            <a:endParaRPr lang="fr-FR" altLang="fr-FR" sz="1600" b="1" u="sng" dirty="0"/>
          </a:p>
          <a:p>
            <a:pPr marL="609600" indent="-609600" algn="l" eaLnBrk="1" hangingPunct="1">
              <a:lnSpc>
                <a:spcPct val="80000"/>
              </a:lnSpc>
              <a:defRPr/>
            </a:pPr>
            <a:endParaRPr lang="fr-FR" altLang="fr-FR" sz="1600" b="1" dirty="0"/>
          </a:p>
          <a:p>
            <a:pPr marL="609600" indent="-609600" algn="l" eaLnBrk="1" hangingPunct="1">
              <a:lnSpc>
                <a:spcPct val="80000"/>
              </a:lnSpc>
              <a:defRPr/>
            </a:pPr>
            <a:r>
              <a:rPr lang="fr-FR" altLang="fr-FR" sz="900" dirty="0"/>
              <a:t>		</a:t>
            </a:r>
            <a:endParaRPr lang="fr-FR" altLang="fr-FR" sz="600" dirty="0"/>
          </a:p>
          <a:p>
            <a:pPr marL="609600" indent="-609600" algn="l" eaLnBrk="1" hangingPunct="1">
              <a:lnSpc>
                <a:spcPct val="80000"/>
              </a:lnSpc>
              <a:defRPr/>
            </a:pPr>
            <a:endParaRPr lang="fr-FR" altLang="fr-FR" sz="900" dirty="0"/>
          </a:p>
          <a:p>
            <a:pPr marL="609600" indent="-609600" algn="l" eaLnBrk="1" hangingPunct="1">
              <a:lnSpc>
                <a:spcPct val="80000"/>
              </a:lnSpc>
              <a:defRPr/>
            </a:pPr>
            <a:endParaRPr lang="fr-FR" altLang="fr-FR" sz="900" dirty="0"/>
          </a:p>
        </p:txBody>
      </p:sp>
      <p:pic>
        <p:nvPicPr>
          <p:cNvPr id="6" name="Image 5"/>
          <p:cNvPicPr>
            <a:picLocks noChangeAspect="1"/>
          </p:cNvPicPr>
          <p:nvPr/>
        </p:nvPicPr>
        <p:blipFill>
          <a:blip r:embed="rId3"/>
          <a:stretch>
            <a:fillRect/>
          </a:stretch>
        </p:blipFill>
        <p:spPr>
          <a:xfrm>
            <a:off x="202875" y="6093296"/>
            <a:ext cx="1488805" cy="539999"/>
          </a:xfrm>
          <a:prstGeom prst="rect">
            <a:avLst/>
          </a:prstGeom>
        </p:spPr>
      </p:pic>
      <p:sp>
        <p:nvSpPr>
          <p:cNvPr id="2" name="Espace réservé du pied de page 6">
            <a:extLst>
              <a:ext uri="{FF2B5EF4-FFF2-40B4-BE49-F238E27FC236}">
                <a16:creationId xmlns:a16="http://schemas.microsoft.com/office/drawing/2014/main" id="{FFEEF514-DEED-AD41-296C-76D80A73FD93}"/>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387039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animEffect transition="in" filter="diamond(in)">
                                      <p:cBhvr>
                                        <p:cTn id="7" dur="2000"/>
                                        <p:tgtEl>
                                          <p:spTgt spid="1638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86">
                                            <p:txEl>
                                              <p:pRg st="6" end="6"/>
                                            </p:txEl>
                                          </p:spTgt>
                                        </p:tgtEl>
                                        <p:attrNameLst>
                                          <p:attrName>style.visibility</p:attrName>
                                        </p:attrNameLst>
                                      </p:cBhvr>
                                      <p:to>
                                        <p:strVal val="visible"/>
                                      </p:to>
                                    </p:set>
                                    <p:animEffect transition="in" filter="diamond(in)">
                                      <p:cBhvr>
                                        <p:cTn id="12" dur="2000"/>
                                        <p:tgtEl>
                                          <p:spTgt spid="1638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386">
                                            <p:txEl>
                                              <p:pRg st="7" end="7"/>
                                            </p:txEl>
                                          </p:spTgt>
                                        </p:tgtEl>
                                        <p:attrNameLst>
                                          <p:attrName>style.visibility</p:attrName>
                                        </p:attrNameLst>
                                      </p:cBhvr>
                                      <p:to>
                                        <p:strVal val="visible"/>
                                      </p:to>
                                    </p:set>
                                    <p:animEffect transition="in" filter="diamond(in)">
                                      <p:cBhvr>
                                        <p:cTn id="17" dur="2000"/>
                                        <p:tgtEl>
                                          <p:spTgt spid="1638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386">
                                            <p:txEl>
                                              <p:pRg st="8" end="8"/>
                                            </p:txEl>
                                          </p:spTgt>
                                        </p:tgtEl>
                                        <p:attrNameLst>
                                          <p:attrName>style.visibility</p:attrName>
                                        </p:attrNameLst>
                                      </p:cBhvr>
                                      <p:to>
                                        <p:strVal val="visible"/>
                                      </p:to>
                                    </p:set>
                                    <p:animEffect transition="in" filter="diamond(in)">
                                      <p:cBhvr>
                                        <p:cTn id="22" dur="2000"/>
                                        <p:tgtEl>
                                          <p:spTgt spid="1638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6386">
                                            <p:txEl>
                                              <p:pRg st="9" end="9"/>
                                            </p:txEl>
                                          </p:spTgt>
                                        </p:tgtEl>
                                        <p:attrNameLst>
                                          <p:attrName>style.visibility</p:attrName>
                                        </p:attrNameLst>
                                      </p:cBhvr>
                                      <p:to>
                                        <p:strVal val="visible"/>
                                      </p:to>
                                    </p:set>
                                    <p:animEffect transition="in" filter="diamond(in)">
                                      <p:cBhvr>
                                        <p:cTn id="27" dur="2000"/>
                                        <p:tgtEl>
                                          <p:spTgt spid="1638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386">
                                            <p:txEl>
                                              <p:pRg st="10" end="10"/>
                                            </p:txEl>
                                          </p:spTgt>
                                        </p:tgtEl>
                                        <p:attrNameLst>
                                          <p:attrName>style.visibility</p:attrName>
                                        </p:attrNameLst>
                                      </p:cBhvr>
                                      <p:to>
                                        <p:strVal val="visible"/>
                                      </p:to>
                                    </p:set>
                                    <p:animEffect transition="in" filter="diamond(in)">
                                      <p:cBhvr>
                                        <p:cTn id="32" dur="2000"/>
                                        <p:tgtEl>
                                          <p:spTgt spid="1638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6386">
                                            <p:txEl>
                                              <p:pRg st="11" end="11"/>
                                            </p:txEl>
                                          </p:spTgt>
                                        </p:tgtEl>
                                        <p:attrNameLst>
                                          <p:attrName>style.visibility</p:attrName>
                                        </p:attrNameLst>
                                      </p:cBhvr>
                                      <p:to>
                                        <p:strVal val="visible"/>
                                      </p:to>
                                    </p:set>
                                    <p:animEffect transition="in" filter="diamond(in)">
                                      <p:cBhvr>
                                        <p:cTn id="37" dur="2000"/>
                                        <p:tgtEl>
                                          <p:spTgt spid="1638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6386">
                                            <p:txEl>
                                              <p:pRg st="12" end="12"/>
                                            </p:txEl>
                                          </p:spTgt>
                                        </p:tgtEl>
                                        <p:attrNameLst>
                                          <p:attrName>style.visibility</p:attrName>
                                        </p:attrNameLst>
                                      </p:cBhvr>
                                      <p:to>
                                        <p:strVal val="visible"/>
                                      </p:to>
                                    </p:set>
                                    <p:animEffect transition="in" filter="diamond(in)">
                                      <p:cBhvr>
                                        <p:cTn id="42" dur="2000"/>
                                        <p:tgtEl>
                                          <p:spTgt spid="16386">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6386">
                                            <p:txEl>
                                              <p:pRg st="13" end="13"/>
                                            </p:txEl>
                                          </p:spTgt>
                                        </p:tgtEl>
                                        <p:attrNameLst>
                                          <p:attrName>style.visibility</p:attrName>
                                        </p:attrNameLst>
                                      </p:cBhvr>
                                      <p:to>
                                        <p:strVal val="visible"/>
                                      </p:to>
                                    </p:set>
                                    <p:animEffect transition="in" filter="diamond(in)">
                                      <p:cBhvr>
                                        <p:cTn id="47" dur="2000"/>
                                        <p:tgtEl>
                                          <p:spTgt spid="16386">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6386">
                                            <p:txEl>
                                              <p:pRg st="14" end="14"/>
                                            </p:txEl>
                                          </p:spTgt>
                                        </p:tgtEl>
                                        <p:attrNameLst>
                                          <p:attrName>style.visibility</p:attrName>
                                        </p:attrNameLst>
                                      </p:cBhvr>
                                      <p:to>
                                        <p:strVal val="visible"/>
                                      </p:to>
                                    </p:set>
                                    <p:animEffect transition="in" filter="diamond(in)">
                                      <p:cBhvr>
                                        <p:cTn id="52" dur="2000"/>
                                        <p:tgtEl>
                                          <p:spTgt spid="16386">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6386">
                                            <p:txEl>
                                              <p:pRg st="15" end="15"/>
                                            </p:txEl>
                                          </p:spTgt>
                                        </p:tgtEl>
                                        <p:attrNameLst>
                                          <p:attrName>style.visibility</p:attrName>
                                        </p:attrNameLst>
                                      </p:cBhvr>
                                      <p:to>
                                        <p:strVal val="visible"/>
                                      </p:to>
                                    </p:set>
                                    <p:animEffect transition="in" filter="diamond(in)">
                                      <p:cBhvr>
                                        <p:cTn id="57" dur="2000"/>
                                        <p:tgtEl>
                                          <p:spTgt spid="16386">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6386">
                                            <p:txEl>
                                              <p:pRg st="16" end="16"/>
                                            </p:txEl>
                                          </p:spTgt>
                                        </p:tgtEl>
                                        <p:attrNameLst>
                                          <p:attrName>style.visibility</p:attrName>
                                        </p:attrNameLst>
                                      </p:cBhvr>
                                      <p:to>
                                        <p:strVal val="visible"/>
                                      </p:to>
                                    </p:set>
                                    <p:animEffect transition="in" filter="diamond(in)">
                                      <p:cBhvr>
                                        <p:cTn id="62" dur="2000"/>
                                        <p:tgtEl>
                                          <p:spTgt spid="16386">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6386">
                                            <p:txEl>
                                              <p:pRg st="17" end="17"/>
                                            </p:txEl>
                                          </p:spTgt>
                                        </p:tgtEl>
                                        <p:attrNameLst>
                                          <p:attrName>style.visibility</p:attrName>
                                        </p:attrNameLst>
                                      </p:cBhvr>
                                      <p:to>
                                        <p:strVal val="visible"/>
                                      </p:to>
                                    </p:set>
                                    <p:animEffect transition="in" filter="diamond(in)">
                                      <p:cBhvr>
                                        <p:cTn id="67" dur="2000"/>
                                        <p:tgtEl>
                                          <p:spTgt spid="16386">
                                            <p:txEl>
                                              <p:pRg st="17" end="1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6386">
                                            <p:txEl>
                                              <p:pRg st="18" end="18"/>
                                            </p:txEl>
                                          </p:spTgt>
                                        </p:tgtEl>
                                        <p:attrNameLst>
                                          <p:attrName>style.visibility</p:attrName>
                                        </p:attrNameLst>
                                      </p:cBhvr>
                                      <p:to>
                                        <p:strVal val="visible"/>
                                      </p:to>
                                    </p:set>
                                    <p:animEffect transition="in" filter="diamond(in)">
                                      <p:cBhvr>
                                        <p:cTn id="72" dur="2000"/>
                                        <p:tgtEl>
                                          <p:spTgt spid="16386">
                                            <p:txEl>
                                              <p:pRg st="18" end="1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16386">
                                            <p:txEl>
                                              <p:pRg st="19" end="19"/>
                                            </p:txEl>
                                          </p:spTgt>
                                        </p:tgtEl>
                                        <p:attrNameLst>
                                          <p:attrName>style.visibility</p:attrName>
                                        </p:attrNameLst>
                                      </p:cBhvr>
                                      <p:to>
                                        <p:strVal val="visible"/>
                                      </p:to>
                                    </p:set>
                                    <p:animEffect transition="in" filter="diamond(in)">
                                      <p:cBhvr>
                                        <p:cTn id="77" dur="2000"/>
                                        <p:tgtEl>
                                          <p:spTgt spid="16386">
                                            <p:txEl>
                                              <p:pRg st="19" end="1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16386">
                                            <p:txEl>
                                              <p:pRg st="22" end="22"/>
                                            </p:txEl>
                                          </p:spTgt>
                                        </p:tgtEl>
                                        <p:attrNameLst>
                                          <p:attrName>style.visibility</p:attrName>
                                        </p:attrNameLst>
                                      </p:cBhvr>
                                      <p:to>
                                        <p:strVal val="visible"/>
                                      </p:to>
                                    </p:set>
                                    <p:animEffect transition="in" filter="diamond(in)">
                                      <p:cBhvr>
                                        <p:cTn id="82" dur="2000"/>
                                        <p:tgtEl>
                                          <p:spTgt spid="16386">
                                            <p:txEl>
                                              <p:pRg st="22" end="22"/>
                                            </p:txEl>
                                          </p:spTgt>
                                        </p:tgtEl>
                                      </p:cBhvr>
                                    </p:animEffect>
                                  </p:childTnLst>
                                </p:cTn>
                              </p:par>
                              <p:par>
                                <p:cTn id="83" presetID="8" presetClass="entr" presetSubtype="16" fill="hold" grpId="0" nodeType="withEffect">
                                  <p:stCondLst>
                                    <p:cond delay="0"/>
                                  </p:stCondLst>
                                  <p:childTnLst>
                                    <p:set>
                                      <p:cBhvr>
                                        <p:cTn id="84" dur="1" fill="hold">
                                          <p:stCondLst>
                                            <p:cond delay="0"/>
                                          </p:stCondLst>
                                        </p:cTn>
                                        <p:tgtEl>
                                          <p:spTgt spid="16386">
                                            <p:txEl>
                                              <p:pRg st="24" end="24"/>
                                            </p:txEl>
                                          </p:spTgt>
                                        </p:tgtEl>
                                        <p:attrNameLst>
                                          <p:attrName>style.visibility</p:attrName>
                                        </p:attrNameLst>
                                      </p:cBhvr>
                                      <p:to>
                                        <p:strVal val="visible"/>
                                      </p:to>
                                    </p:set>
                                    <p:animEffect transition="in" filter="diamond(in)">
                                      <p:cBhvr>
                                        <p:cTn id="85" dur="2000"/>
                                        <p:tgtEl>
                                          <p:spTgt spid="16386">
                                            <p:txEl>
                                              <p:pRg st="24" end="24"/>
                                            </p:txEl>
                                          </p:spTgt>
                                        </p:tgtEl>
                                      </p:cBhvr>
                                    </p:animEffect>
                                  </p:childTnLst>
                                </p:cTn>
                              </p:par>
                              <p:par>
                                <p:cTn id="86" presetID="8" presetClass="entr" presetSubtype="16" fill="hold" grpId="0" nodeType="withEffect">
                                  <p:stCondLst>
                                    <p:cond delay="0"/>
                                  </p:stCondLst>
                                  <p:childTnLst>
                                    <p:set>
                                      <p:cBhvr>
                                        <p:cTn id="87" dur="1" fill="hold">
                                          <p:stCondLst>
                                            <p:cond delay="0"/>
                                          </p:stCondLst>
                                        </p:cTn>
                                        <p:tgtEl>
                                          <p:spTgt spid="16386">
                                            <p:txEl>
                                              <p:pRg st="25" end="25"/>
                                            </p:txEl>
                                          </p:spTgt>
                                        </p:tgtEl>
                                        <p:attrNameLst>
                                          <p:attrName>style.visibility</p:attrName>
                                        </p:attrNameLst>
                                      </p:cBhvr>
                                      <p:to>
                                        <p:strVal val="visible"/>
                                      </p:to>
                                    </p:set>
                                    <p:animEffect transition="in" filter="diamond(in)">
                                      <p:cBhvr>
                                        <p:cTn id="88" dur="2000"/>
                                        <p:tgtEl>
                                          <p:spTgt spid="16386">
                                            <p:txEl>
                                              <p:pRg st="25" end="25"/>
                                            </p:txEl>
                                          </p:spTgt>
                                        </p:tgtEl>
                                      </p:cBhvr>
                                    </p:animEffect>
                                  </p:childTnLst>
                                </p:cTn>
                              </p:par>
                              <p:par>
                                <p:cTn id="89" presetID="8" presetClass="entr" presetSubtype="16" fill="hold" grpId="0" nodeType="withEffect">
                                  <p:stCondLst>
                                    <p:cond delay="0"/>
                                  </p:stCondLst>
                                  <p:childTnLst>
                                    <p:set>
                                      <p:cBhvr>
                                        <p:cTn id="90" dur="1" fill="hold">
                                          <p:stCondLst>
                                            <p:cond delay="0"/>
                                          </p:stCondLst>
                                        </p:cTn>
                                        <p:tgtEl>
                                          <p:spTgt spid="16386">
                                            <p:txEl>
                                              <p:pRg st="26" end="26"/>
                                            </p:txEl>
                                          </p:spTgt>
                                        </p:tgtEl>
                                        <p:attrNameLst>
                                          <p:attrName>style.visibility</p:attrName>
                                        </p:attrNameLst>
                                      </p:cBhvr>
                                      <p:to>
                                        <p:strVal val="visible"/>
                                      </p:to>
                                    </p:set>
                                    <p:animEffect transition="in" filter="diamond(in)">
                                      <p:cBhvr>
                                        <p:cTn id="91" dur="2000"/>
                                        <p:tgtEl>
                                          <p:spTgt spid="16386">
                                            <p:txEl>
                                              <p:pRg st="26" end="26"/>
                                            </p:txEl>
                                          </p:spTgt>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16386">
                                            <p:txEl>
                                              <p:pRg st="27" end="27"/>
                                            </p:txEl>
                                          </p:spTgt>
                                        </p:tgtEl>
                                        <p:attrNameLst>
                                          <p:attrName>style.visibility</p:attrName>
                                        </p:attrNameLst>
                                      </p:cBhvr>
                                      <p:to>
                                        <p:strVal val="visible"/>
                                      </p:to>
                                    </p:set>
                                    <p:animEffect transition="in" filter="diamond(in)">
                                      <p:cBhvr>
                                        <p:cTn id="94" dur="2000"/>
                                        <p:tgtEl>
                                          <p:spTgt spid="16386">
                                            <p:txEl>
                                              <p:pRg st="27" end="27"/>
                                            </p:txEl>
                                          </p:spTgt>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16386">
                                            <p:txEl>
                                              <p:pRg st="28" end="28"/>
                                            </p:txEl>
                                          </p:spTgt>
                                        </p:tgtEl>
                                        <p:attrNameLst>
                                          <p:attrName>style.visibility</p:attrName>
                                        </p:attrNameLst>
                                      </p:cBhvr>
                                      <p:to>
                                        <p:strVal val="visible"/>
                                      </p:to>
                                    </p:set>
                                    <p:animEffect transition="in" filter="diamond(in)">
                                      <p:cBhvr>
                                        <p:cTn id="97" dur="2000"/>
                                        <p:tgtEl>
                                          <p:spTgt spid="16386">
                                            <p:txEl>
                                              <p:pRg st="28" end="2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8" presetClass="entr" presetSubtype="16" fill="hold" grpId="0" nodeType="clickEffect">
                                  <p:stCondLst>
                                    <p:cond delay="0"/>
                                  </p:stCondLst>
                                  <p:childTnLst>
                                    <p:set>
                                      <p:cBhvr>
                                        <p:cTn id="101" dur="1" fill="hold">
                                          <p:stCondLst>
                                            <p:cond delay="0"/>
                                          </p:stCondLst>
                                        </p:cTn>
                                        <p:tgtEl>
                                          <p:spTgt spid="16386">
                                            <p:txEl>
                                              <p:pRg st="31" end="31"/>
                                            </p:txEl>
                                          </p:spTgt>
                                        </p:tgtEl>
                                        <p:attrNameLst>
                                          <p:attrName>style.visibility</p:attrName>
                                        </p:attrNameLst>
                                      </p:cBhvr>
                                      <p:to>
                                        <p:strVal val="visible"/>
                                      </p:to>
                                    </p:set>
                                    <p:animEffect transition="in" filter="diamond(in)">
                                      <p:cBhvr>
                                        <p:cTn id="102" dur="2000"/>
                                        <p:tgtEl>
                                          <p:spTgt spid="16386">
                                            <p:txEl>
                                              <p:pRg st="31"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44625"/>
            <a:ext cx="8856984" cy="2592288"/>
          </a:xfrm>
        </p:spPr>
        <p:txBody>
          <a:bodyPr>
            <a:normAutofit/>
          </a:bodyPr>
          <a:lstStyle/>
          <a:p>
            <a:pPr algn="ctr">
              <a:defRPr/>
            </a:pPr>
            <a:r>
              <a:rPr lang="fr-FR" altLang="fr-FR" sz="4800" b="1" dirty="0">
                <a:solidFill>
                  <a:srgbClr val="FFC000"/>
                </a:solidFill>
                <a:effectLst>
                  <a:outerShdw blurRad="38100" dist="38100" dir="2700000" algn="tl">
                    <a:srgbClr val="C0C0C0"/>
                  </a:outerShdw>
                </a:effectLst>
                <a:latin typeface="Copperplate Gothic Bold" panose="020E0705020206020404" pitchFamily="34" charset="0"/>
              </a:rPr>
              <a:t>Partition de l’espace d’offre des pratiques corporelles</a:t>
            </a:r>
          </a:p>
        </p:txBody>
      </p:sp>
      <p:pic>
        <p:nvPicPr>
          <p:cNvPr id="2" name="Image 1"/>
          <p:cNvPicPr>
            <a:picLocks noChangeAspect="1"/>
          </p:cNvPicPr>
          <p:nvPr/>
        </p:nvPicPr>
        <p:blipFill>
          <a:blip r:embed="rId2"/>
          <a:stretch>
            <a:fillRect/>
          </a:stretch>
        </p:blipFill>
        <p:spPr>
          <a:xfrm>
            <a:off x="2124392" y="2837738"/>
            <a:ext cx="5759976" cy="2823510"/>
          </a:xfrm>
          <a:prstGeom prst="rect">
            <a:avLst/>
          </a:prstGeom>
        </p:spPr>
      </p:pic>
      <p:pic>
        <p:nvPicPr>
          <p:cNvPr id="7" name="Image 6"/>
          <p:cNvPicPr>
            <a:picLocks noChangeAspect="1"/>
          </p:cNvPicPr>
          <p:nvPr/>
        </p:nvPicPr>
        <p:blipFill>
          <a:blip r:embed="rId3"/>
          <a:stretch>
            <a:fillRect/>
          </a:stretch>
        </p:blipFill>
        <p:spPr>
          <a:xfrm>
            <a:off x="202875" y="6093296"/>
            <a:ext cx="1488805" cy="539999"/>
          </a:xfrm>
          <a:prstGeom prst="rect">
            <a:avLst/>
          </a:prstGeom>
        </p:spPr>
      </p:pic>
      <p:sp>
        <p:nvSpPr>
          <p:cNvPr id="3" name="Espace réservé du pied de page 6">
            <a:extLst>
              <a:ext uri="{FF2B5EF4-FFF2-40B4-BE49-F238E27FC236}">
                <a16:creationId xmlns:a16="http://schemas.microsoft.com/office/drawing/2014/main" id="{87BB1053-8827-137A-CC78-76A4DCA32748}"/>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7020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57200" y="274638"/>
            <a:ext cx="8277225" cy="1439862"/>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F90B2"/>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algn="l"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pperplate Gothic Bold" panose="020E0705020206020404" pitchFamily="34" charset="0"/>
              </a:rPr>
              <a:t>11) Les multiples usages de la notion de sport </a:t>
            </a:r>
            <a:r>
              <a:rPr lang="fr-FR" altLang="fr-FR" sz="3200" b="1" dirty="0">
                <a:solidFill>
                  <a:srgbClr val="FFFF00"/>
                </a:solidFill>
                <a:effectLst>
                  <a:outerShdw blurRad="38100" dist="38100" dir="2700000" algn="tl">
                    <a:srgbClr val="C0C0C0"/>
                  </a:outerShdw>
                </a:effectLst>
                <a:latin typeface="Copperplate Gothic Bold" panose="020E0705020206020404" pitchFamily="34" charset="0"/>
              </a:rPr>
              <a:t>: </a:t>
            </a:r>
            <a:r>
              <a:rPr lang="fr-FR" altLang="fr-FR" sz="2800" b="1" dirty="0">
                <a:solidFill>
                  <a:srgbClr val="FFFF00"/>
                </a:solidFill>
                <a:effectLst>
                  <a:outerShdw blurRad="38100" dist="38100" dir="2700000" algn="tl">
                    <a:srgbClr val="C0C0C0"/>
                  </a:outerShdw>
                </a:effectLst>
                <a:latin typeface="Copperplate Gothic Bold" panose="020E0705020206020404" pitchFamily="34" charset="0"/>
              </a:rPr>
              <a:t>essai de définitions</a:t>
            </a:r>
            <a:endParaRPr lang="en-GB" sz="1600" b="1" dirty="0">
              <a:solidFill>
                <a:srgbClr val="FFFF00"/>
              </a:solidFill>
              <a:latin typeface="Copperplate Gothic Bold" pitchFamily="34" charset="0"/>
            </a:endParaRPr>
          </a:p>
        </p:txBody>
      </p:sp>
      <p:sp>
        <p:nvSpPr>
          <p:cNvPr id="7" name="Rectangle 4"/>
          <p:cNvSpPr txBox="1">
            <a:spLocks noChangeArrowheads="1"/>
          </p:cNvSpPr>
          <p:nvPr/>
        </p:nvSpPr>
        <p:spPr>
          <a:xfrm>
            <a:off x="0" y="2132856"/>
            <a:ext cx="9109075" cy="4104456"/>
          </a:xfrm>
          <a:prstGeom prst="rect">
            <a:avLst/>
          </a:prstGeom>
          <a:ln/>
        </p:spPr>
        <p:txBody>
          <a:bodyPr vert="horz" anchor="t">
            <a:normAutofit/>
          </a:bodyPr>
          <a:lstStyle>
            <a:lvl1pPr marL="484188" indent="-484188" algn="r" rtl="0" eaLnBrk="0" fontAlgn="base" hangingPunct="0">
              <a:spcBef>
                <a:spcPct val="0"/>
              </a:spcBef>
              <a:spcAft>
                <a:spcPct val="0"/>
              </a:spcAft>
              <a:defRPr sz="44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marL="0" indent="0" algn="l" defTabSz="914400">
              <a:lnSpc>
                <a:spcPct val="100000"/>
              </a:lnSpc>
              <a:spcBef>
                <a:spcPts val="600"/>
              </a:spcBef>
              <a:buClrTx/>
              <a:buSzTx/>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pPr>
            <a:endParaRPr lang="en-GB" sz="1400" dirty="0">
              <a:solidFill>
                <a:schemeClr val="tx1"/>
              </a:solidFill>
              <a:latin typeface="MisterEarl BT" pitchFamily="64" charset="0"/>
            </a:endParaRPr>
          </a:p>
        </p:txBody>
      </p:sp>
      <p:sp>
        <p:nvSpPr>
          <p:cNvPr id="3" name="ZoneTexte 2"/>
          <p:cNvSpPr txBox="1"/>
          <p:nvPr/>
        </p:nvSpPr>
        <p:spPr>
          <a:xfrm>
            <a:off x="2517646" y="5655682"/>
            <a:ext cx="4889480" cy="705962"/>
          </a:xfrm>
          <a:prstGeom prst="rect">
            <a:avLst/>
          </a:prstGeom>
          <a:noFill/>
        </p:spPr>
        <p:txBody>
          <a:bodyPr wrap="none" rtlCol="0">
            <a:spAutoFit/>
          </a:bodyPr>
          <a:lstStyle/>
          <a:p>
            <a:pPr algn="ctr"/>
            <a:r>
              <a:rPr lang="fr-FR" sz="2800" b="1" dirty="0">
                <a:solidFill>
                  <a:schemeClr val="tx1"/>
                </a:solidFill>
                <a:latin typeface="+mn-lt"/>
              </a:rPr>
              <a:t>Comment définir ce qui est</a:t>
            </a:r>
          </a:p>
          <a:p>
            <a:pPr algn="ctr"/>
            <a:r>
              <a:rPr lang="fr-FR" sz="2800" b="1" dirty="0">
                <a:solidFill>
                  <a:schemeClr val="tx1"/>
                </a:solidFill>
                <a:latin typeface="+mn-lt"/>
              </a:rPr>
              <a:t>« sport et pas sport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16832"/>
            <a:ext cx="1524000" cy="1276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16832"/>
            <a:ext cx="1371600" cy="198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916832"/>
            <a:ext cx="1476000" cy="196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12" y="3321104"/>
            <a:ext cx="1540603" cy="104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162" y="1916832"/>
            <a:ext cx="2282142" cy="127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304" y="3285112"/>
            <a:ext cx="2268000" cy="113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653" y="4077224"/>
            <a:ext cx="2943871" cy="140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AutoShape 10" descr="data:image/jpeg;base64,/9j/4AAQSkZJRgABAQAAAQABAAD/2wCEAAkGBxQTEhUUExQVFhUXGBoaFxcXGBwcHBweHBcYGhwZGhkcHCggGhslGxoYITEhJSorLi4uHR8zODMsNygtLisBCgoKDg0OGxAQGywkICQsLCwsLCwsLCwsLCwsLCwsLCwsLCwsLCwsLCwsLDQsLCwsLCwsLCwsLCwsLCwsLCwsLP/AABEIALcBEwMBIgACEQEDEQH/xAAcAAABBQEBAQAAAAAAAAAAAAAFAAIDBAYBBwj/xABHEAABAgQDBQYEBAMECQQDAAABAhEAAyExBBJBBQZRYXETIoGRofAyscHRQlLh8QcUI2JygtIVM0NTkpOissJVc4PjFiQ0/8QAGgEAAgMBAQAAAAAAAAAAAAAAAQIAAwQFBv/EAC0RAAICAQMDAgUEAwEAAAAAAAABAhEDEiExBEFRE2EFFCIykXGBwfBCobEj/9oADAMBAAIRAxEAPwDH7N31xQmhIW4ZgKMS5UCrvMAXZ38NI9x2Msrky1EuSkEkt9P06C0fO2y8OgZFLLkLASQzLFDlUn4rWLNetI+kdnKJloJaqRUO1rh6wqe5Eti7LETAgVMC9o7YlSAQpac7OEZhmPhducee7f3tmKZ+8NUpLN0Fi3Pzh1GxJTSPRNobfly6J/qL4BQA8SfoDGfxW9Cpj1yIDgtqr8oOra6Ri0NNKZqlf0w5aqS/ImqU3dvDjHNpY/OQEaaJDW0/s/OLFBIqc2y7OmKWrMpWVGiQanqYq47EdoBLl91Au2vvjEE/EsMpIKiKngD84ET8Z2IUo625w1gouz9u5T2CAAgDvEO5PAdPbQMOLMtXMgsOA4nh+0CJc4h5p1NP0iPGTlUAqtXseAhbG0hrB7UmkqZdAfA0qG6tBrYW1c6mNwFAVpVVGL8AYyqFiXKbVqn6/pyg7urhUpklS6EnN50SPIepiIjpFzaG1SiYpKSCEBLPxZ/KoMAsPj8QFdqSqp7zqJHXgPARUlYgLmziD+MgdAWHoBFxeILFLAhiIwTdzZ2MMaxJLwHV43OnKdesXN1UnDzwtJdQUD1HDxFIyMjGqKRZwK9bP6QW3YxS1TGAKvXWJbTEcE42fQ6FggEWIceMOitspBEmWFXCEv5RaaNJhGtDSiJITRCDGjsOaONEINIjP7yS8ySlPdyrCiWVdQUMzsyg5qAXbUWJ6dNCElSiABUklgPEx5/vVtrDzO0AxDkIJyhTAHKAAlWViSprlnA4ws2ktwo8S2tIKcVNzrdSVKJAN3UqxsHDFxx0MDsS6i45d16dHox5V++g2/ISv4U5cqUpUXuQAHpS4US/F4FYfBvcd3UO1AH8b3+UZ9S5HplDJkY/EHc8OdeH3iaVOAQshTrUFISkh8oUKqqnKQQopoQQTmuBE0yWEpSleWuZy+gqODXFIdLlpIcAniwsOQ1c+NIOugaSgJx/pjQBVK0cDMG93i1NwScgKVJUMxBSn4wMoUuYEs+QBK6swYVrRYiehWV1EBDgO1n1YXuaxdkzBLV26AvssxTKCyl1JQpKmUwcizsBU0IIpYpAZHPXKyqQlXe7PutnAJM1IzDMT31S05lGgFbQ1EkzBKkygO1KnUtRYBiQmpNEhy4D2DVUQW4lSSokUUO64A7wSpncUJIaut4lRkUgAoDmorU0Zq01J0ubQrybhUStj8WsoEmYrMlLsBqsKIBZzmASQACEXVR3zQqmy5a0nJMBCQFpLd6lSXJbNQs1G6EHUyJU9ABZE2TL7qkgZ1LJUEiYCHJB7IDqp1EgABFGXkS6T2qTQ0yrDAAl+9QClCC70tFt7CHJOKQEgLwqVqaqjMmgnwCmEdg8nAplAIIxZIALyyvKcwCqZUEa6E1ephQSF/YWClSJsvETVqWkJzLllKkK7qTlKFEj4TTS/gNZsrfaZOWqerMlCAcktJ7gUzAKP+0u5BtTKbxXVJlJlJmz5qEDIEITnrlUpTy2V8ICWSSriVOzCIf5LBshWGmTGNSorzHMAkZS5oAGDE8NDEirYJOkUcbJmzVKmzXUSXzA2OhA06ftEGHmomg2TMdlCwJ5cOkXZm2UlZlVzDQjL6OfQPAnHYZHbIVxIf2Nfpfle3SsoirdDpm0EhaZQJy2S/F7VoCXpwtrBCRixKFfBKa158fTpGQ2gh1K6mOytokhj8QuXvwLanj+sUYct7M2dTgS+qKC+OxFcxN/nAzHTVTRUu1hw4w7t8wOejXUNRzp8opYrFhiEOx14UaLXIzKJDPxQUoJT3iKAacyYu4GWynVV7n6DlFLBSQKpsL/AG5mLxm5mAvAsajuOGdNOph2z95ZqXlLQJiQ3efKpPiAxDVqPGOzJZlivswFmoK8wFMxBJ5B6ecSwUmXNjG5NHJghiMUNC0VcFs9TJAGYqLJAuXYBuJj0rd3+Dc1eVeKmiUkpcy0d6ZXRRIypIHDNwjK4Ns6kM0VBbmB2VgZk1X9OVMWxSCyfzukdHVZ7x9Bbh7rJwWHAUkGfMZU1V66IHJILdXOsWdgbm4XCJUiUgkKKCc6iqssuk1syu91g8qLYwrcy5Mt7Lg5HWhjw9Jhyk4qEI4uGZ4BCUiOEQO2tj0S0OtKlAkBks5cgBnIq5EZ/aeLmJRNCVYgSggDMkf1HKwn+m9Supo1WBDaq5UFIEb27xzJMxcmYuWsplkkMnKSAFDuhWYKUkkFJUKHUVV5ljJiWTMZQzKKzYIYklIT+JqEciBd6epb1YLDiRJlyZYmIlzBNWACoq+JypTuczl6a3Eed73TcQAiVN7MISSEoQQ0sNZmcA0o5tGbIn3LIvwAlYpRUXVqVFb1q9rV/aIUzVEd1g4s3Wjv0iMyiB8VGuS9yS4Gl7dYgM5qBRapFWNxRn8WrTlFaiSx03CgJUp3D/itoz8db0huzZormrmUA9atl0sRpxhmPWsZA7g/CKVIcAN1FucPwOWWSVXeopo7NTU/KG302TuWFYYrVQJ7RRSEvSpKQGIF3LRWx0oJm5SCAGBYEFwNQSWUbnSsW9qY9KZaMqcxVXMovwJp4u/pSKskjOVLQChlZUklIV/iBBHJokLokqKhAUSUVHB6txPvWNHsrdszkyTLUsOVFecAJSlIKiUKCu93UrLNdOjFqGx8PKmBRm0y1JAKgrNbtJYIsSGIUKkJN3F7EbcWlY7CasS5KsyGUQO8cxZD6t3klweTxbSQlnMJsOfLmS8qkhc1AVIyl86V1KggJoSgg96ooTDxJlow2dMuWtcvN2hmZlhalTFkg50oCVIQh31zFi7iJ8VvtiVzAZve+EsO6n4Q5KBQqLMdCAQAHJK2FtMDFmctGfvO4BSk5hRC8qCQVHKcwc5kp4UdSSAwlsvaElUpKpmKw0lRcmUqQmYUVLJ7RUpRUGZnJYMHLQoaj+HsqcBMRjJUlKqiUoomFGmUrMwFTGFDWLp9wYvd/wDl5iZeNwqghRIl4iWXJAdVQFZVkiozAEp1DUsSyJCES5BEwEErWoZQ4ISpIS5IUWe4va8Dt2N4cX3ZUpby0krKFEWA7xCpj2SHa1LRst78GHlTwlKcxObsygpU7EMUk1ambXLA1NcDKKezMonCmaTmY5fhKSXFri48yOkTTkkKAUc4DMsacljQ8DrEW0CkAqS6VeZPkBpzgYNoJUUgllixAIpq+lYPqSp2P6UbTRDi11gcUnMCLvFvECpiuaRRj5Rryv6WOnzi7KNOVojQQaFm6xJLkld6RIiSE09TGw5x2XSgdoJFKCgEHvjwfwaKKJqhRqcoml4dxmzMkXVbqBADRFiMynHC6uAuR1jk1AlHKRWhY+j6vy5CHTdouQiWAwZiRTjbWupjdfw03NOKxAmz++iWQVk2JFQjqdeAfUiCiGh/hHuQpJGOxIIJDyJahZ/9qoaU+Ec34EetCFCECwnYTQhHYhCFd45miciGGXEIRhUcUHiQS4WSAQH4vBZyCVLAGiSQH0Japbh84YZUvIUKYpbKXN6akl3iXbeN7KWTRzQftrGCxO0yCwFYrnNRNGHA8m4W3txUuRKRlWlNMqU97vfCmuWqgEkliRUDhHlO9m1+3UShCE6BSUhyBQrJIzZiKVr5R6XhMQoDMo10gJtPByZ0zLMkpzK/GAyuri5HN4plcgvFpdI8skynQSt2dq6j9vrxiCcEitctXdnpprQk+sazaW7gdSZU0OlRBEwWqXYgfQU1gcrcnEEUMk//ACfXL9IRJ2VuLMvip2YDQABmINCAaN1b0i3s0o/qmakOqUoJqwTMZ0EZSxFA45ngRBte4eJqc0kn++XOpfuM7xQm7s4uWO9JJD/EkpWOD90kt1Aiy6WwKYNxBKl1LgAAMXFBRnjvaGjBu6ARyB+zRFkZDc/dfOJ5agHUQHdIT9fpzhAMdPRkIIcVuK2+fFogGIIObXrxi6JgUa0LtXSgoOVIrYzDsopScwSQ5qw5QE+zIyZeLDlnIu6gHI/CDdrcaVjuHnhjQAEGjniH8xS8V8ISlYKXDF3Z263HLm7RsMPsaVOkKmiZKcrUpRdlJR/UZS0se8VpSSAXIKgmGUfBLK2E3imykCWEBkuKqVxP5SBHILYTdOVNTnXiZaSoqLFbFsxYs5IcMal61q8KDpyeQXEyk7dvEyF/6qZKUoJUkZqKSoMcqvxAEgGtNY1uDU2EEpS1TJubOomoSXU4ChoQag6geIfAzsKkoz4lU4EMe0URlawII7w0FT0EF1bQJT2cqYhlz1JOXKWlBCWZrd56w7kvIY0B8bJCiPLoa24wOxGCYkkEjQgV0F2rB1aQpIUQK0UOlweIcGKOKkkAhNm+Eu/F0nUU6wLL6Be0ZHeI5mKE9LVGgf7/AHjVY/Zx4AnVvrqDygNNwp7VCdCG+48oGHeZb1NLG2gahZVahiaUcxyh1r4JD/tEcjDpTiTJK6AlKc1QSbeNWY6xptkSQlSySEgoDE0+Eh/NgY1PZWc9c0RYzdmZJkpm4lQEtQJQiWtJJa4URYMdK1ahjPT5qphAAZIYJSPkAILbRxisQQlAPZptxUdVHhyGgjW/wz2Ukz5K0f6wLJClAFCWFig1dQdlAghjSMzyW6ZtjjUVYe3E/hPL/lzMxoUJsxihKVMZY0J0Ky9QQQKax6ZsTZUvCyUyZQZCeNyTdSjqTF8kAcogmTe8Bx/X940cKjJJ27J46DFGZjGJASTwtXj0bjziLFbQypZxmILAHlUjlUQLAFAY7Gd2jttMuWqZnc0CUJ1Ogcg8iTE27W01zpYVMyhSiohIewUz9AS3hE1q6IHYaY4kwi8MQUUdo7YlSGExTEu3kTXyMUt4dqokAZ15QbVvxjyXbO2pk6atTkAlgTfK9KgXaKMuXRwFKwrt7eozVJStTmpLWD/CByZj1JgSjamVQIYwCxqD8Q5DyEV0zgPiNeAvGe3Lc7GFx9NJHoGH2onIVVPBNH6A+cA8Hvl2kxSTKCSk07znrYel4HbD25kWCR3HaunPziJU9BWop1ofCxgt7EjjWrchxm1CudPVxKvQfpFjZ21CWFYB4eq1jipQ86RJsRfdB1t0bWHrYwy+5myRiy14tYXEPcsdIyacSxcXNoJyZ9AVOTogFvFR/CPnCPbdjQhLJLTFWyztbd+ViXJIlzLBYFCf7Y163jz+fs9aFqkrBC0mtfIg6pIZo0+8EzFLQcs0SkghxKGUseKnKjXm0Cdm7MnqkzStRUZTFiSSUFyQDcsxLf2jETTWzH6jo8uJXJAvswAFcDZrgP8AeHYiQCokBgQ5BII0LAhnrX9ol7KpI8CdLCGTWcFSLlg3ENflXraEUjGSLxB00sOBDWo4NAHFWEb7BbLXNRIlyMPLmf0imetMxAzBffVKKlAsoqlqZQdsySDV4xkqTLU5WSgqztlrYOxdQ4M9bjnG/wB1d41ScPIQmamTKStRnFSRMWoOgZZaQKVUzsTrVlRZjfkVlhO6ikAJElgAKHDInl2q85hnq+lLaQo1Mn+ImDUHBW1fwnQkPCi/6fIupHzmkAwQ3ckvipQ5k+SFH6QOB4QZ3T//AK5Lmnfqf/aXFC5DHlGgxfdU+hIPIFqv1FYlwKApQJbs0KClE2DF8o4qPCL2MwlyOQ04tV6EM3lFJOBM0plqmFElIdSU0DfiJNyTZjyFYZm3Gty1jUiaM4BKS+UkX0pxrAfFZZRC1syTX7daQYws4zZyUof+XkIUEpdgNAAODk9TGd3mm5pYIq8xXkM1uVoTHcZo0ZqljdgNBGIxapmVhVYA1ZgPF2MEcT/VyJr3Kk89PvA7Dul8pIcMW4frBuQp5YRLdOpKmcnhT8L+JjTKb00jDjxx1XLhF3BYhEsKM4AZgQlYTc8CwpBfdLH4WXMDzkIAYkqVlScqgpq2JAI8YzmMdWFUTdC0k+qT4VgIIxybvcfM3CVLwfU2E3gws4f0sRJWSKBMxJOugMZnePecSJiglYPdBYEGqgUsG4M/Ux8/lAevrEiFqHwqUByJH1h555NbGVI9vw2+ckpJJZaU9zMkkOWrQVb1Z6QD3l3jQuZ2slYFKg3FA1wauVVHJ9H81GMmgUWT/eAPqawhOKgXAzBiFAEG45t6QiyyqpDONcm8k7clkpdJWEWBDVLZlnxDC7AARutxcWiYpSnCVAAFNALAABrgAfLrHjOGWMtyGre/J+MavdLGFMyWlJrMmIQoilCqreBNeUNHI1JWHTse04jaEpBZUxIPB6+UCNr7wpSg9krMqwDHS+mtneA6+yRNmyylTSxLOYZS5mBZZinTJxq8LDGXMnCUkKDyjMClZdJmRiANTV3jc1Lgq1IzG9WPnYmWkdj3gomjtwADn2xjKytg4mYQ0pZOoSLcvrHrOOwKUomFJ76EFQcBnYkUipJx85IH9eVX8JShJHgDGeWNPdsezzeds/ESwUTJE7SwDhi9AaGg/WAe1cLkUqk0ChSVAAseKBQcLmPZsVj5pSSudh0oBLqmIBTR6vnAFATePIN8seVTljM7FQBFlZczeFoXSo7I1YG6cnwv5KUnEJArWI8RiUgOnxgLLxyrkAuKC3g8cXNMwCjDUcYGh3ua4Zde0QlszGJTLK1XOcDkTmr4PHdmT8sgnVm+UCcTMyoCKP8AJzFuWcqUp4g/Q/Qw9GKX3MMS5oeujD9PqYJYLMS6QSTdtf2gBhZmYZyae6Dn9ovfza1DKnuJ1a56mMuW2zvfD8UccNT5YfQsKCpZLqIrwBeg6w7ZWIyBHUpPhb5tFHZcsAgc3J5wlrYIb86j6iEx/caPiG/TSb9v+ndv7FCkmdJFK55YsDqtI4NceXLMFRLpBIAZ+F7j0qI2+z8URm6j6wK23s1Aecgd0/GkfhJoCOCSfItxpfJHlpR7gLDyyzqtflcPXiK6xPLm0LmrUYka0p5w9CFKT8ClJ6c3bwMJOGWbS13cMk8XqwiurEJTiDyHRh6NCiFSJop2cz/gV9oUDTLwGkAEmCWxcYmVORNU5SgucrEmjMHIDl+MDxh1igBPQHlYtzjuVSSxSsuPyqDa2Ka2i/uVJnoOC2qnEBXZZ6FJ+FsoL3rV2NBwhYyYpLgHK4Y93K41FR6iObloAwxVlylSjQ37vd+ebzgviZQUmElkpnSxYrimAMFjkpQtAbMSGIKcuUC13cF4zO1NpSlZUJW4SLsWfVjY115QW2/KCJasocmnnf0eMrLlEqShiCosHTxh4NclWebi9ARlDUVB4VgnguXl7+cPkYFIowiTFyCgFaaMCSGcGC8iH9FpWVdtTco7MfiOc9GAA8wfIQIU44iHY/H5lBSwyiwYAijBmDG/I3iFeKTxH25Gn1ippt8GKcnJ2SnhEiaU1isMWh7jo8SomBn06U+0K4vwKTCc4tBfdyVLVMImkhGRRJAcgBnYcWeAMuYHNY1e42xF4pczKU5UoYklviZgKPZ4GncfmjuL2dJVOlIkTcyFPmehBAdiMvDrBjd1UnDT0qWQsBQUKORl/LYC4qTFbaW7K8MozCczA0SFm4Z6IZ4DzMQcwPeDjgeOtHtp1iqbnrVPgZ8noM7fLCidNWuVNUVlH4hTIkpDAEN8RuTBTdPbeHxOJK5SZiVCTkZTFLdpmu75iVWjyOYoEhKSMzhhep0fT3xgtJ2mvCLCkshaH4EguXcGhBc+6xauryxave9v2Fjji0ey7cUmXJnLNHSEkvxOV6lqPHhe9WIEybMULKWWPIUHoIO47+JkxcnIWUr+moky05SULSouyrHLZox22ZrsRzPvzh+olqlFIk4aVuRyFKSQEqUnN+UkPzp1i3vLLeYoilY9H2tj5MzZ2Eky5sqYv/8AWSUpWlShkMsq7r6ZVP0jB7X2bOKychOtAf1iOGiSOn8OjH056u9fyZOTdvKLOHRfh8n1hm0tnTJfeUMjakj5RVXjClQWmosR940talsVRlHDl9jiUvnUblj84vTi4DXuIiCdOLj6w4nuiAzLVFzZiwU8wSw4av6tBBExrBuH3MCdkHvLDkOHpypTq48oMSJOp/blGbKqZ6HoZuWJBHArYc4dj5WQS31B83f6+kQyZ2g9LDqdTyiTb20R/RlABwMyn00T9T5QmK9Zb8Rcfl2n7EshRbxjszFZUl6ghlA6g3HlFWViKXisMQmcoJQXALqItyHvhGo82b3dreuXgcNLw6poBTnU3aAFlzFqS4LlykpV4xfX/EJJ+HES/wDmI/KCxvqSPAx5XvgkPJU1Skg9AQR/3NGbURDKW1Gd7M9vl/xDJFVglzVMwgX0DH9YUeIgdI5E1i2z1dU2Tph0eKR9omlYiS3+oTrwgcFhr+sKXMeoOmn2jivqM39SDrfkIdqCXSkJH5QzD2YdiF92KMxbM8dmT6ERsg3KKbOvhdwQtlqQZwzpzAhVOd3vygxOEgpU0pixY1u1/ijO4EOvo59DBNUw6vT23OKM+bJCSUeDF1MqyARCKmCOy8hmpCwCgO48C1ubQOQhllPAwRwWULUTSjDzjRkk4xtGvLLTjbNBkwgD9kn/AKvvDhLwVD2aTz70BSkE/iENY3v0jGury90vwcr1GGzKwBoZSW5pVD8mBtkSBX87faAUstoa+XUVjpJUp2g/N5O6X4J6jDf+h9mqvKk+JUIs4XA4OUGlKEsO7ImEeLRngkRwlJOt+J+TQfnH3giazdydpywG7VB6rS/0h0zGyVfEZR6lJ+sYXIn2f1jrJe5Dxautk/8AEnqM2UzC4Rd5Ukvwy/QxXm7tYNZJ7MAnUKL/ADMZkJD0IdrGGqlAVvW40twMN8wnzBf39g6/YPL3Kwh4/wDT/lgTi/4YyFqKhiJoH5SEkXejAGIlYdTODm8/15Q0JmA3Ukat+9/CGWZX9n+wptuqI5u6SMIpJC86kpITRmCiSdb1MRpmUrBQqSoVJIHEuYFbUmpSDl1oOZ0ixbuzqQj6cKMHvli3WEJNqn7RklZv0/SNLvJsxcqcoE5jQk8XGh9G5QDWmN0Nkc3JLVJsZJxhsrwOo+8Xe0GlooyJaM47R8jsoi4HEdLtG0XuJNSAZUxExBqHcUNQxDg+kLNxTJByZnMLPyLSp2rXprGyw2BUqrDqo/vGNx+HVKWZcwZVDQ8OI4jnG93bBVhpajdqcw5APk0Z8y2s6XRZ5Qbgh6cEE1Jf35wB3k/1iVDVA9HEaWdMrl40rGd3vkBBlAgl0lwOoivD9xZ1cpShbYNMwrACVMnU+jCCmx+zQ6Re59B4QFw6FG/dHAX/AEgzhkJSoMKcdLP9BGlnMRBvXKVMXJQkVKVV4OWrw+GLB3iShK+02ds85Qn4ZOV3UBUua6+UbmTsLCrQjNiSF5RmyTEgPfyeOTNypC3/AKucG+ZKS/3tCqUr24A1F79zz3/8nw//AKVhPNX2hRtz/DuT+ZP/ACx94UP6k/BXpYNk4Keby1W4yxT/AIYvydmzi3cA6lJ8KS4JysUKC0EkYh9T4nn0ivRDwi+vYz2M2TMQjMoC9WHGmgHKKATSNnOWlSSnQhqXjJpDEg6GK5xS4NfTy7DNl4CbMfs2cXckeo1pGjwWxXQO2SSvXXxe5o0Q7tKAVNYflN+avODsriXe7B2t1iyMItblGb72YPaeGyTlpGhp4wd2FstC0ErDl2HkIpbYSDil1pT5CL0rbkvDZZarTCWVoGAFW0+0VqKcqZfPfH+AhM2Klu6oJ8vlb53hI2CnVZJpoj/LBNE4lrNofd472xF2PhFvpQ8GMGI2EBZShyZH+SErYI0UR/hR69xoLBb1aHE8ATB9OPggEG7/ABmkf4UD/wAYeN3U/nUf8KP8kGAp70hmKxXZoUo6Amgra0T04+CA+VsQDV+pb0DQ8bHQHuOYWp/Csc2dt+ViSexFkgly9SaV92gonpEUF2DdAtWw0H8U09Zivk8KVslA0J6kkesFczcoSJj6wdJNQOmbIQq6AYD7flol5ZaEhNMymAfgKs/GNQVAAk0AuYxW1MT2kxSzb8PTSK8uyovwJuV+CFU9hEu6+zf5iYZqw8tBZI4ra/RIPmeUDZUlc9YlS6P8SvyjUn7R6FgcIiVLSiWGSkMOPMk8XrAxxGz5OyMh/ETYSTIE5CWMv4qXSS3oa+JjybGYcR9E4qUmYlctXwrSUqDiygxjwbaeEMqYuUr4paik82LOORFY0xME13AMySesen/wy3iRMQjBzMwmoCuzJZlJBcJBvmCdOCY87XL4Q3C4hcmYmZLJStBzJUBY/IjQjUQzVoWMnF2j1z+JuzAvALUEjMlcsgsHDrCDUf3oF4FkoCBQJAA8BGi/0wjGbN7ZmzABafyrSoOOjgEciIyyF6RkzdkdLpd7kTLpU+cZfeI9pMDlXdSBQniT9Y0U6aAKRmFzkqWS9zAwLewdbOoJFFOCJ+GYputfKNZu5uxMmIE1ZJA+AE8LqZm6dIrbB2V289CB8JqojQC8bTbO9UnDky5UqZMKAx7NJKEsAwzMQTyEaJK9jnx8vgGI3fmKICEqJ5AfN+kVcVsmZLUxBSroR4uzesENl73ZirMSjMxSVBgOVQDWt4NTdpdpLzKZRTUgeNeTt8xGd9LCrGqDdIxpVO/3i/8Amgf+UKNoEJ5+QjsD5deWN6cfJh5WP4GvX9IIoxg18C/yjGoxfPS0XJOL4F+saqImbOVixxbjV/lFDEzh2qjxrX3xeAkvGH83BmHh4i8DN4NrkDJLLKepuQPpWElC9i3Hk0uzb7Lx6UTA5AzUqW5j3zgttTaAlyVrKwBlOlyxYeNI8VRilEgqUSQQX0cVcnURql4hWLwqhQKUSXFhlU4FKcIKhSoE56nZUw+9CkDKsZyLKJr0J1EU52O7ZWaYoPoADTpFcbtzzdUu/FX+WLErdSdcTEg++cMoxW4Hkk1Rsd3d6FSsqVEqlM2UsSLMxNQOVo1w3qw/+8YNT2HEeYSN2MQPxIP+P/66QXwG6a1EGZMQ2qQCSf8AESG6pAgbAPTAp6u+r8jasPRMrf6+fCB2EmsMrs1LWH7RYRM5p6ezChLRmNZvThEoU4qB7EVRM04+9Y6ZnA+Y+0EBImUlNpbf3QB6DxiY+Q5xWTiwBQEng8Pw89KlZCWfQj7wQEj8/fAQ7MIoy8UFKUEmqSx8bW8Y5Mn5SkEmr8Go1DX0hXJJDxg5Oju03UgpSo86XbTl5RisZnXMTLSHKiwH1PIRdxu85mEy0CgUQTYUOnG0FNgyUJR2oHfWS5NaORTg7Pz8oqS1SNMv/KIV2Ps5GHlhIqTVatSePS7CLcycAHdg7VpXpFI4sajy9+nKMJvRJxSpyuzQtUsl0kEMmzvV6H0i4yfqei521DRj9/8AdT+bQZ0nuz0iugmJAsT+YAUPgdCC+BxXcSkFeYJD5gA+UAE8T+sD9tTZysoTMSlBChMcsog5bAB61goVnkX8nkDuQda6wwqfT0jX43d5Jcpm5uHdbho73o3zimdiywHcq4h6ejERYVaWWdx8cvsJ2HYZCsTHc3ZKSODd0esEJ1DHdiYBMuUcobOXJJfkKwp4rWMWWVzOr08NONFLaE0hOVIKlkFgA5LBzToDGWTOST8JHW3npFna0/tJrg0SaERYwRUSxUWrdIa3ECNGKOmJz+oya5/oXtlIKUkKY5tDWmg+cO2iGTnR3VoqCKf4S1x1ins3Egp4VL+dPRofjsV78IsM5FMxZWpb1AUAfK3jWNbu5PSkhBJKCMrO4oxr4RhZEzJmo5U1DWsFJeNAUkuWYEAWexA/4X0vrEfFDRPV+0HD35x2AWHx8wpBCbh7amp9XhRUX2eVpUIlSv8AaIkJ4xKCIuEJROGtLUgDjFEzFF9TBkogXjpZSpyIiIyDPBXYOPynKbKNOD9ef0EDAUQhOA1g0SzbSp/M+xF3DzhX5e7Rk9l4vMLs37/eCvbtz6xXQ1mmlY7TrYN8otSsYHo9vbRk5eK1i9LxYoMxH2gNDWaeVjf7Ta+wKecW045HOMpJxI49G92i1Lxg0NXfRvOF0h1Grk4iurezxi2MUnjWMlIxR4JalXrFqXjBlJzaafLjE0ks0EzEgDlZyedPpAHevDqBTNlzAFHKGUCBehzOS9eGmkDduYwqkkJJzBiK8C7e9YzMja8ycpMskhzXM9Go/pEolnoe7kqdIQrOXKy6rLTwsQ1hDNubxdmzyUZS/eyqcUA7tFJSbVy6RZw+Leofrxi2lSTcA8vY1hJJFkG1uZ3ASMLMylM1T3ZaH4MFKl11sUxpJWFWfhIUP7Ch/wBtFekVpmHQSctHuxaJJUyYJYl9wod3IIVWtm92iuWuNaFe+/svPvXgmSbk7Yp4KbpIPBYiFWJ9j5xYlz5iQwWsgm1xy7pBDRxWLSaLRLPQZT/0kCLvq8FYNxKlulSWURoSU0Nw4dqgVbTWIcQqWtJEwTUH82RKx1CpbHhcCCilyjotPCyh5d0+sV5spJtMDHQpIL+Dj1iaiUZrFSMMO6mdOUVFglElWYm1MwbxNIt4XYYAeYJg/vrSo+PZlvUwUEvKpKUoqSXW3dQNS+pswFdOJhm1VkAiK55GuDRiwJ7s4MIkkJQthlqV2DA8A+h4xn98AcNLIJGZVEkPV+RANuUKVjJkqYmYliz91TkEGhChwinvhhMRjCFgABIJCEu1S5Lkk3J9YMFCW/cGSWTGmlwZCWulyOkWcIrvh3NdTERwE5FFSpg/wlvNmi/s7ZE1Sw4y2LG54RpOfTIpU7K/NRLdYt4TZa5pc93rr0EHsHsdKRVDHjW/AkvBJEgNl00pygWOoeTM7T2SEpT2cpZI+JYVm0DEijAcANbExJsnDJK05gzfmDPUnhGmRKua05nh5aQ0JDMQDzNT6M8LY9BfDzUJSBmQW4vHIDESxqByaOxKJsecpUDFmXyducUQrqIsSlnh6w4pcfl4xybISoEEPp79Ii7e1PGJEz+HvxiEKJ2Gn8xHhEf+hhxV6exBLtz+/wAomE3iwtTz8olk0jMJhEoDDSJBL5vyaOlSePkP0hi2ozwLCTZbW9/SOJWeMRofx4QpcslxECWZc/X6ROnGcB9YqpSGqaecdSl7G/M+7VgUSy9Lxp1qOHu14tS8bqSOQ92gXLtqw/b2Y5muxFLt9OUSiWF/512Dcud+MSSJgDMA9efOAonG3vT1iWXiWBvWxhWhkzTSse7AnUe+LxZGMALEhh96V4xl5eMe9S9+MTS8W3vWBpDZrJOLSbEcS/uztE6MWkG6QQQdePOMmnaA5h/fCLEnaI4BtdeV+D/SDQLNhLmgh3o+n6e7xGvIoEPSM4jHj6EA3v8AaHq2ieJIH0fjxgsiC4lpoQojMWrzp4i8GZu7s0IBlKSqj5VUOtuEYHa201BAIJ7qgryp9R5dYkwW/c1KWzv1+bwYpCyb7Fra6m7qlFDGhFA4uCdYDf6TqxKpqtCPrGj2XME2UVTACVlRq1Qaa0MQnY+HB7qQHNh9ftFcoJl8MziqQNwmGzqqCADqznl0g5KLgUuW9+kNTgrAadfUcLRYlYaztZ6Frfq/u0jFLgWc3LkkSAz6/qTx5xxaRoE6NSnjEqJQ/ESxF+Orcz05x2bKA0uefnx4ezDlZXCKhgWPCh93ERzZYIs3Ln0esPqQ4rc1aotTxr+sNmVYtzpQ06s8QhUys9b8h5GsRzJaa050o/s8onMruljZyR+nHX7xVmp10p68/tBAMligqvzMKI1yS9BTTuvCiAPNU8RFiWeZrHIUOxUSiZyh6TChQAkiS30iQL4e3jkKFGHldvlHUKGj1dh08IUKIQSCCaCvGJZlPt76RyFBAOIDP4eQtyjstNLP9/pChRCCIewpxc+UcJcOCWfW+vvwhQoIDgTDFKJpChQGMhyDz+flHZZOlR8uN4UKEsYmEwpvcw4YjyH6+JrChQUBkwnu3v5xPLxZprS1RqPCFCiEY6ZPSQElID140I+0VkbPkZnCQ4Nqs4hQoIA1hcUEWzUqxq2lPOLyJyhlYXqkE1avDx1jkKA0ROifCz3apbUcelKRMmYVFmfLckAhxS1/WFCgVQbJTOIFNNOEMGJJAJAKXanUefjx0jsKJ3J2I0YhNacxU0vR/docGBYJLn8T3D9RyhQoICtQqo/Hr1BpqfdIrTFlq8CXHzY84UKCBlG/4gPf92OwoUMKf//Z"/>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312" y="1916832"/>
            <a:ext cx="1352463" cy="90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312" y="3033032"/>
            <a:ext cx="1368000" cy="68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312" y="3849679"/>
            <a:ext cx="1368000" cy="9474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614" y="4509120"/>
            <a:ext cx="1557218" cy="9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63255" y="4454440"/>
            <a:ext cx="732881" cy="100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354" y="4472295"/>
            <a:ext cx="1190950" cy="9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6643" y="4941224"/>
            <a:ext cx="1357489" cy="50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 name="Rectangle 2"/>
          <p:cNvSpPr txBox="1">
            <a:spLocks noChangeArrowheads="1"/>
          </p:cNvSpPr>
          <p:nvPr/>
        </p:nvSpPr>
        <p:spPr>
          <a:xfrm>
            <a:off x="6156176" y="6309320"/>
            <a:ext cx="2160240" cy="504056"/>
          </a:xfrm>
          <a:prstGeom prst="rect">
            <a:avLst/>
          </a:prstGeom>
          <a:ln>
            <a:solidFill>
              <a:srgbClr val="FFC000"/>
            </a:solidFill>
          </a:ln>
        </p:spPr>
        <p:txBody>
          <a:bodyPr vert="horz" anchor="ctr">
            <a:normAutofit fontScale="25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Partition de l’espace</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d’offre des pratiques</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corporelles</a:t>
            </a:r>
          </a:p>
        </p:txBody>
      </p:sp>
      <p:pic>
        <p:nvPicPr>
          <p:cNvPr id="24" name="Image 23"/>
          <p:cNvPicPr>
            <a:picLocks noChangeAspect="1"/>
          </p:cNvPicPr>
          <p:nvPr/>
        </p:nvPicPr>
        <p:blipFill>
          <a:blip r:embed="rId16"/>
          <a:stretch>
            <a:fillRect/>
          </a:stretch>
        </p:blipFill>
        <p:spPr>
          <a:xfrm>
            <a:off x="202875" y="6093296"/>
            <a:ext cx="1488805" cy="539999"/>
          </a:xfrm>
          <a:prstGeom prst="rect">
            <a:avLst/>
          </a:prstGeom>
        </p:spPr>
      </p:pic>
      <p:sp>
        <p:nvSpPr>
          <p:cNvPr id="6" name="Espace réservé du pied de page 6">
            <a:extLst>
              <a:ext uri="{FF2B5EF4-FFF2-40B4-BE49-F238E27FC236}">
                <a16:creationId xmlns:a16="http://schemas.microsoft.com/office/drawing/2014/main" id="{B95E0A28-D357-BD94-4231-90B0E2D16D2F}"/>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282976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randombar(horizontal)">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randombar(horizontal)">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randombar(horizontal)">
                                      <p:cBhvr>
                                        <p:cTn id="28" dur="500"/>
                                        <p:tgtEl>
                                          <p:spTgt spid="103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35"/>
                                        </p:tgtEl>
                                        <p:attrNameLst>
                                          <p:attrName>style.visibility</p:attrName>
                                        </p:attrNameLst>
                                      </p:cBhvr>
                                      <p:to>
                                        <p:strVal val="visible"/>
                                      </p:to>
                                    </p:set>
                                    <p:animEffect transition="in" filter="randombar(horizontal)">
                                      <p:cBhvr>
                                        <p:cTn id="33" dur="500"/>
                                        <p:tgtEl>
                                          <p:spTgt spid="103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randombar(horizontal)">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randombar(horizontal)">
                                      <p:cBhvr>
                                        <p:cTn id="43" dur="500"/>
                                        <p:tgtEl>
                                          <p:spTgt spid="102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037"/>
                                        </p:tgtEl>
                                        <p:attrNameLst>
                                          <p:attrName>style.visibility</p:attrName>
                                        </p:attrNameLst>
                                      </p:cBhvr>
                                      <p:to>
                                        <p:strVal val="visible"/>
                                      </p:to>
                                    </p:set>
                                    <p:animEffect transition="in" filter="randombar(horizontal)">
                                      <p:cBhvr>
                                        <p:cTn id="48" dur="500"/>
                                        <p:tgtEl>
                                          <p:spTgt spid="103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36"/>
                                        </p:tgtEl>
                                        <p:attrNameLst>
                                          <p:attrName>style.visibility</p:attrName>
                                        </p:attrNameLst>
                                      </p:cBhvr>
                                      <p:to>
                                        <p:strVal val="visible"/>
                                      </p:to>
                                    </p:set>
                                    <p:animEffect transition="in" filter="randombar(horizontal)">
                                      <p:cBhvr>
                                        <p:cTn id="53" dur="500"/>
                                        <p:tgtEl>
                                          <p:spTgt spid="103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039"/>
                                        </p:tgtEl>
                                        <p:attrNameLst>
                                          <p:attrName>style.visibility</p:attrName>
                                        </p:attrNameLst>
                                      </p:cBhvr>
                                      <p:to>
                                        <p:strVal val="visible"/>
                                      </p:to>
                                    </p:set>
                                    <p:animEffect transition="in" filter="randombar(horizontal)">
                                      <p:cBhvr>
                                        <p:cTn id="58" dur="500"/>
                                        <p:tgtEl>
                                          <p:spTgt spid="103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randombar(horizontal)">
                                      <p:cBhvr>
                                        <p:cTn id="63" dur="500"/>
                                        <p:tgtEl>
                                          <p:spTgt spid="103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42"/>
                                        </p:tgtEl>
                                        <p:attrNameLst>
                                          <p:attrName>style.visibility</p:attrName>
                                        </p:attrNameLst>
                                      </p:cBhvr>
                                      <p:to>
                                        <p:strVal val="visible"/>
                                      </p:to>
                                    </p:set>
                                    <p:animEffect transition="in" filter="randombar(horizontal)">
                                      <p:cBhvr>
                                        <p:cTn id="68" dur="500"/>
                                        <p:tgtEl>
                                          <p:spTgt spid="1042"/>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1040"/>
                                        </p:tgtEl>
                                        <p:attrNameLst>
                                          <p:attrName>style.visibility</p:attrName>
                                        </p:attrNameLst>
                                      </p:cBhvr>
                                      <p:to>
                                        <p:strVal val="visible"/>
                                      </p:to>
                                    </p:set>
                                    <p:animEffect transition="in" filter="randombar(horizontal)">
                                      <p:cBhvr>
                                        <p:cTn id="73" dur="500"/>
                                        <p:tgtEl>
                                          <p:spTgt spid="1040"/>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1038"/>
                                        </p:tgtEl>
                                        <p:attrNameLst>
                                          <p:attrName>style.visibility</p:attrName>
                                        </p:attrNameLst>
                                      </p:cBhvr>
                                      <p:to>
                                        <p:strVal val="visible"/>
                                      </p:to>
                                    </p:set>
                                    <p:animEffect transition="in" filter="randombar(horizontal)">
                                      <p:cBhvr>
                                        <p:cTn id="78"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6804249" y="620688"/>
            <a:ext cx="2095500" cy="936104"/>
          </a:xfrm>
          <a:prstGeom prst="rect">
            <a:avLst/>
          </a:prstGeom>
          <a:no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F90B2"/>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chemeClr val="tx2"/>
                </a:solidFill>
                <a:latin typeface="Copperplate Gothic Bold" panose="020E0705020206020404" pitchFamily="34" charset="0"/>
              </a:rPr>
              <a:t>11) Les multiples usages de la notion de sport : </a:t>
            </a:r>
            <a:r>
              <a:rPr lang="fr-FR" altLang="fr-FR" sz="1200" b="1" dirty="0">
                <a:solidFill>
                  <a:schemeClr val="tx2"/>
                </a:solidFill>
                <a:latin typeface="Copperplate Gothic Bold" panose="020E0705020206020404" pitchFamily="34" charset="0"/>
              </a:rPr>
              <a:t>essai de définitions</a:t>
            </a:r>
            <a:endParaRPr lang="en-GB" sz="900" b="1" dirty="0">
              <a:solidFill>
                <a:schemeClr val="accent1">
                  <a:lumMod val="40000"/>
                  <a:lumOff val="60000"/>
                </a:schemeClr>
              </a:solidFill>
              <a:latin typeface="Copperplate Gothic Bold" pitchFamily="34" charset="0"/>
            </a:endParaRPr>
          </a:p>
        </p:txBody>
      </p:sp>
      <p:sp>
        <p:nvSpPr>
          <p:cNvPr id="7" name="Rectangle 4"/>
          <p:cNvSpPr txBox="1">
            <a:spLocks noChangeArrowheads="1"/>
          </p:cNvSpPr>
          <p:nvPr/>
        </p:nvSpPr>
        <p:spPr>
          <a:xfrm>
            <a:off x="0" y="2132856"/>
            <a:ext cx="9109075" cy="4104456"/>
          </a:xfrm>
          <a:prstGeom prst="rect">
            <a:avLst/>
          </a:prstGeom>
          <a:ln/>
        </p:spPr>
        <p:txBody>
          <a:bodyPr vert="horz" anchor="t">
            <a:normAutofit/>
          </a:bodyPr>
          <a:lstStyle>
            <a:lvl1pPr marL="484188" indent="-484188" algn="r" rtl="0" eaLnBrk="0" fontAlgn="base" hangingPunct="0">
              <a:spcBef>
                <a:spcPct val="0"/>
              </a:spcBef>
              <a:spcAft>
                <a:spcPct val="0"/>
              </a:spcAft>
              <a:defRPr sz="44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marL="0" indent="0" algn="l" defTabSz="914400">
              <a:lnSpc>
                <a:spcPct val="100000"/>
              </a:lnSpc>
              <a:spcBef>
                <a:spcPts val="600"/>
              </a:spcBef>
              <a:buClrTx/>
              <a:buSzTx/>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pPr>
            <a:endParaRPr lang="en-GB" sz="1400" dirty="0">
              <a:solidFill>
                <a:schemeClr val="tx1"/>
              </a:solidFill>
              <a:latin typeface="MisterEarl BT" pitchFamily="64" charset="0"/>
            </a:endParaRPr>
          </a:p>
        </p:txBody>
      </p:sp>
      <p:sp>
        <p:nvSpPr>
          <p:cNvPr id="3" name="ZoneTexte 2"/>
          <p:cNvSpPr txBox="1"/>
          <p:nvPr/>
        </p:nvSpPr>
        <p:spPr>
          <a:xfrm>
            <a:off x="251520" y="116632"/>
            <a:ext cx="6419055" cy="5052602"/>
          </a:xfrm>
          <a:prstGeom prst="rect">
            <a:avLst/>
          </a:prstGeom>
          <a:noFill/>
        </p:spPr>
        <p:txBody>
          <a:bodyPr wrap="square" rtlCol="0">
            <a:spAutoFit/>
          </a:bodyPr>
          <a:lstStyle/>
          <a:p>
            <a:r>
              <a:rPr lang="fr-FR" sz="2400" b="1" u="sng" dirty="0">
                <a:solidFill>
                  <a:schemeClr val="tx1"/>
                </a:solidFill>
                <a:latin typeface="+mj-lt"/>
              </a:rPr>
              <a:t>Etymologie du terme :</a:t>
            </a:r>
          </a:p>
          <a:p>
            <a:endParaRPr lang="fr-FR" sz="2400" b="1" u="sng" dirty="0">
              <a:solidFill>
                <a:schemeClr val="tx1"/>
              </a:solidFill>
              <a:latin typeface="+mj-lt"/>
            </a:endParaRPr>
          </a:p>
          <a:p>
            <a:pPr algn="just"/>
            <a:r>
              <a:rPr lang="fr-FR" dirty="0">
                <a:solidFill>
                  <a:schemeClr val="tx1"/>
                </a:solidFill>
                <a:latin typeface="+mj-lt"/>
              </a:rPr>
              <a:t>Le terme de « sport » a pour racine le mot de vieux français « </a:t>
            </a:r>
            <a:r>
              <a:rPr lang="fr-FR" b="1" dirty="0" err="1">
                <a:solidFill>
                  <a:schemeClr val="tx1"/>
                </a:solidFill>
                <a:latin typeface="+mj-lt"/>
              </a:rPr>
              <a:t>desport</a:t>
            </a:r>
            <a:r>
              <a:rPr lang="fr-FR" dirty="0">
                <a:solidFill>
                  <a:schemeClr val="tx1"/>
                </a:solidFill>
                <a:latin typeface="+mj-lt"/>
              </a:rPr>
              <a:t> » qui signifie « </a:t>
            </a:r>
            <a:r>
              <a:rPr lang="fr-FR" b="1" dirty="0">
                <a:solidFill>
                  <a:srgbClr val="FF9900"/>
                </a:solidFill>
                <a:latin typeface="+mj-lt"/>
              </a:rPr>
              <a:t>divertissement,  plaisir physique ou de l'esprit, ensemble de moyens grâce auxquels on passe agréablement son temps </a:t>
            </a:r>
            <a:r>
              <a:rPr lang="fr-FR" dirty="0">
                <a:solidFill>
                  <a:schemeClr val="tx1"/>
                </a:solidFill>
                <a:latin typeface="+mj-lt"/>
              </a:rPr>
              <a:t>» </a:t>
            </a:r>
            <a:r>
              <a:rPr lang="fr-FR" sz="1400" dirty="0">
                <a:solidFill>
                  <a:schemeClr val="tx1"/>
                </a:solidFill>
                <a:latin typeface="+mj-lt"/>
              </a:rPr>
              <a:t>(13è siècle).</a:t>
            </a:r>
          </a:p>
          <a:p>
            <a:pPr algn="just"/>
            <a:endParaRPr lang="fr-FR" dirty="0">
              <a:solidFill>
                <a:schemeClr val="tx1"/>
              </a:solidFill>
              <a:latin typeface="+mj-lt"/>
            </a:endParaRPr>
          </a:p>
          <a:p>
            <a:pPr algn="just"/>
            <a:r>
              <a:rPr lang="fr-FR" dirty="0">
                <a:solidFill>
                  <a:schemeClr val="tx1"/>
                </a:solidFill>
                <a:latin typeface="+mj-lt"/>
              </a:rPr>
              <a:t>En traversant la Manche, « </a:t>
            </a:r>
            <a:r>
              <a:rPr lang="fr-FR" b="1" dirty="0" err="1">
                <a:solidFill>
                  <a:schemeClr val="tx1"/>
                </a:solidFill>
                <a:latin typeface="+mj-lt"/>
              </a:rPr>
              <a:t>desport</a:t>
            </a:r>
            <a:r>
              <a:rPr lang="fr-FR" dirty="0">
                <a:solidFill>
                  <a:schemeClr val="tx1"/>
                </a:solidFill>
                <a:latin typeface="+mj-lt"/>
              </a:rPr>
              <a:t> » se mue en « </a:t>
            </a:r>
            <a:r>
              <a:rPr lang="fr-FR" b="1" dirty="0">
                <a:solidFill>
                  <a:schemeClr val="tx1"/>
                </a:solidFill>
                <a:latin typeface="+mj-lt"/>
              </a:rPr>
              <a:t>sport</a:t>
            </a:r>
            <a:r>
              <a:rPr lang="fr-FR" dirty="0">
                <a:solidFill>
                  <a:schemeClr val="tx1"/>
                </a:solidFill>
                <a:latin typeface="+mj-lt"/>
              </a:rPr>
              <a:t> » et évacue de son champ la notion générale de loisirs pour se concentrer sur les seules activités physiques.</a:t>
            </a:r>
          </a:p>
          <a:p>
            <a:pPr algn="just"/>
            <a:endParaRPr lang="fr-FR" dirty="0">
              <a:solidFill>
                <a:schemeClr val="tx1"/>
              </a:solidFill>
              <a:latin typeface="+mj-lt"/>
            </a:endParaRPr>
          </a:p>
          <a:p>
            <a:pPr algn="just"/>
            <a:r>
              <a:rPr lang="fr-FR" dirty="0">
                <a:solidFill>
                  <a:schemeClr val="tx1"/>
                </a:solidFill>
                <a:latin typeface="+mj-lt"/>
              </a:rPr>
              <a:t>La France en fait usage pour la première fois dès 1828. Le sport, contrairement au terme </a:t>
            </a:r>
            <a:r>
              <a:rPr lang="fr-FR" dirty="0" err="1">
                <a:solidFill>
                  <a:schemeClr val="tx1"/>
                </a:solidFill>
                <a:latin typeface="+mj-lt"/>
              </a:rPr>
              <a:t>desport</a:t>
            </a:r>
            <a:r>
              <a:rPr lang="fr-FR" dirty="0">
                <a:solidFill>
                  <a:schemeClr val="tx1"/>
                </a:solidFill>
                <a:latin typeface="+mj-lt"/>
              </a:rPr>
              <a:t>, exclut les jeux de société ou jeux de l'esprit qui étaient très pratiqués en France depuis le 13è siècle.</a:t>
            </a:r>
          </a:p>
          <a:p>
            <a:pPr algn="just"/>
            <a:endParaRPr lang="fr-FR" dirty="0">
              <a:solidFill>
                <a:schemeClr val="tx1"/>
              </a:solidFill>
              <a:latin typeface="+mj-lt"/>
            </a:endParaRPr>
          </a:p>
          <a:p>
            <a:pPr algn="just"/>
            <a:r>
              <a:rPr lang="fr-FR" dirty="0">
                <a:solidFill>
                  <a:schemeClr val="tx1"/>
                </a:solidFill>
                <a:latin typeface="+mj-lt"/>
              </a:rPr>
              <a:t>La frontière entre jeux et sports n'est toutefois toujours pas très clarifiée. </a:t>
            </a:r>
            <a:r>
              <a:rPr lang="fr-FR" sz="1400" b="1" dirty="0">
                <a:solidFill>
                  <a:schemeClr val="tx1"/>
                </a:solidFill>
                <a:latin typeface="+mj-lt"/>
              </a:rPr>
              <a:t>(ex: la Fédération française des échecs fondée en 1921 a reçu ainsi un agrément sportif du Ministère de la jeunesse et des sports en 2000, mais uniquement parce qu'elle était une fédération « associée » au CNOSF)</a:t>
            </a:r>
            <a:r>
              <a:rPr lang="fr-FR" b="1" dirty="0">
                <a:solidFill>
                  <a:schemeClr val="tx1"/>
                </a:solidFill>
                <a:latin typeface="+mj-lt"/>
              </a:rPr>
              <a:t>.</a:t>
            </a:r>
          </a:p>
          <a:p>
            <a:pPr algn="just"/>
            <a:endParaRPr lang="fr-FR" dirty="0">
              <a:solidFill>
                <a:schemeClr val="tx1"/>
              </a:solidFill>
              <a:latin typeface="+mj-lt"/>
            </a:endParaRPr>
          </a:p>
          <a:p>
            <a:pPr algn="just"/>
            <a:r>
              <a:rPr lang="fr-FR" dirty="0">
                <a:solidFill>
                  <a:schemeClr val="tx1"/>
                </a:solidFill>
                <a:latin typeface="+mj-lt"/>
              </a:rPr>
              <a:t>Ainsi, certaines pratiques traditionnelles posent problème d’une caractérisation : Sport ou jeu ? Sport ou pas sport ?La question reste encore ouverte.</a:t>
            </a:r>
          </a:p>
        </p:txBody>
      </p:sp>
      <p:sp>
        <p:nvSpPr>
          <p:cNvPr id="5" name="ZoneTexte 4"/>
          <p:cNvSpPr txBox="1"/>
          <p:nvPr/>
        </p:nvSpPr>
        <p:spPr>
          <a:xfrm>
            <a:off x="2173061" y="5349379"/>
            <a:ext cx="5567291" cy="882421"/>
          </a:xfrm>
          <a:prstGeom prst="rect">
            <a:avLst/>
          </a:prstGeom>
          <a:noFill/>
        </p:spPr>
        <p:txBody>
          <a:bodyPr wrap="square" rtlCol="0">
            <a:spAutoFit/>
          </a:bodyPr>
          <a:lstStyle/>
          <a:p>
            <a:pPr algn="just"/>
            <a:r>
              <a:rPr lang="fr-FR" dirty="0">
                <a:solidFill>
                  <a:srgbClr val="FF9900"/>
                </a:solidFill>
              </a:rPr>
              <a:t>En L1 Histoire de l’EP, nous avons vu qu’au cours du 20è siècle, des influences diverses </a:t>
            </a:r>
            <a:r>
              <a:rPr lang="fr-FR" sz="1400" dirty="0">
                <a:solidFill>
                  <a:srgbClr val="FF9900"/>
                </a:solidFill>
              </a:rPr>
              <a:t>(éducatives, militaires, médicales, politiques, pédagogiques, économiques…) </a:t>
            </a:r>
            <a:r>
              <a:rPr lang="fr-FR" dirty="0">
                <a:solidFill>
                  <a:srgbClr val="FF9900"/>
                </a:solidFill>
              </a:rPr>
              <a:t>vont contribuer à façonner l’objet « SPORT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31801"/>
            <a:ext cx="2095500" cy="3381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Rectangle 2"/>
          <p:cNvSpPr txBox="1">
            <a:spLocks noChangeArrowheads="1"/>
          </p:cNvSpPr>
          <p:nvPr/>
        </p:nvSpPr>
        <p:spPr>
          <a:xfrm>
            <a:off x="6156176" y="6309320"/>
            <a:ext cx="2160240" cy="504056"/>
          </a:xfrm>
          <a:prstGeom prst="rect">
            <a:avLst/>
          </a:prstGeom>
          <a:ln>
            <a:solidFill>
              <a:srgbClr val="FFC000"/>
            </a:solidFill>
          </a:ln>
        </p:spPr>
        <p:txBody>
          <a:bodyPr vert="horz" anchor="ctr">
            <a:normAutofit fontScale="25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Partition de l’espace</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d’offre des pratiques</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corporelles</a:t>
            </a:r>
          </a:p>
        </p:txBody>
      </p:sp>
      <p:pic>
        <p:nvPicPr>
          <p:cNvPr id="14" name="Image 13"/>
          <p:cNvPicPr>
            <a:picLocks noChangeAspect="1"/>
          </p:cNvPicPr>
          <p:nvPr/>
        </p:nvPicPr>
        <p:blipFill>
          <a:blip r:embed="rId3"/>
          <a:stretch>
            <a:fillRect/>
          </a:stretch>
        </p:blipFill>
        <p:spPr>
          <a:xfrm>
            <a:off x="202875" y="6093296"/>
            <a:ext cx="1488805" cy="539999"/>
          </a:xfrm>
          <a:prstGeom prst="rect">
            <a:avLst/>
          </a:prstGeom>
        </p:spPr>
      </p:pic>
      <p:sp>
        <p:nvSpPr>
          <p:cNvPr id="2" name="Espace réservé du pied de page 6">
            <a:extLst>
              <a:ext uri="{FF2B5EF4-FFF2-40B4-BE49-F238E27FC236}">
                <a16:creationId xmlns:a16="http://schemas.microsoft.com/office/drawing/2014/main" id="{2B6FC65F-0583-DE00-A628-CD930F201FBA}"/>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18385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0" y="2132856"/>
            <a:ext cx="9109075" cy="4104456"/>
          </a:xfrm>
          <a:prstGeom prst="rect">
            <a:avLst/>
          </a:prstGeom>
          <a:ln/>
        </p:spPr>
        <p:txBody>
          <a:bodyPr vert="horz" anchor="t">
            <a:normAutofit/>
          </a:bodyPr>
          <a:lstStyle>
            <a:lvl1pPr marL="484188" indent="-484188" algn="r" rtl="0" eaLnBrk="0" fontAlgn="base" hangingPunct="0">
              <a:spcBef>
                <a:spcPct val="0"/>
              </a:spcBef>
              <a:spcAft>
                <a:spcPct val="0"/>
              </a:spcAft>
              <a:defRPr sz="44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marL="0" indent="0" algn="l" defTabSz="914400">
              <a:lnSpc>
                <a:spcPct val="100000"/>
              </a:lnSpc>
              <a:spcBef>
                <a:spcPts val="600"/>
              </a:spcBef>
              <a:buClrTx/>
              <a:buSzTx/>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pPr>
            <a:endParaRPr lang="en-GB" sz="1400" dirty="0">
              <a:solidFill>
                <a:schemeClr val="tx1"/>
              </a:solidFill>
              <a:latin typeface="MisterEarl BT" pitchFamily="64" charset="0"/>
            </a:endParaRPr>
          </a:p>
        </p:txBody>
      </p:sp>
      <p:sp>
        <p:nvSpPr>
          <p:cNvPr id="3" name="ZoneTexte 2"/>
          <p:cNvSpPr txBox="1"/>
          <p:nvPr/>
        </p:nvSpPr>
        <p:spPr>
          <a:xfrm>
            <a:off x="251520" y="116632"/>
            <a:ext cx="6419055" cy="634635"/>
          </a:xfrm>
          <a:prstGeom prst="rect">
            <a:avLst/>
          </a:prstGeom>
          <a:noFill/>
        </p:spPr>
        <p:txBody>
          <a:bodyPr wrap="square" rtlCol="0">
            <a:spAutoFit/>
          </a:bodyPr>
          <a:lstStyle/>
          <a:p>
            <a:r>
              <a:rPr lang="fr-FR" sz="2400" b="1" u="sng" dirty="0">
                <a:solidFill>
                  <a:schemeClr val="tx1"/>
                </a:solidFill>
                <a:latin typeface="+mj-lt"/>
              </a:rPr>
              <a:t>Quelques définitions intéressantes :</a:t>
            </a:r>
          </a:p>
          <a:p>
            <a:endParaRPr lang="fr-FR" sz="2400" b="1" u="sng" dirty="0">
              <a:solidFill>
                <a:schemeClr val="tx1"/>
              </a:solidFill>
              <a:latin typeface="+mj-lt"/>
            </a:endParaRPr>
          </a:p>
        </p:txBody>
      </p:sp>
      <p:sp>
        <p:nvSpPr>
          <p:cNvPr id="13" name="ZoneTexte 12"/>
          <p:cNvSpPr txBox="1"/>
          <p:nvPr/>
        </p:nvSpPr>
        <p:spPr>
          <a:xfrm>
            <a:off x="1403648" y="608027"/>
            <a:ext cx="5140730" cy="553934"/>
          </a:xfrm>
          <a:prstGeom prst="rect">
            <a:avLst/>
          </a:prstGeom>
          <a:noFill/>
        </p:spPr>
        <p:txBody>
          <a:bodyPr wrap="square" rtlCol="0">
            <a:spAutoFit/>
          </a:bodyPr>
          <a:lstStyle/>
          <a:p>
            <a:pPr algn="just"/>
            <a:r>
              <a:rPr lang="fr-FR" sz="1400" b="1" dirty="0">
                <a:solidFill>
                  <a:srgbClr val="FFC000"/>
                </a:solidFill>
              </a:rPr>
              <a:t>Le sport </a:t>
            </a:r>
            <a:r>
              <a:rPr lang="fr-FR" sz="1400" dirty="0">
                <a:solidFill>
                  <a:schemeClr val="tx1"/>
                </a:solidFill>
              </a:rPr>
              <a:t>est « un ensemble d'exercices physiques se pratiquant sous forme de jeux individuels ou collectifs pouvant donner lieu à des compétitions…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632" y="548680"/>
            <a:ext cx="612000" cy="749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84" y="1367366"/>
            <a:ext cx="612000" cy="405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ZoneTexte 14"/>
          <p:cNvSpPr txBox="1"/>
          <p:nvPr/>
        </p:nvSpPr>
        <p:spPr>
          <a:xfrm>
            <a:off x="1388257" y="1340768"/>
            <a:ext cx="5140730" cy="551305"/>
          </a:xfrm>
          <a:prstGeom prst="rect">
            <a:avLst/>
          </a:prstGeom>
          <a:noFill/>
        </p:spPr>
        <p:txBody>
          <a:bodyPr wrap="square" rtlCol="0">
            <a:spAutoFit/>
          </a:bodyPr>
          <a:lstStyle/>
          <a:p>
            <a:pPr algn="just"/>
            <a:r>
              <a:rPr lang="fr-FR" sz="1400" b="1" dirty="0">
                <a:solidFill>
                  <a:srgbClr val="FFC000"/>
                </a:solidFill>
              </a:rPr>
              <a:t>Le sport </a:t>
            </a:r>
            <a:r>
              <a:rPr lang="fr-FR" sz="1400" dirty="0">
                <a:solidFill>
                  <a:schemeClr val="tx1"/>
                </a:solidFill>
              </a:rPr>
              <a:t>est … « une pratique méthodique des exercices physiques en vue d’augmenter la force, l’adresse et la beauté du corps… »</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84" y="1844824"/>
            <a:ext cx="612000" cy="7037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ZoneTexte 16"/>
          <p:cNvSpPr txBox="1"/>
          <p:nvPr/>
        </p:nvSpPr>
        <p:spPr>
          <a:xfrm>
            <a:off x="1375486" y="1916832"/>
            <a:ext cx="5140730" cy="553934"/>
          </a:xfrm>
          <a:prstGeom prst="rect">
            <a:avLst/>
          </a:prstGeom>
          <a:noFill/>
        </p:spPr>
        <p:txBody>
          <a:bodyPr wrap="square" rtlCol="0">
            <a:spAutoFit/>
          </a:bodyPr>
          <a:lstStyle/>
          <a:p>
            <a:pPr algn="just"/>
            <a:r>
              <a:rPr lang="fr-FR" sz="1400" b="1" dirty="0">
                <a:solidFill>
                  <a:srgbClr val="FFC000"/>
                </a:solidFill>
              </a:rPr>
              <a:t>Le sport </a:t>
            </a:r>
            <a:r>
              <a:rPr lang="fr-FR" sz="1400" dirty="0">
                <a:solidFill>
                  <a:schemeClr val="tx1"/>
                </a:solidFill>
              </a:rPr>
              <a:t>représente… « le culte volontaire et habituel de l’effort musculaire intensif appuyé sur le désir du progrès et pouvant aller jusqu’au risque… »</a:t>
            </a:r>
          </a:p>
        </p:txBody>
      </p:sp>
      <p:pic>
        <p:nvPicPr>
          <p:cNvPr id="2054" name="Picture 6" descr="http://ts2.mm.bing.net/th?id=H.4817034716645853&amp;pid=15.1&amp;H=229&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84" y="2625083"/>
            <a:ext cx="612000" cy="875925"/>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ZoneTexte 18"/>
          <p:cNvSpPr txBox="1"/>
          <p:nvPr/>
        </p:nvSpPr>
        <p:spPr>
          <a:xfrm>
            <a:off x="1375486" y="2708920"/>
            <a:ext cx="5140730" cy="704295"/>
          </a:xfrm>
          <a:prstGeom prst="rect">
            <a:avLst/>
          </a:prstGeom>
          <a:noFill/>
        </p:spPr>
        <p:txBody>
          <a:bodyPr wrap="square" rtlCol="0">
            <a:spAutoFit/>
          </a:bodyPr>
          <a:lstStyle/>
          <a:p>
            <a:pPr algn="just"/>
            <a:r>
              <a:rPr lang="fr-FR" sz="1400" b="1" dirty="0">
                <a:solidFill>
                  <a:srgbClr val="FFC000"/>
                </a:solidFill>
              </a:rPr>
              <a:t>Le sport </a:t>
            </a:r>
            <a:r>
              <a:rPr lang="fr-FR" sz="1400" dirty="0">
                <a:solidFill>
                  <a:schemeClr val="tx1"/>
                </a:solidFill>
              </a:rPr>
              <a:t>réunit «  tout genre d’APS ayant pour but la réalisation d’une performance et dont l’exécution repose sur l’idée de lutte contre un élément défini (distance, durée, obstacle, danger, animal, adversaire et soi même)… »</a:t>
            </a:r>
          </a:p>
        </p:txBody>
      </p:sp>
      <p:pic>
        <p:nvPicPr>
          <p:cNvPr id="2056" name="Picture 8" descr="http://www.planeur-bretagne.fr/images/stories/histoire/michelbouet/Portrait_MichelBouet_3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84" y="4581128"/>
            <a:ext cx="612000" cy="483480"/>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ZoneTexte 21"/>
          <p:cNvSpPr txBox="1"/>
          <p:nvPr/>
        </p:nvSpPr>
        <p:spPr>
          <a:xfrm>
            <a:off x="1403648" y="4581128"/>
            <a:ext cx="5140730" cy="551305"/>
          </a:xfrm>
          <a:prstGeom prst="rect">
            <a:avLst/>
          </a:prstGeom>
          <a:noFill/>
        </p:spPr>
        <p:txBody>
          <a:bodyPr wrap="square" rtlCol="0">
            <a:spAutoFit/>
          </a:bodyPr>
          <a:lstStyle/>
          <a:p>
            <a:pPr algn="just"/>
            <a:r>
              <a:rPr lang="fr-FR" sz="1400" b="1" dirty="0">
                <a:solidFill>
                  <a:srgbClr val="FFC000"/>
                </a:solidFill>
              </a:rPr>
              <a:t>Le sport </a:t>
            </a:r>
            <a:r>
              <a:rPr lang="fr-FR" sz="1400" dirty="0">
                <a:solidFill>
                  <a:schemeClr val="tx1"/>
                </a:solidFill>
              </a:rPr>
              <a:t>est « une recherche compétitive de la performance dans le champ du mouvement physique, confronté intentionnellement à des difficultés… »</a:t>
            </a:r>
          </a:p>
        </p:txBody>
      </p:sp>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5157192"/>
            <a:ext cx="612000" cy="76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0" name="Picture 12" descr="freedownloadmovies.tv"/>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584" y="3573016"/>
            <a:ext cx="612000" cy="918000"/>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ZoneTexte 24"/>
          <p:cNvSpPr txBox="1"/>
          <p:nvPr/>
        </p:nvSpPr>
        <p:spPr>
          <a:xfrm>
            <a:off x="1403648" y="3669783"/>
            <a:ext cx="5140730" cy="704295"/>
          </a:xfrm>
          <a:prstGeom prst="rect">
            <a:avLst/>
          </a:prstGeom>
          <a:noFill/>
        </p:spPr>
        <p:txBody>
          <a:bodyPr wrap="square" rtlCol="0">
            <a:spAutoFit/>
          </a:bodyPr>
          <a:lstStyle/>
          <a:p>
            <a:pPr algn="just"/>
            <a:r>
              <a:rPr lang="fr-FR" sz="1400" b="1" dirty="0">
                <a:solidFill>
                  <a:srgbClr val="FFC000"/>
                </a:solidFill>
              </a:rPr>
              <a:t>Le sport </a:t>
            </a:r>
            <a:r>
              <a:rPr lang="fr-FR" sz="1400" dirty="0">
                <a:solidFill>
                  <a:schemeClr val="tx1"/>
                </a:solidFill>
              </a:rPr>
              <a:t>se définit comme «  des activités de loisirs dont la dominante est l’effort physique, participant à la fois du jeu et du travail, pratiquée de façon compétitive, avec des règles et susceptibles de se transformer en activité professionnelle… »</a:t>
            </a:r>
          </a:p>
        </p:txBody>
      </p:sp>
      <p:sp>
        <p:nvSpPr>
          <p:cNvPr id="26" name="ZoneTexte 25"/>
          <p:cNvSpPr txBox="1"/>
          <p:nvPr/>
        </p:nvSpPr>
        <p:spPr>
          <a:xfrm>
            <a:off x="1403648" y="5343916"/>
            <a:ext cx="5140730" cy="245324"/>
          </a:xfrm>
          <a:prstGeom prst="rect">
            <a:avLst/>
          </a:prstGeom>
          <a:noFill/>
        </p:spPr>
        <p:txBody>
          <a:bodyPr wrap="square" rtlCol="0">
            <a:spAutoFit/>
          </a:bodyPr>
          <a:lstStyle/>
          <a:p>
            <a:pPr algn="just"/>
            <a:r>
              <a:rPr lang="fr-FR" sz="1400" b="1" dirty="0">
                <a:solidFill>
                  <a:srgbClr val="FFC000"/>
                </a:solidFill>
              </a:rPr>
              <a:t>Le sport  </a:t>
            </a:r>
            <a:r>
              <a:rPr lang="fr-FR" sz="1400" dirty="0">
                <a:solidFill>
                  <a:schemeClr val="tx1"/>
                </a:solidFill>
              </a:rPr>
              <a:t>est « un jeu, une compétition, une formation… »</a:t>
            </a:r>
          </a:p>
        </p:txBody>
      </p:sp>
      <p:sp>
        <p:nvSpPr>
          <p:cNvPr id="6" name="Flèche droite 5"/>
          <p:cNvSpPr/>
          <p:nvPr/>
        </p:nvSpPr>
        <p:spPr>
          <a:xfrm>
            <a:off x="6588224" y="2140999"/>
            <a:ext cx="475894" cy="63865"/>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5867" y="3012381"/>
            <a:ext cx="506413" cy="128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5867" y="3948485"/>
            <a:ext cx="506413" cy="128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5867" y="4797152"/>
            <a:ext cx="506413" cy="128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5867" y="5388645"/>
            <a:ext cx="506413" cy="128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7092280" y="2060848"/>
            <a:ext cx="2111475" cy="398314"/>
          </a:xfrm>
          <a:prstGeom prst="rect">
            <a:avLst/>
          </a:prstGeom>
          <a:noFill/>
        </p:spPr>
        <p:txBody>
          <a:bodyPr wrap="none" rtlCol="0">
            <a:spAutoFit/>
          </a:bodyPr>
          <a:lstStyle/>
          <a:p>
            <a:r>
              <a:rPr lang="fr-FR" sz="1400" b="1" dirty="0">
                <a:solidFill>
                  <a:srgbClr val="FFC000"/>
                </a:solidFill>
              </a:rPr>
              <a:t>Pierre DE COUBERTIN</a:t>
            </a:r>
          </a:p>
          <a:p>
            <a:r>
              <a:rPr lang="fr-FR" sz="1400" dirty="0">
                <a:solidFill>
                  <a:srgbClr val="FFC000"/>
                </a:solidFill>
              </a:rPr>
              <a:t>Début 20è siècle</a:t>
            </a:r>
          </a:p>
        </p:txBody>
      </p:sp>
      <p:sp>
        <p:nvSpPr>
          <p:cNvPr id="33" name="ZoneTexte 32"/>
          <p:cNvSpPr txBox="1"/>
          <p:nvPr/>
        </p:nvSpPr>
        <p:spPr>
          <a:xfrm>
            <a:off x="7092280" y="2965023"/>
            <a:ext cx="1600118" cy="398314"/>
          </a:xfrm>
          <a:prstGeom prst="rect">
            <a:avLst/>
          </a:prstGeom>
          <a:noFill/>
        </p:spPr>
        <p:txBody>
          <a:bodyPr wrap="none" rtlCol="0">
            <a:spAutoFit/>
          </a:bodyPr>
          <a:lstStyle/>
          <a:p>
            <a:r>
              <a:rPr lang="fr-FR" sz="1400" b="1" dirty="0">
                <a:solidFill>
                  <a:srgbClr val="FFC000"/>
                </a:solidFill>
              </a:rPr>
              <a:t>George HEBERT</a:t>
            </a:r>
          </a:p>
          <a:p>
            <a:r>
              <a:rPr lang="fr-FR" sz="1400" dirty="0">
                <a:solidFill>
                  <a:srgbClr val="FFC000"/>
                </a:solidFill>
              </a:rPr>
              <a:t>Début 20è siècle</a:t>
            </a:r>
          </a:p>
        </p:txBody>
      </p:sp>
      <p:sp>
        <p:nvSpPr>
          <p:cNvPr id="34" name="ZoneTexte 33"/>
          <p:cNvSpPr txBox="1"/>
          <p:nvPr/>
        </p:nvSpPr>
        <p:spPr>
          <a:xfrm>
            <a:off x="7092280" y="3901127"/>
            <a:ext cx="1789272" cy="398314"/>
          </a:xfrm>
          <a:prstGeom prst="rect">
            <a:avLst/>
          </a:prstGeom>
          <a:noFill/>
        </p:spPr>
        <p:txBody>
          <a:bodyPr wrap="none" rtlCol="0">
            <a:spAutoFit/>
          </a:bodyPr>
          <a:lstStyle/>
          <a:p>
            <a:r>
              <a:rPr lang="fr-FR" sz="1400" b="1" dirty="0">
                <a:solidFill>
                  <a:srgbClr val="FFC000"/>
                </a:solidFill>
              </a:rPr>
              <a:t>George MAGNANE</a:t>
            </a:r>
          </a:p>
          <a:p>
            <a:r>
              <a:rPr lang="fr-FR" sz="1400" dirty="0">
                <a:solidFill>
                  <a:srgbClr val="FFC000"/>
                </a:solidFill>
              </a:rPr>
              <a:t>1964</a:t>
            </a:r>
          </a:p>
        </p:txBody>
      </p:sp>
      <p:sp>
        <p:nvSpPr>
          <p:cNvPr id="35" name="ZoneTexte 34"/>
          <p:cNvSpPr txBox="1"/>
          <p:nvPr/>
        </p:nvSpPr>
        <p:spPr>
          <a:xfrm>
            <a:off x="7092280" y="4758878"/>
            <a:ext cx="1418978" cy="398314"/>
          </a:xfrm>
          <a:prstGeom prst="rect">
            <a:avLst/>
          </a:prstGeom>
          <a:noFill/>
        </p:spPr>
        <p:txBody>
          <a:bodyPr wrap="none" rtlCol="0">
            <a:spAutoFit/>
          </a:bodyPr>
          <a:lstStyle/>
          <a:p>
            <a:r>
              <a:rPr lang="fr-FR" sz="1400" b="1" dirty="0">
                <a:solidFill>
                  <a:srgbClr val="FFC000"/>
                </a:solidFill>
              </a:rPr>
              <a:t>Michel BOUET</a:t>
            </a:r>
          </a:p>
          <a:p>
            <a:r>
              <a:rPr lang="fr-FR" sz="1400" dirty="0">
                <a:solidFill>
                  <a:srgbClr val="FFC000"/>
                </a:solidFill>
              </a:rPr>
              <a:t>1968</a:t>
            </a:r>
          </a:p>
        </p:txBody>
      </p:sp>
      <p:sp>
        <p:nvSpPr>
          <p:cNvPr id="36" name="ZoneTexte 35"/>
          <p:cNvSpPr txBox="1"/>
          <p:nvPr/>
        </p:nvSpPr>
        <p:spPr>
          <a:xfrm>
            <a:off x="7092280" y="5373216"/>
            <a:ext cx="1726755" cy="398314"/>
          </a:xfrm>
          <a:prstGeom prst="rect">
            <a:avLst/>
          </a:prstGeom>
          <a:noFill/>
        </p:spPr>
        <p:txBody>
          <a:bodyPr wrap="none" rtlCol="0">
            <a:spAutoFit/>
          </a:bodyPr>
          <a:lstStyle/>
          <a:p>
            <a:r>
              <a:rPr lang="fr-FR" sz="1400" b="1" dirty="0">
                <a:solidFill>
                  <a:srgbClr val="FFC000"/>
                </a:solidFill>
              </a:rPr>
              <a:t>Jacques ULMANN</a:t>
            </a:r>
          </a:p>
          <a:p>
            <a:r>
              <a:rPr lang="fr-FR" sz="1400" dirty="0">
                <a:solidFill>
                  <a:srgbClr val="FFC000"/>
                </a:solidFill>
              </a:rPr>
              <a:t>1970</a:t>
            </a:r>
          </a:p>
        </p:txBody>
      </p:sp>
      <p:sp>
        <p:nvSpPr>
          <p:cNvPr id="39" name="ZoneTexte 38"/>
          <p:cNvSpPr txBox="1"/>
          <p:nvPr/>
        </p:nvSpPr>
        <p:spPr>
          <a:xfrm>
            <a:off x="1907704" y="5974039"/>
            <a:ext cx="5140730" cy="551305"/>
          </a:xfrm>
          <a:prstGeom prst="rect">
            <a:avLst/>
          </a:prstGeom>
          <a:noFill/>
        </p:spPr>
        <p:txBody>
          <a:bodyPr wrap="square" rtlCol="0">
            <a:spAutoFit/>
          </a:bodyPr>
          <a:lstStyle/>
          <a:p>
            <a:pPr algn="just"/>
            <a:r>
              <a:rPr lang="fr-FR" sz="1400" b="1" dirty="0">
                <a:solidFill>
                  <a:srgbClr val="FFC000"/>
                </a:solidFill>
              </a:rPr>
              <a:t>Le sport  </a:t>
            </a:r>
            <a:r>
              <a:rPr lang="fr-FR" sz="1400" dirty="0">
                <a:solidFill>
                  <a:schemeClr val="tx1"/>
                </a:solidFill>
              </a:rPr>
              <a:t>est « un ensemble de situations motrices codifiées sous forme de compétition et institutionnalisées… basées sur la recherche de rendement physique…»</a:t>
            </a:r>
          </a:p>
        </p:txBody>
      </p:sp>
      <p:pic>
        <p:nvPicPr>
          <p:cNvPr id="2066"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272" y="6180733"/>
            <a:ext cx="506413" cy="128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2" name="ZoneTexte 41"/>
          <p:cNvSpPr txBox="1"/>
          <p:nvPr/>
        </p:nvSpPr>
        <p:spPr>
          <a:xfrm>
            <a:off x="7452320" y="6127030"/>
            <a:ext cx="1160382" cy="551305"/>
          </a:xfrm>
          <a:prstGeom prst="rect">
            <a:avLst/>
          </a:prstGeom>
          <a:noFill/>
        </p:spPr>
        <p:txBody>
          <a:bodyPr wrap="none" rtlCol="0">
            <a:spAutoFit/>
          </a:bodyPr>
          <a:lstStyle/>
          <a:p>
            <a:r>
              <a:rPr lang="fr-FR" sz="1400" b="1" dirty="0">
                <a:solidFill>
                  <a:srgbClr val="FFC000"/>
                </a:solidFill>
              </a:rPr>
              <a:t>Pierre</a:t>
            </a:r>
          </a:p>
          <a:p>
            <a:r>
              <a:rPr lang="fr-FR" sz="1400" b="1" dirty="0">
                <a:solidFill>
                  <a:srgbClr val="FFC000"/>
                </a:solidFill>
              </a:rPr>
              <a:t>PARLEBAS</a:t>
            </a:r>
          </a:p>
          <a:p>
            <a:r>
              <a:rPr lang="fr-FR" sz="1400" dirty="0">
                <a:solidFill>
                  <a:srgbClr val="FFC000"/>
                </a:solidFill>
              </a:rPr>
              <a:t>1990</a:t>
            </a:r>
          </a:p>
        </p:txBody>
      </p:sp>
      <p:pic>
        <p:nvPicPr>
          <p:cNvPr id="2068"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7035" y="6076575"/>
            <a:ext cx="504000" cy="5931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1" name="Rectangle 5"/>
          <p:cNvSpPr txBox="1">
            <a:spLocks noChangeArrowheads="1"/>
          </p:cNvSpPr>
          <p:nvPr/>
        </p:nvSpPr>
        <p:spPr bwMode="auto">
          <a:xfrm>
            <a:off x="6804249" y="620688"/>
            <a:ext cx="2095500" cy="936104"/>
          </a:xfrm>
          <a:prstGeom prst="rect">
            <a:avLst/>
          </a:prstGeom>
          <a:no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F90B2"/>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chemeClr val="tx2"/>
                </a:solidFill>
                <a:latin typeface="Copperplate Gothic Bold" panose="020E0705020206020404" pitchFamily="34" charset="0"/>
              </a:rPr>
              <a:t>11) Les multiples usages de la notion de sport : </a:t>
            </a:r>
            <a:r>
              <a:rPr lang="fr-FR" altLang="fr-FR" sz="1200" b="1" dirty="0">
                <a:solidFill>
                  <a:schemeClr val="tx2"/>
                </a:solidFill>
                <a:latin typeface="Copperplate Gothic Bold" panose="020E0705020206020404" pitchFamily="34" charset="0"/>
              </a:rPr>
              <a:t>essai de définitions</a:t>
            </a:r>
            <a:endParaRPr lang="en-GB" sz="900" b="1" dirty="0">
              <a:solidFill>
                <a:schemeClr val="accent1">
                  <a:lumMod val="40000"/>
                  <a:lumOff val="60000"/>
                </a:schemeClr>
              </a:solidFill>
              <a:latin typeface="Copperplate Gothic Bold" pitchFamily="34" charset="0"/>
            </a:endParaRPr>
          </a:p>
        </p:txBody>
      </p:sp>
      <p:pic>
        <p:nvPicPr>
          <p:cNvPr id="37" name="Image 36"/>
          <p:cNvPicPr>
            <a:picLocks noChangeAspect="1"/>
          </p:cNvPicPr>
          <p:nvPr/>
        </p:nvPicPr>
        <p:blipFill>
          <a:blip r:embed="rId12"/>
          <a:stretch>
            <a:fillRect/>
          </a:stretch>
        </p:blipFill>
        <p:spPr>
          <a:xfrm>
            <a:off x="202875" y="6093296"/>
            <a:ext cx="1488805" cy="539999"/>
          </a:xfrm>
          <a:prstGeom prst="rect">
            <a:avLst/>
          </a:prstGeom>
        </p:spPr>
      </p:pic>
      <p:sp>
        <p:nvSpPr>
          <p:cNvPr id="2" name="Espace réservé du pied de page 6">
            <a:extLst>
              <a:ext uri="{FF2B5EF4-FFF2-40B4-BE49-F238E27FC236}">
                <a16:creationId xmlns:a16="http://schemas.microsoft.com/office/drawing/2014/main" id="{977BEC4B-B1C3-757C-F167-C0B105121968}"/>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12358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2" grpId="0"/>
      <p:bldP spid="25" grpId="0"/>
      <p:bldP spid="26"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à coins arrondis 53"/>
          <p:cNvSpPr/>
          <p:nvPr/>
        </p:nvSpPr>
        <p:spPr>
          <a:xfrm>
            <a:off x="7092280" y="3356992"/>
            <a:ext cx="1738536" cy="864096"/>
          </a:xfrm>
          <a:prstGeom prst="wedgeRoundRectCallout">
            <a:avLst>
              <a:gd name="adj1" fmla="val -91617"/>
              <a:gd name="adj2" fmla="val -789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à coins arrondis 52"/>
          <p:cNvSpPr/>
          <p:nvPr/>
        </p:nvSpPr>
        <p:spPr>
          <a:xfrm>
            <a:off x="5004048" y="4424732"/>
            <a:ext cx="2160240" cy="864096"/>
          </a:xfrm>
          <a:prstGeom prst="wedgeRoundRectCallout">
            <a:avLst>
              <a:gd name="adj1" fmla="val -49137"/>
              <a:gd name="adj2" fmla="val -1511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à coins arrondis 51"/>
          <p:cNvSpPr/>
          <p:nvPr/>
        </p:nvSpPr>
        <p:spPr>
          <a:xfrm>
            <a:off x="2649885" y="4365104"/>
            <a:ext cx="1738536" cy="864096"/>
          </a:xfrm>
          <a:prstGeom prst="wedgeRoundRectCallout">
            <a:avLst>
              <a:gd name="adj1" fmla="val -6087"/>
              <a:gd name="adj2" fmla="val -1619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354360" y="3320988"/>
            <a:ext cx="1738536" cy="864096"/>
          </a:xfrm>
          <a:prstGeom prst="wedgeRoundRectCallout">
            <a:avLst>
              <a:gd name="adj1" fmla="val 90946"/>
              <a:gd name="adj2" fmla="val -76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5"/>
          <p:cNvSpPr txBox="1">
            <a:spLocks noChangeArrowheads="1"/>
          </p:cNvSpPr>
          <p:nvPr/>
        </p:nvSpPr>
        <p:spPr bwMode="auto">
          <a:xfrm>
            <a:off x="6687048" y="116632"/>
            <a:ext cx="2524125" cy="288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F90B2"/>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algn="ct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dirty="0">
                <a:solidFill>
                  <a:schemeClr val="accent1">
                    <a:lumMod val="40000"/>
                    <a:lumOff val="60000"/>
                  </a:schemeClr>
                </a:solidFill>
                <a:latin typeface="Copperplate Gothic Bold" pitchFamily="34" charset="0"/>
              </a:rPr>
              <a:t>SPORT :</a:t>
            </a:r>
          </a:p>
          <a:p>
            <a:pPr algn="ct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b="1" dirty="0">
                <a:solidFill>
                  <a:schemeClr val="accent1">
                    <a:lumMod val="40000"/>
                    <a:lumOff val="60000"/>
                  </a:schemeClr>
                </a:solidFill>
                <a:latin typeface="Copperplate Gothic Bold" pitchFamily="34" charset="0"/>
              </a:rPr>
              <a:t>définition partiale,</a:t>
            </a:r>
          </a:p>
          <a:p>
            <a:pPr algn="ct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b="1" dirty="0">
                <a:solidFill>
                  <a:schemeClr val="accent1">
                    <a:lumMod val="40000"/>
                    <a:lumOff val="60000"/>
                  </a:schemeClr>
                </a:solidFill>
                <a:latin typeface="Copperplate Gothic Bold" pitchFamily="34" charset="0"/>
              </a:rPr>
              <a:t>partielle et provisoire</a:t>
            </a:r>
            <a:r>
              <a:rPr lang="en-GB" sz="1200" b="1" dirty="0">
                <a:solidFill>
                  <a:schemeClr val="accent1">
                    <a:lumMod val="40000"/>
                    <a:lumOff val="60000"/>
                  </a:schemeClr>
                </a:solidFill>
                <a:latin typeface="Copperplate Gothic Bold" pitchFamily="34" charset="0"/>
              </a:rPr>
              <a:t> </a:t>
            </a:r>
          </a:p>
        </p:txBody>
      </p:sp>
      <p:sp>
        <p:nvSpPr>
          <p:cNvPr id="7" name="Rectangle 4"/>
          <p:cNvSpPr txBox="1">
            <a:spLocks noChangeArrowheads="1"/>
          </p:cNvSpPr>
          <p:nvPr/>
        </p:nvSpPr>
        <p:spPr>
          <a:xfrm>
            <a:off x="0" y="2132856"/>
            <a:ext cx="9109075" cy="4104456"/>
          </a:xfrm>
          <a:prstGeom prst="rect">
            <a:avLst/>
          </a:prstGeom>
          <a:ln/>
        </p:spPr>
        <p:txBody>
          <a:bodyPr vert="horz" anchor="t">
            <a:normAutofit/>
          </a:bodyPr>
          <a:lstStyle>
            <a:lvl1pPr marL="484188" indent="-484188" algn="r" rtl="0" eaLnBrk="0" fontAlgn="base" hangingPunct="0">
              <a:spcBef>
                <a:spcPct val="0"/>
              </a:spcBef>
              <a:spcAft>
                <a:spcPct val="0"/>
              </a:spcAft>
              <a:defRPr sz="44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marL="0" indent="0" algn="l" defTabSz="914400">
              <a:lnSpc>
                <a:spcPct val="100000"/>
              </a:lnSpc>
              <a:spcBef>
                <a:spcPts val="600"/>
              </a:spcBef>
              <a:buClrTx/>
              <a:buSzTx/>
              <a:tabLst>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pPr>
            <a:endParaRPr lang="en-GB" sz="1400" dirty="0">
              <a:solidFill>
                <a:schemeClr val="tx1"/>
              </a:solidFill>
              <a:latin typeface="MisterEarl BT" pitchFamily="64" charset="0"/>
            </a:endParaRPr>
          </a:p>
        </p:txBody>
      </p:sp>
      <p:sp>
        <p:nvSpPr>
          <p:cNvPr id="3" name="ZoneTexte 2"/>
          <p:cNvSpPr txBox="1"/>
          <p:nvPr/>
        </p:nvSpPr>
        <p:spPr>
          <a:xfrm>
            <a:off x="162959" y="116632"/>
            <a:ext cx="4265025" cy="1621919"/>
          </a:xfrm>
          <a:prstGeom prst="rect">
            <a:avLst/>
          </a:prstGeom>
          <a:noFill/>
        </p:spPr>
        <p:txBody>
          <a:bodyPr wrap="square" rtlCol="0">
            <a:spAutoFit/>
          </a:bodyPr>
          <a:lstStyle/>
          <a:p>
            <a:pPr algn="ctr"/>
            <a:r>
              <a:rPr lang="fr-FR" sz="2800" b="1" dirty="0">
                <a:solidFill>
                  <a:schemeClr val="tx1"/>
                </a:solidFill>
                <a:latin typeface="+mj-lt"/>
              </a:rPr>
              <a:t>Il n’y a donc pas une définition mais des quantités… qui recouvrent des réalités différentes…</a:t>
            </a:r>
          </a:p>
        </p:txBody>
      </p:sp>
      <p:sp>
        <p:nvSpPr>
          <p:cNvPr id="15" name="ZoneTexte 14"/>
          <p:cNvSpPr txBox="1"/>
          <p:nvPr/>
        </p:nvSpPr>
        <p:spPr>
          <a:xfrm>
            <a:off x="251520" y="3525766"/>
            <a:ext cx="1944216" cy="551305"/>
          </a:xfrm>
          <a:prstGeom prst="rect">
            <a:avLst/>
          </a:prstGeom>
          <a:noFill/>
        </p:spPr>
        <p:txBody>
          <a:bodyPr wrap="square" rtlCol="0">
            <a:spAutoFit/>
          </a:bodyPr>
          <a:lstStyle/>
          <a:p>
            <a:pPr algn="ctr"/>
            <a:r>
              <a:rPr lang="fr-FR" sz="1400" b="1" dirty="0">
                <a:solidFill>
                  <a:schemeClr val="tx1"/>
                </a:solidFill>
              </a:rPr>
              <a:t>FONCTION INTEGRATIVE ET FEDERALE</a:t>
            </a:r>
            <a:endParaRPr lang="fr-FR" sz="1400" dirty="0">
              <a:solidFill>
                <a:schemeClr val="tx1"/>
              </a:solidFill>
            </a:endParaRPr>
          </a:p>
        </p:txBody>
      </p:sp>
      <p:sp>
        <p:nvSpPr>
          <p:cNvPr id="17" name="ZoneTexte 16"/>
          <p:cNvSpPr txBox="1"/>
          <p:nvPr/>
        </p:nvSpPr>
        <p:spPr>
          <a:xfrm>
            <a:off x="2483769" y="4581128"/>
            <a:ext cx="2070768" cy="551305"/>
          </a:xfrm>
          <a:prstGeom prst="rect">
            <a:avLst/>
          </a:prstGeom>
          <a:noFill/>
        </p:spPr>
        <p:txBody>
          <a:bodyPr wrap="square" rtlCol="0">
            <a:spAutoFit/>
          </a:bodyPr>
          <a:lstStyle/>
          <a:p>
            <a:pPr algn="ctr"/>
            <a:r>
              <a:rPr lang="fr-FR" sz="1400" b="1" dirty="0">
                <a:solidFill>
                  <a:schemeClr val="tx1"/>
                </a:solidFill>
              </a:rPr>
              <a:t>FONCTION EDUCATIVE ET SCOLAIRE</a:t>
            </a:r>
            <a:endParaRPr lang="fr-FR" sz="1400" dirty="0">
              <a:solidFill>
                <a:schemeClr val="tx1"/>
              </a:solidFill>
            </a:endParaRPr>
          </a:p>
        </p:txBody>
      </p:sp>
      <p:sp>
        <p:nvSpPr>
          <p:cNvPr id="19" name="ZoneTexte 18"/>
          <p:cNvSpPr txBox="1"/>
          <p:nvPr/>
        </p:nvSpPr>
        <p:spPr>
          <a:xfrm>
            <a:off x="4903878" y="4605887"/>
            <a:ext cx="2332418" cy="551305"/>
          </a:xfrm>
          <a:prstGeom prst="rect">
            <a:avLst/>
          </a:prstGeom>
          <a:noFill/>
        </p:spPr>
        <p:txBody>
          <a:bodyPr wrap="square" rtlCol="0">
            <a:spAutoFit/>
          </a:bodyPr>
          <a:lstStyle/>
          <a:p>
            <a:pPr algn="ctr"/>
            <a:r>
              <a:rPr lang="fr-FR" sz="1400" b="1" dirty="0">
                <a:solidFill>
                  <a:schemeClr val="tx1"/>
                </a:solidFill>
              </a:rPr>
              <a:t>FONCTION SPECTACULAIRE ET MEDIATIQUE</a:t>
            </a:r>
            <a:endParaRPr lang="fr-FR" sz="1400" dirty="0">
              <a:solidFill>
                <a:schemeClr val="tx1"/>
              </a:solidFill>
            </a:endParaRPr>
          </a:p>
        </p:txBody>
      </p:sp>
      <p:sp>
        <p:nvSpPr>
          <p:cNvPr id="38" name="ZoneTexte 37"/>
          <p:cNvSpPr txBox="1"/>
          <p:nvPr/>
        </p:nvSpPr>
        <p:spPr>
          <a:xfrm>
            <a:off x="7086069" y="3525767"/>
            <a:ext cx="1734403" cy="551305"/>
          </a:xfrm>
          <a:prstGeom prst="rect">
            <a:avLst/>
          </a:prstGeom>
          <a:noFill/>
        </p:spPr>
        <p:txBody>
          <a:bodyPr wrap="square" rtlCol="0">
            <a:spAutoFit/>
          </a:bodyPr>
          <a:lstStyle/>
          <a:p>
            <a:pPr algn="ctr"/>
            <a:r>
              <a:rPr lang="fr-FR" sz="1400" b="1" dirty="0">
                <a:solidFill>
                  <a:schemeClr val="tx1"/>
                </a:solidFill>
              </a:rPr>
              <a:t>FONCTION LUDIQUE ET TRANSGRESSIVE</a:t>
            </a:r>
            <a:endParaRPr lang="fr-FR" sz="1400" dirty="0">
              <a:solidFill>
                <a:schemeClr val="tx1"/>
              </a:solidFill>
            </a:endParaRPr>
          </a:p>
        </p:txBody>
      </p:sp>
      <p:cxnSp>
        <p:nvCxnSpPr>
          <p:cNvPr id="20" name="Connecteur droit avec flèche 19"/>
          <p:cNvCxnSpPr/>
          <p:nvPr/>
        </p:nvCxnSpPr>
        <p:spPr>
          <a:xfrm flipV="1">
            <a:off x="3923928" y="404664"/>
            <a:ext cx="2988000" cy="1111032"/>
          </a:xfrm>
          <a:prstGeom prst="straightConnector1">
            <a:avLst/>
          </a:prstGeom>
          <a:ln w="57150">
            <a:solidFill>
              <a:schemeClr val="accent1">
                <a:lumMod val="75000"/>
              </a:schemeClr>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2422024" y="2428920"/>
            <a:ext cx="4265025" cy="1144096"/>
          </a:xfrm>
          <a:prstGeom prst="rect">
            <a:avLst/>
          </a:prstGeom>
          <a:noFill/>
        </p:spPr>
        <p:txBody>
          <a:bodyPr wrap="square" rtlCol="0">
            <a:spAutoFit/>
          </a:bodyPr>
          <a:lstStyle/>
          <a:p>
            <a:pPr algn="ctr"/>
            <a:r>
              <a:rPr lang="fr-FR" sz="2400" b="1" dirty="0">
                <a:solidFill>
                  <a:schemeClr val="accent1">
                    <a:lumMod val="60000"/>
                    <a:lumOff val="40000"/>
                  </a:schemeClr>
                </a:solidFill>
                <a:latin typeface="+mj-lt"/>
              </a:rPr>
              <a:t>Selon POCIELLO, nous pouvons reconnaitre au « sport » 6 fonctions principales</a:t>
            </a:r>
          </a:p>
        </p:txBody>
      </p:sp>
      <p:sp>
        <p:nvSpPr>
          <p:cNvPr id="21" name="ZoneTexte 20"/>
          <p:cNvSpPr txBox="1"/>
          <p:nvPr/>
        </p:nvSpPr>
        <p:spPr>
          <a:xfrm>
            <a:off x="4860032" y="5877272"/>
            <a:ext cx="2903359" cy="181268"/>
          </a:xfrm>
          <a:prstGeom prst="rect">
            <a:avLst/>
          </a:prstGeom>
          <a:noFill/>
        </p:spPr>
        <p:txBody>
          <a:bodyPr wrap="none" rtlCol="0">
            <a:spAutoFit/>
          </a:bodyPr>
          <a:lstStyle/>
          <a:p>
            <a:r>
              <a:rPr lang="fr-FR" sz="800" b="1" dirty="0">
                <a:solidFill>
                  <a:schemeClr val="tx1"/>
                </a:solidFill>
              </a:rPr>
              <a:t>Christian POCIELLO, Sports et Sciences Sociales, 1999</a:t>
            </a:r>
            <a:endParaRPr lang="fr-FR" sz="800" dirty="0"/>
          </a:p>
        </p:txBody>
      </p:sp>
      <p:sp>
        <p:nvSpPr>
          <p:cNvPr id="5" name="ZoneTexte 4"/>
          <p:cNvSpPr txBox="1"/>
          <p:nvPr/>
        </p:nvSpPr>
        <p:spPr>
          <a:xfrm>
            <a:off x="395536" y="4289200"/>
            <a:ext cx="1584177" cy="1012008"/>
          </a:xfrm>
          <a:prstGeom prst="rect">
            <a:avLst/>
          </a:prstGeom>
          <a:noFill/>
        </p:spPr>
        <p:txBody>
          <a:bodyPr wrap="square" rtlCol="0">
            <a:spAutoFit/>
          </a:bodyPr>
          <a:lstStyle/>
          <a:p>
            <a:pPr algn="ctr"/>
            <a:r>
              <a:rPr lang="fr-FR" sz="1050" b="1" dirty="0">
                <a:solidFill>
                  <a:schemeClr val="tx1"/>
                </a:solidFill>
              </a:rPr>
              <a:t>Respect de l’étique traditionnelle, l’Etat est directement attachés</a:t>
            </a:r>
          </a:p>
          <a:p>
            <a:pPr algn="ctr"/>
            <a:r>
              <a:rPr lang="fr-FR" sz="1050" b="1" dirty="0">
                <a:solidFill>
                  <a:schemeClr val="tx1"/>
                </a:solidFill>
              </a:rPr>
              <a:t>aux fédérations, sport enjeux de l’aménagement du territoire</a:t>
            </a:r>
          </a:p>
        </p:txBody>
      </p:sp>
      <p:sp>
        <p:nvSpPr>
          <p:cNvPr id="22" name="ZoneTexte 21"/>
          <p:cNvSpPr txBox="1"/>
          <p:nvPr/>
        </p:nvSpPr>
        <p:spPr>
          <a:xfrm>
            <a:off x="2727064" y="5301208"/>
            <a:ext cx="1661357" cy="323743"/>
          </a:xfrm>
          <a:prstGeom prst="rect">
            <a:avLst/>
          </a:prstGeom>
          <a:noFill/>
        </p:spPr>
        <p:txBody>
          <a:bodyPr wrap="square" rtlCol="0">
            <a:spAutoFit/>
          </a:bodyPr>
          <a:lstStyle/>
          <a:p>
            <a:pPr algn="ctr"/>
            <a:r>
              <a:rPr lang="fr-FR" sz="1050" b="1" dirty="0">
                <a:solidFill>
                  <a:schemeClr val="tx1"/>
                </a:solidFill>
              </a:rPr>
              <a:t>L’école : didactique et EPS</a:t>
            </a:r>
          </a:p>
        </p:txBody>
      </p:sp>
      <p:sp>
        <p:nvSpPr>
          <p:cNvPr id="23" name="ZoneTexte 22"/>
          <p:cNvSpPr txBox="1"/>
          <p:nvPr/>
        </p:nvSpPr>
        <p:spPr>
          <a:xfrm>
            <a:off x="5104896" y="5381625"/>
            <a:ext cx="2061416" cy="438453"/>
          </a:xfrm>
          <a:prstGeom prst="rect">
            <a:avLst/>
          </a:prstGeom>
          <a:noFill/>
        </p:spPr>
        <p:txBody>
          <a:bodyPr wrap="square" rtlCol="0">
            <a:spAutoFit/>
          </a:bodyPr>
          <a:lstStyle/>
          <a:p>
            <a:pPr algn="ctr"/>
            <a:r>
              <a:rPr lang="fr-FR" sz="1050" b="1" dirty="0">
                <a:solidFill>
                  <a:schemeClr val="tx1"/>
                </a:solidFill>
              </a:rPr>
              <a:t>Sport Communicationnel médiatique, sport comme spectacle</a:t>
            </a:r>
          </a:p>
        </p:txBody>
      </p:sp>
      <p:sp>
        <p:nvSpPr>
          <p:cNvPr id="24" name="ZoneTexte 23"/>
          <p:cNvSpPr txBox="1"/>
          <p:nvPr/>
        </p:nvSpPr>
        <p:spPr>
          <a:xfrm>
            <a:off x="7308303" y="4282968"/>
            <a:ext cx="1584177" cy="207044"/>
          </a:xfrm>
          <a:prstGeom prst="rect">
            <a:avLst/>
          </a:prstGeom>
          <a:noFill/>
        </p:spPr>
        <p:txBody>
          <a:bodyPr wrap="square" rtlCol="0">
            <a:spAutoFit/>
          </a:bodyPr>
          <a:lstStyle/>
          <a:p>
            <a:pPr algn="ctr"/>
            <a:r>
              <a:rPr lang="fr-FR" sz="1050" b="1" dirty="0">
                <a:solidFill>
                  <a:schemeClr val="tx1"/>
                </a:solidFill>
              </a:rPr>
              <a:t>Nouvelles pratiques</a:t>
            </a:r>
          </a:p>
        </p:txBody>
      </p:sp>
      <p:sp>
        <p:nvSpPr>
          <p:cNvPr id="25" name="Rectangle à coins arrondis 24"/>
          <p:cNvSpPr/>
          <p:nvPr/>
        </p:nvSpPr>
        <p:spPr>
          <a:xfrm>
            <a:off x="347113" y="1844824"/>
            <a:ext cx="1738536" cy="864096"/>
          </a:xfrm>
          <a:prstGeom prst="wedgeRoundRectCallout">
            <a:avLst>
              <a:gd name="adj1" fmla="val 117586"/>
              <a:gd name="adj2" fmla="val -11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51520" y="2132856"/>
            <a:ext cx="1944216" cy="400944"/>
          </a:xfrm>
          <a:prstGeom prst="rect">
            <a:avLst/>
          </a:prstGeom>
          <a:noFill/>
        </p:spPr>
        <p:txBody>
          <a:bodyPr wrap="square" rtlCol="0">
            <a:spAutoFit/>
          </a:bodyPr>
          <a:lstStyle/>
          <a:p>
            <a:pPr algn="ctr"/>
            <a:r>
              <a:rPr lang="fr-FR" sz="1400" b="1" dirty="0">
                <a:solidFill>
                  <a:schemeClr val="tx1"/>
                </a:solidFill>
              </a:rPr>
              <a:t>FONCTION LOCALISTE</a:t>
            </a:r>
            <a:endParaRPr lang="fr-FR" sz="1400" dirty="0">
              <a:solidFill>
                <a:schemeClr val="tx1"/>
              </a:solidFill>
            </a:endParaRPr>
          </a:p>
        </p:txBody>
      </p:sp>
      <p:sp>
        <p:nvSpPr>
          <p:cNvPr id="27" name="ZoneTexte 26"/>
          <p:cNvSpPr txBox="1"/>
          <p:nvPr/>
        </p:nvSpPr>
        <p:spPr>
          <a:xfrm>
            <a:off x="354360" y="2704502"/>
            <a:ext cx="1584177" cy="436466"/>
          </a:xfrm>
          <a:prstGeom prst="rect">
            <a:avLst/>
          </a:prstGeom>
          <a:noFill/>
        </p:spPr>
        <p:txBody>
          <a:bodyPr wrap="square" rtlCol="0">
            <a:spAutoFit/>
          </a:bodyPr>
          <a:lstStyle/>
          <a:p>
            <a:pPr algn="ctr"/>
            <a:r>
              <a:rPr lang="fr-FR" sz="1050" b="1" dirty="0">
                <a:solidFill>
                  <a:schemeClr val="tx1"/>
                </a:solidFill>
              </a:rPr>
              <a:t>Collectivités territoriales, enjeux d’identité, tourisme</a:t>
            </a:r>
          </a:p>
        </p:txBody>
      </p:sp>
      <p:sp>
        <p:nvSpPr>
          <p:cNvPr id="28" name="Rectangle à coins arrondis 27"/>
          <p:cNvSpPr/>
          <p:nvPr/>
        </p:nvSpPr>
        <p:spPr>
          <a:xfrm>
            <a:off x="6804248" y="1738550"/>
            <a:ext cx="2016224" cy="844701"/>
          </a:xfrm>
          <a:prstGeom prst="wedgeRoundRectCallout">
            <a:avLst>
              <a:gd name="adj1" fmla="val -73644"/>
              <a:gd name="adj2" fmla="val 593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6909155" y="1950566"/>
            <a:ext cx="1911317" cy="398314"/>
          </a:xfrm>
          <a:prstGeom prst="rect">
            <a:avLst/>
          </a:prstGeom>
          <a:noFill/>
        </p:spPr>
        <p:txBody>
          <a:bodyPr wrap="square" rtlCol="0">
            <a:spAutoFit/>
          </a:bodyPr>
          <a:lstStyle/>
          <a:p>
            <a:pPr algn="ctr"/>
            <a:r>
              <a:rPr lang="fr-FR" sz="1400" b="1" dirty="0">
                <a:solidFill>
                  <a:schemeClr val="tx1"/>
                </a:solidFill>
              </a:rPr>
              <a:t>FONCTION CONSOMMATOIRE</a:t>
            </a:r>
            <a:endParaRPr lang="fr-FR" sz="1400" dirty="0">
              <a:solidFill>
                <a:schemeClr val="tx1"/>
              </a:solidFill>
            </a:endParaRPr>
          </a:p>
        </p:txBody>
      </p:sp>
      <p:sp>
        <p:nvSpPr>
          <p:cNvPr id="31" name="ZoneTexte 30"/>
          <p:cNvSpPr txBox="1"/>
          <p:nvPr/>
        </p:nvSpPr>
        <p:spPr>
          <a:xfrm>
            <a:off x="6909155" y="2679911"/>
            <a:ext cx="1911317" cy="323743"/>
          </a:xfrm>
          <a:prstGeom prst="rect">
            <a:avLst/>
          </a:prstGeom>
          <a:noFill/>
        </p:spPr>
        <p:txBody>
          <a:bodyPr wrap="square" rtlCol="0">
            <a:spAutoFit/>
          </a:bodyPr>
          <a:lstStyle/>
          <a:p>
            <a:pPr algn="ctr"/>
            <a:r>
              <a:rPr lang="fr-FR" sz="1050" b="1" dirty="0">
                <a:solidFill>
                  <a:schemeClr val="tx1"/>
                </a:solidFill>
              </a:rPr>
              <a:t>Sport – économie, commercial…</a:t>
            </a:r>
          </a:p>
        </p:txBody>
      </p:sp>
      <p:sp>
        <p:nvSpPr>
          <p:cNvPr id="32" name="Rectangle 2"/>
          <p:cNvSpPr txBox="1">
            <a:spLocks noChangeArrowheads="1"/>
          </p:cNvSpPr>
          <p:nvPr/>
        </p:nvSpPr>
        <p:spPr>
          <a:xfrm>
            <a:off x="6156176" y="6309320"/>
            <a:ext cx="2160240" cy="504056"/>
          </a:xfrm>
          <a:prstGeom prst="rect">
            <a:avLst/>
          </a:prstGeom>
          <a:ln>
            <a:solidFill>
              <a:srgbClr val="FFC000"/>
            </a:solidFill>
          </a:ln>
        </p:spPr>
        <p:txBody>
          <a:bodyPr vert="horz" anchor="ctr">
            <a:normAutofit fontScale="25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Partition de l’espace</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d’offre des pratiques</a:t>
            </a:r>
          </a:p>
          <a:p>
            <a:pPr algn="r" defTabSz="914400">
              <a:lnSpc>
                <a:spcPct val="100000"/>
              </a:lnSpc>
              <a:buClrTx/>
              <a:buSzTx/>
              <a:buFontTx/>
              <a:defRPr/>
            </a:pPr>
            <a:r>
              <a:rPr lang="fr-FR" altLang="fr-FR" sz="4800" b="1" dirty="0">
                <a:solidFill>
                  <a:srgbClr val="FFC000"/>
                </a:solidFill>
                <a:effectLst/>
                <a:latin typeface="Copperplate Gothic Bold" panose="020E0705020206020404" pitchFamily="34" charset="0"/>
              </a:rPr>
              <a:t>corporelles</a:t>
            </a:r>
          </a:p>
        </p:txBody>
      </p:sp>
      <p:sp>
        <p:nvSpPr>
          <p:cNvPr id="34" name="Rectangle 5"/>
          <p:cNvSpPr txBox="1">
            <a:spLocks noChangeArrowheads="1"/>
          </p:cNvSpPr>
          <p:nvPr/>
        </p:nvSpPr>
        <p:spPr bwMode="auto">
          <a:xfrm>
            <a:off x="6804249" y="620688"/>
            <a:ext cx="2095500" cy="936104"/>
          </a:xfrm>
          <a:prstGeom prst="rect">
            <a:avLst/>
          </a:prstGeom>
          <a:no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F90B2"/>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defTabSz="914400">
              <a:lnSpc>
                <a:spcPct val="100000"/>
              </a:lnSpc>
              <a:spcBef>
                <a:spcPct val="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chemeClr val="tx2"/>
                </a:solidFill>
                <a:latin typeface="Copperplate Gothic Bold" panose="020E0705020206020404" pitchFamily="34" charset="0"/>
              </a:rPr>
              <a:t>11) Les multiples usages de la notion de sport : </a:t>
            </a:r>
            <a:r>
              <a:rPr lang="fr-FR" altLang="fr-FR" sz="1200" b="1" dirty="0">
                <a:solidFill>
                  <a:schemeClr val="tx2"/>
                </a:solidFill>
                <a:latin typeface="Copperplate Gothic Bold" panose="020E0705020206020404" pitchFamily="34" charset="0"/>
              </a:rPr>
              <a:t>essai de définitions</a:t>
            </a:r>
            <a:endParaRPr lang="en-GB" sz="900" b="1" dirty="0">
              <a:solidFill>
                <a:schemeClr val="accent1">
                  <a:lumMod val="40000"/>
                  <a:lumOff val="60000"/>
                </a:schemeClr>
              </a:solidFill>
              <a:latin typeface="Copperplate Gothic Bold" pitchFamily="34" charset="0"/>
            </a:endParaRPr>
          </a:p>
        </p:txBody>
      </p:sp>
      <p:pic>
        <p:nvPicPr>
          <p:cNvPr id="33" name="Image 32"/>
          <p:cNvPicPr>
            <a:picLocks noChangeAspect="1"/>
          </p:cNvPicPr>
          <p:nvPr/>
        </p:nvPicPr>
        <p:blipFill>
          <a:blip r:embed="rId2"/>
          <a:stretch>
            <a:fillRect/>
          </a:stretch>
        </p:blipFill>
        <p:spPr>
          <a:xfrm>
            <a:off x="202875" y="6093296"/>
            <a:ext cx="1488805" cy="539999"/>
          </a:xfrm>
          <a:prstGeom prst="rect">
            <a:avLst/>
          </a:prstGeom>
        </p:spPr>
      </p:pic>
      <p:sp>
        <p:nvSpPr>
          <p:cNvPr id="2" name="Espace réservé du pied de page 6">
            <a:extLst>
              <a:ext uri="{FF2B5EF4-FFF2-40B4-BE49-F238E27FC236}">
                <a16:creationId xmlns:a16="http://schemas.microsoft.com/office/drawing/2014/main" id="{6B8BECB6-A1C0-19FA-602A-F81B7C45AD8F}"/>
              </a:ext>
            </a:extLst>
          </p:cNvPr>
          <p:cNvSpPr>
            <a:spLocks noGrp="1"/>
          </p:cNvSpPr>
          <p:nvPr>
            <p:ph type="ftr" sz="quarter" idx="11"/>
          </p:nvPr>
        </p:nvSpPr>
        <p:spPr>
          <a:xfrm>
            <a:off x="1371600" y="6304235"/>
            <a:ext cx="5791200" cy="365125"/>
          </a:xfrm>
        </p:spPr>
        <p:txBody>
          <a:bodyPr/>
          <a:lstStyle/>
          <a:p>
            <a:pPr algn="ctr">
              <a:defRPr/>
            </a:pPr>
            <a:r>
              <a:rPr lang="fr-FR" sz="900" b="1" dirty="0">
                <a:solidFill>
                  <a:srgbClr val="FFC000"/>
                </a:solidFill>
              </a:rPr>
              <a:t>Cours  de  Sébastien  MALAPEL ( IT2S L3P SHN)</a:t>
            </a:r>
          </a:p>
        </p:txBody>
      </p:sp>
    </p:spTree>
    <p:extLst>
      <p:ext uri="{BB962C8B-B14F-4D97-AF65-F5344CB8AC3E}">
        <p14:creationId xmlns:p14="http://schemas.microsoft.com/office/powerpoint/2010/main" val="408761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80">
                                          <p:stCondLst>
                                            <p:cond delay="0"/>
                                          </p:stCondLst>
                                        </p:cTn>
                                        <p:tgtEl>
                                          <p:spTgt spid="20"/>
                                        </p:tgtEl>
                                      </p:cBhvr>
                                    </p:animEffect>
                                    <p:anim calcmode="lin" valueType="num">
                                      <p:cBhvr>
                                        <p:cTn id="3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3" dur="26">
                                          <p:stCondLst>
                                            <p:cond delay="650"/>
                                          </p:stCondLst>
                                        </p:cTn>
                                        <p:tgtEl>
                                          <p:spTgt spid="20"/>
                                        </p:tgtEl>
                                      </p:cBhvr>
                                      <p:to x="100000" y="60000"/>
                                    </p:animScale>
                                    <p:animScale>
                                      <p:cBhvr>
                                        <p:cTn id="44" dur="166" decel="50000">
                                          <p:stCondLst>
                                            <p:cond delay="676"/>
                                          </p:stCondLst>
                                        </p:cTn>
                                        <p:tgtEl>
                                          <p:spTgt spid="20"/>
                                        </p:tgtEl>
                                      </p:cBhvr>
                                      <p:to x="100000" y="100000"/>
                                    </p:animScale>
                                    <p:animScale>
                                      <p:cBhvr>
                                        <p:cTn id="45" dur="26">
                                          <p:stCondLst>
                                            <p:cond delay="1312"/>
                                          </p:stCondLst>
                                        </p:cTn>
                                        <p:tgtEl>
                                          <p:spTgt spid="20"/>
                                        </p:tgtEl>
                                      </p:cBhvr>
                                      <p:to x="100000" y="80000"/>
                                    </p:animScale>
                                    <p:animScale>
                                      <p:cBhvr>
                                        <p:cTn id="46" dur="166" decel="50000">
                                          <p:stCondLst>
                                            <p:cond delay="1338"/>
                                          </p:stCondLst>
                                        </p:cTn>
                                        <p:tgtEl>
                                          <p:spTgt spid="20"/>
                                        </p:tgtEl>
                                      </p:cBhvr>
                                      <p:to x="100000" y="100000"/>
                                    </p:animScale>
                                    <p:animScale>
                                      <p:cBhvr>
                                        <p:cTn id="47" dur="26">
                                          <p:stCondLst>
                                            <p:cond delay="1642"/>
                                          </p:stCondLst>
                                        </p:cTn>
                                        <p:tgtEl>
                                          <p:spTgt spid="20"/>
                                        </p:tgtEl>
                                      </p:cBhvr>
                                      <p:to x="100000" y="90000"/>
                                    </p:animScale>
                                    <p:animScale>
                                      <p:cBhvr>
                                        <p:cTn id="48" dur="166" decel="50000">
                                          <p:stCondLst>
                                            <p:cond delay="1668"/>
                                          </p:stCondLst>
                                        </p:cTn>
                                        <p:tgtEl>
                                          <p:spTgt spid="20"/>
                                        </p:tgtEl>
                                      </p:cBhvr>
                                      <p:to x="100000" y="100000"/>
                                    </p:animScale>
                                    <p:animScale>
                                      <p:cBhvr>
                                        <p:cTn id="49" dur="26">
                                          <p:stCondLst>
                                            <p:cond delay="1808"/>
                                          </p:stCondLst>
                                        </p:cTn>
                                        <p:tgtEl>
                                          <p:spTgt spid="20"/>
                                        </p:tgtEl>
                                      </p:cBhvr>
                                      <p:to x="100000" y="95000"/>
                                    </p:animScale>
                                    <p:animScale>
                                      <p:cBhvr>
                                        <p:cTn id="5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38" grpId="0"/>
      <p:bldP spid="26" grpId="0"/>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6829</TotalTime>
  <Words>1851</Words>
  <Application>Microsoft Macintosh PowerPoint</Application>
  <PresentationFormat>Affichage à l'écran (4:3)</PresentationFormat>
  <Paragraphs>286</Paragraphs>
  <Slides>15</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Arial</vt:lpstr>
      <vt:lpstr>Arial Black</vt:lpstr>
      <vt:lpstr>Century Gothic</vt:lpstr>
      <vt:lpstr>Copperplate Gothic Bold</vt:lpstr>
      <vt:lpstr>MisterEarl BT</vt:lpstr>
      <vt:lpstr>Tahoma</vt:lpstr>
      <vt:lpstr>Times New Roman</vt:lpstr>
      <vt:lpstr>Verdana</vt:lpstr>
      <vt:lpstr>Wingdings 2</vt:lpstr>
      <vt:lpstr>Verve</vt:lpstr>
      <vt:lpstr>Présentation PowerPoint</vt:lpstr>
      <vt:lpstr>Présentation PowerPoint</vt:lpstr>
      <vt:lpstr>Présentation PowerPoint</vt:lpstr>
      <vt:lpstr>Présentation PowerPoint</vt:lpstr>
      <vt:lpstr>Partition de l’espace d’offre des pratiques corporelles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 FOOTBALL</dc:title>
  <dc:creator>uvhc</dc:creator>
  <cp:lastModifiedBy>Microsoft Office User</cp:lastModifiedBy>
  <cp:revision>306</cp:revision>
  <cp:lastPrinted>1601-01-01T00:00:00Z</cp:lastPrinted>
  <dcterms:created xsi:type="dcterms:W3CDTF">1601-01-01T00:00:00Z</dcterms:created>
  <dcterms:modified xsi:type="dcterms:W3CDTF">2024-09-11T05:51:22Z</dcterms:modified>
</cp:coreProperties>
</file>