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73" r:id="rId3"/>
    <p:sldId id="297" r:id="rId4"/>
    <p:sldId id="312" r:id="rId5"/>
    <p:sldId id="313" r:id="rId6"/>
    <p:sldId id="314" r:id="rId7"/>
    <p:sldId id="315" r:id="rId8"/>
    <p:sldId id="274" r:id="rId9"/>
    <p:sldId id="298" r:id="rId10"/>
    <p:sldId id="299" r:id="rId11"/>
    <p:sldId id="275" r:id="rId12"/>
    <p:sldId id="300" r:id="rId13"/>
    <p:sldId id="311" r:id="rId14"/>
    <p:sldId id="301" r:id="rId15"/>
    <p:sldId id="302" r:id="rId16"/>
    <p:sldId id="304" r:id="rId17"/>
    <p:sldId id="303" r:id="rId18"/>
    <p:sldId id="305" r:id="rId19"/>
    <p:sldId id="306" r:id="rId20"/>
    <p:sldId id="307" r:id="rId21"/>
    <p:sldId id="308" r:id="rId22"/>
    <p:sldId id="309" r:id="rId23"/>
    <p:sldId id="31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10/28/2022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10/28/2022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10/28/2022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10/28/2022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685800" y="404327"/>
            <a:ext cx="10131425" cy="1456267"/>
          </a:xfrm>
        </p:spPr>
        <p:txBody>
          <a:bodyPr>
            <a:normAutofit/>
          </a:bodyPr>
          <a:lstStyle/>
          <a:p>
            <a:r>
              <a:rPr lang="fr-FR" dirty="0"/>
              <a:t>COMMUNICATION DIGITALE </a:t>
            </a:r>
            <a:br>
              <a:rPr lang="fr-FR" dirty="0"/>
            </a:br>
            <a:endParaRPr lang="fr-FR" dirty="0"/>
          </a:p>
        </p:txBody>
      </p:sp>
      <p:sp>
        <p:nvSpPr>
          <p:cNvPr id="3" name="Espace réservé du contenu 2">
            <a:extLst>
              <a:ext uri="{FF2B5EF4-FFF2-40B4-BE49-F238E27FC236}">
                <a16:creationId xmlns:a16="http://schemas.microsoft.com/office/drawing/2014/main" id="{C4813145-2B87-4E88-8228-752CFFF24D3A}"/>
              </a:ext>
            </a:extLst>
          </p:cNvPr>
          <p:cNvSpPr>
            <a:spLocks noGrp="1"/>
          </p:cNvSpPr>
          <p:nvPr>
            <p:ph idx="1"/>
          </p:nvPr>
        </p:nvSpPr>
        <p:spPr/>
        <p:txBody>
          <a:bodyPr>
            <a:normAutofit/>
          </a:bodyPr>
          <a:lstStyle/>
          <a:p>
            <a:pPr marL="514350" indent="-514350">
              <a:buAutoNum type="arabicPeriod"/>
            </a:pPr>
            <a:r>
              <a:rPr lang="fr-FR" sz="2400" dirty="0"/>
              <a:t>Les enjeux des médias sociaux </a:t>
            </a:r>
          </a:p>
          <a:p>
            <a:pPr marL="514350" indent="-514350">
              <a:buAutoNum type="arabicPeriod"/>
            </a:pPr>
            <a:r>
              <a:rPr lang="fr-FR" sz="2400" dirty="0"/>
              <a:t>Le panorama des médias sociaux</a:t>
            </a:r>
          </a:p>
          <a:p>
            <a:pPr marL="514350" indent="-514350">
              <a:buAutoNum type="arabicPeriod"/>
            </a:pPr>
            <a:r>
              <a:rPr lang="fr-FR" sz="2400" dirty="0"/>
              <a:t>Les objectifs d’une présence social media</a:t>
            </a:r>
          </a:p>
          <a:p>
            <a:pPr marL="514350" indent="-514350">
              <a:buAutoNum type="arabicPeriod"/>
            </a:pPr>
            <a:r>
              <a:rPr lang="fr-FR" sz="2400" dirty="0"/>
              <a:t>La définition de la stratégie éditoriale</a:t>
            </a:r>
          </a:p>
          <a:p>
            <a:pPr marL="514350" indent="-514350">
              <a:buAutoNum type="arabicPeriod"/>
            </a:pPr>
            <a:r>
              <a:rPr lang="fr-FR" sz="2400" dirty="0"/>
              <a:t>L’animation des communautés</a:t>
            </a:r>
          </a:p>
          <a:p>
            <a:pPr marL="514350" indent="-514350">
              <a:buAutoNum type="arabicPeriod"/>
            </a:pPr>
            <a:r>
              <a:rPr lang="fr-FR" sz="2400" dirty="0"/>
              <a:t>La mise en place d’une stratégie publicitaire</a:t>
            </a:r>
          </a:p>
          <a:p>
            <a:pPr marL="514350" indent="-514350">
              <a:buAutoNum type="arabicPeriod"/>
            </a:pPr>
            <a:r>
              <a:rPr lang="fr-FR" sz="2400" dirty="0"/>
              <a:t>L’analyse de sa présence social media</a:t>
            </a:r>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3A88A6-5768-44A7-9601-2A347168D60F}"/>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La définition de la stratégie éditoriale </a:t>
            </a:r>
            <a:endParaRPr lang="fr-FR" dirty="0"/>
          </a:p>
        </p:txBody>
      </p:sp>
      <p:sp>
        <p:nvSpPr>
          <p:cNvPr id="3" name="Espace réservé du contenu 2">
            <a:extLst>
              <a:ext uri="{FF2B5EF4-FFF2-40B4-BE49-F238E27FC236}">
                <a16:creationId xmlns:a16="http://schemas.microsoft.com/office/drawing/2014/main" id="{53ACB8F5-064F-4050-B6A6-FE927D86CCC7}"/>
              </a:ext>
            </a:extLst>
          </p:cNvPr>
          <p:cNvSpPr>
            <a:spLocks noGrp="1"/>
          </p:cNvSpPr>
          <p:nvPr>
            <p:ph idx="1"/>
          </p:nvPr>
        </p:nvSpPr>
        <p:spPr/>
        <p:txBody>
          <a:bodyPr>
            <a:normAutofit/>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La ligne éditoriale doit être en </a:t>
            </a:r>
            <a:r>
              <a:rPr lang="fr-FR" sz="1800" b="1" i="0" u="none" strike="noStrike" baseline="0" dirty="0"/>
              <a:t>parfaite adéquation </a:t>
            </a:r>
            <a:r>
              <a:rPr lang="fr-FR" sz="1800" b="0" i="0" u="none" strike="noStrike" baseline="0" dirty="0"/>
              <a:t>avec l’ensemble de votre communication et </a:t>
            </a:r>
            <a:r>
              <a:rPr lang="fr-FR" sz="1800" b="1" i="0" u="none" strike="noStrike" baseline="0" dirty="0"/>
              <a:t>refléter votre ADN de marque</a:t>
            </a:r>
            <a:r>
              <a:rPr lang="fr-FR" sz="1800" b="0" i="0" u="none" strike="noStrike" baseline="0" dirty="0"/>
              <a:t>. Cependant, les médias sociaux représentent l’opportunité de prendre quelques libertés. </a:t>
            </a:r>
          </a:p>
          <a:p>
            <a:pPr algn="just"/>
            <a:r>
              <a:rPr lang="fr-FR" sz="1800" b="0" i="0" u="none" strike="noStrike" baseline="0" dirty="0"/>
              <a:t>Il sera alors plus facile de sortir du cadre, de tester de nouvelles choses, de raconter une véritable histoire – le fameux </a:t>
            </a:r>
            <a:r>
              <a:rPr lang="fr-FR" sz="1800" b="1" i="0" u="none" strike="noStrike" baseline="0" dirty="0"/>
              <a:t>storytelling </a:t>
            </a:r>
            <a:r>
              <a:rPr lang="fr-FR" sz="1800" b="0" i="0" u="none" strike="noStrike" baseline="0" dirty="0"/>
              <a:t>! – et d’adapter votre prise de parole aux différentes plateformes. </a:t>
            </a:r>
          </a:p>
          <a:p>
            <a:pPr marL="0" indent="0" algn="l">
              <a:buNone/>
            </a:pPr>
            <a:endParaRPr lang="fr-FR" sz="1800" b="0" i="0" u="none" strike="noStrike" baseline="0" dirty="0">
              <a:solidFill>
                <a:srgbClr val="000000"/>
              </a:solidFill>
            </a:endParaRPr>
          </a:p>
          <a:p>
            <a:pPr algn="just"/>
            <a:r>
              <a:rPr lang="fr-FR" sz="1800" b="0" i="0" u="none" strike="noStrike" baseline="0" dirty="0"/>
              <a:t>Un média social, une ligne éditoriale </a:t>
            </a:r>
            <a:endParaRPr lang="fr-FR" sz="1800" b="0" i="0" u="none" strike="noStrike" baseline="0" dirty="0">
              <a:solidFill>
                <a:srgbClr val="000000"/>
              </a:solidFill>
            </a:endParaRPr>
          </a:p>
          <a:p>
            <a:pPr algn="just"/>
            <a:r>
              <a:rPr lang="fr-FR" sz="1800" b="1" i="0" u="none" strike="noStrike" baseline="0" dirty="0"/>
              <a:t>À chaque plateforme sociale sa ligne éditoriale</a:t>
            </a:r>
            <a:r>
              <a:rPr lang="fr-FR" sz="1800" b="0" i="0" u="none" strike="noStrike" baseline="0" dirty="0"/>
              <a:t>. Car chacune a son propre langage, ses codes et ses usages. </a:t>
            </a:r>
            <a:endParaRPr lang="fr-FR" dirty="0"/>
          </a:p>
        </p:txBody>
      </p:sp>
    </p:spTree>
    <p:extLst>
      <p:ext uri="{BB962C8B-B14F-4D97-AF65-F5344CB8AC3E}">
        <p14:creationId xmlns:p14="http://schemas.microsoft.com/office/powerpoint/2010/main" val="286558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E0467A-9FEE-4738-8EE8-F1667370DD72}"/>
              </a:ext>
            </a:extLst>
          </p:cNvPr>
          <p:cNvSpPr>
            <a:spLocks noGrp="1"/>
          </p:cNvSpPr>
          <p:nvPr>
            <p:ph type="title"/>
          </p:nvPr>
        </p:nvSpPr>
        <p:spPr>
          <a:xfrm>
            <a:off x="751114" y="292359"/>
            <a:ext cx="10131425" cy="1456267"/>
          </a:xfrm>
        </p:spPr>
        <p:txBody>
          <a:bodyPr>
            <a:normAutofit/>
          </a:bodyPr>
          <a:lstStyle/>
          <a:p>
            <a:pPr algn="l"/>
            <a:br>
              <a:rPr lang="fr-FR" sz="1800" b="0" i="0" u="none" strike="noStrike" baseline="0" dirty="0">
                <a:solidFill>
                  <a:srgbClr val="000000"/>
                </a:solidFill>
                <a:latin typeface="Myriad Pro" panose="020B0503030403020204" pitchFamily="34" charset="0"/>
              </a:rPr>
            </a:br>
            <a:r>
              <a:rPr lang="fr-FR" sz="2400" b="0" i="0" u="none" strike="noStrike" baseline="0" dirty="0">
                <a:latin typeface="+mn-lt"/>
              </a:rPr>
              <a:t>Construire votre ligne édito -  les points clés à aborder : </a:t>
            </a:r>
            <a:br>
              <a:rPr lang="fr-FR" dirty="0"/>
            </a:br>
            <a:endParaRPr lang="fr-FR" dirty="0"/>
          </a:p>
        </p:txBody>
      </p:sp>
      <p:sp>
        <p:nvSpPr>
          <p:cNvPr id="7" name="Espace réservé du contenu 6">
            <a:extLst>
              <a:ext uri="{FF2B5EF4-FFF2-40B4-BE49-F238E27FC236}">
                <a16:creationId xmlns:a16="http://schemas.microsoft.com/office/drawing/2014/main" id="{66BEC438-93B2-4DA2-A75D-A9E524941DA4}"/>
              </a:ext>
            </a:extLst>
          </p:cNvPr>
          <p:cNvSpPr>
            <a:spLocks noGrp="1"/>
          </p:cNvSpPr>
          <p:nvPr>
            <p:ph idx="1"/>
          </p:nvPr>
        </p:nvSpPr>
        <p:spPr>
          <a:xfrm>
            <a:off x="751114" y="1343609"/>
            <a:ext cx="10131425" cy="4851917"/>
          </a:xfrm>
        </p:spPr>
        <p:txBody>
          <a:bodyPr>
            <a:normAutofit/>
          </a:bodyPr>
          <a:lstStyle/>
          <a:p>
            <a:pPr marL="0" indent="0" algn="l">
              <a:buNone/>
            </a:pPr>
            <a:endParaRPr lang="fr-FR" sz="1800" b="0" i="0" u="none" strike="noStrike" baseline="0" dirty="0">
              <a:solidFill>
                <a:srgbClr val="000000"/>
              </a:solidFill>
              <a:latin typeface="Open Sans" panose="020B0606030504020204" pitchFamily="34" charset="0"/>
            </a:endParaRPr>
          </a:p>
          <a:p>
            <a:pPr algn="just"/>
            <a:r>
              <a:rPr lang="fr-FR" sz="1500" b="1" i="0" u="sng" strike="noStrike" baseline="0" dirty="0"/>
              <a:t>Le ton : </a:t>
            </a:r>
            <a:r>
              <a:rPr lang="fr-FR" sz="1500" b="0" i="0" u="none" strike="noStrike" baseline="0" dirty="0"/>
              <a:t>essayez de définir votre ton par quelques mots-clés, qui serviront de fil conducteur à votre parole. Connivent, décalé, informatif, empathique, humoristique… À vous de trancher ! </a:t>
            </a:r>
          </a:p>
          <a:p>
            <a:pPr algn="just"/>
            <a:r>
              <a:rPr lang="fr-FR" sz="1500" b="1" i="0" u="sng" strike="noStrike" baseline="0" dirty="0"/>
              <a:t>La fréquence de prise de parole : </a:t>
            </a:r>
            <a:r>
              <a:rPr lang="fr-FR" sz="1500" b="0" i="0" u="none" strike="noStrike" baseline="0" dirty="0"/>
              <a:t>elle peut être plus ou moins soutenue selon des plateformes. Le rythme de publication peut être très variable d’un média social à l’autre et dépend aussi du contenu que vous avez à proposer, de l’actualité ou de votre secteur d’activité. </a:t>
            </a:r>
          </a:p>
          <a:p>
            <a:pPr algn="just"/>
            <a:r>
              <a:rPr lang="fr-FR" sz="1500" b="1" i="0" u="sng" strike="noStrike" baseline="0" dirty="0"/>
              <a:t>La typologie des contenus : </a:t>
            </a:r>
            <a:r>
              <a:rPr lang="fr-FR" sz="1500" b="0" i="0" u="none" strike="noStrike" baseline="0" dirty="0"/>
              <a:t>image, vidéo, texte, gif animé, lien… De très </a:t>
            </a:r>
            <a:r>
              <a:rPr lang="fr-FR" sz="1500" b="1" i="0" u="none" strike="noStrike" baseline="0" dirty="0"/>
              <a:t>nombreux formats de contenus </a:t>
            </a:r>
            <a:r>
              <a:rPr lang="fr-FR" sz="1500" b="0" i="0" u="none" strike="noStrike" baseline="0" dirty="0"/>
              <a:t>peuvent être diffusés sur les médias sociaux, bien que les plateformes aient leurs spécificités et n’offrent pas toutes les mêmes possibilités. </a:t>
            </a:r>
          </a:p>
          <a:p>
            <a:pPr marL="0" indent="0" algn="l">
              <a:buNone/>
            </a:pPr>
            <a:r>
              <a:rPr lang="fr-FR" sz="1500" b="0" i="0" u="none" strike="noStrike" baseline="0" dirty="0"/>
              <a:t>Il est opportun de </a:t>
            </a:r>
            <a:r>
              <a:rPr lang="fr-FR" sz="1500" b="1" i="0" u="none" strike="noStrike" baseline="0" dirty="0"/>
              <a:t>partager les actualités de votre marque </a:t>
            </a:r>
            <a:r>
              <a:rPr lang="fr-FR" sz="1500" b="0" i="0" u="none" strike="noStrike" baseline="0" dirty="0"/>
              <a:t>(produits et services, promotions, événements…) </a:t>
            </a:r>
            <a:endParaRPr lang="fr-FR" sz="1500" b="0" i="0" u="none" strike="noStrike" baseline="0" dirty="0">
              <a:solidFill>
                <a:srgbClr val="000000"/>
              </a:solidFill>
            </a:endParaRPr>
          </a:p>
          <a:p>
            <a:pPr marL="0" indent="0" algn="just">
              <a:buNone/>
            </a:pPr>
            <a:r>
              <a:rPr lang="fr-FR" sz="1500" b="0" i="0" u="none" strike="noStrike" baseline="0" dirty="0"/>
              <a:t>Il est aussi nécessaire </a:t>
            </a:r>
            <a:r>
              <a:rPr lang="fr-FR" sz="1500" b="1" i="0" u="none" strike="noStrike" baseline="0" dirty="0"/>
              <a:t>d’ouvrir votre prise de parole </a:t>
            </a:r>
            <a:r>
              <a:rPr lang="fr-FR" sz="1500" b="0" i="0" u="none" strike="noStrike" baseline="0" dirty="0"/>
              <a:t>à d’autres types de contenus (marronniers, actualités etc.) ou émanant de sources tierces. </a:t>
            </a:r>
          </a:p>
          <a:p>
            <a:pPr marL="0" indent="0" algn="just">
              <a:buNone/>
            </a:pPr>
            <a:r>
              <a:rPr lang="fr-FR" sz="1500" b="0" i="0" u="none" strike="noStrike" baseline="0" dirty="0"/>
              <a:t>Vous pouvez également </a:t>
            </a:r>
            <a:r>
              <a:rPr lang="fr-FR" sz="1500" b="1" i="0" u="none" strike="noStrike" baseline="0" dirty="0"/>
              <a:t>organiser vos types de publications </a:t>
            </a:r>
            <a:r>
              <a:rPr lang="fr-FR" sz="1500" b="0" i="0" u="none" strike="noStrike" baseline="0" dirty="0"/>
              <a:t>les plus récurrents, en créant des </a:t>
            </a:r>
            <a:r>
              <a:rPr lang="fr-FR" sz="1500" b="1" i="0" u="none" strike="noStrike" baseline="0" dirty="0"/>
              <a:t>rubriques ou thématiques</a:t>
            </a:r>
            <a:r>
              <a:rPr lang="fr-FR" sz="1500" b="0" i="0" u="none" strike="noStrike" baseline="0" dirty="0"/>
              <a:t>. </a:t>
            </a:r>
          </a:p>
          <a:p>
            <a:pPr marL="0" indent="0" algn="just">
              <a:buNone/>
            </a:pPr>
            <a:r>
              <a:rPr lang="fr-FR" sz="1500" b="0" i="0" u="none" strike="noStrike" baseline="0" dirty="0"/>
              <a:t>Nous constatons régulièrement que les contenus comportant de </a:t>
            </a:r>
            <a:r>
              <a:rPr lang="fr-FR" sz="1500" b="1" i="0" u="none" strike="noStrike" baseline="0" dirty="0"/>
              <a:t>beaux visuels </a:t>
            </a:r>
            <a:r>
              <a:rPr lang="fr-FR" sz="1500" b="0" i="0" u="none" strike="noStrike" baseline="0" dirty="0"/>
              <a:t>et </a:t>
            </a:r>
            <a:r>
              <a:rPr lang="fr-FR" sz="1500" b="1" i="0" u="none" strike="noStrike" baseline="0" dirty="0"/>
              <a:t>incitant à l’interaction </a:t>
            </a:r>
            <a:r>
              <a:rPr lang="fr-FR" sz="1500" b="0" i="0" u="none" strike="noStrike" baseline="0" dirty="0"/>
              <a:t>sont engageants et </a:t>
            </a:r>
            <a:r>
              <a:rPr lang="fr-FR" sz="1500" b="1" i="0" u="none" strike="noStrike" baseline="0" dirty="0"/>
              <a:t>fonctionnent donc particulièrement bien </a:t>
            </a:r>
            <a:r>
              <a:rPr lang="fr-FR" sz="1500" b="0" i="0" u="none" strike="noStrike" baseline="0" dirty="0"/>
              <a:t>auprès des communautés. Ainsi, sur Facebook, les publications proposant une photo permettent de </a:t>
            </a:r>
            <a:r>
              <a:rPr lang="fr-FR" sz="1500" b="1" i="0" u="none" strike="noStrike" baseline="0" dirty="0"/>
              <a:t>multiplier l’engagement par 2,3 en moyenne </a:t>
            </a:r>
            <a:r>
              <a:rPr lang="fr-FR" sz="1500" b="0" i="0" u="none" strike="noStrike" baseline="0" dirty="0"/>
              <a:t>par rapport à une publication sans image. </a:t>
            </a:r>
            <a:endParaRPr lang="fr-FR" sz="1500" dirty="0"/>
          </a:p>
        </p:txBody>
      </p:sp>
    </p:spTree>
    <p:extLst>
      <p:ext uri="{BB962C8B-B14F-4D97-AF65-F5344CB8AC3E}">
        <p14:creationId xmlns:p14="http://schemas.microsoft.com/office/powerpoint/2010/main" val="2140264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37DF30-B64D-4804-BA26-73DE6EEF8EF7}"/>
              </a:ext>
            </a:extLst>
          </p:cNvPr>
          <p:cNvSpPr>
            <a:spLocks noGrp="1"/>
          </p:cNvSpPr>
          <p:nvPr>
            <p:ph idx="1"/>
          </p:nvPr>
        </p:nvSpPr>
        <p:spPr>
          <a:xfrm>
            <a:off x="685801" y="1258349"/>
            <a:ext cx="10131425" cy="5067806"/>
          </a:xfrm>
        </p:spPr>
        <p:txBody>
          <a:bodyPr>
            <a:normAutofit/>
          </a:bodyPr>
          <a:lstStyle/>
          <a:p>
            <a:pPr algn="l"/>
            <a:endParaRPr lang="fr-FR" sz="1800" b="0" i="0" u="none" strike="noStrike" baseline="0" dirty="0">
              <a:solidFill>
                <a:srgbClr val="000000"/>
              </a:solidFill>
              <a:latin typeface="Open Sans" panose="020B0606030504020204" pitchFamily="34" charset="0"/>
            </a:endParaRPr>
          </a:p>
          <a:p>
            <a:pPr algn="just"/>
            <a:r>
              <a:rPr lang="fr-FR" sz="1400" b="1" i="0" u="none" strike="noStrike" baseline="0" dirty="0"/>
              <a:t>L’origine des contenus : </a:t>
            </a:r>
            <a:r>
              <a:rPr lang="fr-FR" sz="1400" b="0" i="0" u="none" strike="noStrike" baseline="0" dirty="0"/>
              <a:t>vous pouvez </a:t>
            </a:r>
            <a:r>
              <a:rPr lang="fr-FR" sz="1400" b="1" i="0" u="none" strike="noStrike" baseline="0" dirty="0"/>
              <a:t>exploiter l’existant</a:t>
            </a:r>
            <a:r>
              <a:rPr lang="fr-FR" sz="1400" b="0" i="0" u="none" strike="noStrike" baseline="0" dirty="0"/>
              <a:t>, en le rendant “social media </a:t>
            </a:r>
            <a:r>
              <a:rPr lang="fr-FR" sz="1400" b="0" i="0" u="none" strike="noStrike" baseline="0" dirty="0" err="1"/>
              <a:t>friendly</a:t>
            </a:r>
            <a:r>
              <a:rPr lang="fr-FR" sz="1400" b="0" i="0" u="none" strike="noStrike" baseline="0" dirty="0"/>
              <a:t>” mais nous vous recommandons également de </a:t>
            </a:r>
            <a:r>
              <a:rPr lang="fr-FR" sz="1400" b="1" i="0" u="none" strike="noStrike" baseline="0" dirty="0"/>
              <a:t>créer du contenu </a:t>
            </a:r>
            <a:r>
              <a:rPr lang="fr-FR" sz="1400" b="0" i="0" u="none" strike="noStrike" baseline="0" dirty="0"/>
              <a:t>spécifiquement dédié aux plateformes sociales. Pensez aussi aux </a:t>
            </a:r>
            <a:r>
              <a:rPr lang="fr-FR" sz="1400" b="1" i="0" u="none" strike="noStrike" baseline="0" dirty="0"/>
              <a:t>contenus issus de la curation </a:t>
            </a:r>
            <a:r>
              <a:rPr lang="fr-FR" sz="1400" b="0" i="0" u="none" strike="noStrike" baseline="0" dirty="0"/>
              <a:t>– sites ou blogs – et au fameux </a:t>
            </a:r>
            <a:r>
              <a:rPr lang="fr-FR" sz="1400" b="1" i="0" u="none" strike="noStrike" baseline="0" dirty="0"/>
              <a:t>UGC </a:t>
            </a:r>
            <a:r>
              <a:rPr lang="fr-FR" sz="1400" b="0" i="0" u="none" strike="noStrike" baseline="0" dirty="0"/>
              <a:t>(User </a:t>
            </a:r>
            <a:r>
              <a:rPr lang="fr-FR" sz="1400" b="0" i="0" u="none" strike="noStrike" baseline="0" dirty="0" err="1"/>
              <a:t>Generated</a:t>
            </a:r>
            <a:r>
              <a:rPr lang="fr-FR" sz="1400" b="0" i="0" u="none" strike="noStrike" baseline="0" dirty="0"/>
              <a:t> Content) émanant de vos communautés. </a:t>
            </a:r>
          </a:p>
          <a:p>
            <a:pPr algn="just"/>
            <a:r>
              <a:rPr lang="fr-FR" sz="1400" b="0" i="0" u="none" strike="noStrike" baseline="0" dirty="0"/>
              <a:t>Soyez cependant vigilant quant à ce que vous relayez : sur Facebook par exemple, il est essentiel de </a:t>
            </a:r>
            <a:r>
              <a:rPr lang="fr-FR" sz="1400" b="1" i="0" u="none" strike="noStrike" baseline="0" dirty="0"/>
              <a:t>privilégier les vidéos diffusées directement depuis la plateforme </a:t>
            </a:r>
            <a:r>
              <a:rPr lang="fr-FR" sz="1400" b="0" i="0" u="none" strike="noStrike" baseline="0" dirty="0"/>
              <a:t>plutôt que les liens YouTube, qui seront moins mis en avant (affichage médiocre, diffusion naturelle restreinte etc.). </a:t>
            </a:r>
          </a:p>
          <a:p>
            <a:pPr algn="l"/>
            <a:endParaRPr lang="fr-FR" sz="1400" b="0" i="0" u="none" strike="noStrike" baseline="0" dirty="0">
              <a:solidFill>
                <a:srgbClr val="000000"/>
              </a:solidFill>
            </a:endParaRPr>
          </a:p>
          <a:p>
            <a:pPr algn="just"/>
            <a:r>
              <a:rPr lang="fr-FR" sz="1400" b="0" i="0" u="none" strike="noStrike" baseline="0" dirty="0"/>
              <a:t>Pour gagner en efficacité, une seule ligne de conduite à adopter : être </a:t>
            </a:r>
            <a:r>
              <a:rPr lang="fr-FR" sz="1400" b="1" i="0" u="none" strike="noStrike" baseline="0" dirty="0"/>
              <a:t>OR-GA-NI-SÉ </a:t>
            </a:r>
            <a:r>
              <a:rPr lang="fr-FR" sz="1400" b="0" i="0" u="none" strike="noStrike" baseline="0" dirty="0"/>
              <a:t>! Nous vous recommandons donc d’anticiper la diffusion de vos publications : n’hésitez pas à créer un </a:t>
            </a:r>
            <a:r>
              <a:rPr lang="fr-FR" sz="1400" b="1" i="0" u="none" strike="noStrike" baseline="0" dirty="0"/>
              <a:t>calendrier rédactionnel </a:t>
            </a:r>
            <a:r>
              <a:rPr lang="fr-FR" sz="1400" b="0" i="0" u="none" strike="noStrike" baseline="0" dirty="0"/>
              <a:t>mensuel ou hebdomadaire des contenus qui peuvent être planifiés. Il est cependant nécessaire de laisser la place à la </a:t>
            </a:r>
            <a:r>
              <a:rPr lang="fr-FR" sz="1400" b="1" i="0" u="none" strike="noStrike" baseline="0" dirty="0"/>
              <a:t>spontanéité</a:t>
            </a:r>
            <a:r>
              <a:rPr lang="fr-FR" sz="1400" b="0" i="0" u="none" strike="noStrike" baseline="0" dirty="0"/>
              <a:t>, afin de rebondir sur l’actualité chaude et les événements marquants (</a:t>
            </a:r>
            <a:r>
              <a:rPr lang="fr-FR" sz="1400" b="0" i="0" u="none" strike="noStrike" baseline="0" dirty="0" err="1"/>
              <a:t>newsjacking</a:t>
            </a:r>
            <a:r>
              <a:rPr lang="fr-FR" sz="1400" b="0" i="0" u="none" strike="noStrike" baseline="0" dirty="0"/>
              <a:t>). </a:t>
            </a:r>
          </a:p>
          <a:p>
            <a:pPr marL="0" indent="0" algn="just">
              <a:buNone/>
            </a:pPr>
            <a:endParaRPr lang="fr-FR" sz="1400" b="0" i="0" u="none" strike="noStrike" baseline="0" dirty="0"/>
          </a:p>
        </p:txBody>
      </p:sp>
      <p:sp>
        <p:nvSpPr>
          <p:cNvPr id="4" name="ZoneTexte 3">
            <a:extLst>
              <a:ext uri="{FF2B5EF4-FFF2-40B4-BE49-F238E27FC236}">
                <a16:creationId xmlns:a16="http://schemas.microsoft.com/office/drawing/2014/main" id="{D5E0BCCC-DC47-916A-57D9-3CFC4438197D}"/>
              </a:ext>
            </a:extLst>
          </p:cNvPr>
          <p:cNvSpPr txBox="1"/>
          <p:nvPr/>
        </p:nvSpPr>
        <p:spPr>
          <a:xfrm>
            <a:off x="891330" y="935183"/>
            <a:ext cx="8185557" cy="738664"/>
          </a:xfrm>
          <a:prstGeom prst="rect">
            <a:avLst/>
          </a:prstGeom>
          <a:noFill/>
        </p:spPr>
        <p:txBody>
          <a:bodyPr wrap="square">
            <a:spAutoFit/>
          </a:bodyPr>
          <a:lstStyle/>
          <a:p>
            <a:r>
              <a:rPr lang="fr-FR" sz="2400" b="0" i="0" u="none" strike="noStrike" baseline="0" dirty="0">
                <a:latin typeface="+mn-lt"/>
              </a:rPr>
              <a:t>Construire votre ligne édito -  les points clés à aborder </a:t>
            </a:r>
            <a:br>
              <a:rPr lang="fr-FR" dirty="0"/>
            </a:br>
            <a:endParaRPr lang="fr-FR" dirty="0"/>
          </a:p>
        </p:txBody>
      </p:sp>
    </p:spTree>
    <p:extLst>
      <p:ext uri="{BB962C8B-B14F-4D97-AF65-F5344CB8AC3E}">
        <p14:creationId xmlns:p14="http://schemas.microsoft.com/office/powerpoint/2010/main" val="1077045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444AA-0A16-C725-E954-9E76F77B707C}"/>
              </a:ext>
            </a:extLst>
          </p:cNvPr>
          <p:cNvSpPr>
            <a:spLocks noGrp="1"/>
          </p:cNvSpPr>
          <p:nvPr>
            <p:ph type="title"/>
          </p:nvPr>
        </p:nvSpPr>
        <p:spPr/>
        <p:txBody>
          <a:bodyPr>
            <a:normAutofit fontScale="90000"/>
          </a:bodyPr>
          <a:lstStyle/>
          <a:p>
            <a:r>
              <a:rPr lang="fr-FR" sz="3600" b="0" i="0" u="none" strike="noStrike" baseline="0" dirty="0">
                <a:latin typeface="+mn-lt"/>
              </a:rPr>
              <a:t>Construire votre ligne édito -  les points clés à aborder </a:t>
            </a:r>
            <a:br>
              <a:rPr lang="fr-FR" dirty="0"/>
            </a:br>
            <a:endParaRPr lang="fr-FR" dirty="0"/>
          </a:p>
        </p:txBody>
      </p:sp>
      <p:sp>
        <p:nvSpPr>
          <p:cNvPr id="3" name="Espace réservé du contenu 2">
            <a:extLst>
              <a:ext uri="{FF2B5EF4-FFF2-40B4-BE49-F238E27FC236}">
                <a16:creationId xmlns:a16="http://schemas.microsoft.com/office/drawing/2014/main" id="{49763CF9-E66F-5977-8359-E16E07391051}"/>
              </a:ext>
            </a:extLst>
          </p:cNvPr>
          <p:cNvSpPr>
            <a:spLocks noGrp="1"/>
          </p:cNvSpPr>
          <p:nvPr>
            <p:ph idx="1"/>
          </p:nvPr>
        </p:nvSpPr>
        <p:spPr/>
        <p:txBody>
          <a:bodyPr/>
          <a:lstStyle/>
          <a:p>
            <a:pPr algn="just"/>
            <a:r>
              <a:rPr lang="fr-FR" sz="1800" b="0" i="0" u="none" strike="noStrike" baseline="0" dirty="0"/>
              <a:t>S’il est indispensable de bien penser en amont la ligne éditoriale, </a:t>
            </a:r>
            <a:r>
              <a:rPr lang="fr-FR" sz="1800" b="1" i="0" u="none" strike="noStrike" baseline="0" dirty="0"/>
              <a:t>il ne faut pas pour autant vous enfermer dans un cadre </a:t>
            </a:r>
            <a:r>
              <a:rPr lang="fr-FR" sz="1800" b="0" i="0" u="none" strike="noStrike" baseline="0" dirty="0"/>
              <a:t>qui vous priverait de la liberté et de la spontanéité propres aux médias sociaux. L’essentiel est de </a:t>
            </a:r>
            <a:r>
              <a:rPr lang="fr-FR" sz="1800" b="1" i="0" u="none" strike="noStrike" baseline="0" dirty="0"/>
              <a:t>tirer les enseignements </a:t>
            </a:r>
            <a:r>
              <a:rPr lang="fr-FR" sz="1800" b="0" i="0" u="none" strike="noStrike" baseline="0" dirty="0"/>
              <a:t>de ce qui fonctionne ou non auprès de vos communautés. </a:t>
            </a:r>
          </a:p>
          <a:p>
            <a:pPr marL="0" indent="0" algn="l">
              <a:buNone/>
            </a:pPr>
            <a:endParaRPr lang="fr-FR" sz="1800" b="0" i="0" u="none" strike="noStrike" baseline="0" dirty="0">
              <a:solidFill>
                <a:srgbClr val="000000"/>
              </a:solidFill>
            </a:endParaRPr>
          </a:p>
          <a:p>
            <a:pPr algn="just"/>
            <a:r>
              <a:rPr lang="fr-FR" sz="1800" b="0" i="0" u="none" strike="noStrike" baseline="0" dirty="0"/>
              <a:t>Une stratégie éditoriale juste et réfléchie est donc primordiale quel que soit le média social. Mais il est également important d’interagir et de dialoguer avec votre communauté afin de l’engager et donc de créer un véritable lien avec elle. </a:t>
            </a:r>
            <a:endParaRPr lang="fr-FR" sz="1800" dirty="0"/>
          </a:p>
          <a:p>
            <a:endParaRPr lang="fr-FR" dirty="0"/>
          </a:p>
        </p:txBody>
      </p:sp>
    </p:spTree>
    <p:extLst>
      <p:ext uri="{BB962C8B-B14F-4D97-AF65-F5344CB8AC3E}">
        <p14:creationId xmlns:p14="http://schemas.microsoft.com/office/powerpoint/2010/main" val="3634448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4E666C-F74C-409D-9FCC-EAFA6EA92B2E}"/>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n-lt"/>
              </a:rPr>
              <a:t>L’animation des communautés </a:t>
            </a:r>
            <a:endParaRPr lang="fr-FR" dirty="0">
              <a:latin typeface="+mn-lt"/>
            </a:endParaRPr>
          </a:p>
        </p:txBody>
      </p:sp>
      <p:sp>
        <p:nvSpPr>
          <p:cNvPr id="3" name="Espace réservé du contenu 2">
            <a:extLst>
              <a:ext uri="{FF2B5EF4-FFF2-40B4-BE49-F238E27FC236}">
                <a16:creationId xmlns:a16="http://schemas.microsoft.com/office/drawing/2014/main" id="{D31226C9-2F6C-42D8-8DB2-2DC6792D6D6E}"/>
              </a:ext>
            </a:extLst>
          </p:cNvPr>
          <p:cNvSpPr>
            <a:spLocks noGrp="1"/>
          </p:cNvSpPr>
          <p:nvPr>
            <p:ph idx="1"/>
          </p:nvPr>
        </p:nvSpPr>
        <p:spPr/>
        <p:txBody>
          <a:bodyPr>
            <a:normAutofit/>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Animer et apprivoiser vos communautés, voilà l’une des clés de réussite de votre présence sur les médias sociaux. Il est en effet primordial d’</a:t>
            </a:r>
            <a:r>
              <a:rPr lang="fr-FR" sz="1800" b="1" i="0" u="none" strike="noStrike" baseline="0" dirty="0"/>
              <a:t>apprendre à les connaître, </a:t>
            </a:r>
            <a:r>
              <a:rPr lang="fr-FR" sz="1800" b="0" i="0" u="none" strike="noStrike" baseline="0" dirty="0"/>
              <a:t>les </a:t>
            </a:r>
            <a:r>
              <a:rPr lang="fr-FR" sz="1800" b="1" i="0" u="none" strike="noStrike" baseline="0" dirty="0"/>
              <a:t>écouter </a:t>
            </a:r>
            <a:r>
              <a:rPr lang="fr-FR" sz="1800" b="0" i="0" u="none" strike="noStrike" baseline="0" dirty="0"/>
              <a:t>et </a:t>
            </a:r>
            <a:r>
              <a:rPr lang="fr-FR" sz="1800" b="1" i="0" u="none" strike="noStrike" baseline="0" dirty="0"/>
              <a:t>instaurer un dialogue </a:t>
            </a:r>
            <a:r>
              <a:rPr lang="fr-FR" sz="1800" b="0" i="0" u="none" strike="noStrike" baseline="0" dirty="0"/>
              <a:t>avec elles. </a:t>
            </a:r>
          </a:p>
          <a:p>
            <a:pPr algn="just"/>
            <a:r>
              <a:rPr lang="fr-FR" sz="1800" b="0" i="0" u="none" strike="noStrike" baseline="0" dirty="0"/>
              <a:t>Et comment je fais ? Le niveau d’animation et d’interaction dépend de </a:t>
            </a:r>
            <a:r>
              <a:rPr lang="fr-FR" sz="1800" b="1" i="0" u="none" strike="noStrike" baseline="0" dirty="0"/>
              <a:t>plusieurs critères </a:t>
            </a:r>
            <a:r>
              <a:rPr lang="fr-FR" sz="1800" b="0" i="0" u="none" strike="noStrike" baseline="0" dirty="0"/>
              <a:t>et notamment du </a:t>
            </a:r>
            <a:r>
              <a:rPr lang="fr-FR" sz="1800" b="1" i="0" u="none" strike="noStrike" baseline="0" dirty="0"/>
              <a:t>temps que vous allez y consacrer</a:t>
            </a:r>
            <a:r>
              <a:rPr lang="fr-FR" sz="1800" b="0" i="0" u="none" strike="noStrike" baseline="0" dirty="0"/>
              <a:t>. </a:t>
            </a:r>
          </a:p>
          <a:p>
            <a:pPr algn="just"/>
            <a:r>
              <a:rPr lang="fr-FR" sz="1800" b="0" i="0" u="none" strike="noStrike" baseline="0" dirty="0"/>
              <a:t>Vous n’avez pas une minute pour répondre au dernier commentaire positif sur votre publication Facebook ? Un </a:t>
            </a:r>
            <a:r>
              <a:rPr lang="fr-FR" sz="1800" b="1" i="0" u="none" strike="noStrike" baseline="0" dirty="0"/>
              <a:t>simple </a:t>
            </a:r>
            <a:r>
              <a:rPr lang="fr-FR" sz="1800" b="1" i="1" u="none" strike="noStrike" baseline="0" dirty="0"/>
              <a:t>J’aime </a:t>
            </a:r>
            <a:r>
              <a:rPr lang="fr-FR" sz="1800" b="0" i="0" u="none" strike="noStrike" baseline="0" dirty="0"/>
              <a:t>sur ce dernier montrera à la personne que vous aviez bien pris connaissance de son message et que vous l’avez même apprécié. </a:t>
            </a:r>
          </a:p>
          <a:p>
            <a:pPr algn="just"/>
            <a:r>
              <a:rPr lang="fr-FR" sz="1800" b="0" i="0" u="none" strike="noStrike" baseline="0" dirty="0"/>
              <a:t>Monique vient de tweeter qu’elle ne pouvait plus se passer de votre produit ? Prenez 30 secondes pour la </a:t>
            </a:r>
            <a:r>
              <a:rPr lang="fr-FR" sz="1800" b="1" i="0" u="none" strike="noStrike" baseline="0" dirty="0"/>
              <a:t>remercier </a:t>
            </a:r>
            <a:r>
              <a:rPr lang="fr-FR" sz="1800" b="0" i="0" u="none" strike="noStrike" baseline="0" dirty="0"/>
              <a:t>chaleureusement et tout le monde sera content (surtout Monique). </a:t>
            </a:r>
          </a:p>
        </p:txBody>
      </p:sp>
    </p:spTree>
    <p:extLst>
      <p:ext uri="{BB962C8B-B14F-4D97-AF65-F5344CB8AC3E}">
        <p14:creationId xmlns:p14="http://schemas.microsoft.com/office/powerpoint/2010/main" val="3925368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C654F7-040C-4381-B853-24F763990B8E}"/>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n-lt"/>
              </a:rPr>
              <a:t>La gestion de votre relation clients</a:t>
            </a:r>
            <a:endParaRPr lang="fr-FR" dirty="0">
              <a:latin typeface="+mn-lt"/>
            </a:endParaRPr>
          </a:p>
        </p:txBody>
      </p:sp>
      <p:sp>
        <p:nvSpPr>
          <p:cNvPr id="3" name="Espace réservé du contenu 2">
            <a:extLst>
              <a:ext uri="{FF2B5EF4-FFF2-40B4-BE49-F238E27FC236}">
                <a16:creationId xmlns:a16="http://schemas.microsoft.com/office/drawing/2014/main" id="{83B22EFF-F81A-41E3-8403-C25A2FD25BF5}"/>
              </a:ext>
            </a:extLst>
          </p:cNvPr>
          <p:cNvSpPr>
            <a:spLocks noGrp="1"/>
          </p:cNvSpPr>
          <p:nvPr>
            <p:ph idx="1"/>
          </p:nvPr>
        </p:nvSpPr>
        <p:spPr/>
        <p:txBody>
          <a:bodyPr>
            <a:normAutofit fontScale="92500" lnSpcReduction="20000"/>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Au-delà de tous ces messages d’amour et de dévouement, il existe un autre aspect à ne pas négliger : </a:t>
            </a:r>
            <a:r>
              <a:rPr lang="fr-FR" sz="1800" b="1" i="0" u="none" strike="noStrike" baseline="0" dirty="0"/>
              <a:t>la gestion de la relation clients</a:t>
            </a:r>
            <a:r>
              <a:rPr lang="fr-FR" sz="1800" b="0" i="0" u="none" strike="noStrike" baseline="0" dirty="0"/>
              <a:t>. Car oui, les plateformes sociales se sont transformées en quelques années en véritable SAV des marques. </a:t>
            </a:r>
          </a:p>
          <a:p>
            <a:pPr algn="just"/>
            <a:r>
              <a:rPr lang="fr-FR" sz="1800" b="0" i="0" u="none" strike="noStrike" baseline="0" dirty="0"/>
              <a:t>En effet, nous considérons les médias sociaux comme une </a:t>
            </a:r>
            <a:r>
              <a:rPr lang="fr-FR" sz="1800" b="1" i="0" u="none" strike="noStrike" baseline="0" dirty="0"/>
              <a:t>vraie opportunité </a:t>
            </a:r>
            <a:r>
              <a:rPr lang="fr-FR" sz="1800" b="0" i="0" u="none" strike="noStrike" baseline="0" dirty="0"/>
              <a:t>pour vous de </a:t>
            </a:r>
            <a:r>
              <a:rPr lang="fr-FR" sz="1800" b="1" i="0" u="none" strike="noStrike" baseline="0" dirty="0"/>
              <a:t>centraliser les demandes</a:t>
            </a:r>
            <a:r>
              <a:rPr lang="fr-FR" sz="1800" b="0" i="0" u="none" strike="noStrike" baseline="0" dirty="0"/>
              <a:t>, d’y répondre publiquement, de vous montrer </a:t>
            </a:r>
            <a:r>
              <a:rPr lang="fr-FR" sz="1800" b="1" i="0" u="none" strike="noStrike" baseline="0" dirty="0"/>
              <a:t>réactif et à l’écoute</a:t>
            </a:r>
            <a:r>
              <a:rPr lang="fr-FR" sz="1800" b="0" i="0" u="none" strike="noStrike" baseline="0" dirty="0"/>
              <a:t>. Cela demande du </a:t>
            </a:r>
            <a:r>
              <a:rPr lang="fr-FR" sz="1800" b="1" i="0" u="none" strike="noStrike" baseline="0" dirty="0"/>
              <a:t>temps </a:t>
            </a:r>
            <a:r>
              <a:rPr lang="fr-FR" sz="1800" b="0" i="0" u="none" strike="noStrike" baseline="0" dirty="0"/>
              <a:t>et un </a:t>
            </a:r>
            <a:r>
              <a:rPr lang="fr-FR" sz="1800" b="1" i="0" u="none" strike="noStrike" baseline="0" dirty="0"/>
              <a:t>investissement quotidien</a:t>
            </a:r>
            <a:r>
              <a:rPr lang="fr-FR" sz="1800" b="0" i="0" u="none" strike="noStrike" baseline="0" dirty="0"/>
              <a:t>, mais c’est avant tout une belle opportunité de </a:t>
            </a:r>
            <a:r>
              <a:rPr lang="fr-FR" sz="1800" b="1" i="0" u="none" strike="noStrike" baseline="0" dirty="0"/>
              <a:t>désamorcer des situations délicates </a:t>
            </a:r>
            <a:r>
              <a:rPr lang="fr-FR" sz="1800" b="0" i="0" u="none" strike="noStrike" baseline="0" dirty="0"/>
              <a:t>et de tempérer des consommateurs parfois un peu trop virulents. C’est bon pour l’image de marque, ça ! </a:t>
            </a:r>
          </a:p>
          <a:p>
            <a:pPr algn="just"/>
            <a:r>
              <a:rPr lang="fr-FR" sz="1800" b="0" i="0" u="none" strike="noStrike" baseline="0" dirty="0"/>
              <a:t>Certaines entreprises ont d’ailleurs créé des communautés dédiées à la relation clients. C’est le cas notamment de grands noms de réseaux de transport, de sites e-commerce ou de fournisseurs d’accès à Internet. </a:t>
            </a:r>
          </a:p>
          <a:p>
            <a:pPr algn="l"/>
            <a:endParaRPr lang="fr-FR" sz="1800" b="0" i="0" u="none" strike="noStrike" baseline="0" dirty="0">
              <a:solidFill>
                <a:srgbClr val="000000"/>
              </a:solidFill>
            </a:endParaRPr>
          </a:p>
          <a:p>
            <a:pPr algn="just"/>
            <a:r>
              <a:rPr lang="fr-FR" sz="1800" b="0" i="0" u="none" strike="noStrike" baseline="0" dirty="0"/>
              <a:t>Pour anticiper les demandes et gérer au mieux les messages, nous vous recommandons de </a:t>
            </a:r>
            <a:r>
              <a:rPr lang="fr-FR" sz="1800" b="1" i="0" u="none" strike="noStrike" baseline="0" dirty="0"/>
              <a:t>mettre en place dès que possible une FAQ</a:t>
            </a:r>
            <a:r>
              <a:rPr lang="fr-FR" sz="1800" b="0" i="0" u="none" strike="noStrike" baseline="0" dirty="0"/>
              <a:t>, à compléter au fil des questions… Un gain de rapidité et d’efficacité ! </a:t>
            </a:r>
            <a:endParaRPr lang="fr-FR" dirty="0"/>
          </a:p>
        </p:txBody>
      </p:sp>
    </p:spTree>
    <p:extLst>
      <p:ext uri="{BB962C8B-B14F-4D97-AF65-F5344CB8AC3E}">
        <p14:creationId xmlns:p14="http://schemas.microsoft.com/office/powerpoint/2010/main" val="2236048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13396B-1386-47CF-83BA-08CE2703E3C3}"/>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Aller plus loin : les jeux-concours </a:t>
            </a:r>
            <a:endParaRPr lang="fr-FR" dirty="0"/>
          </a:p>
        </p:txBody>
      </p:sp>
      <p:sp>
        <p:nvSpPr>
          <p:cNvPr id="3" name="Espace réservé du contenu 2">
            <a:extLst>
              <a:ext uri="{FF2B5EF4-FFF2-40B4-BE49-F238E27FC236}">
                <a16:creationId xmlns:a16="http://schemas.microsoft.com/office/drawing/2014/main" id="{FE1D6DC1-41F3-4F57-AAD0-2B711AF86275}"/>
              </a:ext>
            </a:extLst>
          </p:cNvPr>
          <p:cNvSpPr>
            <a:spLocks noGrp="1"/>
          </p:cNvSpPr>
          <p:nvPr>
            <p:ph idx="1"/>
          </p:nvPr>
        </p:nvSpPr>
        <p:spPr>
          <a:xfrm>
            <a:off x="685801" y="2142067"/>
            <a:ext cx="10131425" cy="3997476"/>
          </a:xfrm>
        </p:spPr>
        <p:txBody>
          <a:bodyPr>
            <a:normAutofit fontScale="70000" lnSpcReduction="20000"/>
          </a:bodyPr>
          <a:lstStyle/>
          <a:p>
            <a:pPr algn="l"/>
            <a:endParaRPr lang="fr-FR" sz="1800" b="0" i="0" u="none" strike="noStrike" baseline="0" dirty="0">
              <a:solidFill>
                <a:srgbClr val="000000"/>
              </a:solidFill>
            </a:endParaRPr>
          </a:p>
          <a:p>
            <a:pPr algn="just"/>
            <a:r>
              <a:rPr lang="fr-FR" sz="1800" b="0" i="0" u="none" strike="noStrike" baseline="0" dirty="0"/>
              <a:t>Un autre levier existe pour étoffer votre animation et solliciter vos communautés : </a:t>
            </a:r>
            <a:r>
              <a:rPr lang="fr-FR" sz="1800" b="1" i="0" u="none" strike="noStrike" baseline="0" dirty="0"/>
              <a:t>les jeux</a:t>
            </a:r>
            <a:r>
              <a:rPr lang="fr-FR" sz="1800" b="0" i="0" u="none" strike="noStrike" baseline="0" dirty="0"/>
              <a:t>. Concours photo, vidéo, quiz… Les possibilités qui s’offrent à vous sont multiples mais dépendent aussi de chaque plateforme. Ces dispositifs permettent de </a:t>
            </a:r>
            <a:r>
              <a:rPr lang="fr-FR" sz="1800" b="1" i="0" u="none" strike="noStrike" baseline="0" dirty="0"/>
              <a:t>récompenser et de valoriser vos communautés</a:t>
            </a:r>
            <a:r>
              <a:rPr lang="fr-FR" sz="1800" b="0" i="0" u="none" strike="noStrike" baseline="0" dirty="0"/>
              <a:t>. D’autre part, les jeux sont un bon moyen de </a:t>
            </a:r>
            <a:r>
              <a:rPr lang="fr-FR" sz="1800" b="1" i="0" u="none" strike="noStrike" baseline="0" dirty="0"/>
              <a:t>créer de l’engagement </a:t>
            </a:r>
            <a:r>
              <a:rPr lang="fr-FR" sz="1800" b="0" i="0" u="none" strike="noStrike" baseline="0" dirty="0"/>
              <a:t>sur vos comptes sociaux ainsi que de promouvoir l’un de vos produits ou services, en le mettant au </a:t>
            </a:r>
            <a:r>
              <a:rPr lang="fr-FR" sz="1800" b="0" i="0" u="none" strike="noStrike" baseline="0" dirty="0" err="1"/>
              <a:t>coeur</a:t>
            </a:r>
            <a:r>
              <a:rPr lang="fr-FR" sz="1800" b="0" i="0" u="none" strike="noStrike" baseline="0" dirty="0"/>
              <a:t> du jeu par exemple. C’est tout bénef quoi ! </a:t>
            </a:r>
          </a:p>
          <a:p>
            <a:pPr algn="just"/>
            <a:r>
              <a:rPr lang="fr-FR" sz="1800" b="0" i="0" u="none" strike="noStrike" baseline="0" dirty="0"/>
              <a:t>Quel que soit le type de jeu choisi, il est important de proposer des </a:t>
            </a:r>
            <a:r>
              <a:rPr lang="fr-FR" sz="1800" b="1" i="0" u="none" strike="noStrike" baseline="0" dirty="0"/>
              <a:t>mécaniques simples</a:t>
            </a:r>
            <a:r>
              <a:rPr lang="fr-FR" sz="1800" b="0" i="0" u="none" strike="noStrike" baseline="0" dirty="0"/>
              <a:t>, avec des </a:t>
            </a:r>
            <a:r>
              <a:rPr lang="fr-FR" sz="1800" b="1" i="0" u="none" strike="noStrike" baseline="0" dirty="0"/>
              <a:t>questions accessibles </a:t>
            </a:r>
            <a:r>
              <a:rPr lang="fr-FR" sz="1800" b="0" i="0" u="none" strike="noStrike" baseline="0" dirty="0"/>
              <a:t>et des </a:t>
            </a:r>
            <a:r>
              <a:rPr lang="fr-FR" sz="1800" b="1" i="0" u="none" strike="noStrike" baseline="0" dirty="0"/>
              <a:t>dotations adaptées </a:t>
            </a:r>
            <a:r>
              <a:rPr lang="fr-FR" sz="1800" b="0" i="0" u="none" strike="noStrike" baseline="0" dirty="0"/>
              <a:t>à votre cible et à votre marque. </a:t>
            </a:r>
          </a:p>
          <a:p>
            <a:pPr algn="just"/>
            <a:r>
              <a:rPr lang="fr-FR" sz="1800" b="0" i="0" u="none" strike="noStrike" baseline="0" dirty="0"/>
              <a:t>Cerise sur le gâteau, la législation s’est assouplie depuis décembre 2014, en permettant aux marques de réaliser des jeux-concours sans dépôt de règlement. </a:t>
            </a:r>
          </a:p>
          <a:p>
            <a:pPr algn="just"/>
            <a:r>
              <a:rPr lang="fr-FR" sz="1800" b="0" i="0" u="none" strike="noStrike" baseline="0" dirty="0"/>
              <a:t>NDLR : sans vouloir jouer les rabat-joie, nous vous conseillons tout de même d’en déposer un. Cela permet de cadrer le jeu et ses conditions et de pouvoir statuer clairement en cas de réclamation d’un participant. </a:t>
            </a:r>
          </a:p>
          <a:p>
            <a:pPr algn="just"/>
            <a:r>
              <a:rPr lang="fr-FR" sz="1800" b="0" i="0" u="none" strike="noStrike" baseline="0" dirty="0"/>
              <a:t>Cependant, les plateformes peuvent aussi avoir leurs </a:t>
            </a:r>
            <a:r>
              <a:rPr lang="fr-FR" sz="1800" b="1" i="0" u="none" strike="noStrike" baseline="0" dirty="0"/>
              <a:t>propres règles</a:t>
            </a:r>
            <a:r>
              <a:rPr lang="fr-FR" sz="1800" b="0" i="0" u="none" strike="noStrike" baseline="0" dirty="0"/>
              <a:t>, à l’instar de Facebook par exemple, qui précise dans ses “Conditions d’utilisation applicables aux pages Facebook” qu’il est </a:t>
            </a:r>
            <a:r>
              <a:rPr lang="fr-FR" sz="1800" b="1" i="0" u="none" strike="noStrike" baseline="0" dirty="0"/>
              <a:t>strictement interdit </a:t>
            </a:r>
            <a:r>
              <a:rPr lang="fr-FR" sz="1800" b="0" i="0" u="none" strike="noStrike" baseline="0" dirty="0"/>
              <a:t>d’</a:t>
            </a:r>
            <a:r>
              <a:rPr lang="fr-FR" sz="1800" b="1" i="0" u="none" strike="noStrike" baseline="0" dirty="0"/>
              <a:t>inciter les personnes à taguer </a:t>
            </a:r>
            <a:r>
              <a:rPr lang="fr-FR" sz="1800" b="0" i="0" u="none" strike="noStrike" baseline="0" dirty="0"/>
              <a:t>leurs amis ou à </a:t>
            </a:r>
            <a:r>
              <a:rPr lang="fr-FR" sz="1800" b="1" i="0" u="none" strike="noStrike" baseline="0" dirty="0"/>
              <a:t>partager la publication </a:t>
            </a:r>
            <a:r>
              <a:rPr lang="fr-FR" sz="1800" b="0" i="0" u="none" strike="noStrike" baseline="0" dirty="0"/>
              <a:t>d’un jeu. </a:t>
            </a:r>
          </a:p>
          <a:p>
            <a:pPr algn="just"/>
            <a:r>
              <a:rPr lang="fr-FR" sz="1800" b="0" i="0" u="none" strike="noStrike" baseline="0" dirty="0"/>
              <a:t>L’animation de vos fans, abonnés, followers est donc l’un des </a:t>
            </a:r>
            <a:r>
              <a:rPr lang="fr-FR" sz="1800" b="1" i="0" u="none" strike="noStrike" baseline="0" dirty="0"/>
              <a:t>points clés d’une présence réussie </a:t>
            </a:r>
            <a:r>
              <a:rPr lang="fr-FR" sz="1800" b="0" i="0" u="none" strike="noStrike" baseline="0" dirty="0"/>
              <a:t>sur les médias sociaux. C’est un </a:t>
            </a:r>
            <a:r>
              <a:rPr lang="fr-FR" sz="1800" b="1" i="0" u="none" strike="noStrike" baseline="0" dirty="0"/>
              <a:t>travail au quotidien</a:t>
            </a:r>
            <a:r>
              <a:rPr lang="fr-FR" sz="1800" b="0" i="0" u="none" strike="noStrike" baseline="0" dirty="0"/>
              <a:t>, qui demande du temps, une certaine </a:t>
            </a:r>
            <a:r>
              <a:rPr lang="fr-FR" sz="1800" b="1" i="0" u="none" strike="noStrike" baseline="0" dirty="0"/>
              <a:t>disponibilité </a:t>
            </a:r>
            <a:r>
              <a:rPr lang="fr-FR" sz="1800" b="0" i="0" u="none" strike="noStrike" baseline="0" dirty="0"/>
              <a:t>et de la </a:t>
            </a:r>
            <a:r>
              <a:rPr lang="fr-FR" sz="1800" b="1" i="0" u="none" strike="noStrike" baseline="0" dirty="0"/>
              <a:t>réactivité</a:t>
            </a:r>
            <a:r>
              <a:rPr lang="fr-FR" sz="1800" b="0" i="0" u="none" strike="noStrike" baseline="0" dirty="0"/>
              <a:t>.</a:t>
            </a:r>
          </a:p>
          <a:p>
            <a:pPr algn="just"/>
            <a:r>
              <a:rPr lang="fr-FR" sz="1800" b="0" i="0" u="none" strike="noStrike" baseline="0" dirty="0"/>
              <a:t>Pour aller encore plus loin, il est primordial d’</a:t>
            </a:r>
            <a:r>
              <a:rPr lang="fr-FR" sz="1800" b="1" i="0" u="none" strike="noStrike" baseline="0" dirty="0"/>
              <a:t>exploiter toutes les facettes </a:t>
            </a:r>
            <a:r>
              <a:rPr lang="fr-FR" sz="1800" b="0" i="0" u="none" strike="noStrike" baseline="0" dirty="0"/>
              <a:t>et les </a:t>
            </a:r>
            <a:r>
              <a:rPr lang="fr-FR" sz="1800" b="1" i="0" u="none" strike="noStrike" baseline="0" dirty="0"/>
              <a:t>opportunités </a:t>
            </a:r>
            <a:r>
              <a:rPr lang="fr-FR" sz="1800" b="0" i="0" u="none" strike="noStrike" baseline="0" dirty="0"/>
              <a:t>incroyables qu’offrent les plateformes sociales. Et l’un des leviers à ne pas oublier est la publicité. </a:t>
            </a:r>
            <a:endParaRPr lang="fr-FR" dirty="0"/>
          </a:p>
        </p:txBody>
      </p:sp>
    </p:spTree>
    <p:extLst>
      <p:ext uri="{BB962C8B-B14F-4D97-AF65-F5344CB8AC3E}">
        <p14:creationId xmlns:p14="http://schemas.microsoft.com/office/powerpoint/2010/main" val="817502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89D19B-8196-416B-B72B-82E6D95F76AF}"/>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n-lt"/>
              </a:rPr>
              <a:t>La mise en place d’une stratégie publicitaire </a:t>
            </a:r>
            <a:endParaRPr lang="fr-FR" dirty="0">
              <a:latin typeface="+mn-lt"/>
            </a:endParaRPr>
          </a:p>
        </p:txBody>
      </p:sp>
      <p:pic>
        <p:nvPicPr>
          <p:cNvPr id="5" name="Espace réservé du contenu 4">
            <a:extLst>
              <a:ext uri="{FF2B5EF4-FFF2-40B4-BE49-F238E27FC236}">
                <a16:creationId xmlns:a16="http://schemas.microsoft.com/office/drawing/2014/main" id="{F4D9CA09-3E23-40FE-8EB5-4DAF2E9210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8065" y="2481868"/>
            <a:ext cx="6534572" cy="3989528"/>
          </a:xfrm>
        </p:spPr>
      </p:pic>
      <p:sp>
        <p:nvSpPr>
          <p:cNvPr id="6" name="ZoneTexte 5">
            <a:extLst>
              <a:ext uri="{FF2B5EF4-FFF2-40B4-BE49-F238E27FC236}">
                <a16:creationId xmlns:a16="http://schemas.microsoft.com/office/drawing/2014/main" id="{FBDDCCEE-3886-47A5-9C7F-8872A0BB2E94}"/>
              </a:ext>
            </a:extLst>
          </p:cNvPr>
          <p:cNvSpPr txBox="1"/>
          <p:nvPr/>
        </p:nvSpPr>
        <p:spPr>
          <a:xfrm>
            <a:off x="81643" y="2588721"/>
            <a:ext cx="4714291" cy="2677656"/>
          </a:xfrm>
          <a:prstGeom prst="rect">
            <a:avLst/>
          </a:prstGeom>
          <a:noFill/>
        </p:spPr>
        <p:txBody>
          <a:bodyPr wrap="square">
            <a:spAutoFit/>
          </a:bodyPr>
          <a:lstStyle/>
          <a:p>
            <a:pPr algn="l"/>
            <a:endParaRPr lang="fr-FR" sz="1400" b="0" i="0" u="none" strike="noStrike" baseline="0" dirty="0">
              <a:solidFill>
                <a:srgbClr val="000000"/>
              </a:solidFill>
              <a:latin typeface="Myriad Pro" panose="020B0503030403020204" pitchFamily="34" charset="0"/>
            </a:endParaRPr>
          </a:p>
          <a:p>
            <a:pPr algn="just"/>
            <a:r>
              <a:rPr lang="fr-FR" sz="1400" b="0" i="0" u="none" strike="noStrike" baseline="0" dirty="0"/>
              <a:t>Aujourd’hui, il est impératif de considérer les plateformes sociales comme de vrais médias à part entière. En effet, les possibilités qu’elles offrent en termes de </a:t>
            </a:r>
            <a:r>
              <a:rPr lang="fr-FR" sz="1400" b="1" i="0" u="none" strike="noStrike" baseline="0" dirty="0"/>
              <a:t>formats et d’objectifs </a:t>
            </a:r>
            <a:r>
              <a:rPr lang="fr-FR" sz="1400" b="0" i="0" u="none" strike="noStrike" baseline="0" dirty="0"/>
              <a:t>en font des </a:t>
            </a:r>
            <a:r>
              <a:rPr lang="fr-FR" sz="1400" b="1" i="0" u="none" strike="noStrike" baseline="0" dirty="0"/>
              <a:t>outils publicitaires extrêmement puissants et performants</a:t>
            </a:r>
            <a:r>
              <a:rPr lang="fr-FR" sz="1400" b="0" i="0" u="none" strike="noStrike" baseline="0" dirty="0"/>
              <a:t>. De plus, elles permettent une réelle réactivité et une flexibilité très intéressante pour les annonceurs. </a:t>
            </a:r>
          </a:p>
          <a:p>
            <a:pPr algn="just"/>
            <a:r>
              <a:rPr lang="fr-FR" sz="1400" b="0" i="0" u="none" strike="noStrike" baseline="0" dirty="0"/>
              <a:t>Twitter, Facebook, Instagram, LinkedIn… Tous les médias sociaux n’offrent pas les mêmes possibilités et certains ne proposent même pas de produits publicitaires. </a:t>
            </a:r>
          </a:p>
          <a:p>
            <a:pPr algn="just"/>
            <a:r>
              <a:rPr lang="fr-FR" sz="1400" b="0" i="0" u="none" strike="noStrike" baseline="0" dirty="0"/>
              <a:t>Voici un aperçu des opportunités publicitaires proposées en France par les médias sociaux : </a:t>
            </a:r>
          </a:p>
        </p:txBody>
      </p:sp>
    </p:spTree>
    <p:extLst>
      <p:ext uri="{BB962C8B-B14F-4D97-AF65-F5344CB8AC3E}">
        <p14:creationId xmlns:p14="http://schemas.microsoft.com/office/powerpoint/2010/main" val="97472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9D7EDC-B950-420A-9718-4D06EB87AE2D}"/>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n-lt"/>
              </a:rPr>
              <a:t>Quels formats privilégier ? </a:t>
            </a:r>
            <a:endParaRPr lang="fr-FR" dirty="0">
              <a:latin typeface="+mn-lt"/>
            </a:endParaRPr>
          </a:p>
        </p:txBody>
      </p:sp>
      <p:sp>
        <p:nvSpPr>
          <p:cNvPr id="3" name="Espace réservé du contenu 2">
            <a:extLst>
              <a:ext uri="{FF2B5EF4-FFF2-40B4-BE49-F238E27FC236}">
                <a16:creationId xmlns:a16="http://schemas.microsoft.com/office/drawing/2014/main" id="{61AA43BB-155E-4552-941F-F4FCE1599417}"/>
              </a:ext>
            </a:extLst>
          </p:cNvPr>
          <p:cNvSpPr>
            <a:spLocks noGrp="1"/>
          </p:cNvSpPr>
          <p:nvPr>
            <p:ph idx="1"/>
          </p:nvPr>
        </p:nvSpPr>
        <p:spPr/>
        <p:txBody>
          <a:bodyPr>
            <a:normAutofit fontScale="92500" lnSpcReduction="20000"/>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À ce jour, Facebook confirme sa </a:t>
            </a:r>
            <a:r>
              <a:rPr lang="fr-FR" sz="1800" b="1" i="0" u="none" strike="noStrike" baseline="0" dirty="0"/>
              <a:t>place de leader</a:t>
            </a:r>
            <a:r>
              <a:rPr lang="fr-FR" sz="1800" b="0" i="0" u="none" strike="noStrike" baseline="0" dirty="0"/>
              <a:t>, puisque la plateforme a su parfaitement </a:t>
            </a:r>
            <a:r>
              <a:rPr lang="fr-FR" sz="1800" b="1" i="0" u="none" strike="noStrike" baseline="0" dirty="0"/>
              <a:t>intégrer la publicité à sa stratégie</a:t>
            </a:r>
            <a:r>
              <a:rPr lang="fr-FR" sz="1800" b="0" i="0" u="none" strike="noStrike" baseline="0" dirty="0"/>
              <a:t>. Elle commercialise une palette très large de formats et d’objectifs. Elle étoffe régulièrement son offre pour coller au mieux aux attentes des annonceurs, mais également pour offrir une véritable </a:t>
            </a:r>
            <a:r>
              <a:rPr lang="fr-FR" sz="1800" b="1" i="0" u="none" strike="noStrike" baseline="0" dirty="0"/>
              <a:t>expérience à l’utilisateur</a:t>
            </a:r>
            <a:r>
              <a:rPr lang="fr-FR" sz="1800" b="0" i="0" u="none" strike="noStrike" baseline="0" dirty="0"/>
              <a:t>, notamment sur mobile. </a:t>
            </a:r>
          </a:p>
          <a:p>
            <a:pPr algn="l"/>
            <a:endParaRPr lang="fr-FR" sz="1800" b="0" i="0" u="none" strike="noStrike" baseline="0" dirty="0">
              <a:solidFill>
                <a:srgbClr val="000000"/>
              </a:solidFill>
            </a:endParaRPr>
          </a:p>
          <a:p>
            <a:pPr algn="just"/>
            <a:r>
              <a:rPr lang="fr-FR" sz="1800" b="0" i="0" u="none" strike="noStrike" baseline="0" dirty="0"/>
              <a:t>Recrutement, visibilité, trafic… Votre stratégie publicitaire peut (et doit !) utiliser des formats qui sont complémentaires mais doit répondre à des objectifs précis. Vous pouvez ainsi </a:t>
            </a:r>
            <a:r>
              <a:rPr lang="fr-FR" sz="1800" b="1" i="0" u="none" strike="noStrike" baseline="0" dirty="0"/>
              <a:t>valoriser vos publications, attirer plus de followers, promouvoir une application mobile, créer davantage de trafic </a:t>
            </a:r>
            <a:r>
              <a:rPr lang="fr-FR" sz="1800" b="0" i="0" u="none" strike="noStrike" baseline="0" dirty="0"/>
              <a:t>vers votre site Internet ou même </a:t>
            </a:r>
            <a:r>
              <a:rPr lang="fr-FR" sz="1800" b="1" i="0" u="none" strike="noStrike" baseline="0" dirty="0"/>
              <a:t>favoriser les inscriptions à votre newsletter</a:t>
            </a:r>
            <a:r>
              <a:rPr lang="fr-FR" sz="1800" b="0" i="0" u="none" strike="noStrike" baseline="0" dirty="0"/>
              <a:t>. </a:t>
            </a:r>
          </a:p>
          <a:p>
            <a:pPr algn="just"/>
            <a:r>
              <a:rPr lang="fr-FR" sz="1800" b="0" i="0" u="none" strike="noStrike" baseline="0" dirty="0"/>
              <a:t>Avec la </a:t>
            </a:r>
            <a:r>
              <a:rPr lang="fr-FR" sz="1800" b="1" i="0" u="none" strike="noStrike" baseline="0" dirty="0"/>
              <a:t>mise à jour quasi constante des algorithmes</a:t>
            </a:r>
            <a:r>
              <a:rPr lang="fr-FR" sz="1800" b="0" i="0" u="none" strike="noStrike" baseline="0" dirty="0"/>
              <a:t>, il est essentiel d’offrir de la </a:t>
            </a:r>
            <a:r>
              <a:rPr lang="fr-FR" sz="1800" b="1" i="0" u="none" strike="noStrike" baseline="0" dirty="0"/>
              <a:t>visibilité à vos contenus </a:t>
            </a:r>
            <a:r>
              <a:rPr lang="fr-FR" sz="1800" b="0" i="0" u="none" strike="noStrike" baseline="0" dirty="0"/>
              <a:t>via des campagnes. Ainsi sur Facebook par exemple, le taux d’engagement mensuel d’une page pourra passer de </a:t>
            </a:r>
            <a:r>
              <a:rPr lang="fr-FR" sz="1800" b="1" i="0" u="none" strike="noStrike" baseline="0" dirty="0"/>
              <a:t>moins de 1% sans investissements publicitaires</a:t>
            </a:r>
            <a:r>
              <a:rPr lang="fr-FR" sz="1800" b="0" i="0" u="none" strike="noStrike" baseline="0" dirty="0"/>
              <a:t>, à </a:t>
            </a:r>
            <a:r>
              <a:rPr lang="fr-FR" sz="1800" b="1" i="0" u="none" strike="noStrike" baseline="0" dirty="0"/>
              <a:t>plus de 5% grâce à de la sponsorisation de ses publications</a:t>
            </a:r>
            <a:r>
              <a:rPr lang="fr-FR" sz="1800" b="0" i="0" u="none" strike="noStrike" baseline="0" dirty="0"/>
              <a:t>. </a:t>
            </a:r>
            <a:endParaRPr lang="fr-FR" dirty="0"/>
          </a:p>
        </p:txBody>
      </p:sp>
    </p:spTree>
    <p:extLst>
      <p:ext uri="{BB962C8B-B14F-4D97-AF65-F5344CB8AC3E}">
        <p14:creationId xmlns:p14="http://schemas.microsoft.com/office/powerpoint/2010/main" val="1896618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5CFEE-B95C-418D-8298-9DAEC142D3A4}"/>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n-lt"/>
              </a:rPr>
              <a:t>Combien ça coûte ? </a:t>
            </a:r>
            <a:endParaRPr lang="fr-FR" dirty="0">
              <a:latin typeface="+mn-lt"/>
            </a:endParaRPr>
          </a:p>
        </p:txBody>
      </p:sp>
      <p:sp>
        <p:nvSpPr>
          <p:cNvPr id="3" name="Espace réservé du contenu 2">
            <a:extLst>
              <a:ext uri="{FF2B5EF4-FFF2-40B4-BE49-F238E27FC236}">
                <a16:creationId xmlns:a16="http://schemas.microsoft.com/office/drawing/2014/main" id="{3DDB602B-DC27-42DC-89DE-01DACCE143DC}"/>
              </a:ext>
            </a:extLst>
          </p:cNvPr>
          <p:cNvSpPr>
            <a:spLocks noGrp="1"/>
          </p:cNvSpPr>
          <p:nvPr>
            <p:ph idx="1"/>
          </p:nvPr>
        </p:nvSpPr>
        <p:spPr/>
        <p:txBody>
          <a:bodyPr>
            <a:normAutofit/>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Les coûts publicitaires sont très variables d’une campagne à l’autre. Ils dépendent notamment du </a:t>
            </a:r>
            <a:r>
              <a:rPr lang="fr-FR" sz="1800" b="1" i="0" u="none" strike="noStrike" baseline="0" dirty="0"/>
              <a:t>type de format </a:t>
            </a:r>
            <a:r>
              <a:rPr lang="fr-FR" sz="1800" b="0" i="0" u="none" strike="noStrike" baseline="0" dirty="0"/>
              <a:t>choisi, du </a:t>
            </a:r>
            <a:r>
              <a:rPr lang="fr-FR" sz="1800" b="1" i="0" u="none" strike="noStrike" baseline="0" dirty="0"/>
              <a:t>secteur d’activité </a:t>
            </a:r>
            <a:r>
              <a:rPr lang="fr-FR" sz="1800" b="0" i="0" u="none" strike="noStrike" baseline="0" dirty="0"/>
              <a:t>de l’annonceur, de la </a:t>
            </a:r>
            <a:r>
              <a:rPr lang="fr-FR" sz="1800" b="1" i="0" u="none" strike="noStrike" baseline="0" dirty="0"/>
              <a:t>notoriété de la marque </a:t>
            </a:r>
            <a:r>
              <a:rPr lang="fr-FR" sz="1800" b="0" i="0" u="none" strike="noStrike" baseline="0" dirty="0"/>
              <a:t>concernée, de la </a:t>
            </a:r>
            <a:r>
              <a:rPr lang="fr-FR" sz="1800" b="1" i="0" u="none" strike="noStrike" baseline="0" dirty="0"/>
              <a:t>cible </a:t>
            </a:r>
            <a:r>
              <a:rPr lang="fr-FR" sz="1800" b="0" i="0" u="none" strike="noStrike" baseline="0" dirty="0"/>
              <a:t>mais aussi de la </a:t>
            </a:r>
            <a:r>
              <a:rPr lang="fr-FR" sz="1800" b="1" i="0" u="none" strike="noStrike" baseline="0" dirty="0"/>
              <a:t>saisonnalité </a:t>
            </a:r>
            <a:r>
              <a:rPr lang="fr-FR" sz="1800" b="0" i="0" u="none" strike="noStrike" baseline="0" dirty="0"/>
              <a:t>par exemple. Ainsi, sur un même secteur d’activité, nous avons constaté que le coût moyen par mention J’aime la page (Facebook) pouvait osciller </a:t>
            </a:r>
            <a:r>
              <a:rPr lang="fr-FR" sz="1800" b="1" i="0" u="none" strike="noStrike" baseline="0" dirty="0"/>
              <a:t>entre 0,20 € et 1,10 €</a:t>
            </a:r>
            <a:r>
              <a:rPr lang="fr-FR" sz="1800" b="0" i="0" u="none" strike="noStrike" baseline="0" dirty="0"/>
              <a:t>. </a:t>
            </a:r>
          </a:p>
          <a:p>
            <a:pPr algn="just"/>
            <a:r>
              <a:rPr lang="fr-FR" sz="1800" b="0" i="0" u="none" strike="noStrike" baseline="0" dirty="0"/>
              <a:t>La mise en place d’une stratégie publicitaire fait donc </a:t>
            </a:r>
            <a:r>
              <a:rPr lang="fr-FR" sz="1800" b="1" i="0" u="none" strike="noStrike" baseline="0" dirty="0"/>
              <a:t>partie intégrante de votre présence sur les médias sociaux</a:t>
            </a:r>
            <a:r>
              <a:rPr lang="fr-FR" sz="1800" b="0" i="0" u="none" strike="noStrike" baseline="0" dirty="0"/>
              <a:t>. Il est nécessaire de </a:t>
            </a:r>
            <a:r>
              <a:rPr lang="fr-FR" sz="1800" b="1" i="0" u="none" strike="noStrike" baseline="0" dirty="0"/>
              <a:t>définir en amont vos objectifs pour apporter les solutions adaptées </a:t>
            </a:r>
            <a:r>
              <a:rPr lang="fr-FR" sz="1800" b="0" i="0" u="none" strike="noStrike" baseline="0" dirty="0"/>
              <a:t>à ces derniers. </a:t>
            </a:r>
          </a:p>
          <a:p>
            <a:pPr algn="just"/>
            <a:r>
              <a:rPr lang="fr-FR" sz="1800" b="0" i="0" u="none" strike="noStrike" baseline="0" dirty="0"/>
              <a:t>Les grandes lignes de votre stratégie social media sont maintenant définies. Mais est-ce que votre prise de parole est pertinente ? Utilisez-vous les bons leviers ? Vos communautés sont-elles réceptives ? </a:t>
            </a:r>
            <a:endParaRPr lang="fr-FR" dirty="0"/>
          </a:p>
        </p:txBody>
      </p:sp>
    </p:spTree>
    <p:extLst>
      <p:ext uri="{BB962C8B-B14F-4D97-AF65-F5344CB8AC3E}">
        <p14:creationId xmlns:p14="http://schemas.microsoft.com/office/powerpoint/2010/main" val="1185366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320FB3-0E42-498F-B15D-6873200AE61A}"/>
              </a:ext>
            </a:extLst>
          </p:cNvPr>
          <p:cNvSpPr>
            <a:spLocks noGrp="1"/>
          </p:cNvSpPr>
          <p:nvPr>
            <p:ph type="title"/>
          </p:nvPr>
        </p:nvSpPr>
        <p:spPr>
          <a:xfrm>
            <a:off x="685801" y="609601"/>
            <a:ext cx="10131425" cy="1153886"/>
          </a:xfrm>
        </p:spPr>
        <p:txBody>
          <a:bodyPr>
            <a:normAutofit fontScale="90000"/>
          </a:bodyPr>
          <a:lstStyle/>
          <a:p>
            <a:r>
              <a:rPr lang="fr-FR" sz="3600" dirty="0"/>
              <a:t>Les enjeux des médias sociaux </a:t>
            </a:r>
            <a:br>
              <a:rPr lang="fr-FR" sz="3600" dirty="0"/>
            </a:br>
            <a:endParaRPr lang="fr-FR" dirty="0"/>
          </a:p>
        </p:txBody>
      </p:sp>
      <p:sp>
        <p:nvSpPr>
          <p:cNvPr id="3" name="Espace réservé du contenu 2">
            <a:extLst>
              <a:ext uri="{FF2B5EF4-FFF2-40B4-BE49-F238E27FC236}">
                <a16:creationId xmlns:a16="http://schemas.microsoft.com/office/drawing/2014/main" id="{5AC428EE-ABE5-47D5-857C-460DD98E31D2}"/>
              </a:ext>
            </a:extLst>
          </p:cNvPr>
          <p:cNvSpPr>
            <a:spLocks noGrp="1"/>
          </p:cNvSpPr>
          <p:nvPr>
            <p:ph idx="1"/>
          </p:nvPr>
        </p:nvSpPr>
        <p:spPr>
          <a:xfrm>
            <a:off x="685801" y="1763487"/>
            <a:ext cx="10131425" cy="4077478"/>
          </a:xfrm>
        </p:spPr>
        <p:txBody>
          <a:bodyPr>
            <a:normAutofit/>
          </a:bodyPr>
          <a:lstStyle/>
          <a:p>
            <a:pPr algn="l"/>
            <a:endParaRPr lang="fr-FR" sz="1800" b="0" i="0" u="none" strike="noStrike" baseline="0" dirty="0">
              <a:solidFill>
                <a:srgbClr val="000000"/>
              </a:solidFill>
              <a:latin typeface="Open Sans" panose="020B0606030504020204" pitchFamily="34" charset="0"/>
            </a:endParaRPr>
          </a:p>
          <a:p>
            <a:pPr algn="just"/>
            <a:r>
              <a:rPr lang="fr-FR" sz="1400" b="1" i="0" u="none" strike="noStrike" baseline="0" dirty="0"/>
              <a:t>3,773 milliards d’internautes </a:t>
            </a:r>
            <a:r>
              <a:rPr lang="fr-FR" sz="1400" b="0" i="0" u="none" strike="noStrike" baseline="0" dirty="0"/>
              <a:t>dans le monde dont </a:t>
            </a:r>
            <a:r>
              <a:rPr lang="fr-FR" sz="1400" b="1" i="0" u="none" strike="noStrike" baseline="0" dirty="0"/>
              <a:t>2,789 milliards d’utilisateurs actifs </a:t>
            </a:r>
            <a:r>
              <a:rPr lang="fr-FR" sz="1400" b="0" i="0" u="none" strike="noStrike" baseline="0" dirty="0"/>
              <a:t>des médias sociaux... Les chiffres parlent d’eux-mêmes et prouvent à quel point l’utilisation de Facebook, Twitter et autre Instagram est ancrée dans le quotidien de chacun. </a:t>
            </a:r>
          </a:p>
          <a:p>
            <a:pPr algn="just"/>
            <a:r>
              <a:rPr lang="fr-FR" sz="1400" b="0" i="0" u="none" strike="noStrike" baseline="0" dirty="0"/>
              <a:t>Et la France dans tout ça ? Les Frenchies sont également friands de ces plateformes sociales puisque le pourcentage d’utilisateurs actifs sur les médias sociaux s’élève aujourd’hui à </a:t>
            </a:r>
            <a:r>
              <a:rPr lang="fr-FR" sz="1400" b="1" i="0" u="none" strike="noStrike" baseline="0" dirty="0"/>
              <a:t>56% des internautes </a:t>
            </a:r>
            <a:r>
              <a:rPr lang="fr-FR" sz="1400" b="0" i="0" u="none" strike="noStrike" baseline="0" dirty="0"/>
              <a:t>pour une durée moyenne de consultation de </a:t>
            </a:r>
            <a:r>
              <a:rPr lang="fr-FR" sz="1400" b="1" i="0" u="none" strike="noStrike" baseline="0" dirty="0"/>
              <a:t>1h23 par jour</a:t>
            </a:r>
            <a:r>
              <a:rPr lang="fr-FR" sz="1400" b="0" i="0" u="none" strike="noStrike" baseline="0" dirty="0"/>
              <a:t>. </a:t>
            </a:r>
          </a:p>
          <a:p>
            <a:pPr algn="just"/>
            <a:r>
              <a:rPr lang="fr-FR" sz="1400" b="0" i="0" u="none" strike="noStrike" baseline="0" dirty="0"/>
              <a:t>Ce n’est pas un hasard si nous parlons de </a:t>
            </a:r>
            <a:r>
              <a:rPr lang="fr-FR" sz="1400" b="1" i="0" u="none" strike="noStrike" baseline="0" dirty="0"/>
              <a:t>“mobile first” </a:t>
            </a:r>
            <a:r>
              <a:rPr lang="fr-FR" sz="1400" b="0" i="0" u="none" strike="noStrike" baseline="0" dirty="0"/>
              <a:t>depuis quelques années. En effet, </a:t>
            </a:r>
            <a:r>
              <a:rPr lang="fr-FR" sz="1400" b="1" i="0" u="none" strike="noStrike" baseline="0" dirty="0"/>
              <a:t>60% des Français </a:t>
            </a:r>
            <a:r>
              <a:rPr lang="fr-FR" sz="1400" b="0" i="0" u="none" strike="noStrike" baseline="0" dirty="0"/>
              <a:t>utilisent aujourd’hui leur mobile pour naviguer sur Internet – et donc pour consulter leurs comptes sociaux, C.Q.F.D. – et le temps passé sur ce </a:t>
            </a:r>
            <a:r>
              <a:rPr lang="fr-FR" sz="1400" b="0" i="0" u="none" strike="noStrike" baseline="0" dirty="0" err="1"/>
              <a:t>device</a:t>
            </a:r>
            <a:r>
              <a:rPr lang="fr-FR" sz="1400" b="0" i="0" u="none" strike="noStrike" baseline="0" dirty="0"/>
              <a:t> est plus important que celui consacré à l’ordinateur. </a:t>
            </a:r>
          </a:p>
          <a:p>
            <a:pPr algn="just"/>
            <a:r>
              <a:rPr lang="fr-FR" sz="1400" b="0" i="0" u="none" strike="noStrike" baseline="0" dirty="0"/>
              <a:t>C’est donc en toute logique que nous avons vu la tendance de </a:t>
            </a:r>
            <a:r>
              <a:rPr lang="fr-FR" sz="1400" b="1" i="0" u="none" strike="noStrike" baseline="0" dirty="0"/>
              <a:t>l’instantané </a:t>
            </a:r>
            <a:r>
              <a:rPr lang="fr-FR" sz="1400" b="0" i="0" u="none" strike="noStrike" baseline="0" dirty="0"/>
              <a:t>émerger avec l’explosion de plateformes telles que Snapchat, Instagram, Facebook Live</a:t>
            </a:r>
            <a:r>
              <a:rPr lang="fr-FR" sz="1400" dirty="0"/>
              <a:t>, </a:t>
            </a:r>
            <a:r>
              <a:rPr lang="fr-FR" sz="1400" dirty="0" err="1"/>
              <a:t>tik</a:t>
            </a:r>
            <a:r>
              <a:rPr lang="fr-FR" sz="1400" dirty="0"/>
              <a:t> </a:t>
            </a:r>
            <a:r>
              <a:rPr lang="fr-FR" sz="1400" dirty="0" err="1"/>
              <a:t>tok</a:t>
            </a:r>
            <a:r>
              <a:rPr lang="fr-FR" sz="1400" dirty="0"/>
              <a:t>…</a:t>
            </a:r>
            <a:endParaRPr lang="fr-FR" sz="1400" b="0" i="0" u="none" strike="noStrike" baseline="0" dirty="0"/>
          </a:p>
          <a:p>
            <a:pPr algn="just"/>
            <a:r>
              <a:rPr lang="fr-FR" sz="1400" b="0" i="0" u="none" strike="noStrike" baseline="0" dirty="0"/>
              <a:t>Côté format, </a:t>
            </a:r>
            <a:r>
              <a:rPr lang="fr-FR" sz="1400" b="1" i="0" u="none" strike="noStrike" baseline="0" dirty="0"/>
              <a:t>la vidéo </a:t>
            </a:r>
            <a:r>
              <a:rPr lang="fr-FR" sz="1400" b="0" i="0" u="none" strike="noStrike" baseline="0" dirty="0"/>
              <a:t>a vu sa cote monter en flèche et fait partie des chouchous des utilisateurs : chaque jour dans le monde, l’équivalent de </a:t>
            </a:r>
            <a:r>
              <a:rPr lang="fr-FR" sz="1400" b="1" i="0" u="none" strike="noStrike" baseline="0" dirty="0"/>
              <a:t>46 000 années de vidéo </a:t>
            </a:r>
            <a:r>
              <a:rPr lang="fr-FR" sz="1400" b="0" i="0" u="none" strike="noStrike" baseline="0" dirty="0"/>
              <a:t>sont visionnées sur YouTube. </a:t>
            </a:r>
          </a:p>
        </p:txBody>
      </p:sp>
    </p:spTree>
    <p:extLst>
      <p:ext uri="{BB962C8B-B14F-4D97-AF65-F5344CB8AC3E}">
        <p14:creationId xmlns:p14="http://schemas.microsoft.com/office/powerpoint/2010/main" val="3088269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DF6731-89D9-4857-B9D3-167296F33232}"/>
              </a:ext>
            </a:extLst>
          </p:cNvPr>
          <p:cNvSpPr>
            <a:spLocks noGrp="1"/>
          </p:cNvSpPr>
          <p:nvPr>
            <p:ph type="title"/>
          </p:nvPr>
        </p:nvSpPr>
        <p:spPr/>
        <p:txBody>
          <a:bodyPr/>
          <a:lstStyle/>
          <a:p>
            <a:br>
              <a:rPr lang="fr-FR" sz="180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L’analyse de sa présence social media </a:t>
            </a:r>
            <a:endParaRPr lang="fr-FR" dirty="0"/>
          </a:p>
        </p:txBody>
      </p:sp>
      <p:sp>
        <p:nvSpPr>
          <p:cNvPr id="3" name="Espace réservé du contenu 2">
            <a:extLst>
              <a:ext uri="{FF2B5EF4-FFF2-40B4-BE49-F238E27FC236}">
                <a16:creationId xmlns:a16="http://schemas.microsoft.com/office/drawing/2014/main" id="{55C6E3ED-78E9-44EB-9BE4-FEBBACAC4CAB}"/>
              </a:ext>
            </a:extLst>
          </p:cNvPr>
          <p:cNvSpPr>
            <a:spLocks noGrp="1"/>
          </p:cNvSpPr>
          <p:nvPr>
            <p:ph idx="1"/>
          </p:nvPr>
        </p:nvSpPr>
        <p:spPr/>
        <p:txBody>
          <a:bodyPr>
            <a:normAutofit/>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Pour analyser la pertinence de votre présence sur les médias sociaux, il est nécessaire de suivre un certain nombre de KPI. </a:t>
            </a:r>
          </a:p>
          <a:p>
            <a:pPr algn="just"/>
            <a:r>
              <a:rPr lang="fr-FR" sz="1800" b="0" i="0" u="none" strike="noStrike" baseline="0" dirty="0"/>
              <a:t>Il existe une multitude d’indicateurs – qualitatifs et quantitatifs – pour vous aider à faire le point sur vos performances. </a:t>
            </a:r>
          </a:p>
          <a:p>
            <a:pPr algn="just"/>
            <a:r>
              <a:rPr lang="fr-FR" sz="1800" b="0" i="0" u="none" strike="noStrike" baseline="0" dirty="0"/>
              <a:t>Chaque média social ne propose pas les mêmes KPI et certains ne livrent même pas de statistiques précises. Facebook – encore lui ! – est l’un des bons élèves en la matière puisque la plateforme propose un nombre très important </a:t>
            </a:r>
            <a:r>
              <a:rPr lang="fr-FR" sz="1800" b="0" i="0" u="none" strike="noStrike" baseline="0" dirty="0" err="1"/>
              <a:t>d’analytics</a:t>
            </a:r>
            <a:r>
              <a:rPr lang="fr-FR" sz="1800" b="0" i="0" u="none" strike="noStrike" baseline="0" dirty="0"/>
              <a:t>. </a:t>
            </a:r>
          </a:p>
          <a:p>
            <a:pPr algn="just"/>
            <a:r>
              <a:rPr lang="fr-FR" sz="1800" b="0" i="0" u="none" strike="noStrike" baseline="0" dirty="0"/>
              <a:t>Gardez cependant bien en tête que vous devrez choisir les </a:t>
            </a:r>
            <a:r>
              <a:rPr lang="fr-FR" sz="1800" b="1" i="0" u="none" strike="noStrike" baseline="0" dirty="0"/>
              <a:t>KPI les plus pertinents pour vous </a:t>
            </a:r>
            <a:r>
              <a:rPr lang="fr-FR" sz="1800" b="0" i="0" u="none" strike="noStrike" baseline="0" dirty="0"/>
              <a:t>en fonction du </a:t>
            </a:r>
            <a:r>
              <a:rPr lang="fr-FR" sz="1800" b="1" i="0" u="none" strike="noStrike" baseline="0" dirty="0"/>
              <a:t>média social </a:t>
            </a:r>
            <a:r>
              <a:rPr lang="fr-FR" sz="1800" b="0" i="0" u="none" strike="noStrike" baseline="0" dirty="0"/>
              <a:t>concerné, des </a:t>
            </a:r>
            <a:r>
              <a:rPr lang="fr-FR" sz="1800" b="1" i="0" u="none" strike="noStrike" baseline="0" dirty="0"/>
              <a:t>actions que vous avez mises en place </a:t>
            </a:r>
            <a:r>
              <a:rPr lang="fr-FR" sz="1800" b="0" i="0" u="none" strike="noStrike" baseline="0" dirty="0"/>
              <a:t>mais aussi des </a:t>
            </a:r>
            <a:r>
              <a:rPr lang="fr-FR" sz="1800" b="1" i="0" u="none" strike="noStrike" baseline="0" dirty="0"/>
              <a:t>objectifs fixés </a:t>
            </a:r>
            <a:endParaRPr lang="fr-FR" sz="1800" b="0" i="0" u="none" strike="noStrike" baseline="0" dirty="0"/>
          </a:p>
        </p:txBody>
      </p:sp>
    </p:spTree>
    <p:extLst>
      <p:ext uri="{BB962C8B-B14F-4D97-AF65-F5344CB8AC3E}">
        <p14:creationId xmlns:p14="http://schemas.microsoft.com/office/powerpoint/2010/main" val="1056862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005623-76D9-47B9-9C41-0E4DF65AEC9A}"/>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Les principaux indicateurs </a:t>
            </a:r>
            <a:endParaRPr lang="fr-FR" dirty="0"/>
          </a:p>
        </p:txBody>
      </p:sp>
      <p:sp>
        <p:nvSpPr>
          <p:cNvPr id="3" name="Espace réservé du contenu 2">
            <a:extLst>
              <a:ext uri="{FF2B5EF4-FFF2-40B4-BE49-F238E27FC236}">
                <a16:creationId xmlns:a16="http://schemas.microsoft.com/office/drawing/2014/main" id="{13F50201-AB99-46FE-9135-4112B29507D4}"/>
              </a:ext>
            </a:extLst>
          </p:cNvPr>
          <p:cNvSpPr>
            <a:spLocks noGrp="1"/>
          </p:cNvSpPr>
          <p:nvPr>
            <p:ph idx="1"/>
          </p:nvPr>
        </p:nvSpPr>
        <p:spPr>
          <a:xfrm>
            <a:off x="685801" y="2065867"/>
            <a:ext cx="10131425" cy="3649133"/>
          </a:xfrm>
        </p:spPr>
        <p:txBody>
          <a:bodyPr>
            <a:noAutofit/>
          </a:bodyPr>
          <a:lstStyle/>
          <a:p>
            <a:pPr algn="l"/>
            <a:endParaRPr lang="fr-FR" sz="1400" b="0" i="0" u="none" strike="noStrike" baseline="0" dirty="0">
              <a:solidFill>
                <a:srgbClr val="000000"/>
              </a:solidFill>
              <a:latin typeface="Myriad Pro" panose="020B0503030403020204" pitchFamily="34" charset="0"/>
            </a:endParaRPr>
          </a:p>
          <a:p>
            <a:pPr algn="just"/>
            <a:r>
              <a:rPr lang="fr-FR" sz="1400" b="0" i="0" u="none" strike="noStrike" baseline="0" dirty="0"/>
              <a:t>Nous avons donc établi une liste – non exhaustive – des typologies de KPI les plus couramment surveillés. Vous pouvez les analyser de manière quotidienne, hebdomadaire ou encore mensuelle : </a:t>
            </a:r>
          </a:p>
          <a:p>
            <a:pPr algn="just"/>
            <a:endParaRPr lang="fr-FR" sz="1400" b="0" i="0" u="none" strike="noStrike" baseline="0" dirty="0"/>
          </a:p>
          <a:p>
            <a:pPr algn="just"/>
            <a:r>
              <a:rPr lang="fr-FR" sz="1400" b="1" i="0" u="none" strike="noStrike" baseline="0" dirty="0"/>
              <a:t>La taille de la communauté : </a:t>
            </a:r>
            <a:r>
              <a:rPr lang="fr-FR" sz="1400" b="0" i="0" u="none" strike="noStrike" baseline="0" dirty="0"/>
              <a:t>le nombre d’abonnés, de followers ou de fans. Il est intéressant de regarder son évolution d’une période sur l’autre et de regarder également le nombre de désabonnements. </a:t>
            </a:r>
            <a:endParaRPr lang="fr-FR" sz="1400" b="0" i="0" u="none" strike="noStrike" baseline="0" dirty="0">
              <a:solidFill>
                <a:srgbClr val="000000"/>
              </a:solidFill>
            </a:endParaRPr>
          </a:p>
          <a:p>
            <a:pPr algn="just"/>
            <a:r>
              <a:rPr lang="fr-FR" sz="1400" b="1" i="0" u="none" strike="noStrike" baseline="0" dirty="0"/>
              <a:t>La constitution de la communauté : </a:t>
            </a:r>
            <a:r>
              <a:rPr lang="fr-FR" sz="1400" b="0" i="0" u="none" strike="noStrike" baseline="0" dirty="0"/>
              <a:t>les données socio-démographiques des personnes composant votre communauté ou des utilisateurs les plus engagés par exemple, l’âge moyen, la répartition hommes/femmes etc. Il est pertinent pour vous de comparer ces données avec celles de vos cibles marketing. </a:t>
            </a:r>
          </a:p>
          <a:p>
            <a:pPr algn="just"/>
            <a:r>
              <a:rPr lang="fr-FR" sz="1400" b="1" i="0" u="none" strike="noStrike" baseline="0" dirty="0"/>
              <a:t>L’engagement des utilisateurs et de la communauté : </a:t>
            </a:r>
            <a:r>
              <a:rPr lang="fr-FR" sz="1400" b="0" i="0" u="none" strike="noStrike" baseline="0" dirty="0"/>
              <a:t>le taux d’engagement. Ce dernier permet de mesurer l’intérêt des personnes exposées à votre contenu. Sur Facebook par exemple, nous considérons qu’un taux d’engagement d’une page au-dessus de 4% sur le mois est très satisfaisant. </a:t>
            </a:r>
          </a:p>
          <a:p>
            <a:pPr algn="just"/>
            <a:r>
              <a:rPr lang="fr-FR" sz="1400" b="1" i="0" u="none" strike="noStrike" baseline="0" dirty="0"/>
              <a:t>Les interactions : </a:t>
            </a:r>
            <a:r>
              <a:rPr lang="fr-FR" sz="1400" b="0" i="0" u="none" strike="noStrike" baseline="0" dirty="0"/>
              <a:t>le nombre de J’aime, de commentaires, de retweets, de partages etc. Le type d’interaction dépend de chaque plateforme. </a:t>
            </a:r>
          </a:p>
          <a:p>
            <a:pPr algn="just"/>
            <a:r>
              <a:rPr lang="fr-FR" sz="1400" b="1" i="0" u="none" strike="noStrike" baseline="0" dirty="0"/>
              <a:t>Les performances publicitaires : </a:t>
            </a:r>
            <a:r>
              <a:rPr lang="fr-FR" sz="1400" b="0" i="0" u="none" strike="noStrike" baseline="0" dirty="0"/>
              <a:t>les indicateurs liés à vos campagnes. Taux de clic, impressions, coût au clic, taux de conversion… Les KPI publicitaires sont très nombreux et varient en fonction des formats mis en place et des objectifs de vos campagnes. </a:t>
            </a:r>
            <a:endParaRPr lang="fr-FR" sz="1400" dirty="0"/>
          </a:p>
        </p:txBody>
      </p:sp>
    </p:spTree>
    <p:extLst>
      <p:ext uri="{BB962C8B-B14F-4D97-AF65-F5344CB8AC3E}">
        <p14:creationId xmlns:p14="http://schemas.microsoft.com/office/powerpoint/2010/main" val="1961932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8032D-72E5-4377-9EE0-0DA83E820D08}"/>
              </a:ext>
            </a:extLst>
          </p:cNvPr>
          <p:cNvSpPr>
            <a:spLocks noGrp="1"/>
          </p:cNvSpPr>
          <p:nvPr>
            <p:ph type="title"/>
          </p:nvPr>
        </p:nvSpPr>
        <p:spPr/>
        <p:txBody>
          <a:bodyPr>
            <a:normAutofit/>
          </a:bodyPr>
          <a:lstStyle/>
          <a:p>
            <a:r>
              <a:rPr lang="fr-FR" sz="1800" b="0" i="0" u="none" strike="noStrike" baseline="0" dirty="0">
                <a:latin typeface="Myriad Pro" panose="020B0503030403020204" pitchFamily="34" charset="0"/>
              </a:rPr>
              <a:t>L’analyse de sa présence social media</a:t>
            </a:r>
            <a:endParaRPr lang="fr-FR" sz="1800" dirty="0"/>
          </a:p>
        </p:txBody>
      </p:sp>
      <p:sp>
        <p:nvSpPr>
          <p:cNvPr id="3" name="Espace réservé du contenu 2">
            <a:extLst>
              <a:ext uri="{FF2B5EF4-FFF2-40B4-BE49-F238E27FC236}">
                <a16:creationId xmlns:a16="http://schemas.microsoft.com/office/drawing/2014/main" id="{E6EAE103-566D-4759-9702-8FAA03A8A530}"/>
              </a:ext>
            </a:extLst>
          </p:cNvPr>
          <p:cNvSpPr>
            <a:spLocks noGrp="1"/>
          </p:cNvSpPr>
          <p:nvPr>
            <p:ph idx="1"/>
          </p:nvPr>
        </p:nvSpPr>
        <p:spPr/>
        <p:txBody>
          <a:bodyPr/>
          <a:lstStyle/>
          <a:p>
            <a:pPr algn="l"/>
            <a:endParaRPr lang="fr-FR" sz="1800" b="0" i="0" u="none" strike="noStrike" baseline="0" dirty="0">
              <a:solidFill>
                <a:srgbClr val="000000"/>
              </a:solidFill>
              <a:latin typeface="Myriad Pro" panose="020B0503030403020204" pitchFamily="34" charset="0"/>
            </a:endParaRPr>
          </a:p>
          <a:p>
            <a:pPr algn="just"/>
            <a:r>
              <a:rPr lang="fr-FR" sz="1800" b="0" i="0" u="none" strike="noStrike" baseline="0" dirty="0"/>
              <a:t>Aujourd’hui, nous ne parlons plus de “course aux fans”. En effet, il est important de vous focaliser sur la qualité de la </a:t>
            </a:r>
            <a:r>
              <a:rPr lang="fr-FR" sz="1800" b="1" i="0" u="none" strike="noStrike" baseline="0" dirty="0"/>
              <a:t>composition de vos communautés</a:t>
            </a:r>
            <a:r>
              <a:rPr lang="fr-FR" sz="1800" b="0" i="0" u="none" strike="noStrike" baseline="0" dirty="0"/>
              <a:t>, leur </a:t>
            </a:r>
            <a:r>
              <a:rPr lang="fr-FR" sz="1800" b="1" i="0" u="none" strike="noStrike" baseline="0" dirty="0"/>
              <a:t>engagement</a:t>
            </a:r>
            <a:r>
              <a:rPr lang="fr-FR" sz="1800" b="0" i="0" u="none" strike="noStrike" baseline="0" dirty="0"/>
              <a:t>, les </a:t>
            </a:r>
            <a:r>
              <a:rPr lang="fr-FR" sz="1800" b="1" i="0" u="none" strike="noStrike" baseline="0" dirty="0"/>
              <a:t>interactions </a:t>
            </a:r>
            <a:r>
              <a:rPr lang="fr-FR" sz="1800" b="0" i="0" u="none" strike="noStrike" baseline="0" dirty="0"/>
              <a:t>mais également sur la </a:t>
            </a:r>
            <a:r>
              <a:rPr lang="fr-FR" sz="1800" b="1" i="0" u="none" strike="noStrike" baseline="0" dirty="0"/>
              <a:t>visibilité de vos contenus</a:t>
            </a:r>
            <a:r>
              <a:rPr lang="fr-FR" sz="1800" b="0" i="0" u="none" strike="noStrike" baseline="0" dirty="0"/>
              <a:t>. </a:t>
            </a:r>
          </a:p>
          <a:p>
            <a:pPr algn="just"/>
            <a:r>
              <a:rPr lang="fr-FR" sz="1800" b="0" i="0" u="none" strike="noStrike" baseline="0" dirty="0"/>
              <a:t>Il est aussi essentiel de surveiller vos KPI lorsque vous mettez des actions spécifiques en place – comme des campagnes par exemple – afin de déterminer la pertinence de ces dernières et en tirer les enseignements nécessaires. </a:t>
            </a:r>
          </a:p>
          <a:p>
            <a:pPr algn="just"/>
            <a:r>
              <a:rPr lang="fr-FR" sz="1800" b="0" i="0" u="none" strike="noStrike" baseline="0" dirty="0"/>
              <a:t>En effet, l’analyse des indicateurs est l’une des étapes incontournables pour ajuster et optimiser votre prise de parole et votre présence sur les médias sociaux.</a:t>
            </a:r>
            <a:endParaRPr lang="fr-FR" dirty="0"/>
          </a:p>
        </p:txBody>
      </p:sp>
    </p:spTree>
    <p:extLst>
      <p:ext uri="{BB962C8B-B14F-4D97-AF65-F5344CB8AC3E}">
        <p14:creationId xmlns:p14="http://schemas.microsoft.com/office/powerpoint/2010/main" val="108578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5F8533-268D-41F1-91DE-D7B9C52651D4}"/>
              </a:ext>
            </a:extLst>
          </p:cNvPr>
          <p:cNvSpPr>
            <a:spLocks noGrp="1"/>
          </p:cNvSpPr>
          <p:nvPr>
            <p:ph type="title"/>
          </p:nvPr>
        </p:nvSpPr>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L’analyse de sa présence social media</a:t>
            </a:r>
            <a:endParaRPr lang="fr-FR" dirty="0"/>
          </a:p>
        </p:txBody>
      </p:sp>
      <p:sp>
        <p:nvSpPr>
          <p:cNvPr id="3" name="Espace réservé du contenu 2">
            <a:extLst>
              <a:ext uri="{FF2B5EF4-FFF2-40B4-BE49-F238E27FC236}">
                <a16:creationId xmlns:a16="http://schemas.microsoft.com/office/drawing/2014/main" id="{52A02570-B210-4BB6-BD87-13EE0B886E6D}"/>
              </a:ext>
            </a:extLst>
          </p:cNvPr>
          <p:cNvSpPr>
            <a:spLocks noGrp="1"/>
          </p:cNvSpPr>
          <p:nvPr>
            <p:ph idx="1"/>
          </p:nvPr>
        </p:nvSpPr>
        <p:spPr>
          <a:xfrm>
            <a:off x="685801" y="2142067"/>
            <a:ext cx="10131425" cy="4106333"/>
          </a:xfrm>
        </p:spPr>
        <p:txBody>
          <a:bodyPr>
            <a:normAutofit lnSpcReduction="10000"/>
          </a:bodyPr>
          <a:lstStyle/>
          <a:p>
            <a:pPr algn="l"/>
            <a:endParaRPr lang="fr-FR" sz="1800" b="0" i="0" u="none" strike="noStrike" baseline="0" dirty="0">
              <a:solidFill>
                <a:srgbClr val="000000"/>
              </a:solidFill>
              <a:latin typeface="Myriad Pro" panose="020B0503030403020204" pitchFamily="34" charset="0"/>
            </a:endParaRPr>
          </a:p>
          <a:p>
            <a:pPr algn="just"/>
            <a:r>
              <a:rPr lang="fr-FR" sz="1500" b="0" i="0" u="none" strike="noStrike" baseline="0" dirty="0"/>
              <a:t>Vous l’aurez compris, une stratégie social media ne se définit pas sur un coin de table et doit être </a:t>
            </a:r>
            <a:r>
              <a:rPr lang="fr-FR" sz="1500" b="1" i="0" u="none" strike="noStrike" baseline="0" dirty="0"/>
              <a:t>réfléchie</a:t>
            </a:r>
            <a:r>
              <a:rPr lang="fr-FR" sz="1500" b="0" i="0" u="none" strike="noStrike" baseline="0" dirty="0"/>
              <a:t>. Cela demande un </a:t>
            </a:r>
            <a:r>
              <a:rPr lang="fr-FR" sz="1500" b="1" i="0" u="none" strike="noStrike" baseline="0" dirty="0"/>
              <a:t>investissement humain et financier </a:t>
            </a:r>
            <a:r>
              <a:rPr lang="fr-FR" sz="1500" b="0" i="0" u="none" strike="noStrike" baseline="0" dirty="0"/>
              <a:t>ainsi qu’une organisation bien ficelée. Le budget à y consacrer est très variable et est fonction de la </a:t>
            </a:r>
            <a:r>
              <a:rPr lang="fr-FR" sz="1500" b="1" i="0" u="none" strike="noStrike" baseline="0" dirty="0"/>
              <a:t>notoriété de votre marque</a:t>
            </a:r>
            <a:r>
              <a:rPr lang="fr-FR" sz="1500" b="0" i="0" u="none" strike="noStrike" baseline="0" dirty="0"/>
              <a:t>, du </a:t>
            </a:r>
            <a:r>
              <a:rPr lang="fr-FR" sz="1500" b="1" i="0" u="none" strike="noStrike" baseline="0" dirty="0"/>
              <a:t>secteur d’activité</a:t>
            </a:r>
            <a:r>
              <a:rPr lang="fr-FR" sz="1500" b="0" i="0" u="none" strike="noStrike" baseline="0" dirty="0"/>
              <a:t>, des </a:t>
            </a:r>
            <a:r>
              <a:rPr lang="fr-FR" sz="1500" b="1" i="0" u="none" strike="noStrike" baseline="0" dirty="0"/>
              <a:t>ressources en interne</a:t>
            </a:r>
            <a:r>
              <a:rPr lang="fr-FR" sz="1500" b="0" i="0" u="none" strike="noStrike" baseline="0" dirty="0"/>
              <a:t>, de vos </a:t>
            </a:r>
            <a:r>
              <a:rPr lang="fr-FR" sz="1500" b="1" i="0" u="none" strike="noStrike" baseline="0" dirty="0"/>
              <a:t>objectifs </a:t>
            </a:r>
            <a:r>
              <a:rPr lang="fr-FR" sz="1500" b="0" i="0" u="none" strike="noStrike" baseline="0" dirty="0"/>
              <a:t>ou encore du </a:t>
            </a:r>
            <a:r>
              <a:rPr lang="fr-FR" sz="1500" b="1" i="0" u="none" strike="noStrike" baseline="0" dirty="0"/>
              <a:t>type de contenu diffusé</a:t>
            </a:r>
            <a:r>
              <a:rPr lang="fr-FR" sz="1500" b="0" i="0" u="none" strike="noStrike" baseline="0" dirty="0"/>
              <a:t>. </a:t>
            </a:r>
          </a:p>
          <a:p>
            <a:pPr algn="just"/>
            <a:r>
              <a:rPr lang="fr-FR" sz="1500" b="0" i="0" u="none" strike="noStrike" baseline="0" dirty="0"/>
              <a:t>Il est donc maintenant temps de vous poser les bonnes questions : avez-vous les ressources en interne pour gérer ? Préférez-vous être accompagné ? </a:t>
            </a:r>
          </a:p>
          <a:p>
            <a:pPr algn="just"/>
            <a:r>
              <a:rPr lang="fr-FR" sz="1500" b="0" i="0" u="none" strike="noStrike" baseline="0" dirty="0"/>
              <a:t>Deux options s’offrent à vous : </a:t>
            </a:r>
          </a:p>
          <a:p>
            <a:pPr algn="just"/>
            <a:r>
              <a:rPr lang="fr-FR" sz="1500" b="1" i="0" u="none" strike="noStrike" baseline="0" dirty="0"/>
              <a:t>L’internalisation : </a:t>
            </a:r>
            <a:r>
              <a:rPr lang="fr-FR" sz="1500" b="0" i="0" u="none" strike="noStrike" baseline="0" dirty="0"/>
              <a:t>vous avez sous la main la personne qui pourra s’occuper de la gestion quotidienne des médias sociaux, de l’animation à la modération, en passant par l’analyse de vos KPI. </a:t>
            </a:r>
          </a:p>
          <a:p>
            <a:pPr algn="just"/>
            <a:r>
              <a:rPr lang="fr-FR" sz="1500" b="1" i="0" u="none" strike="noStrike" baseline="0" dirty="0"/>
              <a:t>L’externalisation : </a:t>
            </a:r>
            <a:r>
              <a:rPr lang="fr-FR" sz="1500" b="0" i="0" u="none" strike="noStrike" baseline="0" dirty="0"/>
              <a:t>vous avez besoin d’un coup de main ? Qu’il s’agisse de la gestion de A à Z de votre présence sur les médias sociaux ou d’une aide partielle. </a:t>
            </a:r>
          </a:p>
          <a:p>
            <a:pPr algn="just"/>
            <a:r>
              <a:rPr lang="fr-FR" sz="1500" b="0" i="0" u="none" strike="noStrike" baseline="0" dirty="0"/>
              <a:t>Cependant, il est important de garder à l’esprit que même si vous décidez de tout confier à un prestataire, une personne en interne devra être mobilisée ponctuellement pour gérer les échanges, comme l’aide à la modération ou la validation des contenus diffusés, avec le contact dédié de l’agence </a:t>
            </a:r>
          </a:p>
        </p:txBody>
      </p:sp>
    </p:spTree>
    <p:extLst>
      <p:ext uri="{BB962C8B-B14F-4D97-AF65-F5344CB8AC3E}">
        <p14:creationId xmlns:p14="http://schemas.microsoft.com/office/powerpoint/2010/main" val="119215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BFAC2D-D6C2-4C87-9676-F06066113D56}"/>
              </a:ext>
            </a:extLst>
          </p:cNvPr>
          <p:cNvSpPr>
            <a:spLocks noGrp="1"/>
          </p:cNvSpPr>
          <p:nvPr>
            <p:ph type="title"/>
          </p:nvPr>
        </p:nvSpPr>
        <p:spPr>
          <a:xfrm>
            <a:off x="1030287" y="373224"/>
            <a:ext cx="10131425" cy="1456267"/>
          </a:xfrm>
        </p:spPr>
        <p:txBody>
          <a:bodyPr>
            <a:normAutofit fontScale="90000"/>
          </a:bodyPr>
          <a:lstStyle/>
          <a:p>
            <a:br>
              <a:rPr lang="fr-FR" sz="1800" b="0" i="0" u="none" strike="noStrike" cap="none" baseline="0" dirty="0">
                <a:solidFill>
                  <a:srgbClr val="000000"/>
                </a:solidFill>
                <a:latin typeface="Myriad Pro" panose="020B0503030403020204" pitchFamily="34" charset="0"/>
              </a:rPr>
            </a:br>
            <a:r>
              <a:rPr lang="fr-FR" sz="1800" b="0" i="0" u="none" strike="noStrike" cap="none" baseline="0" dirty="0">
                <a:latin typeface="+mn-lt"/>
              </a:rPr>
              <a:t>Nous pouvons distinguer deux grandes typologies de plateformes sociales : celles destinées à un </a:t>
            </a:r>
            <a:r>
              <a:rPr lang="fr-FR" sz="1800" b="1" i="0" u="none" strike="noStrike" cap="none" baseline="0" dirty="0">
                <a:latin typeface="+mn-lt"/>
              </a:rPr>
              <a:t>usage plutôt personnel </a:t>
            </a:r>
            <a:r>
              <a:rPr lang="fr-FR" sz="1800" b="0" i="0" u="none" strike="noStrike" cap="none" baseline="0" dirty="0">
                <a:latin typeface="+mn-lt"/>
              </a:rPr>
              <a:t>(</a:t>
            </a:r>
            <a:r>
              <a:rPr lang="fr-FR" sz="1800" b="0" i="0" u="none" strike="noStrike" cap="none" baseline="0" dirty="0" err="1">
                <a:latin typeface="+mn-lt"/>
              </a:rPr>
              <a:t>facebook</a:t>
            </a:r>
            <a:r>
              <a:rPr lang="fr-FR" sz="1800" b="0" i="0" u="none" strike="noStrike" cap="none" baseline="0" dirty="0">
                <a:latin typeface="+mn-lt"/>
              </a:rPr>
              <a:t>, </a:t>
            </a:r>
            <a:r>
              <a:rPr lang="fr-FR" sz="1800" b="0" i="0" u="none" strike="noStrike" cap="none" baseline="0" dirty="0" err="1">
                <a:latin typeface="+mn-lt"/>
              </a:rPr>
              <a:t>snapchat</a:t>
            </a:r>
            <a:r>
              <a:rPr lang="fr-FR" sz="1800" b="0" i="0" u="none" strike="noStrike" cap="none" baseline="0" dirty="0">
                <a:latin typeface="+mn-lt"/>
              </a:rPr>
              <a:t>, </a:t>
            </a:r>
            <a:r>
              <a:rPr lang="fr-FR" sz="1800" b="0" i="0" u="none" strike="noStrike" cap="none" baseline="0" dirty="0" err="1">
                <a:latin typeface="+mn-lt"/>
              </a:rPr>
              <a:t>instagram</a:t>
            </a:r>
            <a:r>
              <a:rPr lang="fr-FR" sz="1800" b="0" i="0" u="none" strike="noStrike" cap="none" baseline="0" dirty="0">
                <a:latin typeface="+mn-lt"/>
              </a:rPr>
              <a:t>…) et celles dédiées à une </a:t>
            </a:r>
            <a:r>
              <a:rPr lang="fr-FR" sz="1800" b="1" i="0" u="none" strike="noStrike" cap="none" baseline="0" dirty="0">
                <a:latin typeface="+mn-lt"/>
              </a:rPr>
              <a:t>utilisation professionnelle</a:t>
            </a:r>
            <a:r>
              <a:rPr lang="fr-FR" sz="1800" b="0" i="0" u="none" strike="noStrike" cap="none" baseline="0" dirty="0">
                <a:latin typeface="+mn-lt"/>
              </a:rPr>
              <a:t>, comme </a:t>
            </a:r>
            <a:r>
              <a:rPr lang="fr-FR" sz="1800" b="0" i="0" u="none" strike="noStrike" cap="none" baseline="0" dirty="0" err="1">
                <a:latin typeface="+mn-lt"/>
              </a:rPr>
              <a:t>linkedin</a:t>
            </a:r>
            <a:r>
              <a:rPr lang="fr-FR" sz="1800" b="0" i="0" u="none" strike="noStrike" cap="none" baseline="0" dirty="0">
                <a:latin typeface="+mn-lt"/>
              </a:rPr>
              <a:t> ou </a:t>
            </a:r>
            <a:r>
              <a:rPr lang="fr-FR" sz="1800" b="0" i="0" u="none" strike="noStrike" cap="none" baseline="0" dirty="0" err="1">
                <a:latin typeface="+mn-lt"/>
              </a:rPr>
              <a:t>viadeo</a:t>
            </a:r>
            <a:r>
              <a:rPr lang="fr-FR" sz="1800" b="0" i="0" u="none" strike="noStrike" cap="none" baseline="0" dirty="0">
                <a:latin typeface="+mn-lt"/>
              </a:rPr>
              <a:t>. Dans les faits, la frontière entre pro et perso est mince et certaines plateformes sont ainsi devenues “androgynes”, à l’instar de twitter ou même </a:t>
            </a:r>
            <a:r>
              <a:rPr lang="fr-FR" sz="1800" b="0" i="0" u="none" strike="noStrike" cap="none" baseline="0" dirty="0" err="1">
                <a:latin typeface="+mn-lt"/>
              </a:rPr>
              <a:t>facebook</a:t>
            </a:r>
            <a:r>
              <a:rPr lang="fr-FR" sz="1800" b="0" i="0" u="none" strike="noStrike" cap="none" baseline="0" dirty="0">
                <a:latin typeface="+mn-lt"/>
              </a:rPr>
              <a:t> </a:t>
            </a:r>
            <a:endParaRPr lang="fr-FR" cap="none" dirty="0">
              <a:latin typeface="+mn-lt"/>
            </a:endParaRPr>
          </a:p>
        </p:txBody>
      </p:sp>
      <p:sp>
        <p:nvSpPr>
          <p:cNvPr id="3" name="Espace réservé du contenu 2">
            <a:extLst>
              <a:ext uri="{FF2B5EF4-FFF2-40B4-BE49-F238E27FC236}">
                <a16:creationId xmlns:a16="http://schemas.microsoft.com/office/drawing/2014/main" id="{D77F039F-1F28-402C-805D-EF86B2ACC91A}"/>
              </a:ext>
            </a:extLst>
          </p:cNvPr>
          <p:cNvSpPr>
            <a:spLocks noGrp="1"/>
          </p:cNvSpPr>
          <p:nvPr>
            <p:ph idx="1"/>
          </p:nvPr>
        </p:nvSpPr>
        <p:spPr>
          <a:xfrm>
            <a:off x="900405" y="2093530"/>
            <a:ext cx="10131425" cy="3624643"/>
          </a:xfrm>
        </p:spPr>
        <p:txBody>
          <a:bodyPr>
            <a:normAutofit lnSpcReduction="10000"/>
          </a:bodyPr>
          <a:lstStyle/>
          <a:p>
            <a:pPr algn="l"/>
            <a:endParaRPr lang="fr-FR" sz="1800" b="0" i="0" u="none" strike="noStrike" baseline="0" dirty="0">
              <a:solidFill>
                <a:srgbClr val="000000"/>
              </a:solidFill>
              <a:latin typeface="Myriad Pro" panose="020B0503030403020204" pitchFamily="34" charset="0"/>
            </a:endParaRPr>
          </a:p>
          <a:p>
            <a:pPr algn="just"/>
            <a:r>
              <a:rPr lang="fr-FR" sz="1600" b="1" i="0" u="none" strike="noStrike" baseline="0" dirty="0"/>
              <a:t>Et les marques dans tout ça ? </a:t>
            </a:r>
            <a:endParaRPr lang="fr-FR" sz="1600" b="1" i="0" u="none" strike="noStrike" baseline="0" dirty="0">
              <a:solidFill>
                <a:srgbClr val="000000"/>
              </a:solidFill>
            </a:endParaRPr>
          </a:p>
          <a:p>
            <a:pPr algn="just"/>
            <a:r>
              <a:rPr lang="fr-FR" sz="1600" b="1" i="0" u="none" strike="noStrike" baseline="0" dirty="0"/>
              <a:t>Intégrer le quotidien de l’internaute </a:t>
            </a:r>
            <a:r>
              <a:rPr lang="fr-FR" sz="1600" b="0" i="0" u="none" strike="noStrike" baseline="0" dirty="0"/>
              <a:t>en vous immisçant subtilement dans ses fils d’actualités – selon le bon vouloir des algorithmes, voilà aussi toute la force des médias sociaux. </a:t>
            </a:r>
          </a:p>
          <a:p>
            <a:pPr algn="just"/>
            <a:r>
              <a:rPr lang="fr-FR" sz="1600" b="0" i="0" u="none" strike="noStrike" baseline="0" dirty="0"/>
              <a:t>Alors dans quel(s) but(s) les marques et entreprises françaises exploitent-elles aujourd’hui cette opportunité ? Pour 72 % d’entre elles, l’objectif est de pouvoir </a:t>
            </a:r>
            <a:r>
              <a:rPr lang="fr-FR" sz="1600" b="1" i="0" u="none" strike="noStrike" baseline="0" dirty="0"/>
              <a:t>communiquer auprès des influenceurs</a:t>
            </a:r>
            <a:r>
              <a:rPr lang="fr-FR" sz="1600" b="0" i="0" u="none" strike="noStrike" baseline="0" dirty="0"/>
              <a:t>, 70 % espèrent </a:t>
            </a:r>
            <a:r>
              <a:rPr lang="fr-FR" sz="1600" b="1" i="0" u="none" strike="noStrike" baseline="0" dirty="0"/>
              <a:t>renforcer la relation client </a:t>
            </a:r>
            <a:r>
              <a:rPr lang="fr-FR" sz="1600" b="0" i="0" u="none" strike="noStrike" baseline="0" dirty="0"/>
              <a:t>et 60 % voient les plateformes sociales comme un véritable </a:t>
            </a:r>
            <a:r>
              <a:rPr lang="fr-FR" sz="1600" b="1" i="0" u="none" strike="noStrike" baseline="0" dirty="0"/>
              <a:t>outil de veille</a:t>
            </a:r>
            <a:r>
              <a:rPr lang="fr-FR" sz="1600" b="0" i="0" u="none" strike="noStrike" baseline="0" dirty="0"/>
              <a:t>. </a:t>
            </a:r>
          </a:p>
          <a:p>
            <a:pPr algn="just"/>
            <a:r>
              <a:rPr lang="fr-FR" sz="1600" b="0" i="0" u="none" strike="noStrike" baseline="0" dirty="0"/>
              <a:t>Ainsi, les médias sociaux peuvent devenir de </a:t>
            </a:r>
            <a:r>
              <a:rPr lang="fr-FR" sz="1600" b="1" i="0" u="none" strike="noStrike" baseline="0" dirty="0"/>
              <a:t>vrais alliés de votre marque, </a:t>
            </a:r>
            <a:r>
              <a:rPr lang="fr-FR" sz="1600" b="0" i="0" u="none" strike="noStrike" baseline="0" dirty="0"/>
              <a:t>en </a:t>
            </a:r>
            <a:r>
              <a:rPr lang="fr-FR" sz="1600" b="1" i="0" u="none" strike="noStrike" baseline="0" dirty="0"/>
              <a:t>favorisant la recommandation</a:t>
            </a:r>
            <a:r>
              <a:rPr lang="fr-FR" sz="1600" b="0" i="0" u="none" strike="noStrike" baseline="0" dirty="0"/>
              <a:t>, le bouche-à-oreille ou en vous aidant à bâtir une communauté d’ambassadeurs. Car aujourd’hui, les internautes ne sont plus de simples spectateurs : ils sont devenus de </a:t>
            </a:r>
            <a:r>
              <a:rPr lang="fr-FR" sz="1600" b="1" i="0" u="none" strike="noStrike" baseline="0" dirty="0"/>
              <a:t>véritables acteurs des médias sociaux</a:t>
            </a:r>
            <a:r>
              <a:rPr lang="fr-FR" sz="1600" b="0" i="0" u="none" strike="noStrike" baseline="0" dirty="0"/>
              <a:t>, qui utilisent ces plateformes comme des outils d’expression de leurs opinions, aussi bien auprès de leurs réseaux que des marques. </a:t>
            </a:r>
          </a:p>
          <a:p>
            <a:pPr algn="just"/>
            <a:r>
              <a:rPr lang="fr-FR" sz="1600" b="1" i="0" u="none" strike="noStrike" baseline="0" dirty="0"/>
              <a:t>Entrer en contact </a:t>
            </a:r>
            <a:r>
              <a:rPr lang="fr-FR" sz="1600" b="0" i="0" u="none" strike="noStrike" baseline="0" dirty="0"/>
              <a:t>avec vos cibles, les </a:t>
            </a:r>
            <a:r>
              <a:rPr lang="fr-FR" sz="1600" b="1" i="0" u="none" strike="noStrike" baseline="0" dirty="0"/>
              <a:t>observer</a:t>
            </a:r>
            <a:r>
              <a:rPr lang="fr-FR" sz="1600" b="0" i="0" u="none" strike="noStrike" baseline="0" dirty="0"/>
              <a:t>, les </a:t>
            </a:r>
            <a:r>
              <a:rPr lang="fr-FR" sz="1600" b="1" i="0" u="none" strike="noStrike" baseline="0" dirty="0"/>
              <a:t>comprendre</a:t>
            </a:r>
            <a:r>
              <a:rPr lang="fr-FR" sz="1600" b="0" i="0" u="none" strike="noStrike" baseline="0" dirty="0"/>
              <a:t>… Voilà donc de belles opportunités qui s’offrent à vous, mais encore faut-il exploiter les bonnes plateformes, de la bonne manière... </a:t>
            </a:r>
            <a:endParaRPr lang="fr-FR" sz="1600" dirty="0"/>
          </a:p>
        </p:txBody>
      </p:sp>
    </p:spTree>
    <p:extLst>
      <p:ext uri="{BB962C8B-B14F-4D97-AF65-F5344CB8AC3E}">
        <p14:creationId xmlns:p14="http://schemas.microsoft.com/office/powerpoint/2010/main" val="2939698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17DE81-DBA0-9765-9849-0EFF0E95638B}"/>
              </a:ext>
            </a:extLst>
          </p:cNvPr>
          <p:cNvSpPr>
            <a:spLocks noGrp="1"/>
          </p:cNvSpPr>
          <p:nvPr>
            <p:ph type="title"/>
          </p:nvPr>
        </p:nvSpPr>
        <p:spPr>
          <a:xfrm>
            <a:off x="685801" y="240485"/>
            <a:ext cx="10131425" cy="1456267"/>
          </a:xfrm>
        </p:spPr>
        <p:txBody>
          <a:bodyPr/>
          <a:lstStyle/>
          <a:p>
            <a:r>
              <a:rPr lang="fr-FR" dirty="0"/>
              <a:t>Panorama des réseaux sociaux</a:t>
            </a:r>
          </a:p>
        </p:txBody>
      </p:sp>
      <p:pic>
        <p:nvPicPr>
          <p:cNvPr id="1026" name="Picture 2">
            <a:extLst>
              <a:ext uri="{FF2B5EF4-FFF2-40B4-BE49-F238E27FC236}">
                <a16:creationId xmlns:a16="http://schemas.microsoft.com/office/drawing/2014/main" id="{6909572B-EE27-3DBB-26C7-4A4FBF1DCB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6833" y="1780812"/>
            <a:ext cx="7959661" cy="4302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438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3CAB60-0C75-91E5-DD4B-DBA525F666EC}"/>
              </a:ext>
            </a:extLst>
          </p:cNvPr>
          <p:cNvSpPr>
            <a:spLocks noGrp="1"/>
          </p:cNvSpPr>
          <p:nvPr>
            <p:ph type="title"/>
          </p:nvPr>
        </p:nvSpPr>
        <p:spPr>
          <a:xfrm>
            <a:off x="685801" y="265652"/>
            <a:ext cx="10131425" cy="1456267"/>
          </a:xfrm>
        </p:spPr>
        <p:txBody>
          <a:bodyPr/>
          <a:lstStyle/>
          <a:p>
            <a:r>
              <a:rPr lang="fr-FR" dirty="0"/>
              <a:t>Panorama des réseaux sociaux</a:t>
            </a:r>
          </a:p>
        </p:txBody>
      </p:sp>
      <p:pic>
        <p:nvPicPr>
          <p:cNvPr id="2050" name="Picture 2">
            <a:extLst>
              <a:ext uri="{FF2B5EF4-FFF2-40B4-BE49-F238E27FC236}">
                <a16:creationId xmlns:a16="http://schemas.microsoft.com/office/drawing/2014/main" id="{C0D61CD4-9CEC-C5BB-B17D-BC1A9218FA7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8149" y="1503974"/>
            <a:ext cx="7443396" cy="4777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73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10669F-9655-D11B-6486-A0A14B5A2BFB}"/>
              </a:ext>
            </a:extLst>
          </p:cNvPr>
          <p:cNvSpPr>
            <a:spLocks noGrp="1"/>
          </p:cNvSpPr>
          <p:nvPr>
            <p:ph type="title"/>
          </p:nvPr>
        </p:nvSpPr>
        <p:spPr>
          <a:xfrm>
            <a:off x="685800" y="231995"/>
            <a:ext cx="10131425" cy="1176634"/>
          </a:xfrm>
        </p:spPr>
        <p:txBody>
          <a:bodyPr/>
          <a:lstStyle/>
          <a:p>
            <a:r>
              <a:rPr lang="fr-FR" dirty="0"/>
              <a:t>Panorama des réseaux sociaux</a:t>
            </a:r>
          </a:p>
        </p:txBody>
      </p:sp>
      <p:sp>
        <p:nvSpPr>
          <p:cNvPr id="3" name="Espace réservé du contenu 2">
            <a:extLst>
              <a:ext uri="{FF2B5EF4-FFF2-40B4-BE49-F238E27FC236}">
                <a16:creationId xmlns:a16="http://schemas.microsoft.com/office/drawing/2014/main" id="{EF1F3833-95F9-5001-1D48-DA2F2647E680}"/>
              </a:ext>
            </a:extLst>
          </p:cNvPr>
          <p:cNvSpPr>
            <a:spLocks noGrp="1"/>
          </p:cNvSpPr>
          <p:nvPr>
            <p:ph idx="1"/>
          </p:nvPr>
        </p:nvSpPr>
        <p:spPr>
          <a:xfrm>
            <a:off x="685800" y="418867"/>
            <a:ext cx="10131425" cy="3344333"/>
          </a:xfrm>
        </p:spPr>
        <p:txBody>
          <a:bodyPr/>
          <a:lstStyle/>
          <a:p>
            <a:r>
              <a:rPr lang="fr-FR" dirty="0"/>
              <a:t>Lancé il y a seulement 5 ans suite au rachat de </a:t>
            </a:r>
            <a:r>
              <a:rPr lang="fr-FR" dirty="0" err="1"/>
              <a:t>Musicaly</a:t>
            </a:r>
            <a:r>
              <a:rPr lang="fr-FR" dirty="0"/>
              <a:t>, </a:t>
            </a:r>
            <a:r>
              <a:rPr lang="fr-FR" dirty="0" err="1"/>
              <a:t>TikTok</a:t>
            </a:r>
            <a:r>
              <a:rPr lang="fr-FR" dirty="0"/>
              <a:t> a su s’imposer comme le fer de lance des grandes plateformes sociales grâce à une stratégie de recrutement particulièrement agressive et surtout une rapidité d’exécution sans pareil. Certes, l’audience de </a:t>
            </a:r>
            <a:r>
              <a:rPr lang="fr-FR" dirty="0" err="1"/>
              <a:t>TikTok</a:t>
            </a:r>
            <a:r>
              <a:rPr lang="fr-FR" dirty="0"/>
              <a:t> est deux fois plus petite que celle de Facebook, mais l’application d’origine chinoise est devenue la destination favorite de la génération Z : 76% des 16-18 ans déclarent ne plus utiliser Facebook, remplacé par </a:t>
            </a:r>
            <a:r>
              <a:rPr lang="fr-FR" dirty="0" err="1"/>
              <a:t>TikTok</a:t>
            </a:r>
            <a:r>
              <a:rPr lang="fr-FR" dirty="0"/>
              <a:t>. </a:t>
            </a:r>
          </a:p>
        </p:txBody>
      </p:sp>
      <p:pic>
        <p:nvPicPr>
          <p:cNvPr id="3074" name="Picture 2">
            <a:extLst>
              <a:ext uri="{FF2B5EF4-FFF2-40B4-BE49-F238E27FC236}">
                <a16:creationId xmlns:a16="http://schemas.microsoft.com/office/drawing/2014/main" id="{351E8445-4B84-977B-F93F-E16063C6F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0252" y="3187584"/>
            <a:ext cx="6205931" cy="3438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618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BEDA80-FB3D-B925-6BCA-9BA714CE67D6}"/>
              </a:ext>
            </a:extLst>
          </p:cNvPr>
          <p:cNvSpPr>
            <a:spLocks noGrp="1"/>
          </p:cNvSpPr>
          <p:nvPr>
            <p:ph type="title"/>
          </p:nvPr>
        </p:nvSpPr>
        <p:spPr/>
        <p:txBody>
          <a:bodyPr>
            <a:normAutofit fontScale="90000"/>
          </a:bodyPr>
          <a:lstStyle/>
          <a:p>
            <a:r>
              <a:rPr lang="fr-FR" dirty="0"/>
              <a:t>Le métavers sera-t-il une alternative viable aux médias sociaux ?</a:t>
            </a:r>
            <a:br>
              <a:rPr lang="fr-FR" dirty="0"/>
            </a:br>
            <a:endParaRPr lang="fr-FR" dirty="0"/>
          </a:p>
        </p:txBody>
      </p:sp>
      <p:sp>
        <p:nvSpPr>
          <p:cNvPr id="3" name="Espace réservé du contenu 2">
            <a:extLst>
              <a:ext uri="{FF2B5EF4-FFF2-40B4-BE49-F238E27FC236}">
                <a16:creationId xmlns:a16="http://schemas.microsoft.com/office/drawing/2014/main" id="{C9E89682-CF26-4F4D-266C-243E251C3EEF}"/>
              </a:ext>
            </a:extLst>
          </p:cNvPr>
          <p:cNvSpPr>
            <a:spLocks noGrp="1"/>
          </p:cNvSpPr>
          <p:nvPr>
            <p:ph idx="1"/>
          </p:nvPr>
        </p:nvSpPr>
        <p:spPr>
          <a:xfrm>
            <a:off x="685801" y="1604433"/>
            <a:ext cx="10131425" cy="3649133"/>
          </a:xfrm>
        </p:spPr>
        <p:txBody>
          <a:bodyPr/>
          <a:lstStyle/>
          <a:p>
            <a:pPr marL="0" indent="0">
              <a:buNone/>
            </a:pPr>
            <a:endParaRPr lang="fr-FR" dirty="0"/>
          </a:p>
          <a:p>
            <a:r>
              <a:rPr lang="fr-FR" dirty="0"/>
              <a:t>Pour mémoire, </a:t>
            </a:r>
            <a:r>
              <a:rPr lang="fr-FR" b="1" dirty="0"/>
              <a:t>les médias sociaux désignent « un ensemble de services permettant de développer des conversations et des interactions sociales sur le web ou les applications mobiles », </a:t>
            </a:r>
            <a:r>
              <a:rPr lang="fr-FR" dirty="0"/>
              <a:t>tandis que le </a:t>
            </a:r>
            <a:r>
              <a:rPr lang="fr-FR" b="1" dirty="0"/>
              <a:t>métavers désigne « un média immersif où des avatars vivent des expériences dans des environnements virtuels persistants ». </a:t>
            </a:r>
            <a:r>
              <a:rPr lang="fr-FR" dirty="0"/>
              <a:t>Ce sont des supports numériques très différents répondant à des besoins et contextes d’usages spécifiques. </a:t>
            </a:r>
          </a:p>
        </p:txBody>
      </p:sp>
      <p:pic>
        <p:nvPicPr>
          <p:cNvPr id="4098" name="Picture 2">
            <a:extLst>
              <a:ext uri="{FF2B5EF4-FFF2-40B4-BE49-F238E27FC236}">
                <a16:creationId xmlns:a16="http://schemas.microsoft.com/office/drawing/2014/main" id="{CDCCE560-17FA-F9C8-9C32-315BCEE3B3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0" y="4792134"/>
            <a:ext cx="70485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619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6F1319-1CEE-487C-8D97-B143D0080FEA}"/>
              </a:ext>
            </a:extLst>
          </p:cNvPr>
          <p:cNvSpPr>
            <a:spLocks noGrp="1"/>
          </p:cNvSpPr>
          <p:nvPr>
            <p:ph type="title"/>
          </p:nvPr>
        </p:nvSpPr>
        <p:spPr>
          <a:xfrm>
            <a:off x="685801" y="385666"/>
            <a:ext cx="10131425" cy="1456267"/>
          </a:xfrm>
        </p:spPr>
        <p:txBody>
          <a:bodyPr/>
          <a:lstStyle/>
          <a:p>
            <a:br>
              <a:rPr lang="fr-FR" sz="1800" b="0" i="0" u="none" strike="noStrike" baseline="0" dirty="0">
                <a:solidFill>
                  <a:srgbClr val="000000"/>
                </a:solidFill>
                <a:latin typeface="Myriad Pro" panose="020B0503030403020204" pitchFamily="34" charset="0"/>
              </a:rPr>
            </a:br>
            <a:r>
              <a:rPr lang="fr-FR" sz="1800" b="0" i="0" u="none" strike="noStrike" baseline="0" dirty="0">
                <a:latin typeface="Myriad Pro" panose="020B0503030403020204" pitchFamily="34" charset="0"/>
              </a:rPr>
              <a:t>Les objectifs d’une présence social media </a:t>
            </a:r>
            <a:endParaRPr lang="fr-FR" dirty="0"/>
          </a:p>
        </p:txBody>
      </p:sp>
      <p:sp>
        <p:nvSpPr>
          <p:cNvPr id="3" name="Espace réservé du contenu 2">
            <a:extLst>
              <a:ext uri="{FF2B5EF4-FFF2-40B4-BE49-F238E27FC236}">
                <a16:creationId xmlns:a16="http://schemas.microsoft.com/office/drawing/2014/main" id="{EB39FF4E-355D-48C0-9A91-36A161D9F518}"/>
              </a:ext>
            </a:extLst>
          </p:cNvPr>
          <p:cNvSpPr>
            <a:spLocks noGrp="1"/>
          </p:cNvSpPr>
          <p:nvPr>
            <p:ph idx="1"/>
          </p:nvPr>
        </p:nvSpPr>
        <p:spPr>
          <a:xfrm>
            <a:off x="685801" y="1418253"/>
            <a:ext cx="10131425" cy="4830147"/>
          </a:xfrm>
        </p:spPr>
        <p:txBody>
          <a:bodyPr>
            <a:normAutofit lnSpcReduction="10000"/>
          </a:bodyPr>
          <a:lstStyle/>
          <a:p>
            <a:pPr algn="l"/>
            <a:endParaRPr lang="fr-FR" sz="1800" b="0" i="0" u="none" strike="noStrike" baseline="0" dirty="0">
              <a:solidFill>
                <a:srgbClr val="000000"/>
              </a:solidFill>
              <a:latin typeface="Myriad Pro" panose="020B0503030403020204" pitchFamily="34" charset="0"/>
            </a:endParaRPr>
          </a:p>
          <a:p>
            <a:pPr algn="l"/>
            <a:endParaRPr lang="fr-FR" sz="1800" b="0" i="0" u="none" strike="noStrike" baseline="0" dirty="0">
              <a:solidFill>
                <a:srgbClr val="000000"/>
              </a:solidFill>
              <a:latin typeface="Myriad Pro" panose="020B0503030403020204" pitchFamily="34" charset="0"/>
            </a:endParaRPr>
          </a:p>
          <a:p>
            <a:pPr algn="just"/>
            <a:r>
              <a:rPr lang="fr-FR" dirty="0"/>
              <a:t>P</a:t>
            </a:r>
            <a:r>
              <a:rPr lang="fr-FR" sz="1800" b="0" i="0" u="none" strike="noStrike" baseline="0" dirty="0"/>
              <a:t>ensez S.M.A.R.T !  voici une petite piqûre de rappel sur la manière dont vous devez – théoriquement – penser vos objectifs marketing : </a:t>
            </a:r>
            <a:endParaRPr lang="fr-FR" sz="1800" b="0" i="0" u="none" strike="noStrike" baseline="0" dirty="0">
              <a:solidFill>
                <a:srgbClr val="000000"/>
              </a:solidFill>
            </a:endParaRPr>
          </a:p>
          <a:p>
            <a:pPr algn="just"/>
            <a:r>
              <a:rPr lang="fr-FR" sz="1800" b="0" i="0" u="none" strike="noStrike" baseline="0" dirty="0">
                <a:solidFill>
                  <a:srgbClr val="FF0000"/>
                </a:solidFill>
              </a:rPr>
              <a:t>S</a:t>
            </a:r>
            <a:r>
              <a:rPr lang="fr-FR" sz="1800" b="0" i="0" u="none" strike="noStrike" baseline="0" dirty="0"/>
              <a:t>pécifique </a:t>
            </a:r>
          </a:p>
          <a:p>
            <a:pPr algn="just"/>
            <a:r>
              <a:rPr lang="fr-FR" sz="1800" b="0" i="0" u="none" strike="noStrike" baseline="0" dirty="0">
                <a:solidFill>
                  <a:srgbClr val="FF0000"/>
                </a:solidFill>
              </a:rPr>
              <a:t>M</a:t>
            </a:r>
            <a:r>
              <a:rPr lang="fr-FR" sz="1800" b="0" i="0" u="none" strike="noStrike" baseline="0" dirty="0"/>
              <a:t>esurable </a:t>
            </a:r>
          </a:p>
          <a:p>
            <a:pPr algn="just"/>
            <a:r>
              <a:rPr lang="fr-FR" sz="1800" b="0" i="0" u="none" strike="noStrike" baseline="0" dirty="0">
                <a:solidFill>
                  <a:srgbClr val="FF0000"/>
                </a:solidFill>
              </a:rPr>
              <a:t>A</a:t>
            </a:r>
            <a:r>
              <a:rPr lang="fr-FR" sz="1800" b="0" i="0" u="none" strike="noStrike" baseline="0" dirty="0"/>
              <a:t>cceptable </a:t>
            </a:r>
          </a:p>
          <a:p>
            <a:pPr algn="just"/>
            <a:r>
              <a:rPr lang="fr-FR" sz="1800" b="0" i="0" u="none" strike="noStrike" baseline="0" dirty="0">
                <a:solidFill>
                  <a:srgbClr val="FF0000"/>
                </a:solidFill>
              </a:rPr>
              <a:t>R</a:t>
            </a:r>
            <a:r>
              <a:rPr lang="fr-FR" sz="1800" b="0" i="0" u="none" strike="noStrike" baseline="0" dirty="0"/>
              <a:t>éaliste </a:t>
            </a:r>
          </a:p>
          <a:p>
            <a:pPr algn="just"/>
            <a:r>
              <a:rPr lang="fr-FR" sz="1800" b="0" i="0" u="none" strike="noStrike" baseline="0" dirty="0">
                <a:solidFill>
                  <a:srgbClr val="FF0000"/>
                </a:solidFill>
              </a:rPr>
              <a:t>T</a:t>
            </a:r>
            <a:r>
              <a:rPr lang="fr-FR" sz="1800" b="0" i="0" u="none" strike="noStrike" baseline="0" dirty="0"/>
              <a:t>emporellement défini</a:t>
            </a:r>
          </a:p>
          <a:p>
            <a:pPr algn="just"/>
            <a:endParaRPr lang="fr-FR" dirty="0"/>
          </a:p>
          <a:p>
            <a:pPr algn="l"/>
            <a:endParaRPr lang="fr-FR" sz="1800" b="0" i="0" u="none" strike="noStrike" baseline="0" dirty="0">
              <a:solidFill>
                <a:srgbClr val="000000"/>
              </a:solidFill>
            </a:endParaRPr>
          </a:p>
          <a:p>
            <a:pPr algn="just"/>
            <a:r>
              <a:rPr lang="fr-FR" sz="1800" b="0" i="0" u="none" strike="noStrike" baseline="0" dirty="0"/>
              <a:t>Après cette mini révision théorique, parlons un peu de la pratique ! Quels objectifs concrets allez-vous fixer pour votre stratégie social media ?  </a:t>
            </a:r>
            <a:endParaRPr lang="fr-FR" dirty="0"/>
          </a:p>
        </p:txBody>
      </p:sp>
    </p:spTree>
    <p:extLst>
      <p:ext uri="{BB962C8B-B14F-4D97-AF65-F5344CB8AC3E}">
        <p14:creationId xmlns:p14="http://schemas.microsoft.com/office/powerpoint/2010/main" val="970055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C8CA7-0374-4FDF-A62C-663745782CF0}"/>
              </a:ext>
            </a:extLst>
          </p:cNvPr>
          <p:cNvSpPr>
            <a:spLocks noGrp="1"/>
          </p:cNvSpPr>
          <p:nvPr>
            <p:ph type="title"/>
          </p:nvPr>
        </p:nvSpPr>
        <p:spPr>
          <a:xfrm>
            <a:off x="825760" y="748004"/>
            <a:ext cx="10131425" cy="706016"/>
          </a:xfrm>
        </p:spPr>
        <p:txBody>
          <a:bodyPr>
            <a:normAutofit fontScale="90000"/>
          </a:bodyPr>
          <a:lstStyle/>
          <a:p>
            <a:r>
              <a:rPr lang="fr-FR" sz="3100" b="0" i="0" u="none" strike="noStrike" baseline="0" dirty="0">
                <a:latin typeface="+mn-lt"/>
              </a:rPr>
              <a:t>les </a:t>
            </a:r>
            <a:r>
              <a:rPr lang="fr-FR" sz="3100" b="1" i="0" u="none" strike="noStrike" baseline="0" dirty="0">
                <a:latin typeface="+mn-lt"/>
              </a:rPr>
              <a:t>8 principaux objectifs</a:t>
            </a:r>
            <a:r>
              <a:rPr lang="fr-FR" sz="3100" dirty="0">
                <a:latin typeface="+mn-lt"/>
              </a:rPr>
              <a:t> </a:t>
            </a:r>
            <a:r>
              <a:rPr lang="fr-FR" sz="3100" b="0" i="0" u="none" strike="noStrike" baseline="0" dirty="0">
                <a:latin typeface="+mn-lt"/>
              </a:rPr>
              <a:t>; </a:t>
            </a:r>
            <a:br>
              <a:rPr lang="fr-FR" sz="3600" b="0" i="0" u="none" strike="noStrike" baseline="0" dirty="0">
                <a:latin typeface="+mn-lt"/>
              </a:rPr>
            </a:br>
            <a:endParaRPr lang="fr-FR" dirty="0">
              <a:latin typeface="+mn-lt"/>
            </a:endParaRPr>
          </a:p>
        </p:txBody>
      </p:sp>
      <p:sp>
        <p:nvSpPr>
          <p:cNvPr id="3" name="Espace réservé du contenu 2">
            <a:extLst>
              <a:ext uri="{FF2B5EF4-FFF2-40B4-BE49-F238E27FC236}">
                <a16:creationId xmlns:a16="http://schemas.microsoft.com/office/drawing/2014/main" id="{DBEE249F-6555-4D1C-ACF8-57A3AADC1BD2}"/>
              </a:ext>
            </a:extLst>
          </p:cNvPr>
          <p:cNvSpPr>
            <a:spLocks noGrp="1"/>
          </p:cNvSpPr>
          <p:nvPr>
            <p:ph idx="1"/>
          </p:nvPr>
        </p:nvSpPr>
        <p:spPr>
          <a:xfrm>
            <a:off x="685801" y="1101012"/>
            <a:ext cx="11024117" cy="5253135"/>
          </a:xfrm>
        </p:spPr>
        <p:txBody>
          <a:bodyPr>
            <a:normAutofit/>
          </a:bodyPr>
          <a:lstStyle/>
          <a:p>
            <a:pPr marL="0" indent="0" algn="l">
              <a:buNone/>
            </a:pPr>
            <a:endParaRPr lang="fr-FR" sz="1800" b="0" i="0" u="none" strike="noStrike" baseline="0" dirty="0">
              <a:solidFill>
                <a:srgbClr val="000000"/>
              </a:solidFill>
              <a:latin typeface="Open Sans" panose="020B0606030504020204" pitchFamily="34" charset="0"/>
            </a:endParaRPr>
          </a:p>
          <a:p>
            <a:pPr algn="just"/>
            <a:r>
              <a:rPr lang="fr-FR" sz="1500" b="1" i="0" u="sng" strike="noStrike" baseline="0" dirty="0"/>
              <a:t>Notoriété et visibilité : </a:t>
            </a:r>
            <a:r>
              <a:rPr lang="fr-FR" sz="1500" b="0" i="0" u="none" strike="noStrike" baseline="0" dirty="0"/>
              <a:t>être plus visible, vous faire connaître ou renforcer votre notoriété auprès de vos cibles. </a:t>
            </a:r>
          </a:p>
          <a:p>
            <a:pPr algn="just"/>
            <a:r>
              <a:rPr lang="fr-FR" sz="1500" b="1" i="0" u="sng" strike="noStrike" baseline="0" dirty="0"/>
              <a:t>Valorisation de l’image de marque : </a:t>
            </a:r>
            <a:r>
              <a:rPr lang="fr-FR" sz="1500" b="0" i="0" u="none" strike="noStrike" baseline="0" dirty="0"/>
              <a:t>asseoir votre discours de marque et valoriser votre image de marque. Positive attitude! </a:t>
            </a:r>
          </a:p>
          <a:p>
            <a:pPr algn="just"/>
            <a:r>
              <a:rPr lang="fr-FR" sz="1500" b="1" i="0" u="sng" strike="noStrike" baseline="0" dirty="0"/>
              <a:t>Proximité :</a:t>
            </a:r>
            <a:r>
              <a:rPr lang="fr-FR" sz="1500" b="1" i="0" u="none" strike="noStrike" baseline="0" dirty="0"/>
              <a:t> </a:t>
            </a:r>
            <a:r>
              <a:rPr lang="fr-FR" sz="1500" b="0" i="0" u="none" strike="noStrike" baseline="0" dirty="0"/>
              <a:t>entamer un dialogue avec vos communautés, développer un lien affectif et favoriser les échanges afin de créer de la préférence de marque.</a:t>
            </a:r>
            <a:endParaRPr lang="fr-FR" sz="1500" dirty="0"/>
          </a:p>
          <a:p>
            <a:pPr algn="l"/>
            <a:endParaRPr lang="fr-FR" sz="1500" b="0" i="0" u="none" strike="noStrike" baseline="0" dirty="0">
              <a:solidFill>
                <a:srgbClr val="000000"/>
              </a:solidFill>
            </a:endParaRPr>
          </a:p>
          <a:p>
            <a:pPr algn="just"/>
            <a:r>
              <a:rPr lang="fr-FR" sz="1500" b="1" i="0" u="sng" strike="noStrike" baseline="0" dirty="0"/>
              <a:t>Promotion des produits ou services : </a:t>
            </a:r>
            <a:r>
              <a:rPr lang="fr-FR" sz="1500" b="0" i="0" u="none" strike="noStrike" baseline="0" dirty="0"/>
              <a:t>faire connaître votre offre, augmenter le trafic vers votre site ou en magasin, entraîner l’acte d’achat. </a:t>
            </a:r>
          </a:p>
          <a:p>
            <a:pPr algn="just"/>
            <a:r>
              <a:rPr lang="fr-FR" sz="1500" b="1" i="0" u="sng" strike="noStrike" baseline="0" dirty="0"/>
              <a:t>Relation clients : </a:t>
            </a:r>
            <a:r>
              <a:rPr lang="fr-FR" sz="1500" b="0" i="0" u="none" strike="noStrike" baseline="0" dirty="0"/>
              <a:t>être à l’écoute des retours de vos communautés, les fidéliser, développer la veille, traiter les problématiques SAV. </a:t>
            </a:r>
          </a:p>
          <a:p>
            <a:pPr algn="just"/>
            <a:r>
              <a:rPr lang="fr-FR" sz="1500" b="1" i="0" u="sng" strike="noStrike" baseline="0" dirty="0"/>
              <a:t>Laboratoire marketing : </a:t>
            </a:r>
            <a:r>
              <a:rPr lang="fr-FR" sz="1500" b="0" i="0" u="none" strike="noStrike" baseline="0" dirty="0"/>
              <a:t>évaluer ce qui fonctionne ou non auprès de vos cibles, être à l’écoute et vous inspirer pour vos actions futures, mieux comprendre et anticiper les attentes des consommateurs de manière réactive. </a:t>
            </a:r>
          </a:p>
          <a:p>
            <a:pPr algn="just"/>
            <a:r>
              <a:rPr lang="fr-FR" sz="1500" b="1" i="0" u="sng" strike="noStrike" baseline="0" dirty="0"/>
              <a:t>Communication </a:t>
            </a:r>
            <a:r>
              <a:rPr lang="fr-FR" sz="1500" b="1" i="0" u="sng" strike="noStrike" baseline="0" dirty="0" err="1"/>
              <a:t>corporate</a:t>
            </a:r>
            <a:r>
              <a:rPr lang="fr-FR" sz="1500" b="1" i="0" u="sng" strike="noStrike" baseline="0" dirty="0"/>
              <a:t> :</a:t>
            </a:r>
            <a:r>
              <a:rPr lang="fr-FR" sz="1500" b="1" i="0" u="none" strike="noStrike" baseline="0" dirty="0"/>
              <a:t> </a:t>
            </a:r>
            <a:r>
              <a:rPr lang="fr-FR" sz="1500" b="0" i="0" u="none" strike="noStrike" baseline="0" dirty="0"/>
              <a:t>communiquer sur votre activité, valoriser votre culture d’entreprise et véhiculer vos valeurs. </a:t>
            </a:r>
          </a:p>
          <a:p>
            <a:pPr algn="just"/>
            <a:r>
              <a:rPr lang="fr-FR" sz="1500" b="1" i="0" u="sng" strike="noStrike" baseline="0" dirty="0"/>
              <a:t>Ressources humaines : </a:t>
            </a:r>
            <a:r>
              <a:rPr lang="fr-FR" sz="1500" b="0" i="0" u="none" strike="noStrike" baseline="0" dirty="0"/>
              <a:t>attirer, détecter et recruter de nouveaux talents et valoriser votre marque employeur. </a:t>
            </a:r>
          </a:p>
          <a:p>
            <a:pPr algn="just"/>
            <a:endParaRPr lang="fr-FR" dirty="0"/>
          </a:p>
        </p:txBody>
      </p:sp>
    </p:spTree>
    <p:extLst>
      <p:ext uri="{BB962C8B-B14F-4D97-AF65-F5344CB8AC3E}">
        <p14:creationId xmlns:p14="http://schemas.microsoft.com/office/powerpoint/2010/main" val="1967271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1287</TotalTime>
  <Words>3450</Words>
  <Application>Microsoft Office PowerPoint</Application>
  <PresentationFormat>Grand écran</PresentationFormat>
  <Paragraphs>144</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Myriad Pro</vt:lpstr>
      <vt:lpstr>Open Sans</vt:lpstr>
      <vt:lpstr>Céleste</vt:lpstr>
      <vt:lpstr>COMMUNICATION DIGITALE  </vt:lpstr>
      <vt:lpstr>Les enjeux des médias sociaux  </vt:lpstr>
      <vt:lpstr> Nous pouvons distinguer deux grandes typologies de plateformes sociales : celles destinées à un usage plutôt personnel (facebook, snapchat, instagram…) et celles dédiées à une utilisation professionnelle, comme linkedin ou viadeo. Dans les faits, la frontière entre pro et perso est mince et certaines plateformes sont ainsi devenues “androgynes”, à l’instar de twitter ou même facebook </vt:lpstr>
      <vt:lpstr>Panorama des réseaux sociaux</vt:lpstr>
      <vt:lpstr>Panorama des réseaux sociaux</vt:lpstr>
      <vt:lpstr>Panorama des réseaux sociaux</vt:lpstr>
      <vt:lpstr>Le métavers sera-t-il une alternative viable aux médias sociaux ? </vt:lpstr>
      <vt:lpstr> Les objectifs d’une présence social media </vt:lpstr>
      <vt:lpstr>les 8 principaux objectifs ;  </vt:lpstr>
      <vt:lpstr> La définition de la stratégie éditoriale </vt:lpstr>
      <vt:lpstr> Construire votre ligne édito -  les points clés à aborder :  </vt:lpstr>
      <vt:lpstr>Présentation PowerPoint</vt:lpstr>
      <vt:lpstr>Construire votre ligne édito -  les points clés à aborder  </vt:lpstr>
      <vt:lpstr> L’animation des communautés </vt:lpstr>
      <vt:lpstr> La gestion de votre relation clients</vt:lpstr>
      <vt:lpstr> Aller plus loin : les jeux-concours </vt:lpstr>
      <vt:lpstr> La mise en place d’une stratégie publicitaire </vt:lpstr>
      <vt:lpstr> Quels formats privilégier ? </vt:lpstr>
      <vt:lpstr> Combien ça coûte ? </vt:lpstr>
      <vt:lpstr> L’analyse de sa présence social media </vt:lpstr>
      <vt:lpstr> Les principaux indicateurs </vt:lpstr>
      <vt:lpstr>L’analyse de sa présence social media</vt:lpstr>
      <vt:lpstr> L’analyse de sa présence 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55</cp:revision>
  <dcterms:created xsi:type="dcterms:W3CDTF">2020-01-28T13:17:23Z</dcterms:created>
  <dcterms:modified xsi:type="dcterms:W3CDTF">2022-10-28T10:29:58Z</dcterms:modified>
</cp:coreProperties>
</file>