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9" r:id="rId31"/>
    <p:sldId id="300" r:id="rId32"/>
    <p:sldId id="297" r:id="rId33"/>
    <p:sldId id="301" r:id="rId34"/>
    <p:sldId id="302" r:id="rId35"/>
    <p:sldId id="303" r:id="rId36"/>
    <p:sldId id="304" r:id="rId37"/>
    <p:sldId id="305" r:id="rId38"/>
    <p:sldId id="306" r:id="rId39"/>
    <p:sldId id="307" r:id="rId40"/>
    <p:sldId id="308" r:id="rId41"/>
    <p:sldId id="309" r:id="rId42"/>
    <p:sldId id="310" r:id="rId43"/>
    <p:sldId id="298"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9027064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113723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140920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25228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2825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42520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268196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689631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847538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273934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26149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4344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48386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31940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3ED0CC-082F-4160-86E5-0D6041F12778}" type="datetime1">
              <a:rPr lang="en-US" smtClean="0"/>
              <a:t>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289147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22104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3945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2/28/2024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61960952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E991F-E463-4273-9609-6C90D97B47CD}"/>
              </a:ext>
            </a:extLst>
          </p:cNvPr>
          <p:cNvSpPr>
            <a:spLocks noGrp="1"/>
          </p:cNvSpPr>
          <p:nvPr>
            <p:ph type="title"/>
          </p:nvPr>
        </p:nvSpPr>
        <p:spPr/>
        <p:txBody>
          <a:bodyPr>
            <a:normAutofit/>
          </a:bodyPr>
          <a:lstStyle/>
          <a:p>
            <a:r>
              <a:rPr lang="fr-FR" dirty="0"/>
              <a:t>COMMUNICATION Entreprise </a:t>
            </a:r>
            <a:br>
              <a:rPr lang="fr-FR"/>
            </a:br>
            <a:endParaRPr lang="fr-FR" dirty="0"/>
          </a:p>
        </p:txBody>
      </p:sp>
      <p:sp>
        <p:nvSpPr>
          <p:cNvPr id="3" name="Espace réservé du contenu 2">
            <a:extLst>
              <a:ext uri="{FF2B5EF4-FFF2-40B4-BE49-F238E27FC236}">
                <a16:creationId xmlns:a16="http://schemas.microsoft.com/office/drawing/2014/main" id="{C4813145-2B87-4E88-8228-752CFFF24D3A}"/>
              </a:ext>
            </a:extLst>
          </p:cNvPr>
          <p:cNvSpPr>
            <a:spLocks noGrp="1"/>
          </p:cNvSpPr>
          <p:nvPr>
            <p:ph idx="1"/>
          </p:nvPr>
        </p:nvSpPr>
        <p:spPr>
          <a:xfrm>
            <a:off x="1030287" y="2241594"/>
            <a:ext cx="10131425" cy="4006806"/>
          </a:xfrm>
        </p:spPr>
        <p:txBody>
          <a:bodyPr>
            <a:normAutofit fontScale="40000" lnSpcReduction="20000"/>
          </a:bodyPr>
          <a:lstStyle/>
          <a:p>
            <a:pPr marL="0" indent="0">
              <a:buNone/>
            </a:pPr>
            <a:r>
              <a:rPr lang="fr-FR" sz="3400" dirty="0"/>
              <a:t>L’entretien d’engagement</a:t>
            </a:r>
          </a:p>
          <a:p>
            <a:pPr marL="0" indent="0">
              <a:buNone/>
            </a:pPr>
            <a:r>
              <a:rPr lang="fr-FR" sz="3400" dirty="0"/>
              <a:t>Avant l’entretien</a:t>
            </a:r>
          </a:p>
          <a:p>
            <a:pPr marL="0" indent="0">
              <a:buNone/>
            </a:pPr>
            <a:r>
              <a:rPr lang="fr-FR" sz="3400" dirty="0"/>
              <a:t>Les types d’entretien</a:t>
            </a:r>
          </a:p>
          <a:p>
            <a:pPr marL="0" indent="0">
              <a:buNone/>
            </a:pPr>
            <a:r>
              <a:rPr lang="fr-FR" sz="3400" dirty="0"/>
              <a:t>Les mises en situations</a:t>
            </a:r>
          </a:p>
          <a:p>
            <a:pPr marL="0" indent="0">
              <a:buNone/>
            </a:pPr>
            <a:r>
              <a:rPr lang="fr-FR" sz="3400" dirty="0"/>
              <a:t>La manière d’interviewer</a:t>
            </a:r>
          </a:p>
          <a:p>
            <a:pPr marL="0" indent="0">
              <a:buNone/>
            </a:pPr>
            <a:r>
              <a:rPr lang="fr-FR" sz="3400" dirty="0"/>
              <a:t>Créer le contact, valoriser, sécuriser</a:t>
            </a:r>
          </a:p>
          <a:p>
            <a:pPr marL="0" indent="0">
              <a:buNone/>
            </a:pPr>
            <a:r>
              <a:rPr lang="fr-FR" sz="3400" dirty="0"/>
              <a:t>Les questions les plus fréquentes</a:t>
            </a:r>
          </a:p>
          <a:p>
            <a:pPr marL="0" indent="0">
              <a:buNone/>
            </a:pPr>
            <a:r>
              <a:rPr lang="fr-FR" sz="3400" dirty="0"/>
              <a:t>Les questions embarrassantes</a:t>
            </a:r>
          </a:p>
          <a:p>
            <a:pPr marL="0" indent="0">
              <a:buNone/>
            </a:pPr>
            <a:r>
              <a:rPr lang="fr-FR" sz="3400" dirty="0"/>
              <a:t>Le salaire</a:t>
            </a:r>
          </a:p>
          <a:p>
            <a:pPr marL="0" indent="0">
              <a:buNone/>
            </a:pPr>
            <a:r>
              <a:rPr lang="fr-FR" sz="3400" dirty="0"/>
              <a:t>Les erreurs : l’avis des recruteurs</a:t>
            </a:r>
          </a:p>
          <a:p>
            <a:pPr marL="0" indent="0">
              <a:buNone/>
            </a:pPr>
            <a:r>
              <a:rPr lang="fr-FR" sz="3400" dirty="0"/>
              <a:t>Les questions à poser  aux recruteurs</a:t>
            </a:r>
          </a:p>
          <a:p>
            <a:pPr marL="0" indent="0">
              <a:buNone/>
            </a:pPr>
            <a:r>
              <a:rPr lang="fr-FR" sz="3400" dirty="0"/>
              <a:t>La clôture de l’entretien</a:t>
            </a:r>
          </a:p>
          <a:p>
            <a:pPr marL="0" indent="0">
              <a:buNone/>
            </a:pPr>
            <a:r>
              <a:rPr lang="fr-FR" sz="3400" dirty="0"/>
              <a:t>Après l’entretien</a:t>
            </a:r>
          </a:p>
          <a:p>
            <a:pPr marL="0" indent="0">
              <a:buNone/>
            </a:pPr>
            <a:endParaRPr lang="fr-FR" sz="2800" dirty="0"/>
          </a:p>
        </p:txBody>
      </p:sp>
    </p:spTree>
    <p:extLst>
      <p:ext uri="{BB962C8B-B14F-4D97-AF65-F5344CB8AC3E}">
        <p14:creationId xmlns:p14="http://schemas.microsoft.com/office/powerpoint/2010/main" val="297433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E20723-EE23-41C0-821B-79F4D91100F8}"/>
              </a:ext>
            </a:extLst>
          </p:cNvPr>
          <p:cNvSpPr>
            <a:spLocks noGrp="1"/>
          </p:cNvSpPr>
          <p:nvPr>
            <p:ph idx="1"/>
          </p:nvPr>
        </p:nvSpPr>
        <p:spPr>
          <a:xfrm>
            <a:off x="723123" y="1007706"/>
            <a:ext cx="10131425" cy="4917233"/>
          </a:xfrm>
        </p:spPr>
        <p:txBody>
          <a:bodyPr>
            <a:normAutofit fontScale="85000" lnSpcReduction="20000"/>
          </a:bodyPr>
          <a:lstStyle/>
          <a:p>
            <a:r>
              <a:rPr lang="fr-FR" dirty="0"/>
              <a:t>•	La présentation individuelle</a:t>
            </a:r>
          </a:p>
          <a:p>
            <a:r>
              <a:rPr lang="fr-FR" dirty="0"/>
              <a:t>On vous demande de présenter aux autres un sujet de votre choix ou un sujet imposé. A côté de la clarté et de la logique de votre exposé, on évaluera votre capacité à intéresser vos collègues.</a:t>
            </a:r>
          </a:p>
          <a:p>
            <a:endParaRPr lang="fr-FR" dirty="0"/>
          </a:p>
          <a:p>
            <a:r>
              <a:rPr lang="fr-FR" dirty="0"/>
              <a:t>•	Les tests d’aptitudes et de personnalité</a:t>
            </a:r>
          </a:p>
          <a:p>
            <a:r>
              <a:rPr lang="fr-FR" dirty="0"/>
              <a:t>On peut également vous soumettre des tests d’aptitudes visant à évaluer vos capacités de raisonnement logique, verbal et numérique ou des questionnaires de personnalité qui servent à mettre en évidence vos attitudes et comportements préférés ou habituels.</a:t>
            </a:r>
          </a:p>
          <a:p>
            <a:endParaRPr lang="fr-FR" dirty="0"/>
          </a:p>
          <a:p>
            <a:r>
              <a:rPr lang="fr-FR" dirty="0"/>
              <a:t>•	Les interviews individuelles</a:t>
            </a:r>
          </a:p>
          <a:p>
            <a:r>
              <a:rPr lang="fr-FR" dirty="0"/>
              <a:t>Pendant que les autres sont engagés dans une activité particulière, on vous demande de vous rendre dans une autre pièce et on vous interviewe à fond sur des sujets particuliers, dans votre langue ou dans une langue étrangère.</a:t>
            </a:r>
          </a:p>
          <a:p>
            <a:endParaRPr lang="fr-FR" dirty="0"/>
          </a:p>
          <a:p>
            <a:r>
              <a:rPr lang="fr-FR" dirty="0"/>
              <a:t>•	Les exercices de résolution de problème</a:t>
            </a:r>
          </a:p>
          <a:p>
            <a:r>
              <a:rPr lang="fr-FR" dirty="0"/>
              <a:t>On  demande  au  groupe  de  résoudre  un  problème  dans  une  perspective  définie.  Généralement  le  temps qui est attribué est très limité et les évaluateurs observent comment vous travaillez sous pression, quelle est   votre créativité ou votre capacité  à  exprimer  vos  idées.  À  nouveau,  négociation  et  compromis  constituent des éléments importants de la réussite.</a:t>
            </a:r>
          </a:p>
          <a:p>
            <a:endParaRPr lang="fr-FR" dirty="0"/>
          </a:p>
          <a:p>
            <a:endParaRPr lang="fr-FR" dirty="0"/>
          </a:p>
        </p:txBody>
      </p:sp>
    </p:spTree>
    <p:extLst>
      <p:ext uri="{BB962C8B-B14F-4D97-AF65-F5344CB8AC3E}">
        <p14:creationId xmlns:p14="http://schemas.microsoft.com/office/powerpoint/2010/main" val="310108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FC65E-55AF-4DF3-8C66-F4FA61A2A3CE}"/>
              </a:ext>
            </a:extLst>
          </p:cNvPr>
          <p:cNvSpPr>
            <a:spLocks noGrp="1"/>
          </p:cNvSpPr>
          <p:nvPr>
            <p:ph type="title"/>
          </p:nvPr>
        </p:nvSpPr>
        <p:spPr/>
        <p:txBody>
          <a:bodyPr>
            <a:normAutofit fontScale="90000"/>
          </a:bodyPr>
          <a:lstStyle/>
          <a:p>
            <a:r>
              <a:rPr lang="fr-FR" dirty="0"/>
              <a:t>La	manière	d’interviewer</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97F2EFD3-EC6D-44F1-BC62-9148646F1806}"/>
              </a:ext>
            </a:extLst>
          </p:cNvPr>
          <p:cNvSpPr>
            <a:spLocks noGrp="1"/>
          </p:cNvSpPr>
          <p:nvPr>
            <p:ph idx="1"/>
          </p:nvPr>
        </p:nvSpPr>
        <p:spPr>
          <a:xfrm>
            <a:off x="685801" y="1324947"/>
            <a:ext cx="10977464" cy="5355771"/>
          </a:xfrm>
        </p:spPr>
        <p:txBody>
          <a:bodyPr>
            <a:normAutofit fontScale="70000" lnSpcReduction="20000"/>
          </a:bodyPr>
          <a:lstStyle/>
          <a:p>
            <a:r>
              <a:rPr lang="fr-FR" dirty="0"/>
              <a:t>Dans la pratique, on observe différentes formes d’entretien</a:t>
            </a:r>
          </a:p>
          <a:p>
            <a:endParaRPr lang="fr-FR" dirty="0"/>
          </a:p>
          <a:p>
            <a:r>
              <a:rPr lang="fr-FR" dirty="0"/>
              <a:t>•	Entretien directif</a:t>
            </a:r>
          </a:p>
          <a:p>
            <a:r>
              <a:rPr lang="fr-FR" dirty="0"/>
              <a:t>Il est fait de questions précises qui demandent des réponses précises et claires: « Savez-vous conduire ? », « Où avez-vous appris l’allemand ? »,</a:t>
            </a:r>
          </a:p>
          <a:p>
            <a:r>
              <a:rPr lang="fr-FR" dirty="0"/>
              <a:t>« Quelles responsabilités avez-vous eues dans votre dernier emploi ? », etc.</a:t>
            </a:r>
          </a:p>
          <a:p>
            <a:r>
              <a:rPr lang="fr-FR" dirty="0"/>
              <a:t>Généralement ce type d’entretien est construit à l’avance. Le recruteur a établi une liste de questions qu’il     veut vous poser et qui englobent les aspects qu’il juge importants.</a:t>
            </a:r>
          </a:p>
          <a:p>
            <a:endParaRPr lang="fr-FR" dirty="0"/>
          </a:p>
          <a:p>
            <a:r>
              <a:rPr lang="fr-FR" dirty="0"/>
              <a:t>•	Entretien semi-directif</a:t>
            </a:r>
          </a:p>
          <a:p>
            <a:r>
              <a:rPr lang="fr-FR" dirty="0"/>
              <a:t>Les questions sont moins précises et plus ouvertes. Elles impliquent que vous développiez votre réponse et      non pas que vous répondiez par oui ou non, ou en un mot : « Parlez-moi de vos études ! », « Qu’attendez-      vous de votre vie professionnelle ? », etc.</a:t>
            </a:r>
          </a:p>
          <a:p>
            <a:r>
              <a:rPr lang="fr-FR" dirty="0"/>
              <a:t>C’est la technique la plus fréquente. Elle exige  une  certaine  discipline,  car  il  ne  faut  pas  tomber  dans  le piège de raconter sa vie en long et en large. Elle vous permet toutefois de prendre des initiatives, de poser        vos questions ou de relancer la discussion sur un thème qui vous importe.</a:t>
            </a:r>
          </a:p>
          <a:p>
            <a:endParaRPr lang="fr-FR" dirty="0"/>
          </a:p>
          <a:p>
            <a:r>
              <a:rPr lang="fr-FR" dirty="0"/>
              <a:t>•	Entretien non directif</a:t>
            </a:r>
          </a:p>
          <a:p>
            <a:r>
              <a:rPr lang="fr-FR" dirty="0"/>
              <a:t>On vous pose une question très large et on vous laisse vous débrouiller : « Parlez-moi de vous ? » est très caractéristique de cette manière de faire.</a:t>
            </a:r>
          </a:p>
          <a:p>
            <a:r>
              <a:rPr lang="fr-FR" dirty="0"/>
              <a:t>La liberté qui vous est laissée peut constituer un réel avantage : vous menez l’entretien là où vous avez envie d’aller. Vous pouvez asséner les points forts de votre candidature. Elle peut également être paralysante si on n’a pas établi soigneusement son bilan, si on connaît mal le poste et l’entreprise ou si on n’a pas une idée claire de ce qu’on désire.</a:t>
            </a:r>
          </a:p>
          <a:p>
            <a:endParaRPr lang="fr-FR" dirty="0"/>
          </a:p>
        </p:txBody>
      </p:sp>
    </p:spTree>
    <p:extLst>
      <p:ext uri="{BB962C8B-B14F-4D97-AF65-F5344CB8AC3E}">
        <p14:creationId xmlns:p14="http://schemas.microsoft.com/office/powerpoint/2010/main" val="405202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7C42EA-4A89-4678-BA76-3294A88DD3BB}"/>
              </a:ext>
            </a:extLst>
          </p:cNvPr>
          <p:cNvSpPr>
            <a:spLocks noGrp="1"/>
          </p:cNvSpPr>
          <p:nvPr>
            <p:ph idx="1"/>
          </p:nvPr>
        </p:nvSpPr>
        <p:spPr>
          <a:xfrm>
            <a:off x="685801" y="867747"/>
            <a:ext cx="10131425" cy="4923453"/>
          </a:xfrm>
        </p:spPr>
        <p:txBody>
          <a:bodyPr>
            <a:normAutofit fontScale="85000" lnSpcReduction="10000"/>
          </a:bodyPr>
          <a:lstStyle/>
          <a:p>
            <a:r>
              <a:rPr lang="fr-FR" dirty="0"/>
              <a:t>•	Entretien copain-copain</a:t>
            </a:r>
          </a:p>
          <a:p>
            <a:r>
              <a:rPr lang="fr-FR" dirty="0"/>
              <a:t>Il ne se caractérise pas par des questions particulières, mais par une ambiance très détendue où on a l’impression de parler de tout et de rien, voire de rire beaucoup. Si ce mode de faire induit la détente, il        incite à la perte des défenses. C’est le type d’entretien qui laisse une bonne impression, mais qui peut déboucher sur une réponse négative. Attention de ne pas perdre le contrôle et de mener l’entretien là où     vous le désirez également !</a:t>
            </a:r>
          </a:p>
          <a:p>
            <a:endParaRPr lang="fr-FR" dirty="0"/>
          </a:p>
          <a:p>
            <a:r>
              <a:rPr lang="fr-FR" dirty="0"/>
              <a:t>•	Entretien haute pression</a:t>
            </a:r>
          </a:p>
          <a:p>
            <a:r>
              <a:rPr lang="fr-FR" dirty="0"/>
              <a:t>Il comporte des questions brutales et peut constituer une agression psychologique. Ex. : « Vous ne croyez quand même pas que je vais croire ce que vous me dites ! ». Le but étant de vous mettre en situation de stress, restez calme et argumentez.</a:t>
            </a:r>
          </a:p>
          <a:p>
            <a:endParaRPr lang="fr-FR" dirty="0"/>
          </a:p>
          <a:p>
            <a:r>
              <a:rPr lang="fr-FR" dirty="0"/>
              <a:t>•	Approche indirecte</a:t>
            </a:r>
          </a:p>
          <a:p>
            <a:r>
              <a:rPr lang="fr-FR" dirty="0"/>
              <a:t>Le recruteur vous pose des questions apparemment saugrenues ou inattendues : « Aimez-vous les cravates de couleurs vives ? », « Où </a:t>
            </a:r>
            <a:r>
              <a:rPr lang="fr-FR" dirty="0" err="1"/>
              <a:t>passez-vous</a:t>
            </a:r>
            <a:r>
              <a:rPr lang="fr-FR" dirty="0"/>
              <a:t> habituellement vos vacances ? », ou « Aimeriez-vous être actrice d’un film de science-fiction ? ». Cette manière de faire permet de vous désarçonner sans utiliser la manière forte. Elle permet ainsi d’évaluer votre capacité de vous tirer de situations difficiles, votre sens de l’humour ou certaines de vos valeurs. L’objectif peut aussi être de vous situer par rapport à la culture ou aux normes informelles de l’entreprise.</a:t>
            </a:r>
          </a:p>
          <a:p>
            <a:endParaRPr lang="fr-FR" dirty="0"/>
          </a:p>
        </p:txBody>
      </p:sp>
    </p:spTree>
    <p:extLst>
      <p:ext uri="{BB962C8B-B14F-4D97-AF65-F5344CB8AC3E}">
        <p14:creationId xmlns:p14="http://schemas.microsoft.com/office/powerpoint/2010/main" val="85008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0D135-B548-4CA6-8890-0AB6119F5EEF}"/>
              </a:ext>
            </a:extLst>
          </p:cNvPr>
          <p:cNvSpPr>
            <a:spLocks noGrp="1"/>
          </p:cNvSpPr>
          <p:nvPr>
            <p:ph type="title"/>
          </p:nvPr>
        </p:nvSpPr>
        <p:spPr>
          <a:xfrm>
            <a:off x="685801" y="385666"/>
            <a:ext cx="10131425" cy="985935"/>
          </a:xfrm>
        </p:spPr>
        <p:txBody>
          <a:bodyPr/>
          <a:lstStyle/>
          <a:p>
            <a:r>
              <a:rPr lang="fr-FR" dirty="0"/>
              <a:t>Créer le contact, valoriser, sécuriser</a:t>
            </a:r>
          </a:p>
        </p:txBody>
      </p:sp>
      <p:sp>
        <p:nvSpPr>
          <p:cNvPr id="3" name="Espace réservé du contenu 2">
            <a:extLst>
              <a:ext uri="{FF2B5EF4-FFF2-40B4-BE49-F238E27FC236}">
                <a16:creationId xmlns:a16="http://schemas.microsoft.com/office/drawing/2014/main" id="{D2CCDF9A-1ABC-4364-9335-D246B38574DF}"/>
              </a:ext>
            </a:extLst>
          </p:cNvPr>
          <p:cNvSpPr>
            <a:spLocks noGrp="1"/>
          </p:cNvSpPr>
          <p:nvPr>
            <p:ph idx="1"/>
          </p:nvPr>
        </p:nvSpPr>
        <p:spPr>
          <a:xfrm>
            <a:off x="685801" y="1707502"/>
            <a:ext cx="10131425" cy="4833257"/>
          </a:xfrm>
        </p:spPr>
        <p:txBody>
          <a:bodyPr>
            <a:normAutofit fontScale="62500" lnSpcReduction="20000"/>
          </a:bodyPr>
          <a:lstStyle/>
          <a:p>
            <a:r>
              <a:rPr lang="fr-FR" dirty="0"/>
              <a:t> Créer le contact</a:t>
            </a:r>
          </a:p>
          <a:p>
            <a:r>
              <a:rPr lang="fr-FR" dirty="0"/>
              <a:t>C’est se montrer chaleureux et enthousiaste. C’est entrer dans une pièce avec le sourire. C’est être heureux de rencontrer quelqu’un d’inconnu, d’apprendre à connaître une institution ou une société. C’est savoir écouter et poser des questions. C’est faire preuve d’un certain sens de l’humour.</a:t>
            </a:r>
          </a:p>
          <a:p>
            <a:r>
              <a:rPr lang="fr-FR" dirty="0"/>
              <a:t>N’oubliez jamais que la manière dont vous répondez a au moins autant d’importance que la réponse elle- même.</a:t>
            </a:r>
          </a:p>
          <a:p>
            <a:endParaRPr lang="fr-FR" dirty="0"/>
          </a:p>
          <a:p>
            <a:r>
              <a:rPr lang="fr-FR" dirty="0"/>
              <a:t> Valoriser</a:t>
            </a:r>
          </a:p>
          <a:p>
            <a:r>
              <a:rPr lang="fr-FR" dirty="0"/>
              <a:t>C’est montrer de l’intérêt pour l’entreprise ou l’activité de votre interlocuteur.  C’est  être  curieux,  pas indiscret ! Mais ce n’est pas se montrer flatteur à souhait, ce qui généralement a le don d’irriter les gens.</a:t>
            </a:r>
          </a:p>
          <a:p>
            <a:endParaRPr lang="fr-FR" dirty="0"/>
          </a:p>
          <a:p>
            <a:r>
              <a:rPr lang="fr-FR" dirty="0"/>
              <a:t> Rassurer</a:t>
            </a:r>
          </a:p>
          <a:p>
            <a:r>
              <a:rPr lang="fr-FR" dirty="0"/>
              <a:t>Tout  au long de l’entretien, il est recommandé d’être rassurant – même quand on évoque ses faiblesses. Il      faut savoir que le recruteur se pose quatre questions fondamentales :</a:t>
            </a:r>
          </a:p>
          <a:p>
            <a:r>
              <a:rPr lang="fr-FR" dirty="0"/>
              <a:t>-	Qui êtes-vous ? (savoir-être, personnalité, valeurs, intérêts, aptitudes)</a:t>
            </a:r>
          </a:p>
          <a:p>
            <a:r>
              <a:rPr lang="fr-FR" dirty="0"/>
              <a:t>-	Pourquoi êtes-vous là ? (type d’activité, objectifs, produit, entreprise, secteur, etc.)</a:t>
            </a:r>
          </a:p>
          <a:p>
            <a:r>
              <a:rPr lang="fr-FR" dirty="0"/>
              <a:t>-	Que pouvez-vous m’apporter ? (savoir, savoir-faire, expérience, etc.)</a:t>
            </a:r>
          </a:p>
          <a:p>
            <a:r>
              <a:rPr lang="fr-FR" dirty="0"/>
              <a:t>-	Combien allez-vous me coûter ? (salaire, formation, durée de l’engagement ou du stage)</a:t>
            </a:r>
          </a:p>
          <a:p>
            <a:endParaRPr lang="fr-FR" dirty="0"/>
          </a:p>
          <a:p>
            <a:r>
              <a:rPr lang="fr-FR" dirty="0"/>
              <a:t>Cherchez à dire au recruteur ce qu’il a envie d’entendre plutôt que de vous confronter à lui ou de vous centrer</a:t>
            </a:r>
          </a:p>
          <a:p>
            <a:r>
              <a:rPr lang="fr-FR" dirty="0"/>
              <a:t>sur vous-même. Ne cédez pas au bluff ou au mensonge, vous risqueriez d’être rapidement mis à nu.</a:t>
            </a:r>
          </a:p>
          <a:p>
            <a:endParaRPr lang="fr-FR" dirty="0"/>
          </a:p>
          <a:p>
            <a:endParaRPr lang="fr-FR" dirty="0"/>
          </a:p>
        </p:txBody>
      </p:sp>
    </p:spTree>
    <p:extLst>
      <p:ext uri="{BB962C8B-B14F-4D97-AF65-F5344CB8AC3E}">
        <p14:creationId xmlns:p14="http://schemas.microsoft.com/office/powerpoint/2010/main" val="2438024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BEB86A-CF5C-4BE1-AC0E-3C06365119EE}"/>
              </a:ext>
            </a:extLst>
          </p:cNvPr>
          <p:cNvSpPr>
            <a:spLocks noGrp="1"/>
          </p:cNvSpPr>
          <p:nvPr>
            <p:ph idx="1"/>
          </p:nvPr>
        </p:nvSpPr>
        <p:spPr>
          <a:xfrm>
            <a:off x="685801" y="1362275"/>
            <a:ext cx="10131425" cy="4428926"/>
          </a:xfrm>
        </p:spPr>
        <p:txBody>
          <a:bodyPr>
            <a:normAutofit/>
          </a:bodyPr>
          <a:lstStyle/>
          <a:p>
            <a:r>
              <a:rPr lang="fr-FR" dirty="0"/>
              <a:t>Avant d’aller plus loin, voyons les sept soucis principaux du recruteur :</a:t>
            </a:r>
          </a:p>
          <a:p>
            <a:endParaRPr lang="fr-FR" dirty="0"/>
          </a:p>
          <a:p>
            <a:r>
              <a:rPr lang="fr-FR" dirty="0"/>
              <a:t>Il désire trouver quelqu’un qui :</a:t>
            </a:r>
          </a:p>
          <a:p>
            <a:r>
              <a:rPr lang="fr-FR" dirty="0"/>
              <a:t>•	Est le plus rapidement opérationnel et rentable</a:t>
            </a:r>
          </a:p>
          <a:p>
            <a:r>
              <a:rPr lang="fr-FR" dirty="0"/>
              <a:t>•	S’insère sans heurt dans l’équipe</a:t>
            </a:r>
          </a:p>
          <a:p>
            <a:r>
              <a:rPr lang="fr-FR" dirty="0"/>
              <a:t>•	A le style « maison »</a:t>
            </a:r>
          </a:p>
          <a:p>
            <a:r>
              <a:rPr lang="fr-FR" dirty="0"/>
              <a:t>•	Est indépendant et capable d’initiative</a:t>
            </a:r>
          </a:p>
          <a:p>
            <a:r>
              <a:rPr lang="fr-FR" dirty="0"/>
              <a:t>•	Est également apte au travail en groupe</a:t>
            </a:r>
          </a:p>
          <a:p>
            <a:r>
              <a:rPr lang="fr-FR" dirty="0"/>
              <a:t>•	Ne nuit pas à la réputation de l’organisation</a:t>
            </a:r>
          </a:p>
          <a:p>
            <a:r>
              <a:rPr lang="fr-FR" dirty="0"/>
              <a:t>•	Est fiable et responsable</a:t>
            </a:r>
          </a:p>
          <a:p>
            <a:endParaRPr lang="fr-FR" dirty="0"/>
          </a:p>
          <a:p>
            <a:endParaRPr lang="fr-FR" dirty="0"/>
          </a:p>
        </p:txBody>
      </p:sp>
      <p:grpSp>
        <p:nvGrpSpPr>
          <p:cNvPr id="5" name="Group 19">
            <a:extLst>
              <a:ext uri="{FF2B5EF4-FFF2-40B4-BE49-F238E27FC236}">
                <a16:creationId xmlns:a16="http://schemas.microsoft.com/office/drawing/2014/main" id="{8605AD65-6B29-4E83-8ADF-299AD9A2B313}"/>
              </a:ext>
            </a:extLst>
          </p:cNvPr>
          <p:cNvGrpSpPr>
            <a:grpSpLocks/>
          </p:cNvGrpSpPr>
          <p:nvPr/>
        </p:nvGrpSpPr>
        <p:grpSpPr bwMode="auto">
          <a:xfrm>
            <a:off x="720090" y="9011285"/>
            <a:ext cx="6120130" cy="757555"/>
            <a:chOff x="1134" y="228"/>
            <a:chExt cx="9638" cy="1193"/>
          </a:xfrm>
        </p:grpSpPr>
        <p:sp>
          <p:nvSpPr>
            <p:cNvPr id="6" name="Freeform 21">
              <a:extLst>
                <a:ext uri="{FF2B5EF4-FFF2-40B4-BE49-F238E27FC236}">
                  <a16:creationId xmlns:a16="http://schemas.microsoft.com/office/drawing/2014/main" id="{50386469-0818-4190-93D3-41CD6F2A5032}"/>
                </a:ext>
              </a:extLst>
            </p:cNvPr>
            <p:cNvSpPr>
              <a:spLocks/>
            </p:cNvSpPr>
            <p:nvPr/>
          </p:nvSpPr>
          <p:spPr bwMode="auto">
            <a:xfrm>
              <a:off x="1133" y="228"/>
              <a:ext cx="9638" cy="1193"/>
            </a:xfrm>
            <a:custGeom>
              <a:avLst/>
              <a:gdLst>
                <a:gd name="T0" fmla="+- 0 10532 1134"/>
                <a:gd name="T1" fmla="*/ T0 w 9638"/>
                <a:gd name="T2" fmla="+- 0 228 228"/>
                <a:gd name="T3" fmla="*/ 228 h 1193"/>
                <a:gd name="T4" fmla="+- 0 1374 1134"/>
                <a:gd name="T5" fmla="*/ T4 w 9638"/>
                <a:gd name="T6" fmla="+- 0 228 228"/>
                <a:gd name="T7" fmla="*/ 228 h 1193"/>
                <a:gd name="T8" fmla="+- 0 1235 1134"/>
                <a:gd name="T9" fmla="*/ T8 w 9638"/>
                <a:gd name="T10" fmla="+- 0 232 228"/>
                <a:gd name="T11" fmla="*/ 232 h 1193"/>
                <a:gd name="T12" fmla="+- 0 1164 1134"/>
                <a:gd name="T13" fmla="*/ T12 w 9638"/>
                <a:gd name="T14" fmla="+- 0 258 228"/>
                <a:gd name="T15" fmla="*/ 258 h 1193"/>
                <a:gd name="T16" fmla="+- 0 1138 1134"/>
                <a:gd name="T17" fmla="*/ T16 w 9638"/>
                <a:gd name="T18" fmla="+- 0 329 228"/>
                <a:gd name="T19" fmla="*/ 329 h 1193"/>
                <a:gd name="T20" fmla="+- 0 1134 1134"/>
                <a:gd name="T21" fmla="*/ T20 w 9638"/>
                <a:gd name="T22" fmla="+- 0 468 228"/>
                <a:gd name="T23" fmla="*/ 468 h 1193"/>
                <a:gd name="T24" fmla="+- 0 1134 1134"/>
                <a:gd name="T25" fmla="*/ T24 w 9638"/>
                <a:gd name="T26" fmla="+- 0 1181 228"/>
                <a:gd name="T27" fmla="*/ 1181 h 1193"/>
                <a:gd name="T28" fmla="+- 0 1138 1134"/>
                <a:gd name="T29" fmla="*/ T28 w 9638"/>
                <a:gd name="T30" fmla="+- 0 1319 228"/>
                <a:gd name="T31" fmla="*/ 1319 h 1193"/>
                <a:gd name="T32" fmla="+- 0 1164 1134"/>
                <a:gd name="T33" fmla="*/ T32 w 9638"/>
                <a:gd name="T34" fmla="+- 0 1391 228"/>
                <a:gd name="T35" fmla="*/ 1391 h 1193"/>
                <a:gd name="T36" fmla="+- 0 1235 1134"/>
                <a:gd name="T37" fmla="*/ T36 w 9638"/>
                <a:gd name="T38" fmla="+- 0 1417 228"/>
                <a:gd name="T39" fmla="*/ 1417 h 1193"/>
                <a:gd name="T40" fmla="+- 0 1374 1134"/>
                <a:gd name="T41" fmla="*/ T40 w 9638"/>
                <a:gd name="T42" fmla="+- 0 1421 228"/>
                <a:gd name="T43" fmla="*/ 1421 h 1193"/>
                <a:gd name="T44" fmla="+- 0 10532 1134"/>
                <a:gd name="T45" fmla="*/ T44 w 9638"/>
                <a:gd name="T46" fmla="+- 0 1421 228"/>
                <a:gd name="T47" fmla="*/ 1421 h 1193"/>
                <a:gd name="T48" fmla="+- 0 10670 1134"/>
                <a:gd name="T49" fmla="*/ T48 w 9638"/>
                <a:gd name="T50" fmla="+- 0 1417 228"/>
                <a:gd name="T51" fmla="*/ 1417 h 1193"/>
                <a:gd name="T52" fmla="+- 0 10742 1134"/>
                <a:gd name="T53" fmla="*/ T52 w 9638"/>
                <a:gd name="T54" fmla="+- 0 1391 228"/>
                <a:gd name="T55" fmla="*/ 1391 h 1193"/>
                <a:gd name="T56" fmla="+- 0 10768 1134"/>
                <a:gd name="T57" fmla="*/ T56 w 9638"/>
                <a:gd name="T58" fmla="+- 0 1319 228"/>
                <a:gd name="T59" fmla="*/ 1319 h 1193"/>
                <a:gd name="T60" fmla="+- 0 10772 1134"/>
                <a:gd name="T61" fmla="*/ T60 w 9638"/>
                <a:gd name="T62" fmla="+- 0 1181 228"/>
                <a:gd name="T63" fmla="*/ 1181 h 1193"/>
                <a:gd name="T64" fmla="+- 0 10772 1134"/>
                <a:gd name="T65" fmla="*/ T64 w 9638"/>
                <a:gd name="T66" fmla="+- 0 468 228"/>
                <a:gd name="T67" fmla="*/ 468 h 1193"/>
                <a:gd name="T68" fmla="+- 0 10768 1134"/>
                <a:gd name="T69" fmla="*/ T68 w 9638"/>
                <a:gd name="T70" fmla="+- 0 329 228"/>
                <a:gd name="T71" fmla="*/ 329 h 1193"/>
                <a:gd name="T72" fmla="+- 0 10742 1134"/>
                <a:gd name="T73" fmla="*/ T72 w 9638"/>
                <a:gd name="T74" fmla="+- 0 258 228"/>
                <a:gd name="T75" fmla="*/ 258 h 1193"/>
                <a:gd name="T76" fmla="+- 0 10670 1134"/>
                <a:gd name="T77" fmla="*/ T76 w 9638"/>
                <a:gd name="T78" fmla="+- 0 232 228"/>
                <a:gd name="T79" fmla="*/ 232 h 1193"/>
                <a:gd name="T80" fmla="+- 0 10532 1134"/>
                <a:gd name="T81" fmla="*/ T80 w 9638"/>
                <a:gd name="T82" fmla="+- 0 228 228"/>
                <a:gd name="T83" fmla="*/ 228 h 11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38" h="1193">
                  <a:moveTo>
                    <a:pt x="9398" y="0"/>
                  </a:moveTo>
                  <a:lnTo>
                    <a:pt x="240" y="0"/>
                  </a:lnTo>
                  <a:lnTo>
                    <a:pt x="101" y="4"/>
                  </a:lnTo>
                  <a:lnTo>
                    <a:pt x="30" y="30"/>
                  </a:lnTo>
                  <a:lnTo>
                    <a:pt x="4" y="101"/>
                  </a:lnTo>
                  <a:lnTo>
                    <a:pt x="0" y="240"/>
                  </a:lnTo>
                  <a:lnTo>
                    <a:pt x="0" y="953"/>
                  </a:lnTo>
                  <a:lnTo>
                    <a:pt x="4" y="1091"/>
                  </a:lnTo>
                  <a:lnTo>
                    <a:pt x="30" y="1163"/>
                  </a:lnTo>
                  <a:lnTo>
                    <a:pt x="101" y="1189"/>
                  </a:lnTo>
                  <a:lnTo>
                    <a:pt x="240" y="1193"/>
                  </a:lnTo>
                  <a:lnTo>
                    <a:pt x="9398" y="1193"/>
                  </a:lnTo>
                  <a:lnTo>
                    <a:pt x="9536" y="1189"/>
                  </a:lnTo>
                  <a:lnTo>
                    <a:pt x="9608" y="1163"/>
                  </a:lnTo>
                  <a:lnTo>
                    <a:pt x="9634" y="1091"/>
                  </a:lnTo>
                  <a:lnTo>
                    <a:pt x="9638" y="953"/>
                  </a:lnTo>
                  <a:lnTo>
                    <a:pt x="9638" y="240"/>
                  </a:lnTo>
                  <a:lnTo>
                    <a:pt x="9634" y="101"/>
                  </a:lnTo>
                  <a:lnTo>
                    <a:pt x="9608" y="30"/>
                  </a:lnTo>
                  <a:lnTo>
                    <a:pt x="9536" y="4"/>
                  </a:lnTo>
                  <a:lnTo>
                    <a:pt x="9398"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7" name="Text Box 20">
              <a:extLst>
                <a:ext uri="{FF2B5EF4-FFF2-40B4-BE49-F238E27FC236}">
                  <a16:creationId xmlns:a16="http://schemas.microsoft.com/office/drawing/2014/main" id="{82D005A8-EA84-4FB5-ADC2-7EC7B1CFB183}"/>
                </a:ext>
              </a:extLst>
            </p:cNvPr>
            <p:cNvSpPr txBox="1">
              <a:spLocks noChangeArrowheads="1"/>
            </p:cNvSpPr>
            <p:nvPr/>
          </p:nvSpPr>
          <p:spPr bwMode="auto">
            <a:xfrm>
              <a:off x="1133" y="228"/>
              <a:ext cx="9638" cy="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56210" marR="318135" indent="635" algn="just">
                <a:lnSpc>
                  <a:spcPct val="105000"/>
                </a:lnSpc>
                <a:spcBef>
                  <a:spcPts val="930"/>
                </a:spcBef>
                <a:spcAft>
                  <a:spcPts val="0"/>
                </a:spcAft>
              </a:pPr>
              <a:r>
                <a:rPr lang="fr-FR" sz="1000" b="1">
                  <a:solidFill>
                    <a:srgbClr val="231F20"/>
                  </a:solidFill>
                  <a:effectLst/>
                  <a:latin typeface="Calibri" panose="020F0502020204030204" pitchFamily="34" charset="0"/>
                  <a:ea typeface="Calibri" panose="020F0502020204030204" pitchFamily="34" charset="0"/>
                </a:rPr>
                <a:t>On peut considérer que si le candidat donne une impression trop négative sur un seul de ces points, ses chances seront très diminuées – à moins que le marché de l’emploi soit tel que les recruteurs prennent le risque d’engager des candidats « à risque ».</a:t>
              </a:r>
              <a:endParaRPr lang="fr-FR" sz="1100">
                <a:effectLst/>
                <a:latin typeface="Calibri" panose="020F0502020204030204" pitchFamily="34" charset="0"/>
                <a:ea typeface="Calibri" panose="020F0502020204030204" pitchFamily="34" charset="0"/>
              </a:endParaRPr>
            </a:p>
          </p:txBody>
        </p:sp>
      </p:grpSp>
      <p:sp>
        <p:nvSpPr>
          <p:cNvPr id="8" name="Rectangle 6">
            <a:extLst>
              <a:ext uri="{FF2B5EF4-FFF2-40B4-BE49-F238E27FC236}">
                <a16:creationId xmlns:a16="http://schemas.microsoft.com/office/drawing/2014/main" id="{E4D53EF3-1830-410C-B145-3640B74923E5}"/>
              </a:ext>
            </a:extLst>
          </p:cNvPr>
          <p:cNvSpPr>
            <a:spLocks noChangeArrowheads="1"/>
          </p:cNvSpPr>
          <p:nvPr/>
        </p:nvSpPr>
        <p:spPr bwMode="auto">
          <a:xfrm>
            <a:off x="0" y="46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285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B8FCA-6636-4F12-91A3-F9A64BCACBEC}"/>
              </a:ext>
            </a:extLst>
          </p:cNvPr>
          <p:cNvSpPr>
            <a:spLocks noGrp="1"/>
          </p:cNvSpPr>
          <p:nvPr>
            <p:ph type="title"/>
          </p:nvPr>
        </p:nvSpPr>
        <p:spPr/>
        <p:txBody>
          <a:bodyPr/>
          <a:lstStyle/>
          <a:p>
            <a:r>
              <a:rPr lang="fr-FR" dirty="0"/>
              <a:t>Le	salaire</a:t>
            </a:r>
          </a:p>
        </p:txBody>
      </p:sp>
      <p:sp>
        <p:nvSpPr>
          <p:cNvPr id="3" name="Espace réservé du contenu 2">
            <a:extLst>
              <a:ext uri="{FF2B5EF4-FFF2-40B4-BE49-F238E27FC236}">
                <a16:creationId xmlns:a16="http://schemas.microsoft.com/office/drawing/2014/main" id="{FEF6F065-A2B0-4ADA-B2A4-C21A3C8593AD}"/>
              </a:ext>
            </a:extLst>
          </p:cNvPr>
          <p:cNvSpPr>
            <a:spLocks noGrp="1"/>
          </p:cNvSpPr>
          <p:nvPr>
            <p:ph idx="1"/>
          </p:nvPr>
        </p:nvSpPr>
        <p:spPr>
          <a:xfrm>
            <a:off x="685801" y="2459308"/>
            <a:ext cx="10131425" cy="3649133"/>
          </a:xfrm>
        </p:spPr>
        <p:txBody>
          <a:bodyPr>
            <a:normAutofit lnSpcReduction="10000"/>
          </a:bodyPr>
          <a:lstStyle/>
          <a:p>
            <a:r>
              <a:rPr lang="fr-FR" dirty="0"/>
              <a:t>Les candidats appréhendent souvent la négociation du salaire. Ils ont peur de  demander  trop  et d’être rejetés au profit d’une personne moins gourmande ou au contraire, de ne pas demander assez et être considérés comme manquant d’estime de soi, voire d’être exploités.</a:t>
            </a:r>
          </a:p>
          <a:p>
            <a:endParaRPr lang="fr-FR" dirty="0"/>
          </a:p>
          <a:p>
            <a:r>
              <a:rPr lang="fr-FR" dirty="0"/>
              <a:t>Cette négociation ne doit pas être abordée trop rapidement dans l’entretien, mais elle DOIT être abordée. Vous pouvez la repousser de la manière suivante : « J’aimerais en savoir plus sur le poste et   ses responsabilités avant de discuter du salaire ».</a:t>
            </a:r>
          </a:p>
          <a:p>
            <a:endParaRPr lang="fr-FR" dirty="0"/>
          </a:p>
          <a:p>
            <a:r>
              <a:rPr lang="fr-FR" dirty="0"/>
              <a:t>Sachez que le salaire des postes d’Etat ne se discute quasiment jamais, en tous cas avec des débutants et que dans l’économie privée, la plupart des employeurs ont une idée très précise du salaire qu’ils pensent offrir. Votre marge de manœuvre est donc limitée.</a:t>
            </a:r>
          </a:p>
          <a:p>
            <a:endParaRPr lang="fr-FR" dirty="0"/>
          </a:p>
          <a:p>
            <a:endParaRPr lang="fr-FR" dirty="0"/>
          </a:p>
        </p:txBody>
      </p:sp>
    </p:spTree>
    <p:extLst>
      <p:ext uri="{BB962C8B-B14F-4D97-AF65-F5344CB8AC3E}">
        <p14:creationId xmlns:p14="http://schemas.microsoft.com/office/powerpoint/2010/main" val="425700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44126-2C04-49DA-A606-66565B5B96BA}"/>
              </a:ext>
            </a:extLst>
          </p:cNvPr>
          <p:cNvSpPr>
            <a:spLocks noGrp="1"/>
          </p:cNvSpPr>
          <p:nvPr>
            <p:ph type="title"/>
          </p:nvPr>
        </p:nvSpPr>
        <p:spPr/>
        <p:txBody>
          <a:bodyPr>
            <a:normAutofit fontScale="90000"/>
          </a:bodyPr>
          <a:lstStyle/>
          <a:p>
            <a:r>
              <a:rPr lang="fr-FR" dirty="0"/>
              <a:t>Comment déterminer ses prétentions de salaire ?</a:t>
            </a:r>
            <a:br>
              <a:rPr lang="fr-FR" dirty="0"/>
            </a:br>
            <a:r>
              <a:rPr lang="fr-FR" dirty="0"/>
              <a:t>Comment négocier son salaire ?</a:t>
            </a:r>
          </a:p>
        </p:txBody>
      </p:sp>
      <p:sp>
        <p:nvSpPr>
          <p:cNvPr id="3" name="Espace réservé du contenu 2">
            <a:extLst>
              <a:ext uri="{FF2B5EF4-FFF2-40B4-BE49-F238E27FC236}">
                <a16:creationId xmlns:a16="http://schemas.microsoft.com/office/drawing/2014/main" id="{FE4B63EE-785A-4C0C-BBAF-C95776675BE7}"/>
              </a:ext>
            </a:extLst>
          </p:cNvPr>
          <p:cNvSpPr>
            <a:spLocks noGrp="1"/>
          </p:cNvSpPr>
          <p:nvPr>
            <p:ph idx="1"/>
          </p:nvPr>
        </p:nvSpPr>
        <p:spPr>
          <a:xfrm>
            <a:off x="685801" y="2207382"/>
            <a:ext cx="10131425" cy="4268064"/>
          </a:xfrm>
        </p:spPr>
        <p:txBody>
          <a:bodyPr>
            <a:normAutofit/>
          </a:bodyPr>
          <a:lstStyle/>
          <a:p>
            <a:r>
              <a:rPr lang="fr-FR" sz="1400" dirty="0"/>
              <a:t>•	Consultez la documentation du Service d’orientation et de conseil (UNIL).</a:t>
            </a:r>
          </a:p>
          <a:p>
            <a:r>
              <a:rPr lang="fr-FR" sz="1400" dirty="0"/>
              <a:t>•	Informez-vous auprès des associations professionnelles ou des syndicats.</a:t>
            </a:r>
          </a:p>
          <a:p>
            <a:r>
              <a:rPr lang="fr-FR" sz="1400" dirty="0"/>
              <a:t>•	Renseignez-vous auprès de personnes qui occupent un poste analogue.</a:t>
            </a:r>
          </a:p>
          <a:p>
            <a:r>
              <a:rPr lang="fr-FR" sz="1400" dirty="0"/>
              <a:t>•	S’il s’agit d’un poste d’Etat, la fourchette salariale est en principe donnée dans l’annonce.</a:t>
            </a:r>
          </a:p>
          <a:p>
            <a:r>
              <a:rPr lang="fr-FR" sz="1400" dirty="0"/>
              <a:t>•	Obtenez le maximum d’informations sur le poste (responsabilités, exigences, conditions de travail).</a:t>
            </a:r>
          </a:p>
          <a:p>
            <a:r>
              <a:rPr lang="fr-FR" sz="1400" dirty="0"/>
              <a:t>•	Informez-vous sur les possibilités de formation.</a:t>
            </a:r>
          </a:p>
          <a:p>
            <a:r>
              <a:rPr lang="fr-FR" sz="1400" dirty="0"/>
              <a:t>•	Evaluez les chances de promotion à court ou moyen terme.</a:t>
            </a:r>
          </a:p>
          <a:p>
            <a:r>
              <a:rPr lang="fr-FR" sz="1400" dirty="0"/>
              <a:t>•	Posez la question des avantages en nature (voitures, bons de transport, réductions diverses, prise en charge d’examens médicaux, assurances, etc.).</a:t>
            </a:r>
          </a:p>
          <a:p>
            <a:r>
              <a:rPr lang="fr-FR" sz="1400" dirty="0"/>
              <a:t>•	Informez-vous sur l’existence de bonus ou de commissions.</a:t>
            </a:r>
          </a:p>
          <a:p>
            <a:r>
              <a:rPr lang="fr-FR" sz="1400" dirty="0"/>
              <a:t>•	Essayez de savoir s’il y a une échelle de salaire </a:t>
            </a:r>
            <a:r>
              <a:rPr lang="fr-FR" sz="1400" dirty="0" err="1"/>
              <a:t>pré-établie</a:t>
            </a:r>
            <a:r>
              <a:rPr lang="fr-FR" sz="1400" dirty="0"/>
              <a:t>.</a:t>
            </a:r>
          </a:p>
          <a:p>
            <a:r>
              <a:rPr lang="fr-FR" sz="1400" dirty="0"/>
              <a:t>•	Offrez une fourchette (salaire mensuel net).</a:t>
            </a:r>
          </a:p>
          <a:p>
            <a:endParaRPr lang="fr-FR" dirty="0"/>
          </a:p>
        </p:txBody>
      </p:sp>
    </p:spTree>
    <p:extLst>
      <p:ext uri="{BB962C8B-B14F-4D97-AF65-F5344CB8AC3E}">
        <p14:creationId xmlns:p14="http://schemas.microsoft.com/office/powerpoint/2010/main" val="4172399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F6ACD-0E99-40C5-8FD6-777BE21CA158}"/>
              </a:ext>
            </a:extLst>
          </p:cNvPr>
          <p:cNvSpPr>
            <a:spLocks noGrp="1"/>
          </p:cNvSpPr>
          <p:nvPr>
            <p:ph type="title"/>
          </p:nvPr>
        </p:nvSpPr>
        <p:spPr/>
        <p:txBody>
          <a:bodyPr/>
          <a:lstStyle/>
          <a:p>
            <a:r>
              <a:rPr lang="fr-FR" dirty="0"/>
              <a:t>Les	erreurs </a:t>
            </a:r>
          </a:p>
        </p:txBody>
      </p:sp>
      <p:sp>
        <p:nvSpPr>
          <p:cNvPr id="3" name="Espace réservé du contenu 2">
            <a:extLst>
              <a:ext uri="{FF2B5EF4-FFF2-40B4-BE49-F238E27FC236}">
                <a16:creationId xmlns:a16="http://schemas.microsoft.com/office/drawing/2014/main" id="{58598127-E94C-4500-8B7E-F79C1826014A}"/>
              </a:ext>
            </a:extLst>
          </p:cNvPr>
          <p:cNvSpPr>
            <a:spLocks noGrp="1"/>
          </p:cNvSpPr>
          <p:nvPr>
            <p:ph idx="1"/>
          </p:nvPr>
        </p:nvSpPr>
        <p:spPr>
          <a:xfrm>
            <a:off x="797768" y="2291357"/>
            <a:ext cx="10828175" cy="4230741"/>
          </a:xfrm>
        </p:spPr>
        <p:txBody>
          <a:bodyPr>
            <a:normAutofit fontScale="85000" lnSpcReduction="20000"/>
          </a:bodyPr>
          <a:lstStyle/>
          <a:p>
            <a:r>
              <a:rPr lang="fr-FR" dirty="0"/>
              <a:t>•	Ne pas s’impliquer	                                                                   •   </a:t>
            </a:r>
            <a:r>
              <a:rPr lang="fr-FR" dirty="0" err="1"/>
              <a:t>Etre</a:t>
            </a:r>
            <a:r>
              <a:rPr lang="fr-FR" dirty="0"/>
              <a:t> trop direct ou  familier</a:t>
            </a:r>
          </a:p>
          <a:p>
            <a:r>
              <a:rPr lang="fr-FR" dirty="0"/>
              <a:t>•	</a:t>
            </a:r>
            <a:r>
              <a:rPr lang="fr-FR" dirty="0" err="1"/>
              <a:t>Etre</a:t>
            </a:r>
            <a:r>
              <a:rPr lang="fr-FR" dirty="0"/>
              <a:t> évasif	                                                                                        •    Manifester de l’agressivité</a:t>
            </a:r>
          </a:p>
          <a:p>
            <a:r>
              <a:rPr lang="fr-FR" dirty="0"/>
              <a:t>•	Refuser de répondre	                                                                   • Regarder sa montre</a:t>
            </a:r>
          </a:p>
          <a:p>
            <a:r>
              <a:rPr lang="fr-FR" dirty="0"/>
              <a:t>•	Dire des banalités	                                                                   • </a:t>
            </a:r>
            <a:r>
              <a:rPr lang="fr-FR" dirty="0" err="1"/>
              <a:t>Etre</a:t>
            </a:r>
            <a:r>
              <a:rPr lang="fr-FR" dirty="0"/>
              <a:t> confus</a:t>
            </a:r>
          </a:p>
          <a:p>
            <a:r>
              <a:rPr lang="fr-FR" dirty="0"/>
              <a:t>•	Ne pas justifier  ses affirmations	                                              • Se perdre dans les détails</a:t>
            </a:r>
          </a:p>
          <a:p>
            <a:r>
              <a:rPr lang="fr-FR" dirty="0"/>
              <a:t>•	Bluffer	                                                                                         • Se répéter</a:t>
            </a:r>
          </a:p>
          <a:p>
            <a:r>
              <a:rPr lang="fr-FR" dirty="0"/>
              <a:t>•	</a:t>
            </a:r>
            <a:r>
              <a:rPr lang="fr-FR" dirty="0" err="1"/>
              <a:t>Etre</a:t>
            </a:r>
            <a:r>
              <a:rPr lang="fr-FR" dirty="0"/>
              <a:t> négatif	                                                                                         • Répondre à côté de la question</a:t>
            </a:r>
          </a:p>
          <a:p>
            <a:r>
              <a:rPr lang="fr-FR" dirty="0"/>
              <a:t>•	Ne jamais sourire	                                                                              • Abuser de l’humour</a:t>
            </a:r>
          </a:p>
          <a:p>
            <a:r>
              <a:rPr lang="fr-FR" dirty="0"/>
              <a:t>•	</a:t>
            </a:r>
            <a:r>
              <a:rPr lang="fr-FR" dirty="0" err="1"/>
              <a:t>Etre</a:t>
            </a:r>
            <a:r>
              <a:rPr lang="fr-FR" dirty="0"/>
              <a:t> excessivement flatteur	                                                         • </a:t>
            </a:r>
            <a:r>
              <a:rPr lang="fr-FR" dirty="0" err="1"/>
              <a:t>Etre</a:t>
            </a:r>
            <a:r>
              <a:rPr lang="fr-FR" dirty="0"/>
              <a:t> envahissant, parler trop longuement</a:t>
            </a:r>
          </a:p>
          <a:p>
            <a:r>
              <a:rPr lang="fr-FR" dirty="0"/>
              <a:t>•	Parler trop peu, se faire tirer les vers du nez	                         • Mâcher du chewing-gum</a:t>
            </a:r>
          </a:p>
          <a:p>
            <a:r>
              <a:rPr lang="fr-FR" dirty="0"/>
              <a:t>•	Se sous-estimer, manquer de confiance	                                    • Ne pas poser de questions</a:t>
            </a:r>
          </a:p>
          <a:p>
            <a:r>
              <a:rPr lang="fr-FR" dirty="0"/>
              <a:t>•	</a:t>
            </a:r>
            <a:r>
              <a:rPr lang="fr-FR" dirty="0" err="1"/>
              <a:t>Etre</a:t>
            </a:r>
            <a:r>
              <a:rPr lang="fr-FR" dirty="0"/>
              <a:t> sur la défensive	                                                                    • Ne pas avoir d’objectif</a:t>
            </a:r>
          </a:p>
          <a:p>
            <a:r>
              <a:rPr lang="fr-FR" dirty="0"/>
              <a:t>•	Oublier des réalisations importantes</a:t>
            </a:r>
          </a:p>
          <a:p>
            <a:endParaRPr lang="fr-FR" dirty="0"/>
          </a:p>
          <a:p>
            <a:endParaRPr lang="fr-FR" dirty="0"/>
          </a:p>
        </p:txBody>
      </p:sp>
    </p:spTree>
    <p:extLst>
      <p:ext uri="{BB962C8B-B14F-4D97-AF65-F5344CB8AC3E}">
        <p14:creationId xmlns:p14="http://schemas.microsoft.com/office/powerpoint/2010/main" val="168773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D4046-8759-4BAC-A729-3E10D0E78D95}"/>
              </a:ext>
            </a:extLst>
          </p:cNvPr>
          <p:cNvSpPr>
            <a:spLocks noGrp="1"/>
          </p:cNvSpPr>
          <p:nvPr>
            <p:ph type="title"/>
          </p:nvPr>
        </p:nvSpPr>
        <p:spPr>
          <a:xfrm>
            <a:off x="685801" y="609600"/>
            <a:ext cx="10131425" cy="715347"/>
          </a:xfrm>
        </p:spPr>
        <p:txBody>
          <a:bodyPr/>
          <a:lstStyle/>
          <a:p>
            <a:r>
              <a:rPr lang="fr-FR" dirty="0"/>
              <a:t>La	clôture	de	l’entretien</a:t>
            </a:r>
          </a:p>
        </p:txBody>
      </p:sp>
      <p:sp>
        <p:nvSpPr>
          <p:cNvPr id="3" name="Espace réservé du contenu 2">
            <a:extLst>
              <a:ext uri="{FF2B5EF4-FFF2-40B4-BE49-F238E27FC236}">
                <a16:creationId xmlns:a16="http://schemas.microsoft.com/office/drawing/2014/main" id="{64AF0F71-4CD8-49B7-BEC0-FFD18EDCAE57}"/>
              </a:ext>
            </a:extLst>
          </p:cNvPr>
          <p:cNvSpPr>
            <a:spLocks noGrp="1"/>
          </p:cNvSpPr>
          <p:nvPr>
            <p:ph idx="1"/>
          </p:nvPr>
        </p:nvSpPr>
        <p:spPr>
          <a:xfrm>
            <a:off x="685801" y="2403324"/>
            <a:ext cx="10131425" cy="4106333"/>
          </a:xfrm>
        </p:spPr>
        <p:txBody>
          <a:bodyPr>
            <a:normAutofit fontScale="92500" lnSpcReduction="10000"/>
          </a:bodyPr>
          <a:lstStyle/>
          <a:p>
            <a:r>
              <a:rPr lang="fr-FR" dirty="0"/>
              <a:t>Généralement l’entretien se termine par une question du recruteur : « Avez-vous quelque chose à ajouter ? ». Elle est très générale et doit vous permettre de conclure.</a:t>
            </a:r>
          </a:p>
          <a:p>
            <a:r>
              <a:rPr lang="fr-FR" dirty="0"/>
              <a:t>•	Soit vous ajoutez un point fort que vous avez oublié de signaler en le rapportant à une exigence importante</a:t>
            </a:r>
          </a:p>
          <a:p>
            <a:r>
              <a:rPr lang="fr-FR" dirty="0"/>
              <a:t>du poste.</a:t>
            </a:r>
          </a:p>
          <a:p>
            <a:r>
              <a:rPr lang="fr-FR" dirty="0"/>
              <a:t>•	Soit vous résumez les points forts de l’entretien et concluez sur un espoir fondé de voir votre candidature</a:t>
            </a:r>
          </a:p>
          <a:p>
            <a:r>
              <a:rPr lang="fr-FR" dirty="0"/>
              <a:t>retenue.</a:t>
            </a:r>
          </a:p>
          <a:p>
            <a:endParaRPr lang="fr-FR" dirty="0"/>
          </a:p>
          <a:p>
            <a:r>
              <a:rPr lang="fr-FR" dirty="0"/>
              <a:t>Dans tous les cas, vérifiez :</a:t>
            </a:r>
          </a:p>
          <a:p>
            <a:r>
              <a:rPr lang="fr-FR" dirty="0"/>
              <a:t>•	Qui recontacte qui ?</a:t>
            </a:r>
          </a:p>
          <a:p>
            <a:r>
              <a:rPr lang="fr-FR" dirty="0"/>
              <a:t>•	De quelle manière (lettre, téléphone, e-mail, etc.) ?</a:t>
            </a:r>
          </a:p>
          <a:p>
            <a:r>
              <a:rPr lang="fr-FR" dirty="0"/>
              <a:t>•	Quand (dans quels délais ? sortir l’agenda) ?</a:t>
            </a:r>
          </a:p>
          <a:p>
            <a:endParaRPr lang="fr-FR" dirty="0"/>
          </a:p>
          <a:p>
            <a:endParaRPr lang="fr-FR" dirty="0"/>
          </a:p>
          <a:p>
            <a:endParaRPr lang="fr-FR" dirty="0"/>
          </a:p>
        </p:txBody>
      </p:sp>
    </p:spTree>
    <p:extLst>
      <p:ext uri="{BB962C8B-B14F-4D97-AF65-F5344CB8AC3E}">
        <p14:creationId xmlns:p14="http://schemas.microsoft.com/office/powerpoint/2010/main" val="344599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DD246-7312-434F-BEBB-EBE21AC69432}"/>
              </a:ext>
            </a:extLst>
          </p:cNvPr>
          <p:cNvSpPr>
            <a:spLocks noGrp="1"/>
          </p:cNvSpPr>
          <p:nvPr>
            <p:ph type="title"/>
          </p:nvPr>
        </p:nvSpPr>
        <p:spPr>
          <a:xfrm>
            <a:off x="685801" y="609600"/>
            <a:ext cx="10131425" cy="743339"/>
          </a:xfrm>
        </p:spPr>
        <p:txBody>
          <a:bodyPr/>
          <a:lstStyle/>
          <a:p>
            <a:r>
              <a:rPr lang="fr-FR" dirty="0"/>
              <a:t>Après	l’entretien</a:t>
            </a:r>
          </a:p>
        </p:txBody>
      </p:sp>
      <p:sp>
        <p:nvSpPr>
          <p:cNvPr id="3" name="Espace réservé du contenu 2">
            <a:extLst>
              <a:ext uri="{FF2B5EF4-FFF2-40B4-BE49-F238E27FC236}">
                <a16:creationId xmlns:a16="http://schemas.microsoft.com/office/drawing/2014/main" id="{022E1265-BBCB-4533-89D9-8BEE657F1DC8}"/>
              </a:ext>
            </a:extLst>
          </p:cNvPr>
          <p:cNvSpPr>
            <a:spLocks noGrp="1"/>
          </p:cNvSpPr>
          <p:nvPr>
            <p:ph idx="1"/>
          </p:nvPr>
        </p:nvSpPr>
        <p:spPr>
          <a:xfrm>
            <a:off x="685801" y="1834157"/>
            <a:ext cx="10131425" cy="4650619"/>
          </a:xfrm>
        </p:spPr>
        <p:txBody>
          <a:bodyPr>
            <a:normAutofit fontScale="77500" lnSpcReduction="20000"/>
          </a:bodyPr>
          <a:lstStyle/>
          <a:p>
            <a:r>
              <a:rPr lang="fr-FR" dirty="0"/>
              <a:t>Vous pouvez aussi vous manifester après l’entretien, mais n’abusez pas ! N’inondez pas votre recruteur de mots de remerciements et de manifestations de votre intérêt pour le poste. Vous risqueriez de paraître envahissant.</a:t>
            </a:r>
          </a:p>
          <a:p>
            <a:endParaRPr lang="fr-FR" dirty="0"/>
          </a:p>
          <a:p>
            <a:r>
              <a:rPr lang="fr-FR" dirty="0"/>
              <a:t>•	Vous pouvez remercier dans les 48 heures la personne qui vous a reçue.</a:t>
            </a:r>
          </a:p>
          <a:p>
            <a:r>
              <a:rPr lang="fr-FR" dirty="0"/>
              <a:t>•	Vous pouvez envoyer un document qui appuie certaines de vos affirmations (article, réalisations diverses). Mais attention ! pas d’excès…</a:t>
            </a:r>
          </a:p>
          <a:p>
            <a:r>
              <a:rPr lang="fr-FR" dirty="0"/>
              <a:t>•	Si vous n’avez pas de nouvelles à la date prévue, appelez l’employeur ou son secrétariat pour savoir où en est la procédure.</a:t>
            </a:r>
          </a:p>
          <a:p>
            <a:r>
              <a:rPr lang="fr-FR" dirty="0"/>
              <a:t>•	Si la réponse est négative : écrivez brièvement votre regret, manifestez votre intérêt  pour  le  poste  et remerciez du soin apporté à votre candidature. Ainsi vous pourrez postulez sans complexe pour un même emploi ou un autre dans cette entreprise.</a:t>
            </a:r>
          </a:p>
          <a:p>
            <a:r>
              <a:rPr lang="fr-FR" dirty="0"/>
              <a:t>•	Vous pouvez aussi rappeler votre recruteur et lui poser les questions suivantes :</a:t>
            </a:r>
          </a:p>
          <a:p>
            <a:r>
              <a:rPr lang="fr-FR" dirty="0"/>
              <a:t>-	« Pouvez-vous me donner des éléments qui me permettraient d’améliorer ma candidature ? ».</a:t>
            </a:r>
          </a:p>
          <a:p>
            <a:r>
              <a:rPr lang="fr-FR" dirty="0"/>
              <a:t>-	« Pouvez-vous me décrire le profil de la personne que vous avez engagée ? »</a:t>
            </a:r>
          </a:p>
          <a:p>
            <a:endParaRPr lang="fr-FR" dirty="0"/>
          </a:p>
          <a:p>
            <a:endParaRPr lang="fr-FR" dirty="0"/>
          </a:p>
          <a:p>
            <a:r>
              <a:rPr lang="fr-FR" dirty="0"/>
              <a:t>Enfin, n’acceptez pas un emploi pour lequel vous n’avez pas signé de contrat de travail. Ce dernier doit mentionner au minimum, la durée de l’engagement, le salaire annuel ou mensuel brut (dans ce cas : le nombre de salaires mensuels) et les vacances.</a:t>
            </a:r>
          </a:p>
          <a:p>
            <a:endParaRPr lang="fr-FR" dirty="0"/>
          </a:p>
        </p:txBody>
      </p:sp>
    </p:spTree>
    <p:extLst>
      <p:ext uri="{BB962C8B-B14F-4D97-AF65-F5344CB8AC3E}">
        <p14:creationId xmlns:p14="http://schemas.microsoft.com/office/powerpoint/2010/main" val="92159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032369-B6A8-4C0C-9D0F-0ECA7B89C2E5}"/>
              </a:ext>
            </a:extLst>
          </p:cNvPr>
          <p:cNvSpPr>
            <a:spLocks noGrp="1"/>
          </p:cNvSpPr>
          <p:nvPr>
            <p:ph type="title"/>
          </p:nvPr>
        </p:nvSpPr>
        <p:spPr>
          <a:xfrm>
            <a:off x="685801" y="208383"/>
            <a:ext cx="10131425" cy="1456267"/>
          </a:xfrm>
        </p:spPr>
        <p:txBody>
          <a:bodyPr/>
          <a:lstStyle/>
          <a:p>
            <a:r>
              <a:rPr lang="fr-FR" dirty="0"/>
              <a:t>A quoi sert l’entretien d’embauche ?</a:t>
            </a:r>
          </a:p>
        </p:txBody>
      </p:sp>
      <p:sp>
        <p:nvSpPr>
          <p:cNvPr id="3" name="Espace réservé du contenu 2">
            <a:extLst>
              <a:ext uri="{FF2B5EF4-FFF2-40B4-BE49-F238E27FC236}">
                <a16:creationId xmlns:a16="http://schemas.microsoft.com/office/drawing/2014/main" id="{7A307CDE-59C8-47AD-B6EF-EBE8B569C1EE}"/>
              </a:ext>
            </a:extLst>
          </p:cNvPr>
          <p:cNvSpPr>
            <a:spLocks noGrp="1"/>
          </p:cNvSpPr>
          <p:nvPr>
            <p:ph idx="1"/>
          </p:nvPr>
        </p:nvSpPr>
        <p:spPr>
          <a:xfrm>
            <a:off x="685800" y="1953899"/>
            <a:ext cx="10131425" cy="4036354"/>
          </a:xfrm>
        </p:spPr>
        <p:txBody>
          <a:bodyPr>
            <a:normAutofit fontScale="92500" lnSpcReduction="20000"/>
          </a:bodyPr>
          <a:lstStyle/>
          <a:p>
            <a:r>
              <a:rPr lang="fr-FR" dirty="0"/>
              <a:t>- A s’informer et à vérifier</a:t>
            </a:r>
          </a:p>
          <a:p>
            <a:r>
              <a:rPr lang="fr-FR" dirty="0"/>
              <a:t>Autant le candidat que le recruteur ont besoin d’en savoir plus. Qui sur le poste (tâches, responsabilités, horaires, salaire, etc.) ou l’entreprise (culture, clientèle, développement, concurrence, etc.) et qui sur le candidat (description précise du parcours, niveau réel des connaissances et des compétences, apparence physique, etc.). Dans cette phase, c’est souvent la crainte qui domine : crainte de prendre une mauvaise décision, crainte d’être maladroit et de ne pas savoir convaincre.</a:t>
            </a:r>
          </a:p>
          <a:p>
            <a:endParaRPr lang="fr-FR" dirty="0"/>
          </a:p>
          <a:p>
            <a:r>
              <a:rPr lang="fr-FR" dirty="0"/>
              <a:t>La tâche du candidat consiste donc à être précis dans ses questions et ses réponses, et à rassurer le recruteur.</a:t>
            </a:r>
          </a:p>
          <a:p>
            <a:r>
              <a:rPr lang="fr-FR" dirty="0"/>
              <a:t> </a:t>
            </a:r>
          </a:p>
          <a:p>
            <a:r>
              <a:rPr lang="fr-FR" dirty="0"/>
              <a:t>- A se faire engager et à engager</a:t>
            </a:r>
          </a:p>
          <a:p>
            <a:r>
              <a:rPr lang="fr-FR" dirty="0"/>
              <a:t>On n’est jamais engagé sur la base d’un dossier de candidature, mais toujours après un ou plusieurs entretiens. La phase « engagement » est celle où les partenaires doivent être convaincants : d’être le bon candidat d’une part et d’offrir un poste intéressant d’autre part. C’est aussi à ce moment que le candidat cherchera à négocier son salaire, ses conditions de travail et une éventuelle formation.</a:t>
            </a:r>
          </a:p>
          <a:p>
            <a:endParaRPr lang="fr-FR" dirty="0"/>
          </a:p>
        </p:txBody>
      </p:sp>
    </p:spTree>
    <p:extLst>
      <p:ext uri="{BB962C8B-B14F-4D97-AF65-F5344CB8AC3E}">
        <p14:creationId xmlns:p14="http://schemas.microsoft.com/office/powerpoint/2010/main" val="305526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32ADF-6944-4513-94E4-9826D932826B}"/>
              </a:ext>
            </a:extLst>
          </p:cNvPr>
          <p:cNvSpPr>
            <a:spLocks noGrp="1"/>
          </p:cNvSpPr>
          <p:nvPr>
            <p:ph type="title"/>
          </p:nvPr>
        </p:nvSpPr>
        <p:spPr/>
        <p:txBody>
          <a:bodyPr>
            <a:normAutofit fontScale="90000"/>
          </a:bodyPr>
          <a:lstStyle/>
          <a:p>
            <a:br>
              <a:rPr lang="fr-FR" dirty="0"/>
            </a:br>
            <a:r>
              <a:rPr lang="fr-FR" dirty="0"/>
              <a:t>Les questions du recruteur</a:t>
            </a:r>
            <a:br>
              <a:rPr lang="fr-FR" dirty="0"/>
            </a:br>
            <a:endParaRPr lang="fr-FR" dirty="0"/>
          </a:p>
        </p:txBody>
      </p:sp>
      <p:sp>
        <p:nvSpPr>
          <p:cNvPr id="3" name="Espace réservé du contenu 2">
            <a:extLst>
              <a:ext uri="{FF2B5EF4-FFF2-40B4-BE49-F238E27FC236}">
                <a16:creationId xmlns:a16="http://schemas.microsoft.com/office/drawing/2014/main" id="{0D5FD4C0-628A-445A-822D-8EBC53F05394}"/>
              </a:ext>
            </a:extLst>
          </p:cNvPr>
          <p:cNvSpPr>
            <a:spLocks noGrp="1"/>
          </p:cNvSpPr>
          <p:nvPr>
            <p:ph idx="1"/>
          </p:nvPr>
        </p:nvSpPr>
        <p:spPr/>
        <p:txBody>
          <a:bodyPr/>
          <a:lstStyle/>
          <a:p>
            <a:r>
              <a:rPr lang="fr-FR" dirty="0"/>
              <a:t>•	Le recruteur intéressé va vous poser des questions pour obtenir des précisions sur vous-même et votre parcours, notamment: votre formation, votre expérience, votre projet professionnel, la motivation de votre candidature.</a:t>
            </a:r>
          </a:p>
          <a:p>
            <a:r>
              <a:rPr lang="fr-FR" dirty="0"/>
              <a:t>•	Le recruteur peut aussi vous poser des questions précises sur une mission en particulier (responsabilités, résultats obtenus, etc.).</a:t>
            </a:r>
          </a:p>
          <a:p>
            <a:r>
              <a:rPr lang="fr-FR" dirty="0"/>
              <a:t>•	Le recruteur peut vous poser des questions plus personnelles: vos motivations, vos précédentes expériences, vos prétentions salariales, le déroulement de votre recherche d’emploi. (Avez-vous d’autres pistes? Si oui, où ...)</a:t>
            </a:r>
          </a:p>
          <a:p>
            <a:endParaRPr lang="fr-FR" dirty="0"/>
          </a:p>
        </p:txBody>
      </p:sp>
    </p:spTree>
    <p:extLst>
      <p:ext uri="{BB962C8B-B14F-4D97-AF65-F5344CB8AC3E}">
        <p14:creationId xmlns:p14="http://schemas.microsoft.com/office/powerpoint/2010/main" val="377025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F8ED2-0C70-4A2A-9C3E-B8525464DDAF}"/>
              </a:ext>
            </a:extLst>
          </p:cNvPr>
          <p:cNvSpPr>
            <a:spLocks noGrp="1"/>
          </p:cNvSpPr>
          <p:nvPr>
            <p:ph type="title"/>
          </p:nvPr>
        </p:nvSpPr>
        <p:spPr>
          <a:xfrm>
            <a:off x="685801" y="609601"/>
            <a:ext cx="10131425" cy="1163216"/>
          </a:xfrm>
        </p:spPr>
        <p:txBody>
          <a:bodyPr/>
          <a:lstStyle/>
          <a:p>
            <a:r>
              <a:rPr lang="fr-FR" dirty="0"/>
              <a:t>Vos questions</a:t>
            </a:r>
          </a:p>
        </p:txBody>
      </p:sp>
      <p:sp>
        <p:nvSpPr>
          <p:cNvPr id="3" name="Espace réservé du contenu 2">
            <a:extLst>
              <a:ext uri="{FF2B5EF4-FFF2-40B4-BE49-F238E27FC236}">
                <a16:creationId xmlns:a16="http://schemas.microsoft.com/office/drawing/2014/main" id="{0BB980C8-6455-4637-9829-377585B3DB0D}"/>
              </a:ext>
            </a:extLst>
          </p:cNvPr>
          <p:cNvSpPr>
            <a:spLocks noGrp="1"/>
          </p:cNvSpPr>
          <p:nvPr>
            <p:ph idx="1"/>
          </p:nvPr>
        </p:nvSpPr>
        <p:spPr>
          <a:xfrm>
            <a:off x="797768" y="2873828"/>
            <a:ext cx="10131425" cy="3458547"/>
          </a:xfrm>
        </p:spPr>
        <p:txBody>
          <a:bodyPr>
            <a:normAutofit fontScale="92500" lnSpcReduction="10000"/>
          </a:bodyPr>
          <a:lstStyle/>
          <a:p>
            <a:r>
              <a:rPr lang="fr-FR" dirty="0"/>
              <a:t>•	</a:t>
            </a:r>
            <a:r>
              <a:rPr lang="fr-FR" sz="1700" dirty="0"/>
              <a:t>Vous pouvez poser des questions à tout moment de l’entretien. Or faites attention de ne pas couper la parole du recruteur ou de mener l’entretien. N’oubliez pas que vous êtes l’invité. Politesse oblige !</a:t>
            </a:r>
          </a:p>
          <a:p>
            <a:r>
              <a:rPr lang="fr-FR" sz="1700" dirty="0"/>
              <a:t>•	A chaque moment de l’entretien, le recruteur peut vous donner la parole, respectivement vous demander si vous avez des questions.</a:t>
            </a:r>
          </a:p>
          <a:p>
            <a:r>
              <a:rPr lang="fr-FR" sz="1700" dirty="0"/>
              <a:t>•	Utilisez ces moments pour exprimer vos motivations et clarifier les zones d’ombres.</a:t>
            </a:r>
          </a:p>
          <a:p>
            <a:r>
              <a:rPr lang="fr-FR" sz="1700" dirty="0"/>
              <a:t>•	Ne posez pas de questions sans intérêt comme « Donnez-vous des tickets restaurants ? » ou « Quel est le prix du café à la machine à café? ». Vous décrédibiliseriez votre candidature.</a:t>
            </a:r>
          </a:p>
          <a:p>
            <a:r>
              <a:rPr lang="fr-FR" sz="1700" dirty="0"/>
              <a:t>•	Si le recruteur ne l’a pas encore mentionné lors de la présentation du poste vacant, vous pouvez demander votre futur salaire à la fin de l’entretien</a:t>
            </a:r>
          </a:p>
          <a:p>
            <a:r>
              <a:rPr lang="fr-FR" sz="1700" dirty="0"/>
              <a:t>•	Faites attention à la question piège ! Ne répondez pas à la question concernant vos prétentions salariales en nommant une somme utopique, comme par exemple EUR 4.800.- pour un poste d’opérateur logistique.</a:t>
            </a:r>
          </a:p>
          <a:p>
            <a:endParaRPr lang="fr-FR" sz="1700" dirty="0"/>
          </a:p>
          <a:p>
            <a:endParaRPr lang="fr-FR" dirty="0"/>
          </a:p>
          <a:p>
            <a:endParaRPr lang="fr-FR" dirty="0"/>
          </a:p>
        </p:txBody>
      </p:sp>
    </p:spTree>
    <p:extLst>
      <p:ext uri="{BB962C8B-B14F-4D97-AF65-F5344CB8AC3E}">
        <p14:creationId xmlns:p14="http://schemas.microsoft.com/office/powerpoint/2010/main" val="1887538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6D2FA-A88C-4CFC-BFFD-ADBB6E5A930B}"/>
              </a:ext>
            </a:extLst>
          </p:cNvPr>
          <p:cNvSpPr>
            <a:spLocks noGrp="1"/>
          </p:cNvSpPr>
          <p:nvPr>
            <p:ph type="title"/>
          </p:nvPr>
        </p:nvSpPr>
        <p:spPr/>
        <p:txBody>
          <a:bodyPr/>
          <a:lstStyle/>
          <a:p>
            <a:r>
              <a:rPr lang="fr-FR" dirty="0"/>
              <a:t>Curriculum vitae et lettre de présentation</a:t>
            </a:r>
          </a:p>
        </p:txBody>
      </p:sp>
      <p:sp>
        <p:nvSpPr>
          <p:cNvPr id="3" name="Espace réservé du contenu 2">
            <a:extLst>
              <a:ext uri="{FF2B5EF4-FFF2-40B4-BE49-F238E27FC236}">
                <a16:creationId xmlns:a16="http://schemas.microsoft.com/office/drawing/2014/main" id="{B33685F7-EAA4-47F5-8C1D-53D5CE856BA4}"/>
              </a:ext>
            </a:extLst>
          </p:cNvPr>
          <p:cNvSpPr>
            <a:spLocks noGrp="1"/>
          </p:cNvSpPr>
          <p:nvPr>
            <p:ph idx="1"/>
          </p:nvPr>
        </p:nvSpPr>
        <p:spPr/>
        <p:txBody>
          <a:bodyPr>
            <a:normAutofit fontScale="92500" lnSpcReduction="20000"/>
          </a:bodyPr>
          <a:lstStyle/>
          <a:p>
            <a:r>
              <a:rPr lang="fr-FR" sz="1800" dirty="0">
                <a:effectLst/>
                <a:latin typeface="Calibri Light" panose="020F0302020204030204" pitchFamily="34" charset="0"/>
                <a:ea typeface="Calibri Light" panose="020F0302020204030204" pitchFamily="34" charset="0"/>
              </a:rPr>
              <a:t>Avant d’entreprendre la rédaction de votre CV, il est judicieux de faire une auto‐évaluation (bilan) vous permettant d’identifier vos valeurs, vos champs d’intérêt et vos compétences, afin que votre CV soit représentatif de votre parcours pour mieux vous mettre en valeur et ainsi faciliter votre recherche d’emploi.</a:t>
            </a:r>
          </a:p>
          <a:p>
            <a:endParaRPr lang="fr-FR" sz="1800" dirty="0">
              <a:effectLst/>
              <a:latin typeface="Calibri Light" panose="020F0302020204030204" pitchFamily="34" charset="0"/>
              <a:ea typeface="Calibri Light" panose="020F0302020204030204" pitchFamily="34" charset="0"/>
            </a:endParaRPr>
          </a:p>
          <a:p>
            <a:pPr marL="989330">
              <a:spcBef>
                <a:spcPts val="215"/>
              </a:spcBef>
              <a:spcAft>
                <a:spcPts val="0"/>
              </a:spcAft>
            </a:pPr>
            <a:r>
              <a:rPr lang="fr-FR" sz="1800" u="sng" dirty="0">
                <a:effectLst/>
                <a:latin typeface="Calibri Light" panose="020F0302020204030204" pitchFamily="34" charset="0"/>
                <a:ea typeface="Calibri Light" panose="020F0302020204030204" pitchFamily="34" charset="0"/>
              </a:rPr>
              <a:t>Pourquoi faire une auto‐évaluation ?</a:t>
            </a:r>
            <a:endParaRPr lang="fr-FR" sz="1800" dirty="0">
              <a:effectLst/>
              <a:latin typeface="Calibri Light" panose="020F0302020204030204" pitchFamily="34" charset="0"/>
              <a:ea typeface="Calibri Light" panose="020F0302020204030204" pitchFamily="34" charset="0"/>
            </a:endParaRPr>
          </a:p>
          <a:p>
            <a:pPr marL="342900" lvl="0" indent="-342900">
              <a:spcBef>
                <a:spcPts val="930"/>
              </a:spcBef>
              <a:spcAft>
                <a:spcPts val="0"/>
              </a:spcAft>
              <a:buSzPts val="1200"/>
              <a:buFont typeface="Wingdings" panose="05000000000000000000" pitchFamily="2" charset="2"/>
              <a:buChar char=""/>
              <a:tabLst>
                <a:tab pos="1447165" algn="l"/>
              </a:tabLst>
            </a:pPr>
            <a:r>
              <a:rPr lang="fr-FR" sz="1800" dirty="0">
                <a:effectLst/>
                <a:latin typeface="Calibri Light" panose="020F0302020204030204" pitchFamily="34" charset="0"/>
                <a:ea typeface="Wingdings" panose="05000000000000000000" pitchFamily="2" charset="2"/>
                <a:cs typeface="Wingdings" panose="05000000000000000000" pitchFamily="2" charset="2"/>
              </a:rPr>
              <a:t>Pour rédiger un CV et une lettre de présentation qui attirent</a:t>
            </a:r>
            <a:r>
              <a:rPr lang="fr-FR" sz="1800" spc="-95" dirty="0">
                <a:effectLst/>
                <a:latin typeface="Calibri Light" panose="020F0302020204030204" pitchFamily="34" charset="0"/>
                <a:ea typeface="Wingdings" panose="05000000000000000000" pitchFamily="2" charset="2"/>
                <a:cs typeface="Wingdings" panose="05000000000000000000" pitchFamily="2" charset="2"/>
              </a:rPr>
              <a:t> </a:t>
            </a:r>
            <a:r>
              <a:rPr lang="fr-FR" sz="1800" spc="-20" dirty="0">
                <a:effectLst/>
                <a:latin typeface="Calibri Light" panose="020F0302020204030204" pitchFamily="34" charset="0"/>
                <a:ea typeface="Wingdings" panose="05000000000000000000" pitchFamily="2" charset="2"/>
                <a:cs typeface="Wingdings" panose="05000000000000000000" pitchFamily="2" charset="2"/>
              </a:rPr>
              <a:t>l’attention</a:t>
            </a:r>
            <a:endParaRPr lang="fr-FR" sz="1800" dirty="0">
              <a:effectLst/>
              <a:latin typeface="Calibri Light" panose="020F0302020204030204" pitchFamily="34" charset="0"/>
              <a:ea typeface="Wingdings" panose="05000000000000000000" pitchFamily="2" charset="2"/>
              <a:cs typeface="Wingdings" panose="05000000000000000000" pitchFamily="2" charset="2"/>
            </a:endParaRPr>
          </a:p>
          <a:p>
            <a:pPr marL="342900" lvl="0" indent="-342900">
              <a:spcBef>
                <a:spcPts val="220"/>
              </a:spcBef>
              <a:spcAft>
                <a:spcPts val="0"/>
              </a:spcAft>
              <a:buSzPts val="1200"/>
              <a:buFont typeface="Wingdings" panose="05000000000000000000" pitchFamily="2" charset="2"/>
              <a:buChar char=""/>
              <a:tabLst>
                <a:tab pos="1447165" algn="l"/>
              </a:tabLst>
            </a:pPr>
            <a:r>
              <a:rPr lang="fr-FR" sz="1800" dirty="0">
                <a:effectLst/>
                <a:latin typeface="Calibri Light" panose="020F0302020204030204" pitchFamily="34" charset="0"/>
                <a:ea typeface="Wingdings" panose="05000000000000000000" pitchFamily="2" charset="2"/>
                <a:cs typeface="Wingdings" panose="05000000000000000000" pitchFamily="2" charset="2"/>
              </a:rPr>
              <a:t>Pour cibler des emplois correspondant à votre personnalité, vos intérêts et vos</a:t>
            </a:r>
            <a:r>
              <a:rPr lang="fr-FR" sz="1800" spc="-150" dirty="0">
                <a:effectLst/>
                <a:latin typeface="Calibri Light" panose="020F0302020204030204" pitchFamily="34" charset="0"/>
                <a:ea typeface="Wingdings" panose="05000000000000000000" pitchFamily="2" charset="2"/>
                <a:cs typeface="Wingdings" panose="05000000000000000000" pitchFamily="2" charset="2"/>
              </a:rPr>
              <a:t> </a:t>
            </a:r>
            <a:r>
              <a:rPr lang="fr-FR" sz="1800" dirty="0">
                <a:effectLst/>
                <a:latin typeface="Calibri Light" panose="020F0302020204030204" pitchFamily="34" charset="0"/>
                <a:ea typeface="Wingdings" panose="05000000000000000000" pitchFamily="2" charset="2"/>
                <a:cs typeface="Wingdings" panose="05000000000000000000" pitchFamily="2" charset="2"/>
              </a:rPr>
              <a:t>valeurs</a:t>
            </a:r>
          </a:p>
          <a:p>
            <a:pPr marL="342900" lvl="0" indent="-342900">
              <a:spcBef>
                <a:spcPts val="220"/>
              </a:spcBef>
              <a:spcAft>
                <a:spcPts val="0"/>
              </a:spcAft>
              <a:buSzPts val="1200"/>
              <a:buFont typeface="Wingdings" panose="05000000000000000000" pitchFamily="2" charset="2"/>
              <a:buChar char=""/>
              <a:tabLst>
                <a:tab pos="1447165" algn="l"/>
              </a:tabLst>
            </a:pPr>
            <a:r>
              <a:rPr lang="fr-FR" sz="1800" dirty="0">
                <a:effectLst/>
                <a:latin typeface="Calibri Light" panose="020F0302020204030204" pitchFamily="34" charset="0"/>
                <a:ea typeface="Wingdings" panose="05000000000000000000" pitchFamily="2" charset="2"/>
                <a:cs typeface="Wingdings" panose="05000000000000000000" pitchFamily="2" charset="2"/>
              </a:rPr>
              <a:t>Pour élaborer et atteindre votre objectif</a:t>
            </a:r>
            <a:r>
              <a:rPr lang="fr-FR" sz="1800" spc="-40" dirty="0">
                <a:effectLst/>
                <a:latin typeface="Calibri Light" panose="020F0302020204030204" pitchFamily="34" charset="0"/>
                <a:ea typeface="Wingdings" panose="05000000000000000000" pitchFamily="2" charset="2"/>
                <a:cs typeface="Wingdings" panose="05000000000000000000" pitchFamily="2" charset="2"/>
              </a:rPr>
              <a:t> </a:t>
            </a:r>
            <a:r>
              <a:rPr lang="fr-FR" sz="1800" dirty="0">
                <a:effectLst/>
                <a:latin typeface="Calibri Light" panose="020F0302020204030204" pitchFamily="34" charset="0"/>
                <a:ea typeface="Wingdings" panose="05000000000000000000" pitchFamily="2" charset="2"/>
                <a:cs typeface="Wingdings" panose="05000000000000000000" pitchFamily="2" charset="2"/>
              </a:rPr>
              <a:t>professionnel</a:t>
            </a:r>
          </a:p>
          <a:p>
            <a:pPr marL="342900" lvl="0" indent="-342900">
              <a:spcBef>
                <a:spcPts val="225"/>
              </a:spcBef>
              <a:spcAft>
                <a:spcPts val="0"/>
              </a:spcAft>
              <a:buSzPts val="1200"/>
              <a:buFont typeface="Wingdings" panose="05000000000000000000" pitchFamily="2" charset="2"/>
              <a:buChar char=""/>
              <a:tabLst>
                <a:tab pos="1447165" algn="l"/>
              </a:tabLst>
            </a:pPr>
            <a:r>
              <a:rPr lang="fr-FR" sz="1800" dirty="0">
                <a:effectLst/>
                <a:latin typeface="Calibri Light" panose="020F0302020204030204" pitchFamily="34" charset="0"/>
                <a:ea typeface="Wingdings" panose="05000000000000000000" pitchFamily="2" charset="2"/>
                <a:cs typeface="Wingdings" panose="05000000000000000000" pitchFamily="2" charset="2"/>
              </a:rPr>
              <a:t>Pour répondre plus efficacement aux questions</a:t>
            </a:r>
            <a:r>
              <a:rPr lang="fr-FR" sz="1800" spc="-55" dirty="0">
                <a:effectLst/>
                <a:latin typeface="Calibri Light" panose="020F0302020204030204" pitchFamily="34" charset="0"/>
                <a:ea typeface="Wingdings" panose="05000000000000000000" pitchFamily="2" charset="2"/>
                <a:cs typeface="Wingdings" panose="05000000000000000000" pitchFamily="2" charset="2"/>
              </a:rPr>
              <a:t> </a:t>
            </a:r>
            <a:r>
              <a:rPr lang="fr-FR" sz="1800" spc="-15" dirty="0">
                <a:effectLst/>
                <a:latin typeface="Calibri Light" panose="020F0302020204030204" pitchFamily="34" charset="0"/>
                <a:ea typeface="Wingdings" panose="05000000000000000000" pitchFamily="2" charset="2"/>
                <a:cs typeface="Wingdings" panose="05000000000000000000" pitchFamily="2" charset="2"/>
              </a:rPr>
              <a:t>d’entrevue</a:t>
            </a:r>
            <a:endParaRPr lang="fr-FR" sz="1800" dirty="0">
              <a:effectLst/>
              <a:latin typeface="Calibri Light" panose="020F0302020204030204" pitchFamily="34" charset="0"/>
              <a:ea typeface="Wingdings" panose="05000000000000000000" pitchFamily="2" charset="2"/>
              <a:cs typeface="Wingdings" panose="05000000000000000000" pitchFamily="2" charset="2"/>
            </a:endParaRPr>
          </a:p>
          <a:p>
            <a:pPr marL="342900" lvl="0" indent="-342900">
              <a:spcBef>
                <a:spcPts val="215"/>
              </a:spcBef>
              <a:spcAft>
                <a:spcPts val="0"/>
              </a:spcAft>
              <a:buSzPts val="1200"/>
              <a:buFont typeface="Wingdings" panose="05000000000000000000" pitchFamily="2" charset="2"/>
              <a:buChar char=""/>
              <a:tabLst>
                <a:tab pos="1447165" algn="l"/>
              </a:tabLst>
            </a:pPr>
            <a:r>
              <a:rPr lang="fr-FR" sz="1800" dirty="0">
                <a:effectLst/>
                <a:latin typeface="Calibri Light" panose="020F0302020204030204" pitchFamily="34" charset="0"/>
                <a:ea typeface="Wingdings" panose="05000000000000000000" pitchFamily="2" charset="2"/>
                <a:cs typeface="Wingdings" panose="05000000000000000000" pitchFamily="2" charset="2"/>
              </a:rPr>
              <a:t>Pour identifier vos </a:t>
            </a:r>
            <a:r>
              <a:rPr lang="fr-FR" sz="1800" spc="-10" dirty="0">
                <a:effectLst/>
                <a:latin typeface="Calibri Light" panose="020F0302020204030204" pitchFamily="34" charset="0"/>
                <a:ea typeface="Wingdings" panose="05000000000000000000" pitchFamily="2" charset="2"/>
                <a:cs typeface="Wingdings" panose="05000000000000000000" pitchFamily="2" charset="2"/>
              </a:rPr>
              <a:t>forces </a:t>
            </a:r>
            <a:r>
              <a:rPr lang="fr-FR" sz="1800" dirty="0">
                <a:effectLst/>
                <a:latin typeface="Calibri Light" panose="020F0302020204030204" pitchFamily="34" charset="0"/>
                <a:ea typeface="Wingdings" panose="05000000000000000000" pitchFamily="2" charset="2"/>
                <a:cs typeface="Wingdings" panose="05000000000000000000" pitchFamily="2" charset="2"/>
              </a:rPr>
              <a:t>et vos</a:t>
            </a:r>
            <a:r>
              <a:rPr lang="fr-FR" sz="1800" spc="-25" dirty="0">
                <a:effectLst/>
                <a:latin typeface="Calibri Light" panose="020F0302020204030204" pitchFamily="34" charset="0"/>
                <a:ea typeface="Wingdings" panose="05000000000000000000" pitchFamily="2" charset="2"/>
                <a:cs typeface="Wingdings" panose="05000000000000000000" pitchFamily="2" charset="2"/>
              </a:rPr>
              <a:t> </a:t>
            </a:r>
            <a:r>
              <a:rPr lang="fr-FR" sz="1800" dirty="0">
                <a:effectLst/>
                <a:latin typeface="Calibri Light" panose="020F0302020204030204" pitchFamily="34" charset="0"/>
                <a:ea typeface="Wingdings" panose="05000000000000000000" pitchFamily="2" charset="2"/>
                <a:cs typeface="Wingdings" panose="05000000000000000000" pitchFamily="2" charset="2"/>
              </a:rPr>
              <a:t>faiblesses</a:t>
            </a:r>
          </a:p>
          <a:p>
            <a:pPr marL="342900" lvl="0" indent="-342900">
              <a:spcBef>
                <a:spcPts val="220"/>
              </a:spcBef>
              <a:spcAft>
                <a:spcPts val="0"/>
              </a:spcAft>
              <a:buSzPts val="1200"/>
              <a:buFont typeface="Wingdings" panose="05000000000000000000" pitchFamily="2" charset="2"/>
              <a:buChar char=""/>
              <a:tabLst>
                <a:tab pos="1447165" algn="l"/>
              </a:tabLst>
            </a:pPr>
            <a:r>
              <a:rPr lang="fr-FR" sz="1800" dirty="0">
                <a:effectLst/>
                <a:latin typeface="Calibri Light" panose="020F0302020204030204" pitchFamily="34" charset="0"/>
                <a:ea typeface="Wingdings" panose="05000000000000000000" pitchFamily="2" charset="2"/>
                <a:cs typeface="Wingdings" panose="05000000000000000000" pitchFamily="2" charset="2"/>
              </a:rPr>
              <a:t>Pour prendre conscience de vos compétences</a:t>
            </a:r>
            <a:r>
              <a:rPr lang="fr-FR" sz="1800" spc="-50" dirty="0">
                <a:effectLst/>
                <a:latin typeface="Calibri Light" panose="020F0302020204030204" pitchFamily="34" charset="0"/>
                <a:ea typeface="Wingdings" panose="05000000000000000000" pitchFamily="2" charset="2"/>
                <a:cs typeface="Wingdings" panose="05000000000000000000" pitchFamily="2" charset="2"/>
              </a:rPr>
              <a:t> </a:t>
            </a:r>
            <a:r>
              <a:rPr lang="fr-FR" sz="1800" dirty="0">
                <a:effectLst/>
                <a:latin typeface="Calibri Light" panose="020F0302020204030204" pitchFamily="34" charset="0"/>
                <a:ea typeface="Wingdings" panose="05000000000000000000" pitchFamily="2" charset="2"/>
                <a:cs typeface="Wingdings" panose="05000000000000000000" pitchFamily="2" charset="2"/>
              </a:rPr>
              <a:t>transférables</a:t>
            </a:r>
          </a:p>
          <a:p>
            <a:pPr marL="342900" lvl="0" indent="-342900">
              <a:spcBef>
                <a:spcPts val="220"/>
              </a:spcBef>
              <a:spcAft>
                <a:spcPts val="0"/>
              </a:spcAft>
              <a:buSzPts val="1200"/>
              <a:buFont typeface="Wingdings" panose="05000000000000000000" pitchFamily="2" charset="2"/>
              <a:buChar char=""/>
              <a:tabLst>
                <a:tab pos="1447165" algn="l"/>
              </a:tabLst>
            </a:pPr>
            <a:r>
              <a:rPr lang="fr-FR" sz="1800" dirty="0">
                <a:effectLst/>
                <a:latin typeface="Calibri Light" panose="020F0302020204030204" pitchFamily="34" charset="0"/>
                <a:ea typeface="Wingdings" panose="05000000000000000000" pitchFamily="2" charset="2"/>
                <a:cs typeface="Wingdings" panose="05000000000000000000" pitchFamily="2" charset="2"/>
              </a:rPr>
              <a:t>Pour avoir plus confiance en vous et aborder positivement le marché du</a:t>
            </a:r>
            <a:r>
              <a:rPr lang="fr-FR" sz="1800" spc="-125" dirty="0">
                <a:effectLst/>
                <a:latin typeface="Calibri Light" panose="020F0302020204030204" pitchFamily="34" charset="0"/>
                <a:ea typeface="Wingdings" panose="05000000000000000000" pitchFamily="2" charset="2"/>
                <a:cs typeface="Wingdings" panose="05000000000000000000" pitchFamily="2" charset="2"/>
              </a:rPr>
              <a:t> </a:t>
            </a:r>
            <a:r>
              <a:rPr lang="fr-FR" sz="1800" dirty="0">
                <a:effectLst/>
                <a:latin typeface="Calibri Light" panose="020F0302020204030204" pitchFamily="34" charset="0"/>
                <a:ea typeface="Wingdings" panose="05000000000000000000" pitchFamily="2" charset="2"/>
                <a:cs typeface="Wingdings" panose="05000000000000000000" pitchFamily="2" charset="2"/>
              </a:rPr>
              <a:t>travail</a:t>
            </a:r>
          </a:p>
          <a:p>
            <a:r>
              <a:rPr lang="fr-FR" sz="1800" dirty="0">
                <a:effectLst/>
                <a:latin typeface="Calibri Light" panose="020F0302020204030204" pitchFamily="34" charset="0"/>
                <a:ea typeface="Calibri Light" panose="020F0302020204030204" pitchFamily="34" charset="0"/>
              </a:rPr>
              <a:t> </a:t>
            </a:r>
          </a:p>
          <a:p>
            <a:endParaRPr lang="fr-FR" dirty="0"/>
          </a:p>
        </p:txBody>
      </p:sp>
    </p:spTree>
    <p:extLst>
      <p:ext uri="{BB962C8B-B14F-4D97-AF65-F5344CB8AC3E}">
        <p14:creationId xmlns:p14="http://schemas.microsoft.com/office/powerpoint/2010/main" val="124727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8E07C-3116-4A97-A8E5-DD60570039FE}"/>
              </a:ext>
            </a:extLst>
          </p:cNvPr>
          <p:cNvSpPr>
            <a:spLocks noGrp="1"/>
          </p:cNvSpPr>
          <p:nvPr>
            <p:ph type="title"/>
          </p:nvPr>
        </p:nvSpPr>
        <p:spPr/>
        <p:txBody>
          <a:bodyPr/>
          <a:lstStyle/>
          <a:p>
            <a:r>
              <a:rPr lang="fr-FR" sz="1800" u="sng" dirty="0">
                <a:effectLst/>
                <a:latin typeface="Calibri Light" panose="020F0302020204030204" pitchFamily="34" charset="0"/>
                <a:ea typeface="Calibri Light" panose="020F0302020204030204" pitchFamily="34" charset="0"/>
              </a:rPr>
              <a:t>Exemples de questions vous permettant de faire votre auto‐évaluation ?</a:t>
            </a:r>
            <a:br>
              <a:rPr lang="fr-FR" sz="1800" dirty="0">
                <a:effectLst/>
                <a:latin typeface="Calibri Light" panose="020F0302020204030204" pitchFamily="34" charset="0"/>
                <a:ea typeface="Calibri Light" panose="020F0302020204030204" pitchFamily="34" charset="0"/>
              </a:rPr>
            </a:br>
            <a:endParaRPr lang="fr-FR" dirty="0"/>
          </a:p>
        </p:txBody>
      </p:sp>
      <p:sp>
        <p:nvSpPr>
          <p:cNvPr id="3" name="Espace réservé du contenu 2">
            <a:extLst>
              <a:ext uri="{FF2B5EF4-FFF2-40B4-BE49-F238E27FC236}">
                <a16:creationId xmlns:a16="http://schemas.microsoft.com/office/drawing/2014/main" id="{DD75E83F-BAB0-46E1-AEEE-9CB6481BFBED}"/>
              </a:ext>
            </a:extLst>
          </p:cNvPr>
          <p:cNvSpPr>
            <a:spLocks noGrp="1"/>
          </p:cNvSpPr>
          <p:nvPr>
            <p:ph idx="1"/>
          </p:nvPr>
        </p:nvSpPr>
        <p:spPr>
          <a:xfrm>
            <a:off x="685801" y="2142067"/>
            <a:ext cx="10131425" cy="4277394"/>
          </a:xfrm>
        </p:spPr>
        <p:txBody>
          <a:bodyPr>
            <a:normAutofit fontScale="92500" lnSpcReduction="20000"/>
          </a:bodyPr>
          <a:lstStyle/>
          <a:p>
            <a:pPr marL="989330">
              <a:spcBef>
                <a:spcPts val="260"/>
              </a:spcBef>
              <a:spcAft>
                <a:spcPts val="0"/>
              </a:spcAft>
            </a:pPr>
            <a:r>
              <a:rPr lang="fr-FR" sz="1800" dirty="0">
                <a:effectLst/>
                <a:latin typeface="Calibri Light" panose="020F0302020204030204" pitchFamily="34" charset="0"/>
                <a:ea typeface="Calibri Light" panose="020F0302020204030204" pitchFamily="34" charset="0"/>
              </a:rPr>
              <a:t>Quelles sont vos qualités ?</a:t>
            </a:r>
          </a:p>
          <a:p>
            <a:r>
              <a:rPr lang="fr-FR" sz="1800" dirty="0">
                <a:effectLst/>
                <a:latin typeface="Calibri Light" panose="020F0302020204030204" pitchFamily="34" charset="0"/>
                <a:ea typeface="Calibri Light" panose="020F0302020204030204" pitchFamily="34" charset="0"/>
              </a:rPr>
              <a:t> </a:t>
            </a:r>
          </a:p>
          <a:p>
            <a:pPr marL="989330">
              <a:spcBef>
                <a:spcPts val="5"/>
              </a:spcBef>
              <a:spcAft>
                <a:spcPts val="0"/>
              </a:spcAft>
            </a:pPr>
            <a:r>
              <a:rPr lang="fr-FR" sz="1800" dirty="0">
                <a:effectLst/>
                <a:latin typeface="Calibri Light" panose="020F0302020204030204" pitchFamily="34" charset="0"/>
                <a:ea typeface="Calibri Light" panose="020F0302020204030204" pitchFamily="34" charset="0"/>
              </a:rPr>
              <a:t>Quels sont vos intérêts ?</a:t>
            </a:r>
          </a:p>
          <a:p>
            <a:pPr>
              <a:spcBef>
                <a:spcPts val="25"/>
              </a:spcBef>
            </a:pPr>
            <a:r>
              <a:rPr lang="fr-FR" sz="1800" dirty="0">
                <a:effectLst/>
                <a:latin typeface="Calibri Light" panose="020F0302020204030204" pitchFamily="34" charset="0"/>
                <a:ea typeface="Calibri Light" panose="020F0302020204030204" pitchFamily="34" charset="0"/>
              </a:rPr>
              <a:t> </a:t>
            </a:r>
          </a:p>
          <a:p>
            <a:pPr marL="989330"/>
            <a:r>
              <a:rPr lang="fr-FR" sz="1800" dirty="0">
                <a:effectLst/>
                <a:latin typeface="Calibri Light" panose="020F0302020204030204" pitchFamily="34" charset="0"/>
                <a:ea typeface="Calibri Light" panose="020F0302020204030204" pitchFamily="34" charset="0"/>
              </a:rPr>
              <a:t>Quelles sont vos valeurs ?  </a:t>
            </a:r>
          </a:p>
          <a:p>
            <a:pPr marL="703580" indent="0">
              <a:buNone/>
            </a:pPr>
            <a:endParaRPr lang="fr-FR" sz="1800" dirty="0">
              <a:effectLst/>
              <a:latin typeface="Calibri Light" panose="020F0302020204030204" pitchFamily="34" charset="0"/>
              <a:ea typeface="Calibri Light" panose="020F0302020204030204" pitchFamily="34" charset="0"/>
            </a:endParaRPr>
          </a:p>
          <a:p>
            <a:pPr marL="703580" indent="0">
              <a:buNone/>
            </a:pPr>
            <a:r>
              <a:rPr lang="fr-FR" sz="1800" dirty="0">
                <a:effectLst/>
                <a:latin typeface="Calibri Light" panose="020F0302020204030204" pitchFamily="34" charset="0"/>
                <a:ea typeface="Calibri Light" panose="020F0302020204030204" pitchFamily="34" charset="0"/>
              </a:rPr>
              <a:t> Quelles sont vos capacités, habilités et vos compétences?</a:t>
            </a:r>
          </a:p>
          <a:p>
            <a:pPr marL="703580" indent="0">
              <a:buNone/>
            </a:pPr>
            <a:endParaRPr lang="fr-FR" sz="1800" dirty="0">
              <a:effectLst/>
              <a:latin typeface="Calibri Light" panose="020F0302020204030204" pitchFamily="34" charset="0"/>
              <a:ea typeface="Calibri Light" panose="020F0302020204030204" pitchFamily="34" charset="0"/>
            </a:endParaRPr>
          </a:p>
          <a:p>
            <a:pPr marL="989330"/>
            <a:r>
              <a:rPr lang="fr-FR" sz="1800" dirty="0">
                <a:effectLst/>
                <a:latin typeface="Calibri Light" panose="020F0302020204030204" pitchFamily="34" charset="0"/>
                <a:ea typeface="Calibri Light" panose="020F0302020204030204" pitchFamily="34" charset="0"/>
              </a:rPr>
              <a:t>Quelles sont vos exigences personnelles face à l’emploi ?</a:t>
            </a:r>
          </a:p>
          <a:p>
            <a:r>
              <a:rPr lang="fr-FR" sz="1800" dirty="0">
                <a:effectLst/>
                <a:latin typeface="Calibri Light" panose="020F0302020204030204" pitchFamily="34" charset="0"/>
                <a:ea typeface="Calibri Light" panose="020F0302020204030204" pitchFamily="34" charset="0"/>
              </a:rPr>
              <a:t> </a:t>
            </a:r>
          </a:p>
          <a:p>
            <a:pPr marL="989330"/>
            <a:r>
              <a:rPr lang="fr-FR" sz="1800" dirty="0">
                <a:effectLst/>
                <a:latin typeface="Calibri Light" panose="020F0302020204030204" pitchFamily="34" charset="0"/>
                <a:ea typeface="Calibri Light" panose="020F0302020204030204" pitchFamily="34" charset="0"/>
              </a:rPr>
              <a:t>Quelles sont vos plus belles réalisations ?</a:t>
            </a:r>
          </a:p>
          <a:p>
            <a:pPr>
              <a:spcBef>
                <a:spcPts val="55"/>
              </a:spcBef>
            </a:pPr>
            <a:r>
              <a:rPr lang="fr-FR" sz="1800" dirty="0">
                <a:effectLst/>
                <a:latin typeface="Calibri Light" panose="020F0302020204030204" pitchFamily="34" charset="0"/>
                <a:ea typeface="Calibri Light" panose="020F0302020204030204" pitchFamily="34" charset="0"/>
              </a:rPr>
              <a:t> </a:t>
            </a:r>
          </a:p>
          <a:p>
            <a:pPr marL="989330"/>
            <a:r>
              <a:rPr lang="fr-FR" sz="1800" dirty="0">
                <a:effectLst/>
                <a:latin typeface="Calibri Light" panose="020F0302020204030204" pitchFamily="34" charset="0"/>
                <a:ea typeface="Calibri Light" panose="020F0302020204030204" pitchFamily="34" charset="0"/>
              </a:rPr>
              <a:t>Se fixer un objectif réaliste et réalisable !</a:t>
            </a:r>
          </a:p>
          <a:p>
            <a:endParaRPr lang="fr-FR" dirty="0"/>
          </a:p>
        </p:txBody>
      </p:sp>
    </p:spTree>
    <p:extLst>
      <p:ext uri="{BB962C8B-B14F-4D97-AF65-F5344CB8AC3E}">
        <p14:creationId xmlns:p14="http://schemas.microsoft.com/office/powerpoint/2010/main" val="180155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462D8-E93B-49B5-A721-4F14BECDF841}"/>
              </a:ext>
            </a:extLst>
          </p:cNvPr>
          <p:cNvSpPr>
            <a:spLocks noGrp="1"/>
          </p:cNvSpPr>
          <p:nvPr>
            <p:ph type="title"/>
          </p:nvPr>
        </p:nvSpPr>
        <p:spPr/>
        <p:txBody>
          <a:bodyPr/>
          <a:lstStyle/>
          <a:p>
            <a:r>
              <a:rPr lang="fr-FR" dirty="0"/>
              <a:t>Objectifs d’un CV qui se démarque !</a:t>
            </a:r>
          </a:p>
        </p:txBody>
      </p:sp>
      <p:sp>
        <p:nvSpPr>
          <p:cNvPr id="3" name="Espace réservé du contenu 2">
            <a:extLst>
              <a:ext uri="{FF2B5EF4-FFF2-40B4-BE49-F238E27FC236}">
                <a16:creationId xmlns:a16="http://schemas.microsoft.com/office/drawing/2014/main" id="{1725765C-0E1D-4ACE-A38E-08D386603C2C}"/>
              </a:ext>
            </a:extLst>
          </p:cNvPr>
          <p:cNvSpPr>
            <a:spLocks noGrp="1"/>
          </p:cNvSpPr>
          <p:nvPr>
            <p:ph idx="1"/>
          </p:nvPr>
        </p:nvSpPr>
        <p:spPr/>
        <p:txBody>
          <a:bodyPr/>
          <a:lstStyle/>
          <a:p>
            <a:pPr marL="342900" lvl="0" indent="-342900">
              <a:spcBef>
                <a:spcPts val="965"/>
              </a:spcBef>
              <a:spcAft>
                <a:spcPts val="0"/>
              </a:spcAft>
              <a:buFont typeface="Wingdings" panose="05000000000000000000" pitchFamily="2" charset="2"/>
              <a:buChar char=""/>
              <a:tabLst>
                <a:tab pos="1170940" algn="l"/>
              </a:tabLst>
            </a:pPr>
            <a:r>
              <a:rPr lang="fr-FR" sz="1800" dirty="0">
                <a:effectLst/>
                <a:latin typeface="Calibri Light" panose="020F0302020204030204" pitchFamily="34" charset="0"/>
                <a:ea typeface="Calibri Light" panose="020F0302020204030204" pitchFamily="34" charset="0"/>
              </a:rPr>
              <a:t>Retenir </a:t>
            </a:r>
            <a:r>
              <a:rPr lang="fr-FR" sz="1800" spc="-20" dirty="0">
                <a:effectLst/>
                <a:latin typeface="Calibri Light" panose="020F0302020204030204" pitchFamily="34" charset="0"/>
                <a:ea typeface="Calibri Light" panose="020F0302020204030204" pitchFamily="34" charset="0"/>
              </a:rPr>
              <a:t>l’attention </a:t>
            </a:r>
            <a:r>
              <a:rPr lang="fr-FR" sz="1800" dirty="0">
                <a:effectLst/>
                <a:latin typeface="Calibri Light" panose="020F0302020204030204" pitchFamily="34" charset="0"/>
                <a:ea typeface="Calibri Light" panose="020F0302020204030204" pitchFamily="34" charset="0"/>
              </a:rPr>
              <a:t>du recruteur</a:t>
            </a:r>
          </a:p>
          <a:p>
            <a:pPr marL="0" lvl="0" indent="0">
              <a:spcBef>
                <a:spcPts val="965"/>
              </a:spcBef>
              <a:spcAft>
                <a:spcPts val="0"/>
              </a:spcAft>
              <a:buNone/>
              <a:tabLst>
                <a:tab pos="1170940" algn="l"/>
              </a:tabLst>
            </a:pPr>
            <a:endParaRPr lang="fr-FR" sz="1800" dirty="0">
              <a:effectLst/>
              <a:latin typeface="Calibri Light" panose="020F0302020204030204" pitchFamily="34" charset="0"/>
              <a:ea typeface="Calibri Light" panose="020F0302020204030204" pitchFamily="34" charset="0"/>
            </a:endParaRPr>
          </a:p>
          <a:p>
            <a:pPr marL="342900" lvl="0" indent="-342900">
              <a:spcBef>
                <a:spcPts val="220"/>
              </a:spcBef>
              <a:spcAft>
                <a:spcPts val="0"/>
              </a:spcAft>
              <a:buFont typeface="Wingdings" panose="05000000000000000000" pitchFamily="2" charset="2"/>
              <a:buChar char=""/>
              <a:tabLst>
                <a:tab pos="1170940" algn="l"/>
              </a:tabLst>
            </a:pPr>
            <a:r>
              <a:rPr lang="fr-FR" sz="1800" dirty="0">
                <a:effectLst/>
                <a:latin typeface="Calibri Light" panose="020F0302020204030204" pitchFamily="34" charset="0"/>
                <a:ea typeface="Calibri Light" panose="020F0302020204030204" pitchFamily="34" charset="0"/>
              </a:rPr>
              <a:t>Être présélectionné et obtenir des</a:t>
            </a:r>
            <a:r>
              <a:rPr lang="fr-FR" sz="1800" spc="-3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entrevues</a:t>
            </a:r>
          </a:p>
          <a:p>
            <a:pPr marL="0" lvl="0" indent="0">
              <a:spcBef>
                <a:spcPts val="220"/>
              </a:spcBef>
              <a:spcAft>
                <a:spcPts val="0"/>
              </a:spcAft>
              <a:buNone/>
              <a:tabLst>
                <a:tab pos="1170940" algn="l"/>
              </a:tabLst>
            </a:pPr>
            <a:endParaRPr lang="fr-FR" sz="1800" dirty="0">
              <a:effectLst/>
              <a:latin typeface="Calibri Light" panose="020F0302020204030204" pitchFamily="34" charset="0"/>
              <a:ea typeface="Calibri Light" panose="020F0302020204030204" pitchFamily="34" charset="0"/>
            </a:endParaRPr>
          </a:p>
          <a:p>
            <a:pPr marL="342900" lvl="0" indent="-342900">
              <a:spcBef>
                <a:spcPts val="225"/>
              </a:spcBef>
              <a:spcAft>
                <a:spcPts val="0"/>
              </a:spcAft>
              <a:buFont typeface="Wingdings" panose="05000000000000000000" pitchFamily="2" charset="2"/>
              <a:buChar char=""/>
              <a:tabLst>
                <a:tab pos="1170940" algn="l"/>
              </a:tabLst>
            </a:pPr>
            <a:r>
              <a:rPr lang="fr-FR" sz="1800" dirty="0">
                <a:effectLst/>
                <a:latin typeface="Calibri Light" panose="020F0302020204030204" pitchFamily="34" charset="0"/>
                <a:ea typeface="Calibri Light" panose="020F0302020204030204" pitchFamily="34" charset="0"/>
              </a:rPr>
              <a:t>Obtenir l’adéquation entre votre profil et celui du poste à</a:t>
            </a:r>
            <a:r>
              <a:rPr lang="fr-FR" sz="1800" spc="-8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combler</a:t>
            </a:r>
          </a:p>
          <a:p>
            <a:pPr marL="0" lvl="0" indent="0">
              <a:spcBef>
                <a:spcPts val="225"/>
              </a:spcBef>
              <a:spcAft>
                <a:spcPts val="0"/>
              </a:spcAft>
              <a:buNone/>
              <a:tabLst>
                <a:tab pos="1170940" algn="l"/>
              </a:tabLst>
            </a:pPr>
            <a:endParaRPr lang="fr-FR" sz="1800" dirty="0">
              <a:effectLst/>
              <a:latin typeface="Calibri Light" panose="020F0302020204030204" pitchFamily="34" charset="0"/>
              <a:ea typeface="Calibri Light" panose="020F0302020204030204" pitchFamily="34" charset="0"/>
            </a:endParaRPr>
          </a:p>
          <a:p>
            <a:pPr marL="342900" lvl="0" indent="-342900">
              <a:spcBef>
                <a:spcPts val="215"/>
              </a:spcBef>
              <a:spcAft>
                <a:spcPts val="0"/>
              </a:spcAft>
              <a:buFont typeface="Wingdings" panose="05000000000000000000" pitchFamily="2" charset="2"/>
              <a:buChar char=""/>
              <a:tabLst>
                <a:tab pos="1170940" algn="l"/>
              </a:tabLst>
            </a:pPr>
            <a:r>
              <a:rPr lang="fr-FR" sz="1800" dirty="0">
                <a:effectLst/>
                <a:latin typeface="Calibri Light" panose="020F0302020204030204" pitchFamily="34" charset="0"/>
                <a:ea typeface="Calibri Light" panose="020F0302020204030204" pitchFamily="34" charset="0"/>
              </a:rPr>
              <a:t>Fournir des informations facilement repérables qui servent de carte de</a:t>
            </a:r>
            <a:r>
              <a:rPr lang="fr-FR" sz="1800" spc="-9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visite</a:t>
            </a:r>
          </a:p>
          <a:p>
            <a:endParaRPr lang="fr-FR" dirty="0"/>
          </a:p>
        </p:txBody>
      </p:sp>
    </p:spTree>
    <p:extLst>
      <p:ext uri="{BB962C8B-B14F-4D97-AF65-F5344CB8AC3E}">
        <p14:creationId xmlns:p14="http://schemas.microsoft.com/office/powerpoint/2010/main" val="389043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367F4-6A80-441A-8291-CC7CD857723D}"/>
              </a:ext>
            </a:extLst>
          </p:cNvPr>
          <p:cNvSpPr>
            <a:spLocks noGrp="1"/>
          </p:cNvSpPr>
          <p:nvPr>
            <p:ph type="title"/>
          </p:nvPr>
        </p:nvSpPr>
        <p:spPr>
          <a:xfrm>
            <a:off x="685801" y="450980"/>
            <a:ext cx="10131425" cy="817984"/>
          </a:xfrm>
        </p:spPr>
        <p:txBody>
          <a:bodyPr/>
          <a:lstStyle/>
          <a:p>
            <a:r>
              <a:rPr lang="fr-FR" dirty="0"/>
              <a:t>Règles de base du CV </a:t>
            </a:r>
          </a:p>
        </p:txBody>
      </p:sp>
      <p:sp>
        <p:nvSpPr>
          <p:cNvPr id="3" name="Espace réservé du contenu 2">
            <a:extLst>
              <a:ext uri="{FF2B5EF4-FFF2-40B4-BE49-F238E27FC236}">
                <a16:creationId xmlns:a16="http://schemas.microsoft.com/office/drawing/2014/main" id="{27A7939D-0FF7-40E5-8D11-8B67016CE3C3}"/>
              </a:ext>
            </a:extLst>
          </p:cNvPr>
          <p:cNvSpPr>
            <a:spLocks noGrp="1"/>
          </p:cNvSpPr>
          <p:nvPr>
            <p:ph idx="1"/>
          </p:nvPr>
        </p:nvSpPr>
        <p:spPr>
          <a:xfrm>
            <a:off x="685801" y="1371602"/>
            <a:ext cx="10131425" cy="4917232"/>
          </a:xfrm>
        </p:spPr>
        <p:txBody>
          <a:bodyPr>
            <a:normAutofit/>
          </a:bodyPr>
          <a:lstStyle/>
          <a:p>
            <a:pPr marL="342900" lvl="0" indent="-342900">
              <a:spcBef>
                <a:spcPts val="970"/>
              </a:spcBef>
              <a:spcAft>
                <a:spcPts val="0"/>
              </a:spcAft>
              <a:buFont typeface="Wingdings" panose="05000000000000000000" pitchFamily="2" charset="2"/>
              <a:buChar char=""/>
              <a:tabLst>
                <a:tab pos="1217930" algn="l"/>
                <a:tab pos="1218565" algn="l"/>
              </a:tabLst>
            </a:pPr>
            <a:r>
              <a:rPr lang="fr-FR" sz="1200" dirty="0">
                <a:effectLst/>
                <a:latin typeface="Calibri Light" panose="020F0302020204030204" pitchFamily="34" charset="0"/>
                <a:ea typeface="Calibri Light" panose="020F0302020204030204" pitchFamily="34" charset="0"/>
              </a:rPr>
              <a:t>La longueur du CV est souvent de 2 pages maximum et sa rédaction doit se </a:t>
            </a:r>
            <a:r>
              <a:rPr lang="fr-FR" sz="1200" spc="-15" dirty="0">
                <a:effectLst/>
                <a:latin typeface="Calibri Light" panose="020F0302020204030204" pitchFamily="34" charset="0"/>
                <a:ea typeface="Calibri Light" panose="020F0302020204030204" pitchFamily="34" charset="0"/>
              </a:rPr>
              <a:t>faire </a:t>
            </a:r>
            <a:r>
              <a:rPr lang="fr-FR" sz="1200" dirty="0">
                <a:effectLst/>
                <a:latin typeface="Calibri Light" panose="020F0302020204030204" pitchFamily="34" charset="0"/>
                <a:ea typeface="Calibri Light" panose="020F0302020204030204" pitchFamily="34" charset="0"/>
              </a:rPr>
              <a:t>à</a:t>
            </a:r>
            <a:r>
              <a:rPr lang="fr-FR" sz="1200" spc="-110" dirty="0">
                <a:effectLst/>
                <a:latin typeface="Calibri Light" panose="020F0302020204030204" pitchFamily="34" charset="0"/>
                <a:ea typeface="Calibri Light" panose="020F0302020204030204" pitchFamily="34" charset="0"/>
              </a:rPr>
              <a:t> </a:t>
            </a:r>
            <a:r>
              <a:rPr lang="fr-FR" sz="1200" spc="-20" dirty="0">
                <a:effectLst/>
                <a:latin typeface="Calibri Light" panose="020F0302020204030204" pitchFamily="34" charset="0"/>
                <a:ea typeface="Calibri Light" panose="020F0302020204030204" pitchFamily="34" charset="0"/>
              </a:rPr>
              <a:t>l’aide</a:t>
            </a:r>
            <a:endParaRPr lang="fr-FR" sz="1100" dirty="0">
              <a:effectLst/>
              <a:latin typeface="Calibri Light" panose="020F0302020204030204" pitchFamily="34" charset="0"/>
              <a:ea typeface="Calibri Light" panose="020F0302020204030204" pitchFamily="34" charset="0"/>
            </a:endParaRPr>
          </a:p>
          <a:p>
            <a:pPr marL="1217930" marR="658495">
              <a:lnSpc>
                <a:spcPct val="115000"/>
              </a:lnSpc>
              <a:spcBef>
                <a:spcPts val="215"/>
              </a:spcBef>
              <a:spcAft>
                <a:spcPts val="0"/>
              </a:spcAft>
            </a:pPr>
            <a:r>
              <a:rPr lang="fr-FR" sz="1200" dirty="0">
                <a:effectLst/>
                <a:latin typeface="Calibri Light" panose="020F0302020204030204" pitchFamily="34" charset="0"/>
                <a:ea typeface="Calibri Light" panose="020F0302020204030204" pitchFamily="34" charset="0"/>
              </a:rPr>
              <a:t>d’un logiciel de traitement de texte (À noter que pour certains domaines techniques ou si l’on postule pour un emploi en enseignement postsecondaire ou en recherche, le CV peut compter un nombre de pages plus important.)</a:t>
            </a:r>
          </a:p>
          <a:p>
            <a:pPr marL="932180" marR="658495" indent="0">
              <a:lnSpc>
                <a:spcPct val="115000"/>
              </a:lnSpc>
              <a:spcBef>
                <a:spcPts val="215"/>
              </a:spcBef>
              <a:spcAft>
                <a:spcPts val="0"/>
              </a:spcAft>
              <a:buNone/>
            </a:pPr>
            <a:endParaRPr lang="fr-FR" sz="1200" dirty="0">
              <a:effectLst/>
              <a:latin typeface="Calibri Light" panose="020F0302020204030204" pitchFamily="34" charset="0"/>
              <a:ea typeface="Calibri Light" panose="020F0302020204030204" pitchFamily="34" charset="0"/>
            </a:endParaRPr>
          </a:p>
          <a:p>
            <a:pPr marL="342900" marR="1118235" lvl="0" indent="-342900">
              <a:lnSpc>
                <a:spcPct val="115000"/>
              </a:lnSpc>
              <a:spcBef>
                <a:spcPts val="5"/>
              </a:spcBef>
              <a:spcAft>
                <a:spcPts val="0"/>
              </a:spcAft>
              <a:buFont typeface="Wingdings" panose="05000000000000000000" pitchFamily="2" charset="2"/>
              <a:buChar char=""/>
              <a:tabLst>
                <a:tab pos="1217930" algn="l"/>
                <a:tab pos="1218565" algn="l"/>
              </a:tabLst>
            </a:pPr>
            <a:r>
              <a:rPr lang="fr-FR" sz="1200" dirty="0">
                <a:effectLst/>
                <a:latin typeface="Calibri Light" panose="020F0302020204030204" pitchFamily="34" charset="0"/>
                <a:ea typeface="Calibri Light" panose="020F0302020204030204" pitchFamily="34" charset="0"/>
              </a:rPr>
              <a:t>Idéalement</a:t>
            </a:r>
            <a:r>
              <a:rPr lang="fr-FR" sz="1200" spc="-2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toujours</a:t>
            </a:r>
            <a:r>
              <a:rPr lang="fr-FR" sz="1200" spc="-3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acheminer</a:t>
            </a:r>
            <a:r>
              <a:rPr lang="fr-FR" sz="1200" spc="-2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votre</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CV</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sous</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format</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PDF</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pour</a:t>
            </a:r>
            <a:r>
              <a:rPr lang="fr-FR" sz="1200" spc="-2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que</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la</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mise</a:t>
            </a:r>
            <a:r>
              <a:rPr lang="fr-FR" sz="1200" spc="-2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en</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page</a:t>
            </a:r>
            <a:r>
              <a:rPr lang="fr-FR" sz="1200" spc="-2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reste intacte, peu importe </a:t>
            </a:r>
            <a:r>
              <a:rPr lang="fr-FR" sz="1200" spc="-15" dirty="0">
                <a:effectLst/>
                <a:latin typeface="Calibri Light" panose="020F0302020204030204" pitchFamily="34" charset="0"/>
                <a:ea typeface="Calibri Light" panose="020F0302020204030204" pitchFamily="34" charset="0"/>
              </a:rPr>
              <a:t>l’ordinateur </a:t>
            </a:r>
            <a:r>
              <a:rPr lang="fr-FR" sz="1200" dirty="0">
                <a:effectLst/>
                <a:latin typeface="Calibri Light" panose="020F0302020204030204" pitchFamily="34" charset="0"/>
                <a:ea typeface="Calibri Light" panose="020F0302020204030204" pitchFamily="34" charset="0"/>
              </a:rPr>
              <a:t>de la personne qui le recevra (MAC ou</a:t>
            </a:r>
            <a:r>
              <a:rPr lang="fr-FR" sz="1200" spc="-9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PC)</a:t>
            </a:r>
            <a:endParaRPr lang="fr-FR" sz="1100" dirty="0">
              <a:effectLst/>
              <a:latin typeface="Calibri Light" panose="020F0302020204030204" pitchFamily="34" charset="0"/>
              <a:ea typeface="Calibri Light" panose="020F0302020204030204" pitchFamily="34" charset="0"/>
            </a:endParaRPr>
          </a:p>
          <a:p>
            <a:pPr marL="342900" lvl="0" indent="-342900">
              <a:lnSpc>
                <a:spcPts val="1460"/>
              </a:lnSpc>
              <a:buFont typeface="Wingdings" panose="05000000000000000000" pitchFamily="2" charset="2"/>
              <a:buChar char=""/>
              <a:tabLst>
                <a:tab pos="1217930" algn="l"/>
                <a:tab pos="1218565" algn="l"/>
              </a:tabLst>
            </a:pPr>
            <a:r>
              <a:rPr lang="fr-FR" sz="1200" dirty="0">
                <a:effectLst/>
                <a:latin typeface="Calibri Light" panose="020F0302020204030204" pitchFamily="34" charset="0"/>
                <a:ea typeface="Calibri Light" panose="020F0302020204030204" pitchFamily="34" charset="0"/>
              </a:rPr>
              <a:t>Utiliser des verbes </a:t>
            </a:r>
            <a:r>
              <a:rPr lang="fr-FR" sz="1200" spc="-15" dirty="0">
                <a:effectLst/>
                <a:latin typeface="Calibri Light" panose="020F0302020204030204" pitchFamily="34" charset="0"/>
                <a:ea typeface="Calibri Light" panose="020F0302020204030204" pitchFamily="34" charset="0"/>
              </a:rPr>
              <a:t>d’action </a:t>
            </a:r>
            <a:r>
              <a:rPr lang="fr-FR" sz="1200" dirty="0">
                <a:effectLst/>
                <a:latin typeface="Calibri Light" panose="020F0302020204030204" pitchFamily="34" charset="0"/>
                <a:ea typeface="Calibri Light" panose="020F0302020204030204" pitchFamily="34" charset="0"/>
              </a:rPr>
              <a:t>à l’infinitif ou des noms </a:t>
            </a:r>
            <a:r>
              <a:rPr lang="fr-FR" sz="1200" spc="-15" dirty="0">
                <a:effectLst/>
                <a:latin typeface="Calibri Light" panose="020F0302020204030204" pitchFamily="34" charset="0"/>
                <a:ea typeface="Calibri Light" panose="020F0302020204030204" pitchFamily="34" charset="0"/>
              </a:rPr>
              <a:t>d’action </a:t>
            </a:r>
            <a:r>
              <a:rPr lang="fr-FR" sz="1200" dirty="0">
                <a:effectLst/>
                <a:latin typeface="Calibri Light" panose="020F0302020204030204" pitchFamily="34" charset="0"/>
                <a:ea typeface="Calibri Light" panose="020F0302020204030204" pitchFamily="34" charset="0"/>
              </a:rPr>
              <a:t>pour la description des</a:t>
            </a:r>
            <a:r>
              <a:rPr lang="fr-FR" sz="1200" spc="-3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tâches</a:t>
            </a:r>
            <a:endParaRPr lang="fr-FR" sz="1100" dirty="0">
              <a:effectLst/>
              <a:latin typeface="Calibri Light" panose="020F0302020204030204" pitchFamily="34" charset="0"/>
              <a:ea typeface="Calibri Light" panose="020F0302020204030204" pitchFamily="34" charset="0"/>
            </a:endParaRPr>
          </a:p>
          <a:p>
            <a:pPr marL="342900" lvl="0" indent="-342900">
              <a:spcBef>
                <a:spcPts val="220"/>
              </a:spcBef>
              <a:spcAft>
                <a:spcPts val="0"/>
              </a:spcAft>
              <a:buFont typeface="Wingdings" panose="05000000000000000000" pitchFamily="2" charset="2"/>
              <a:buChar char=""/>
              <a:tabLst>
                <a:tab pos="1217930" algn="l"/>
                <a:tab pos="1218565" algn="l"/>
              </a:tabLst>
            </a:pPr>
            <a:r>
              <a:rPr lang="fr-FR" sz="1200" dirty="0">
                <a:effectLst/>
                <a:latin typeface="Calibri Light" panose="020F0302020204030204" pitchFamily="34" charset="0"/>
                <a:ea typeface="Calibri Light" panose="020F0302020204030204" pitchFamily="34" charset="0"/>
              </a:rPr>
              <a:t>Il doit être convaincant tant sur le plan du contenu que dans sa mise en</a:t>
            </a:r>
            <a:r>
              <a:rPr lang="fr-FR" sz="1200" spc="-15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forme</a:t>
            </a:r>
            <a:endParaRPr lang="fr-FR" sz="1100" dirty="0">
              <a:effectLst/>
              <a:latin typeface="Calibri Light" panose="020F0302020204030204" pitchFamily="34" charset="0"/>
              <a:ea typeface="Calibri Light" panose="020F0302020204030204" pitchFamily="34" charset="0"/>
            </a:endParaRPr>
          </a:p>
          <a:p>
            <a:pPr marL="342900" lvl="0" indent="-342900">
              <a:spcBef>
                <a:spcPts val="220"/>
              </a:spcBef>
              <a:spcAft>
                <a:spcPts val="0"/>
              </a:spcAft>
              <a:buFont typeface="Wingdings" panose="05000000000000000000" pitchFamily="2" charset="2"/>
              <a:buChar char=""/>
              <a:tabLst>
                <a:tab pos="1217930" algn="l"/>
                <a:tab pos="1218565" algn="l"/>
              </a:tabLst>
            </a:pPr>
            <a:r>
              <a:rPr lang="fr-FR" sz="1200" dirty="0">
                <a:effectLst/>
                <a:latin typeface="Calibri Light" panose="020F0302020204030204" pitchFamily="34" charset="0"/>
                <a:ea typeface="Calibri Light" panose="020F0302020204030204" pitchFamily="34" charset="0"/>
              </a:rPr>
              <a:t>Les descriptions de fonction doivent être claires, précises, ni trop longues, ni trop courtes</a:t>
            </a:r>
            <a:r>
              <a:rPr lang="fr-FR" sz="1200" spc="-16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a:t>
            </a:r>
            <a:endParaRPr lang="fr-FR" sz="1100" dirty="0">
              <a:effectLst/>
              <a:latin typeface="Calibri Light" panose="020F0302020204030204" pitchFamily="34" charset="0"/>
              <a:ea typeface="Calibri Light" panose="020F0302020204030204" pitchFamily="34" charset="0"/>
            </a:endParaRPr>
          </a:p>
          <a:p>
            <a:pPr marL="742950" marR="1306195" lvl="1" indent="-285750">
              <a:lnSpc>
                <a:spcPct val="111000"/>
              </a:lnSpc>
              <a:spcBef>
                <a:spcPts val="215"/>
              </a:spcBef>
              <a:spcAft>
                <a:spcPts val="0"/>
              </a:spcAft>
              <a:buSzPts val="1200"/>
              <a:buFont typeface="Courier New" panose="02070309020205020404" pitchFamily="49" charset="0"/>
              <a:buChar char="o"/>
              <a:tabLst>
                <a:tab pos="1530350" algn="l"/>
              </a:tabLst>
            </a:pPr>
            <a:r>
              <a:rPr lang="fr-FR" sz="1200" dirty="0">
                <a:effectLst/>
                <a:latin typeface="Calibri Light" panose="020F0302020204030204" pitchFamily="34" charset="0"/>
                <a:ea typeface="Courier New" panose="02070309020205020404" pitchFamily="49" charset="0"/>
              </a:rPr>
              <a:t>Sachez parler positivement de vos succès en utilisant un vocabulaire bien adapté à votre secteur</a:t>
            </a:r>
            <a:r>
              <a:rPr lang="fr-FR" sz="1200" spc="-1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d’activité</a:t>
            </a:r>
            <a:endParaRPr lang="fr-FR" sz="1100" dirty="0">
              <a:effectLst/>
              <a:latin typeface="Calibri Light" panose="020F0302020204030204" pitchFamily="34" charset="0"/>
              <a:ea typeface="Courier New" panose="02070309020205020404" pitchFamily="49" charset="0"/>
            </a:endParaRPr>
          </a:p>
          <a:p>
            <a:pPr marL="742950" lvl="1" indent="-285750">
              <a:lnSpc>
                <a:spcPct val="112000"/>
              </a:lnSpc>
              <a:spcBef>
                <a:spcPts val="55"/>
              </a:spcBef>
              <a:spcAft>
                <a:spcPts val="0"/>
              </a:spcAft>
              <a:buSzPts val="1200"/>
              <a:buFont typeface="Courier New" panose="02070309020205020404" pitchFamily="49" charset="0"/>
              <a:buChar char="o"/>
              <a:tabLst>
                <a:tab pos="1530350" algn="l"/>
              </a:tabLst>
            </a:pPr>
            <a:r>
              <a:rPr lang="fr-FR" sz="1200" dirty="0">
                <a:effectLst/>
                <a:latin typeface="Calibri Light" panose="020F0302020204030204" pitchFamily="34" charset="0"/>
                <a:ea typeface="Courier New" panose="02070309020205020404" pitchFamily="49" charset="0"/>
              </a:rPr>
              <a:t>Consultez</a:t>
            </a:r>
            <a:r>
              <a:rPr lang="fr-FR" sz="1200" spc="-20"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des</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sites</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spécialisés</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ou</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des</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documents</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pour</a:t>
            </a:r>
            <a:r>
              <a:rPr lang="fr-FR" sz="1200" spc="-20"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vous</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familiariser</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avec</a:t>
            </a:r>
            <a:r>
              <a:rPr lang="fr-FR" sz="1200" spc="-25"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le vocabulaire, mais attention de ne pas copier : </a:t>
            </a:r>
            <a:r>
              <a:rPr lang="fr-FR" sz="1200" spc="-45" dirty="0">
                <a:effectLst/>
                <a:latin typeface="Calibri Light" panose="020F0302020204030204" pitchFamily="34" charset="0"/>
                <a:ea typeface="Courier New" panose="02070309020205020404" pitchFamily="49" charset="0"/>
              </a:rPr>
              <a:t>CNP, </a:t>
            </a:r>
            <a:r>
              <a:rPr lang="fr-FR" sz="1200" dirty="0">
                <a:effectLst/>
                <a:latin typeface="Calibri Light" panose="020F0302020204030204" pitchFamily="34" charset="0"/>
                <a:ea typeface="Courier New" panose="02070309020205020404" pitchFamily="49" charset="0"/>
              </a:rPr>
              <a:t>REPÈRES, </a:t>
            </a:r>
            <a:r>
              <a:rPr lang="fr-FR" sz="1200" spc="-35" dirty="0">
                <a:effectLst/>
                <a:latin typeface="Calibri Light" panose="020F0302020204030204" pitchFamily="34" charset="0"/>
                <a:ea typeface="Courier New" panose="02070309020205020404" pitchFamily="49" charset="0"/>
              </a:rPr>
              <a:t>IMT, </a:t>
            </a:r>
            <a:r>
              <a:rPr lang="fr-FR" sz="1200" dirty="0">
                <a:effectLst/>
                <a:latin typeface="Calibri Light" panose="020F0302020204030204" pitchFamily="34" charset="0"/>
                <a:ea typeface="Courier New" panose="02070309020205020404" pitchFamily="49" charset="0"/>
              </a:rPr>
              <a:t>GUIDES DES PERSPECTIVES PROFESSIONNELLES (BULLETINS INFO‐EMPLOI DE</a:t>
            </a:r>
            <a:r>
              <a:rPr lang="fr-FR" sz="1200" spc="-95" dirty="0">
                <a:effectLst/>
                <a:latin typeface="Calibri Light" panose="020F0302020204030204" pitchFamily="34" charset="0"/>
                <a:ea typeface="Courier New" panose="02070309020205020404" pitchFamily="49" charset="0"/>
              </a:rPr>
              <a:t> </a:t>
            </a:r>
            <a:r>
              <a:rPr lang="fr-FR" sz="1200" spc="-15" dirty="0">
                <a:effectLst/>
                <a:latin typeface="Calibri Light" panose="020F0302020204030204" pitchFamily="34" charset="0"/>
                <a:ea typeface="Courier New" panose="02070309020205020404" pitchFamily="49" charset="0"/>
              </a:rPr>
              <a:t>L’UQAM)</a:t>
            </a:r>
            <a:endParaRPr lang="fr-FR" sz="1100" dirty="0">
              <a:effectLst/>
              <a:latin typeface="Calibri Light" panose="020F0302020204030204" pitchFamily="34" charset="0"/>
              <a:ea typeface="Courier New" panose="02070309020205020404" pitchFamily="49" charset="0"/>
            </a:endParaRPr>
          </a:p>
          <a:p>
            <a:pPr marL="742950" marR="1501775" lvl="1" indent="-285750">
              <a:lnSpc>
                <a:spcPct val="96000"/>
              </a:lnSpc>
              <a:spcBef>
                <a:spcPts val="85"/>
              </a:spcBef>
              <a:spcAft>
                <a:spcPts val="0"/>
              </a:spcAft>
              <a:buSzPts val="1200"/>
              <a:buFont typeface="Courier New" panose="02070309020205020404" pitchFamily="49" charset="0"/>
              <a:buChar char="o"/>
              <a:tabLst>
                <a:tab pos="1530350" algn="l"/>
              </a:tabLst>
            </a:pPr>
            <a:r>
              <a:rPr lang="fr-FR" sz="1200" dirty="0">
                <a:effectLst/>
                <a:latin typeface="Calibri Light" panose="020F0302020204030204" pitchFamily="34" charset="0"/>
                <a:ea typeface="Courier New" panose="02070309020205020404" pitchFamily="49" charset="0"/>
              </a:rPr>
              <a:t>Trop d’information peut vous nuire au même titre qu’un manque de données peut appauvrir votre</a:t>
            </a:r>
            <a:r>
              <a:rPr lang="fr-FR" sz="1200" spc="-20" dirty="0">
                <a:effectLst/>
                <a:latin typeface="Calibri Light" panose="020F0302020204030204" pitchFamily="34" charset="0"/>
                <a:ea typeface="Courier New" panose="02070309020205020404" pitchFamily="49" charset="0"/>
              </a:rPr>
              <a:t> </a:t>
            </a:r>
            <a:r>
              <a:rPr lang="fr-FR" sz="1200" dirty="0">
                <a:effectLst/>
                <a:latin typeface="Calibri Light" panose="020F0302020204030204" pitchFamily="34" charset="0"/>
                <a:ea typeface="Courier New" panose="02070309020205020404" pitchFamily="49" charset="0"/>
              </a:rPr>
              <a:t>candidature</a:t>
            </a:r>
          </a:p>
          <a:p>
            <a:pPr marL="742950" marR="1501775" lvl="1" indent="-285750">
              <a:lnSpc>
                <a:spcPct val="96000"/>
              </a:lnSpc>
              <a:spcBef>
                <a:spcPts val="85"/>
              </a:spcBef>
              <a:spcAft>
                <a:spcPts val="0"/>
              </a:spcAft>
              <a:buSzPts val="1200"/>
              <a:buFont typeface="Courier New" panose="02070309020205020404" pitchFamily="49" charset="0"/>
              <a:buChar char="o"/>
              <a:tabLst>
                <a:tab pos="1530350" algn="l"/>
              </a:tabLst>
            </a:pPr>
            <a:endParaRPr lang="fr-FR" sz="1200" dirty="0">
              <a:latin typeface="Calibri Light" panose="020F0302020204030204" pitchFamily="34" charset="0"/>
              <a:ea typeface="Courier New" panose="02070309020205020404" pitchFamily="49" charset="0"/>
            </a:endParaRPr>
          </a:p>
          <a:p>
            <a:pPr marL="457200" marR="1501775" lvl="1" indent="0">
              <a:lnSpc>
                <a:spcPct val="96000"/>
              </a:lnSpc>
              <a:spcBef>
                <a:spcPts val="85"/>
              </a:spcBef>
              <a:spcAft>
                <a:spcPts val="0"/>
              </a:spcAft>
              <a:buSzPts val="1200"/>
              <a:buNone/>
              <a:tabLst>
                <a:tab pos="1530350" algn="l"/>
              </a:tabLst>
            </a:pPr>
            <a:endParaRPr lang="fr-FR" sz="1100" dirty="0">
              <a:effectLst/>
              <a:latin typeface="Calibri Light" panose="020F0302020204030204" pitchFamily="34" charset="0"/>
              <a:ea typeface="Courier New" panose="02070309020205020404" pitchFamily="49" charset="0"/>
            </a:endParaRPr>
          </a:p>
          <a:p>
            <a:pPr marL="342900" lvl="0" indent="-342900">
              <a:spcBef>
                <a:spcPts val="10"/>
              </a:spcBef>
              <a:spcAft>
                <a:spcPts val="0"/>
              </a:spcAft>
              <a:buFont typeface="Wingdings" panose="05000000000000000000" pitchFamily="2" charset="2"/>
              <a:buChar char=""/>
              <a:tabLst>
                <a:tab pos="1252220" algn="l"/>
                <a:tab pos="1252855" algn="l"/>
              </a:tabLst>
            </a:pPr>
            <a:r>
              <a:rPr lang="fr-FR" sz="1200" dirty="0">
                <a:effectLst/>
                <a:latin typeface="Calibri Light" panose="020F0302020204030204" pitchFamily="34" charset="0"/>
                <a:ea typeface="Calibri Light" panose="020F0302020204030204" pitchFamily="34" charset="0"/>
              </a:rPr>
              <a:t>Un CV rédigé avec des fautes </a:t>
            </a:r>
            <a:r>
              <a:rPr lang="fr-FR" sz="1200" spc="-15" dirty="0">
                <a:effectLst/>
                <a:latin typeface="Calibri Light" panose="020F0302020204030204" pitchFamily="34" charset="0"/>
                <a:ea typeface="Calibri Light" panose="020F0302020204030204" pitchFamily="34" charset="0"/>
              </a:rPr>
              <a:t>d’orthographe </a:t>
            </a:r>
            <a:r>
              <a:rPr lang="fr-FR" sz="1200" dirty="0">
                <a:effectLst/>
                <a:latin typeface="Calibri Light" panose="020F0302020204030204" pitchFamily="34" charset="0"/>
                <a:ea typeface="Calibri Light" panose="020F0302020204030204" pitchFamily="34" charset="0"/>
              </a:rPr>
              <a:t>a de fortes chances </a:t>
            </a:r>
            <a:r>
              <a:rPr lang="fr-FR" sz="1200" spc="-20" dirty="0">
                <a:effectLst/>
                <a:latin typeface="Calibri Light" panose="020F0302020204030204" pitchFamily="34" charset="0"/>
                <a:ea typeface="Calibri Light" panose="020F0302020204030204" pitchFamily="34" charset="0"/>
              </a:rPr>
              <a:t>d’être</a:t>
            </a:r>
            <a:r>
              <a:rPr lang="fr-FR" sz="1200" spc="-7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rejeté</a:t>
            </a:r>
            <a:endParaRPr lang="fr-FR" sz="1100" dirty="0">
              <a:effectLst/>
              <a:latin typeface="Calibri Light" panose="020F0302020204030204" pitchFamily="34" charset="0"/>
              <a:ea typeface="Calibri Light" panose="020F0302020204030204" pitchFamily="34" charset="0"/>
            </a:endParaRPr>
          </a:p>
          <a:p>
            <a:pPr marL="342900" marR="1047750" lvl="0" indent="-342900">
              <a:lnSpc>
                <a:spcPct val="115000"/>
              </a:lnSpc>
              <a:spcBef>
                <a:spcPts val="220"/>
              </a:spcBef>
              <a:spcAft>
                <a:spcPts val="0"/>
              </a:spcAft>
              <a:buFont typeface="Wingdings" panose="05000000000000000000" pitchFamily="2" charset="2"/>
              <a:buChar char=""/>
              <a:tabLst>
                <a:tab pos="1217930" algn="l"/>
                <a:tab pos="1218565" algn="l"/>
              </a:tabLst>
            </a:pPr>
            <a:r>
              <a:rPr lang="fr-FR" sz="1200" dirty="0">
                <a:effectLst/>
                <a:latin typeface="Calibri Light" panose="020F0302020204030204" pitchFamily="34" charset="0"/>
                <a:ea typeface="Calibri Light" panose="020F0302020204030204" pitchFamily="34" charset="0"/>
              </a:rPr>
              <a:t>Soyez</a:t>
            </a:r>
            <a:r>
              <a:rPr lang="fr-FR" sz="1200" spc="-3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vigilant,</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concernant</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les</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mentions</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à</a:t>
            </a:r>
            <a:r>
              <a:rPr lang="fr-FR" sz="1200" spc="-3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caractère</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politique,</a:t>
            </a:r>
            <a:r>
              <a:rPr lang="fr-FR" sz="1200" spc="-30"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religieux</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ou</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civique,</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car</a:t>
            </a:r>
            <a:r>
              <a:rPr lang="fr-FR" sz="1200" spc="-2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elles peuvent être</a:t>
            </a:r>
            <a:r>
              <a:rPr lang="fr-FR" sz="1200" spc="-1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discriminatoires</a:t>
            </a:r>
            <a:endParaRPr lang="fr-FR" sz="1100" dirty="0">
              <a:effectLst/>
              <a:latin typeface="Calibri Light" panose="020F0302020204030204" pitchFamily="34" charset="0"/>
              <a:ea typeface="Calibri Light" panose="020F0302020204030204" pitchFamily="34" charset="0"/>
            </a:endParaRPr>
          </a:p>
          <a:p>
            <a:pPr marL="342900" marR="1303655" lvl="0" indent="-342900">
              <a:lnSpc>
                <a:spcPct val="115000"/>
              </a:lnSpc>
              <a:spcBef>
                <a:spcPts val="5"/>
              </a:spcBef>
              <a:spcAft>
                <a:spcPts val="0"/>
              </a:spcAft>
              <a:buFont typeface="Wingdings" panose="05000000000000000000" pitchFamily="2" charset="2"/>
              <a:buChar char=""/>
              <a:tabLst>
                <a:tab pos="1217930" algn="l"/>
                <a:tab pos="1218565" algn="l"/>
              </a:tabLst>
            </a:pPr>
            <a:r>
              <a:rPr lang="fr-FR" sz="1200" spc="-15" dirty="0">
                <a:effectLst/>
                <a:latin typeface="Calibri Light" panose="020F0302020204030204" pitchFamily="34" charset="0"/>
                <a:ea typeface="Calibri Light" panose="020F0302020204030204" pitchFamily="34" charset="0"/>
              </a:rPr>
              <a:t>Types </a:t>
            </a:r>
            <a:r>
              <a:rPr lang="fr-FR" sz="1200" dirty="0">
                <a:effectLst/>
                <a:latin typeface="Calibri Light" panose="020F0302020204030204" pitchFamily="34" charset="0"/>
                <a:ea typeface="Calibri Light" panose="020F0302020204030204" pitchFamily="34" charset="0"/>
              </a:rPr>
              <a:t>de polices suggérées : Arial, Calibri, Book Antigua, </a:t>
            </a:r>
            <a:r>
              <a:rPr lang="fr-FR" sz="1200" spc="-20" dirty="0">
                <a:effectLst/>
                <a:latin typeface="Calibri Light" panose="020F0302020204030204" pitchFamily="34" charset="0"/>
                <a:ea typeface="Calibri Light" panose="020F0302020204030204" pitchFamily="34" charset="0"/>
              </a:rPr>
              <a:t>Century, </a:t>
            </a:r>
            <a:r>
              <a:rPr lang="fr-FR" sz="1200" spc="-15" dirty="0">
                <a:effectLst/>
                <a:latin typeface="Calibri Light" panose="020F0302020204030204" pitchFamily="34" charset="0"/>
                <a:ea typeface="Calibri Light" panose="020F0302020204030204" pitchFamily="34" charset="0"/>
              </a:rPr>
              <a:t>Verdana, </a:t>
            </a:r>
            <a:r>
              <a:rPr lang="fr-FR" sz="1200" dirty="0">
                <a:effectLst/>
                <a:latin typeface="Calibri Light" panose="020F0302020204030204" pitchFamily="34" charset="0"/>
                <a:ea typeface="Calibri Light" panose="020F0302020204030204" pitchFamily="34" charset="0"/>
              </a:rPr>
              <a:t>Garamond, Times New Roman (tailles suggérées de 11‐12 en</a:t>
            </a:r>
            <a:r>
              <a:rPr lang="fr-FR" sz="1200" spc="-75" dirty="0">
                <a:effectLst/>
                <a:latin typeface="Calibri Light" panose="020F0302020204030204" pitchFamily="34" charset="0"/>
                <a:ea typeface="Calibri Light" panose="020F0302020204030204" pitchFamily="34" charset="0"/>
              </a:rPr>
              <a:t> </a:t>
            </a:r>
            <a:r>
              <a:rPr lang="fr-FR" sz="1200" dirty="0">
                <a:effectLst/>
                <a:latin typeface="Calibri Light" panose="020F0302020204030204" pitchFamily="34" charset="0"/>
                <a:ea typeface="Calibri Light" panose="020F0302020204030204" pitchFamily="34" charset="0"/>
              </a:rPr>
              <a:t>général)</a:t>
            </a:r>
            <a:endParaRPr lang="fr-FR" sz="1100" dirty="0">
              <a:effectLst/>
              <a:latin typeface="Calibri Light" panose="020F0302020204030204" pitchFamily="34" charset="0"/>
              <a:ea typeface="Calibri Light" panose="020F0302020204030204" pitchFamily="34" charset="0"/>
            </a:endParaRPr>
          </a:p>
          <a:p>
            <a:r>
              <a:rPr lang="fr-FR" sz="1200" dirty="0">
                <a:effectLst/>
                <a:latin typeface="Calibri Light" panose="020F0302020204030204" pitchFamily="34" charset="0"/>
                <a:ea typeface="Calibri Light" panose="020F0302020204030204" pitchFamily="34" charset="0"/>
              </a:rPr>
              <a:t>Le CV doit </a:t>
            </a:r>
            <a:r>
              <a:rPr lang="fr-FR" sz="1200" spc="-15" dirty="0">
                <a:effectLst/>
                <a:latin typeface="Calibri Light" panose="020F0302020204030204" pitchFamily="34" charset="0"/>
                <a:ea typeface="Calibri Light" panose="020F0302020204030204" pitchFamily="34" charset="0"/>
              </a:rPr>
              <a:t>toujours être accompagné </a:t>
            </a:r>
            <a:r>
              <a:rPr lang="fr-FR" sz="1200" spc="-20" dirty="0">
                <a:effectLst/>
                <a:latin typeface="Calibri Light" panose="020F0302020204030204" pitchFamily="34" charset="0"/>
                <a:ea typeface="Calibri Light" panose="020F0302020204030204" pitchFamily="34" charset="0"/>
              </a:rPr>
              <a:t>d’une </a:t>
            </a:r>
            <a:r>
              <a:rPr lang="fr-FR" sz="1200" spc="-15" dirty="0">
                <a:effectLst/>
                <a:latin typeface="Calibri Light" panose="020F0302020204030204" pitchFamily="34" charset="0"/>
                <a:ea typeface="Calibri Light" panose="020F0302020204030204" pitchFamily="34" charset="0"/>
              </a:rPr>
              <a:t>lettre </a:t>
            </a:r>
            <a:r>
              <a:rPr lang="fr-FR" sz="1200" dirty="0">
                <a:effectLst/>
                <a:latin typeface="Calibri Light" panose="020F0302020204030204" pitchFamily="34" charset="0"/>
                <a:ea typeface="Calibri Light" panose="020F0302020204030204" pitchFamily="34" charset="0"/>
              </a:rPr>
              <a:t>de</a:t>
            </a:r>
            <a:r>
              <a:rPr lang="fr-FR" sz="1200" spc="-90" dirty="0">
                <a:effectLst/>
                <a:latin typeface="Calibri Light" panose="020F0302020204030204" pitchFamily="34" charset="0"/>
                <a:ea typeface="Calibri Light" panose="020F0302020204030204" pitchFamily="34" charset="0"/>
              </a:rPr>
              <a:t> </a:t>
            </a:r>
            <a:r>
              <a:rPr lang="fr-FR" sz="1200" spc="-15" dirty="0">
                <a:effectLst/>
                <a:latin typeface="Calibri Light" panose="020F0302020204030204" pitchFamily="34" charset="0"/>
                <a:ea typeface="Calibri Light" panose="020F0302020204030204" pitchFamily="34" charset="0"/>
              </a:rPr>
              <a:t>présentation</a:t>
            </a:r>
            <a:endParaRPr lang="fr-FR" dirty="0"/>
          </a:p>
        </p:txBody>
      </p:sp>
    </p:spTree>
    <p:extLst>
      <p:ext uri="{BB962C8B-B14F-4D97-AF65-F5344CB8AC3E}">
        <p14:creationId xmlns:p14="http://schemas.microsoft.com/office/powerpoint/2010/main" val="304101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4B438-DE3D-4860-9FFF-43A860EA4B63}"/>
              </a:ext>
            </a:extLst>
          </p:cNvPr>
          <p:cNvSpPr>
            <a:spLocks noGrp="1"/>
          </p:cNvSpPr>
          <p:nvPr>
            <p:ph type="title"/>
          </p:nvPr>
        </p:nvSpPr>
        <p:spPr/>
        <p:txBody>
          <a:bodyPr/>
          <a:lstStyle/>
          <a:p>
            <a:r>
              <a:rPr lang="fr-FR" dirty="0"/>
              <a:t>Différents types de CV</a:t>
            </a:r>
          </a:p>
        </p:txBody>
      </p:sp>
      <p:sp>
        <p:nvSpPr>
          <p:cNvPr id="3" name="Espace réservé du contenu 2">
            <a:extLst>
              <a:ext uri="{FF2B5EF4-FFF2-40B4-BE49-F238E27FC236}">
                <a16:creationId xmlns:a16="http://schemas.microsoft.com/office/drawing/2014/main" id="{D47AF64E-EEDB-45F2-9EA0-45460149CFE5}"/>
              </a:ext>
            </a:extLst>
          </p:cNvPr>
          <p:cNvSpPr>
            <a:spLocks noGrp="1"/>
          </p:cNvSpPr>
          <p:nvPr>
            <p:ph idx="1"/>
          </p:nvPr>
        </p:nvSpPr>
        <p:spPr/>
        <p:txBody>
          <a:bodyPr>
            <a:normAutofit lnSpcReduction="10000"/>
          </a:bodyPr>
          <a:lstStyle/>
          <a:p>
            <a:pPr marL="989330" marR="2026920">
              <a:lnSpc>
                <a:spcPct val="107000"/>
              </a:lnSpc>
              <a:spcBef>
                <a:spcPts val="970"/>
              </a:spcBef>
              <a:spcAft>
                <a:spcPts val="0"/>
              </a:spcAft>
            </a:pPr>
            <a:r>
              <a:rPr lang="fr-FR" sz="1800" dirty="0">
                <a:effectLst/>
                <a:latin typeface="Calibri Light" panose="020F0302020204030204" pitchFamily="34" charset="0"/>
                <a:ea typeface="Calibri Light" panose="020F0302020204030204" pitchFamily="34" charset="0"/>
              </a:rPr>
              <a:t>Vous choisissez le type de CV selon votre parcours personnel et professionnel ainsi que le secteur visé</a:t>
            </a:r>
          </a:p>
          <a:p>
            <a:pPr marL="342900" lvl="0" indent="-342900" algn="just">
              <a:spcBef>
                <a:spcPts val="795"/>
              </a:spcBef>
              <a:spcAft>
                <a:spcPts val="0"/>
              </a:spcAft>
              <a:buFont typeface="Wingdings" panose="05000000000000000000" pitchFamily="2" charset="2"/>
              <a:buChar char=""/>
              <a:tabLst>
                <a:tab pos="1218565" algn="l"/>
              </a:tabLst>
            </a:pPr>
            <a:r>
              <a:rPr lang="fr-FR" sz="1800" spc="-15" dirty="0">
                <a:effectLst/>
                <a:latin typeface="Calibri Light" panose="020F0302020204030204" pitchFamily="34" charset="0"/>
                <a:ea typeface="Calibri Light" panose="020F0302020204030204" pitchFamily="34" charset="0"/>
              </a:rPr>
              <a:t>Chronologique </a:t>
            </a:r>
            <a:r>
              <a:rPr lang="fr-FR" sz="1800" dirty="0">
                <a:effectLst/>
                <a:latin typeface="Calibri Light" panose="020F0302020204030204" pitchFamily="34" charset="0"/>
                <a:ea typeface="Calibri Light" panose="020F0302020204030204" pitchFamily="34" charset="0"/>
              </a:rPr>
              <a:t>: présenter vos emplois du plus récent au plus</a:t>
            </a:r>
            <a:r>
              <a:rPr lang="fr-FR" sz="1800" spc="-5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ancien</a:t>
            </a:r>
          </a:p>
          <a:p>
            <a:pPr marL="342900" lvl="0" indent="-342900" algn="just">
              <a:spcBef>
                <a:spcPts val="730"/>
              </a:spcBef>
              <a:spcAft>
                <a:spcPts val="0"/>
              </a:spcAft>
              <a:buFont typeface="Wingdings" panose="05000000000000000000" pitchFamily="2" charset="2"/>
              <a:buChar char=""/>
              <a:tabLst>
                <a:tab pos="1218565" algn="l"/>
              </a:tabLst>
            </a:pPr>
            <a:r>
              <a:rPr lang="fr-FR" sz="1800" spc="-15" dirty="0">
                <a:effectLst/>
                <a:latin typeface="Calibri Light" panose="020F0302020204030204" pitchFamily="34" charset="0"/>
                <a:ea typeface="Calibri Light" panose="020F0302020204030204" pitchFamily="34" charset="0"/>
              </a:rPr>
              <a:t>Fonctionnel </a:t>
            </a:r>
            <a:r>
              <a:rPr lang="fr-FR" sz="1800" dirty="0">
                <a:effectLst/>
                <a:latin typeface="Calibri Light" panose="020F0302020204030204" pitchFamily="34" charset="0"/>
                <a:ea typeface="Calibri Light" panose="020F0302020204030204" pitchFamily="34" charset="0"/>
              </a:rPr>
              <a:t>: mettre en avant‐scène vos réalisations professionnelles et</a:t>
            </a:r>
            <a:r>
              <a:rPr lang="fr-FR" sz="1800" spc="-9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personnelles</a:t>
            </a:r>
          </a:p>
          <a:p>
            <a:r>
              <a:rPr lang="fr-FR" sz="1800" dirty="0">
                <a:effectLst/>
                <a:latin typeface="Calibri Light" panose="020F0302020204030204" pitchFamily="34" charset="0"/>
                <a:ea typeface="Calibri Light" panose="020F0302020204030204" pitchFamily="34" charset="0"/>
              </a:rPr>
              <a:t> </a:t>
            </a:r>
          </a:p>
          <a:p>
            <a:pPr marL="989330">
              <a:spcBef>
                <a:spcPts val="1105"/>
              </a:spcBef>
              <a:spcAft>
                <a:spcPts val="0"/>
              </a:spcAft>
            </a:pPr>
            <a:r>
              <a:rPr lang="fr-FR" sz="1800" dirty="0">
                <a:effectLst/>
                <a:latin typeface="Calibri Light" panose="020F0302020204030204" pitchFamily="34" charset="0"/>
                <a:ea typeface="Calibri Light" panose="020F0302020204030204" pitchFamily="34" charset="0"/>
              </a:rPr>
              <a:t>Les deux types de CV très appréciés par les employeurs :</a:t>
            </a:r>
          </a:p>
          <a:p>
            <a:pPr marL="342900" lvl="0" indent="-342900" algn="just">
              <a:spcBef>
                <a:spcPts val="730"/>
              </a:spcBef>
              <a:spcAft>
                <a:spcPts val="0"/>
              </a:spcAft>
              <a:buFont typeface="Wingdings" panose="05000000000000000000" pitchFamily="2" charset="2"/>
              <a:buChar char=""/>
              <a:tabLst>
                <a:tab pos="1218565" algn="l"/>
              </a:tabLst>
            </a:pPr>
            <a:r>
              <a:rPr lang="fr-FR" sz="1800" spc="-15" dirty="0">
                <a:effectLst/>
                <a:latin typeface="Calibri Light" panose="020F0302020204030204" pitchFamily="34" charset="0"/>
                <a:ea typeface="Calibri Light" panose="020F0302020204030204" pitchFamily="34" charset="0"/>
              </a:rPr>
              <a:t>Mixte </a:t>
            </a:r>
            <a:r>
              <a:rPr lang="fr-FR" sz="1800" dirty="0">
                <a:effectLst/>
                <a:latin typeface="Calibri Light" panose="020F0302020204030204" pitchFamily="34" charset="0"/>
                <a:ea typeface="Calibri Light" panose="020F0302020204030204" pitchFamily="34" charset="0"/>
              </a:rPr>
              <a:t>: combiner plusieurs types de</a:t>
            </a:r>
            <a:r>
              <a:rPr lang="fr-FR" sz="1800" spc="-2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CV</a:t>
            </a:r>
          </a:p>
          <a:p>
            <a:pPr marL="342900" marR="1122680" lvl="0" indent="-342900" algn="just">
              <a:lnSpc>
                <a:spcPct val="148000"/>
              </a:lnSpc>
              <a:spcBef>
                <a:spcPts val="730"/>
              </a:spcBef>
              <a:spcAft>
                <a:spcPts val="0"/>
              </a:spcAft>
              <a:buFont typeface="Wingdings" panose="05000000000000000000" pitchFamily="2" charset="2"/>
              <a:buChar char=""/>
              <a:tabLst>
                <a:tab pos="1218565" algn="l"/>
              </a:tabLst>
            </a:pPr>
            <a:r>
              <a:rPr lang="fr-FR" sz="1800" spc="-20" dirty="0">
                <a:effectLst/>
                <a:latin typeface="Calibri Light" panose="020F0302020204030204" pitchFamily="34" charset="0"/>
                <a:ea typeface="Calibri Light" panose="020F0302020204030204" pitchFamily="34" charset="0"/>
              </a:rPr>
              <a:t>Par compétences </a:t>
            </a:r>
            <a:r>
              <a:rPr lang="fr-FR" sz="1800" dirty="0">
                <a:effectLst/>
                <a:latin typeface="Calibri Light" panose="020F0302020204030204" pitchFamily="34" charset="0"/>
                <a:ea typeface="Calibri Light" panose="020F0302020204030204" pitchFamily="34" charset="0"/>
              </a:rPr>
              <a:t>: présenter vos habiletés, connaissances et expériences organisées par champs</a:t>
            </a:r>
            <a:r>
              <a:rPr lang="fr-FR" sz="1800" spc="-2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de</a:t>
            </a:r>
            <a:r>
              <a:rPr lang="fr-FR" sz="1800" spc="-2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compétences</a:t>
            </a:r>
            <a:r>
              <a:rPr lang="fr-FR" sz="1800" spc="-2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(thèmes</a:t>
            </a:r>
            <a:r>
              <a:rPr lang="fr-FR" sz="1800" spc="-2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choisis</a:t>
            </a:r>
            <a:r>
              <a:rPr lang="fr-FR" sz="1800" spc="-2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selon</a:t>
            </a:r>
            <a:r>
              <a:rPr lang="fr-FR" sz="1800" spc="-2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le</a:t>
            </a:r>
            <a:r>
              <a:rPr lang="fr-FR" sz="1800" spc="-1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poste</a:t>
            </a:r>
            <a:r>
              <a:rPr lang="fr-FR" sz="1800" spc="-2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visé</a:t>
            </a:r>
            <a:r>
              <a:rPr lang="fr-FR" sz="1800" spc="-1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et</a:t>
            </a:r>
            <a:r>
              <a:rPr lang="fr-FR" sz="1800" spc="-15" dirty="0">
                <a:effectLst/>
                <a:latin typeface="Calibri Light" panose="020F0302020204030204" pitchFamily="34" charset="0"/>
                <a:ea typeface="Calibri Light" panose="020F0302020204030204" pitchFamily="34" charset="0"/>
              </a:rPr>
              <a:t> </a:t>
            </a:r>
            <a:r>
              <a:rPr lang="fr-FR" sz="1800" spc="-20" dirty="0">
                <a:effectLst/>
                <a:latin typeface="Calibri Light" panose="020F0302020204030204" pitchFamily="34" charset="0"/>
                <a:ea typeface="Calibri Light" panose="020F0302020204030204" pitchFamily="34" charset="0"/>
              </a:rPr>
              <a:t>s’adresse </a:t>
            </a:r>
            <a:r>
              <a:rPr lang="fr-FR" sz="1800" dirty="0">
                <a:effectLst/>
                <a:latin typeface="Calibri Light" panose="020F0302020204030204" pitchFamily="34" charset="0"/>
                <a:ea typeface="Calibri Light" panose="020F0302020204030204" pitchFamily="34" charset="0"/>
              </a:rPr>
              <a:t>davantage</a:t>
            </a:r>
            <a:r>
              <a:rPr lang="fr-FR" sz="1800" spc="-2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à</a:t>
            </a:r>
            <a:r>
              <a:rPr lang="fr-FR" sz="1800" spc="-2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une clientèle </a:t>
            </a:r>
            <a:r>
              <a:rPr lang="fr-FR" sz="1800" spc="-15" dirty="0">
                <a:effectLst/>
                <a:latin typeface="Calibri Light" panose="020F0302020204030204" pitchFamily="34" charset="0"/>
                <a:ea typeface="Calibri Light" panose="020F0302020204030204" pitchFamily="34" charset="0"/>
              </a:rPr>
              <a:t>ayant </a:t>
            </a:r>
            <a:r>
              <a:rPr lang="fr-FR" sz="1800" dirty="0">
                <a:effectLst/>
                <a:latin typeface="Calibri Light" panose="020F0302020204030204" pitchFamily="34" charset="0"/>
                <a:ea typeface="Calibri Light" panose="020F0302020204030204" pitchFamily="34" charset="0"/>
              </a:rPr>
              <a:t>peu d’expérience ou beaucoup d’expérience</a:t>
            </a:r>
            <a:r>
              <a:rPr lang="fr-FR" sz="1800" spc="-80"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dispersée)</a:t>
            </a:r>
          </a:p>
          <a:p>
            <a:endParaRPr lang="fr-FR" dirty="0"/>
          </a:p>
        </p:txBody>
      </p:sp>
    </p:spTree>
    <p:extLst>
      <p:ext uri="{BB962C8B-B14F-4D97-AF65-F5344CB8AC3E}">
        <p14:creationId xmlns:p14="http://schemas.microsoft.com/office/powerpoint/2010/main" val="2893483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FA703-1BC9-4DD7-9467-C62ED65C5AF0}"/>
              </a:ext>
            </a:extLst>
          </p:cNvPr>
          <p:cNvSpPr>
            <a:spLocks noGrp="1"/>
          </p:cNvSpPr>
          <p:nvPr>
            <p:ph type="title"/>
          </p:nvPr>
        </p:nvSpPr>
        <p:spPr/>
        <p:txBody>
          <a:bodyPr/>
          <a:lstStyle/>
          <a:p>
            <a:r>
              <a:rPr lang="fr-FR" dirty="0"/>
              <a:t>Rubriques du CV</a:t>
            </a:r>
          </a:p>
        </p:txBody>
      </p:sp>
      <p:sp>
        <p:nvSpPr>
          <p:cNvPr id="3" name="Espace réservé du contenu 2">
            <a:extLst>
              <a:ext uri="{FF2B5EF4-FFF2-40B4-BE49-F238E27FC236}">
                <a16:creationId xmlns:a16="http://schemas.microsoft.com/office/drawing/2014/main" id="{2061F133-6373-4F46-83BD-DA20E98BB9BF}"/>
              </a:ext>
            </a:extLst>
          </p:cNvPr>
          <p:cNvSpPr>
            <a:spLocks noGrp="1"/>
          </p:cNvSpPr>
          <p:nvPr>
            <p:ph idx="1"/>
          </p:nvPr>
        </p:nvSpPr>
        <p:spPr/>
        <p:txBody>
          <a:bodyPr/>
          <a:lstStyle/>
          <a:p>
            <a:pPr marL="989330">
              <a:spcBef>
                <a:spcPts val="975"/>
              </a:spcBef>
              <a:spcAft>
                <a:spcPts val="0"/>
              </a:spcAft>
            </a:pPr>
            <a:r>
              <a:rPr lang="fr-FR" sz="1800" dirty="0">
                <a:effectLst/>
                <a:latin typeface="Calibri Light" panose="020F0302020204030204" pitchFamily="34" charset="0"/>
                <a:ea typeface="Calibri Light" panose="020F0302020204030204" pitchFamily="34" charset="0"/>
              </a:rPr>
              <a:t>Les rubriques disposées par degré d’importance et placées de façon stratégique augmentent</a:t>
            </a:r>
          </a:p>
          <a:p>
            <a:pPr marL="989330" marR="815340">
              <a:lnSpc>
                <a:spcPct val="115000"/>
              </a:lnSpc>
              <a:spcBef>
                <a:spcPts val="215"/>
              </a:spcBef>
              <a:spcAft>
                <a:spcPts val="0"/>
              </a:spcAft>
            </a:pPr>
            <a:r>
              <a:rPr lang="fr-FR" sz="1800" dirty="0">
                <a:effectLst/>
                <a:latin typeface="Calibri Light" panose="020F0302020204030204" pitchFamily="34" charset="0"/>
                <a:ea typeface="Calibri Light" panose="020F0302020204030204" pitchFamily="34" charset="0"/>
              </a:rPr>
              <a:t>les probabilités d’obtenir une entrevue d’embauche. De plus, un trop grand nombre de rubriques pourrait brouiller l’information et un nombre trop restreint risque d’appauvrir votre candidature. Sélectionnez judicieusement les rubriques vous permettant de faire ressortir vos atouts en lien avec le poste convoité.</a:t>
            </a:r>
          </a:p>
          <a:p>
            <a:endParaRPr lang="fr-FR" dirty="0"/>
          </a:p>
        </p:txBody>
      </p:sp>
    </p:spTree>
    <p:extLst>
      <p:ext uri="{BB962C8B-B14F-4D97-AF65-F5344CB8AC3E}">
        <p14:creationId xmlns:p14="http://schemas.microsoft.com/office/powerpoint/2010/main" val="4095222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BFD7E-9194-4257-8DEB-FA2F94DCDBFF}"/>
              </a:ext>
            </a:extLst>
          </p:cNvPr>
          <p:cNvSpPr>
            <a:spLocks noGrp="1"/>
          </p:cNvSpPr>
          <p:nvPr>
            <p:ph type="title"/>
          </p:nvPr>
        </p:nvSpPr>
        <p:spPr/>
        <p:txBody>
          <a:bodyPr>
            <a:normAutofit/>
          </a:bodyPr>
          <a:lstStyle/>
          <a:p>
            <a:r>
              <a:rPr lang="fr-FR" dirty="0"/>
              <a:t>Propositions de rubriques</a:t>
            </a:r>
            <a:br>
              <a:rPr lang="fr-FR" dirty="0"/>
            </a:br>
            <a:r>
              <a:rPr lang="fr-FR" sz="2000" dirty="0"/>
              <a:t>Certaines rubriques sont des incontournables (I), d’autres sont optionnelles (O)</a:t>
            </a:r>
            <a:br>
              <a:rPr lang="fr-FR" sz="2000" dirty="0"/>
            </a:br>
            <a:endParaRPr lang="fr-FR" sz="2000" dirty="0"/>
          </a:p>
        </p:txBody>
      </p:sp>
      <p:sp>
        <p:nvSpPr>
          <p:cNvPr id="3" name="Espace réservé du contenu 2">
            <a:extLst>
              <a:ext uri="{FF2B5EF4-FFF2-40B4-BE49-F238E27FC236}">
                <a16:creationId xmlns:a16="http://schemas.microsoft.com/office/drawing/2014/main" id="{BEDA9B1C-7046-469C-854E-FE44DC991ACF}"/>
              </a:ext>
            </a:extLst>
          </p:cNvPr>
          <p:cNvSpPr>
            <a:spLocks noGrp="1"/>
          </p:cNvSpPr>
          <p:nvPr>
            <p:ph idx="1"/>
          </p:nvPr>
        </p:nvSpPr>
        <p:spPr>
          <a:xfrm>
            <a:off x="685801" y="2142067"/>
            <a:ext cx="10131425" cy="4106333"/>
          </a:xfrm>
        </p:spPr>
        <p:txBody>
          <a:bodyPr>
            <a:normAutofit/>
          </a:bodyPr>
          <a:lstStyle/>
          <a:p>
            <a:r>
              <a:rPr lang="fr-FR" sz="1800" dirty="0">
                <a:effectLst/>
                <a:latin typeface="Calibri Light" panose="020F0302020204030204" pitchFamily="34" charset="0"/>
                <a:ea typeface="Calibri Light" panose="020F0302020204030204" pitchFamily="34" charset="0"/>
              </a:rPr>
              <a:t>Coordonnées et affiliation professionnelle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r>
              <a:rPr lang="fr-FR" sz="1800" dirty="0">
                <a:effectLst/>
                <a:latin typeface="Calibri Light" panose="020F0302020204030204" pitchFamily="34" charset="0"/>
                <a:ea typeface="Calibri Light" panose="020F0302020204030204" pitchFamily="34" charset="0"/>
              </a:rPr>
              <a:t>)</a:t>
            </a:r>
          </a:p>
          <a:p>
            <a:r>
              <a:rPr lang="fr-FR" sz="1800" dirty="0">
                <a:effectLst/>
                <a:latin typeface="Calibri Light" panose="020F0302020204030204" pitchFamily="34" charset="0"/>
                <a:ea typeface="Calibri Light" panose="020F0302020204030204" pitchFamily="34" charset="0"/>
              </a:rPr>
              <a:t>Compétences linguistiques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Compétences informatiques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Qualités personnelles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Profil / Sommaire de compétences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 ou O, dépend du modèle de CV)</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Études / Formations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Formation complémentaire / Perfectionnement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Expériences professionnelles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Autres expériences / emplois étudiants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endParaRPr lang="fr-FR" sz="1800" dirty="0">
              <a:effectLst/>
              <a:latin typeface="Calibri Light" panose="020F0302020204030204" pitchFamily="34" charset="0"/>
              <a:ea typeface="Calibri Light" panose="020F0302020204030204" pitchFamily="34" charset="0"/>
            </a:endParaRPr>
          </a:p>
          <a:p>
            <a:r>
              <a:rPr lang="fr-FR" sz="1800" spc="-25" dirty="0">
                <a:effectLst/>
                <a:latin typeface="Calibri Light" panose="020F0302020204030204" pitchFamily="34" charset="0"/>
                <a:ea typeface="Calibri Light" panose="020F0302020204030204" pitchFamily="34" charset="0"/>
              </a:rPr>
              <a:t>Références </a:t>
            </a:r>
            <a:r>
              <a:rPr lang="fr-FR" sz="1800" dirty="0">
                <a:effectLst/>
                <a:latin typeface="Calibri Light" panose="020F0302020204030204" pitchFamily="34" charset="0"/>
                <a:ea typeface="Calibri Light" panose="020F0302020204030204" pitchFamily="34" charset="0"/>
              </a:rPr>
              <a:t>sur </a:t>
            </a:r>
            <a:r>
              <a:rPr lang="fr-FR" sz="1800" spc="-15" dirty="0">
                <a:effectLst/>
                <a:latin typeface="Calibri Light" panose="020F0302020204030204" pitchFamily="34" charset="0"/>
                <a:ea typeface="Calibri Light" panose="020F0302020204030204" pitchFamily="34" charset="0"/>
              </a:rPr>
              <a:t>demande</a:t>
            </a:r>
            <a:r>
              <a:rPr lang="fr-FR" sz="1800" spc="280" dirty="0">
                <a:effectLst/>
                <a:latin typeface="Calibri Light" panose="020F0302020204030204" pitchFamily="34" charset="0"/>
                <a:ea typeface="Calibri Light" panose="020F0302020204030204" pitchFamily="34" charset="0"/>
              </a:rPr>
              <a:t>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(I)</a:t>
            </a:r>
            <a:endParaRPr lang="fr-FR" sz="1800" dirty="0">
              <a:effectLst/>
              <a:latin typeface="Calibri Light" panose="020F0302020204030204" pitchFamily="34" charset="0"/>
              <a:ea typeface="Calibri Light" panose="020F0302020204030204" pitchFamily="34" charset="0"/>
            </a:endParaRPr>
          </a:p>
          <a:p>
            <a:endParaRPr lang="fr-FR" dirty="0"/>
          </a:p>
        </p:txBody>
      </p:sp>
    </p:spTree>
    <p:extLst>
      <p:ext uri="{BB962C8B-B14F-4D97-AF65-F5344CB8AC3E}">
        <p14:creationId xmlns:p14="http://schemas.microsoft.com/office/powerpoint/2010/main" val="375156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AF5535-1D27-47B9-91F1-B676F2E6045A}"/>
              </a:ext>
            </a:extLst>
          </p:cNvPr>
          <p:cNvSpPr>
            <a:spLocks noGrp="1"/>
          </p:cNvSpPr>
          <p:nvPr>
            <p:ph idx="1"/>
          </p:nvPr>
        </p:nvSpPr>
        <p:spPr/>
        <p:txBody>
          <a:bodyPr>
            <a:normAutofit lnSpcReduction="10000"/>
          </a:bodyPr>
          <a:lstStyle/>
          <a:p>
            <a:r>
              <a:rPr lang="fr-FR" sz="1800" spc="-15" dirty="0">
                <a:effectLst/>
                <a:latin typeface="Calibri Light" panose="020F0302020204030204" pitchFamily="34" charset="0"/>
                <a:ea typeface="Calibri Light" panose="020F0302020204030204" pitchFamily="34" charset="0"/>
              </a:rPr>
              <a:t>Champs </a:t>
            </a:r>
            <a:r>
              <a:rPr lang="fr-FR" sz="1800" dirty="0">
                <a:effectLst/>
                <a:latin typeface="Calibri Light" panose="020F0302020204030204" pitchFamily="34" charset="0"/>
                <a:ea typeface="Calibri Light" panose="020F0302020204030204" pitchFamily="34" charset="0"/>
              </a:rPr>
              <a:t>de </a:t>
            </a:r>
            <a:r>
              <a:rPr lang="fr-FR" sz="1800" spc="-20" dirty="0">
                <a:effectLst/>
                <a:latin typeface="Calibri Light" panose="020F0302020204030204" pitchFamily="34" charset="0"/>
                <a:ea typeface="Calibri Light" panose="020F0302020204030204" pitchFamily="34" charset="0"/>
              </a:rPr>
              <a:t>compétences</a:t>
            </a:r>
            <a:r>
              <a:rPr lang="fr-FR" sz="1800" spc="275" dirty="0">
                <a:effectLst/>
                <a:latin typeface="Calibri Light" panose="020F0302020204030204" pitchFamily="34" charset="0"/>
                <a:ea typeface="Calibri Light" panose="020F0302020204030204" pitchFamily="34" charset="0"/>
              </a:rPr>
              <a:t>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Compétences techniques / Connaissances techniques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r>
              <a:rPr lang="fr-FR" sz="1800" spc="-15" dirty="0">
                <a:effectLst/>
                <a:latin typeface="Calibri Light" panose="020F0302020204030204" pitchFamily="34" charset="0"/>
                <a:ea typeface="Calibri Light" panose="020F0302020204030204" pitchFamily="34" charset="0"/>
              </a:rPr>
              <a:t>Mentions, </a:t>
            </a:r>
            <a:r>
              <a:rPr lang="fr-FR" sz="1800" dirty="0">
                <a:effectLst/>
                <a:latin typeface="Calibri Light" panose="020F0302020204030204" pitchFamily="34" charset="0"/>
                <a:ea typeface="Calibri Light" panose="020F0302020204030204" pitchFamily="34" charset="0"/>
              </a:rPr>
              <a:t>prix et </a:t>
            </a:r>
            <a:r>
              <a:rPr lang="fr-FR" sz="1800" spc="-20" dirty="0">
                <a:effectLst/>
                <a:latin typeface="Calibri Light" panose="020F0302020204030204" pitchFamily="34" charset="0"/>
                <a:ea typeface="Calibri Light" panose="020F0302020204030204" pitchFamily="34" charset="0"/>
              </a:rPr>
              <a:t>bourses</a:t>
            </a:r>
            <a:r>
              <a:rPr lang="fr-FR" sz="1800" spc="260" dirty="0">
                <a:effectLst/>
                <a:latin typeface="Calibri Light" panose="020F0302020204030204" pitchFamily="34" charset="0"/>
                <a:ea typeface="Calibri Light" panose="020F0302020204030204" pitchFamily="34" charset="0"/>
              </a:rPr>
              <a:t>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r>
              <a:rPr lang="fr-FR" sz="1800" spc="-15" dirty="0">
                <a:effectLst/>
                <a:latin typeface="Calibri Light" panose="020F0302020204030204" pitchFamily="34" charset="0"/>
                <a:ea typeface="Calibri Light" panose="020F0302020204030204" pitchFamily="34" charset="0"/>
              </a:rPr>
              <a:t>Implications </a:t>
            </a:r>
            <a:r>
              <a:rPr lang="fr-FR" sz="1800" dirty="0">
                <a:effectLst/>
                <a:latin typeface="Calibri Light" panose="020F0302020204030204" pitchFamily="34" charset="0"/>
                <a:ea typeface="Calibri Light" panose="020F0302020204030204" pitchFamily="34" charset="0"/>
              </a:rPr>
              <a:t>sociales / </a:t>
            </a:r>
            <a:r>
              <a:rPr lang="fr-FR" sz="1800" spc="-20" dirty="0">
                <a:effectLst/>
                <a:latin typeface="Calibri Light" panose="020F0302020204030204" pitchFamily="34" charset="0"/>
                <a:ea typeface="Calibri Light" panose="020F0302020204030204" pitchFamily="34" charset="0"/>
              </a:rPr>
              <a:t>Bénévolat</a:t>
            </a:r>
            <a:r>
              <a:rPr lang="fr-FR" sz="1800" spc="265" dirty="0">
                <a:effectLst/>
                <a:latin typeface="Calibri Light" panose="020F0302020204030204" pitchFamily="34" charset="0"/>
                <a:ea typeface="Calibri Light" panose="020F0302020204030204" pitchFamily="34" charset="0"/>
              </a:rPr>
              <a:t>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Activités parascolaires ou para professionnelles / Implications scolaires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r>
              <a:rPr lang="fr-FR" sz="1800" spc="-15" dirty="0">
                <a:effectLst/>
                <a:latin typeface="Calibri Light" panose="020F0302020204030204" pitchFamily="34" charset="0"/>
                <a:ea typeface="Calibri Light" panose="020F0302020204030204" pitchFamily="34" charset="0"/>
              </a:rPr>
              <a:t>Réalisations scolaires </a:t>
            </a:r>
            <a:r>
              <a:rPr lang="fr-FR" sz="1800" dirty="0">
                <a:effectLst/>
                <a:latin typeface="Calibri Light" panose="020F0302020204030204" pitchFamily="34" charset="0"/>
                <a:ea typeface="Calibri Light" panose="020F0302020204030204" pitchFamily="34" charset="0"/>
              </a:rPr>
              <a:t>ou </a:t>
            </a:r>
            <a:r>
              <a:rPr lang="fr-FR" sz="1800" spc="-15" dirty="0">
                <a:effectLst/>
                <a:latin typeface="Calibri Light" panose="020F0302020204030204" pitchFamily="34" charset="0"/>
                <a:ea typeface="Calibri Light" panose="020F0302020204030204" pitchFamily="34" charset="0"/>
              </a:rPr>
              <a:t>professionnelles</a:t>
            </a:r>
            <a:r>
              <a:rPr lang="fr-FR" sz="1800" spc="270" dirty="0">
                <a:effectLst/>
                <a:latin typeface="Calibri Light" panose="020F0302020204030204" pitchFamily="34" charset="0"/>
                <a:ea typeface="Calibri Light" panose="020F0302020204030204" pitchFamily="34" charset="0"/>
              </a:rPr>
              <a:t>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Publications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r>
              <a:rPr lang="fr-FR" sz="1800" dirty="0">
                <a:effectLst/>
                <a:latin typeface="Calibri Light" panose="020F0302020204030204" pitchFamily="34" charset="0"/>
                <a:ea typeface="Calibri Light" panose="020F0302020204030204" pitchFamily="34" charset="0"/>
              </a:rPr>
              <a:t>Voyages à l’international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r>
              <a:rPr lang="fr-FR" sz="1800" spc="-20" dirty="0">
                <a:effectLst/>
                <a:latin typeface="Calibri Light" panose="020F0302020204030204" pitchFamily="34" charset="0"/>
                <a:ea typeface="Calibri Light" panose="020F0302020204030204" pitchFamily="34" charset="0"/>
              </a:rPr>
              <a:t>Intérêts </a:t>
            </a:r>
            <a:r>
              <a:rPr lang="fr-FR" sz="1800" dirty="0">
                <a:effectLst/>
                <a:latin typeface="Calibri Light" panose="020F0302020204030204" pitchFamily="34" charset="0"/>
                <a:ea typeface="Calibri Light" panose="020F0302020204030204" pitchFamily="34" charset="0"/>
              </a:rPr>
              <a:t>et </a:t>
            </a:r>
            <a:r>
              <a:rPr lang="fr-FR" sz="1800" spc="-15" dirty="0">
                <a:effectLst/>
                <a:latin typeface="Calibri Light" panose="020F0302020204030204" pitchFamily="34" charset="0"/>
                <a:ea typeface="Calibri Light" panose="020F0302020204030204" pitchFamily="34" charset="0"/>
              </a:rPr>
              <a:t>loisirs</a:t>
            </a:r>
            <a:r>
              <a:rPr lang="fr-FR" sz="1800" spc="270" dirty="0">
                <a:effectLst/>
                <a:latin typeface="Calibri Light" panose="020F0302020204030204" pitchFamily="34" charset="0"/>
                <a:ea typeface="Calibri Light" panose="020F0302020204030204" pitchFamily="34" charset="0"/>
              </a:rPr>
              <a:t> </a:t>
            </a:r>
            <a:r>
              <a:rPr lang="fr-FR" sz="1800" b="1" dirty="0">
                <a:effectLst/>
                <a:latin typeface="Times New Roman" panose="02020603050405020304" pitchFamily="18" charset="0"/>
                <a:ea typeface="Calibri Light" panose="020F0302020204030204" pitchFamily="34" charset="0"/>
                <a:cs typeface="Calibri Light" panose="020F0302020204030204" pitchFamily="34" charset="0"/>
              </a:rPr>
              <a:t>(O)</a:t>
            </a:r>
            <a:endParaRPr lang="fr-FR" sz="1800" dirty="0">
              <a:effectLst/>
              <a:latin typeface="Calibri Light" panose="020F0302020204030204" pitchFamily="34" charset="0"/>
              <a:ea typeface="Calibri Light" panose="020F0302020204030204" pitchFamily="34" charset="0"/>
            </a:endParaRPr>
          </a:p>
          <a:p>
            <a:endParaRPr lang="fr-FR" dirty="0"/>
          </a:p>
        </p:txBody>
      </p:sp>
    </p:spTree>
    <p:extLst>
      <p:ext uri="{BB962C8B-B14F-4D97-AF65-F5344CB8AC3E}">
        <p14:creationId xmlns:p14="http://schemas.microsoft.com/office/powerpoint/2010/main" val="10979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BA7E8CC-D069-4C5E-B083-94FFC43870C5}"/>
              </a:ext>
            </a:extLst>
          </p:cNvPr>
          <p:cNvSpPr>
            <a:spLocks noGrp="1"/>
          </p:cNvSpPr>
          <p:nvPr>
            <p:ph idx="1"/>
          </p:nvPr>
        </p:nvSpPr>
        <p:spPr>
          <a:xfrm>
            <a:off x="503853" y="1464906"/>
            <a:ext cx="10593291" cy="4326294"/>
          </a:xfrm>
        </p:spPr>
        <p:txBody>
          <a:bodyPr>
            <a:normAutofit/>
          </a:bodyPr>
          <a:lstStyle/>
          <a:p>
            <a:r>
              <a:rPr lang="fr-FR" dirty="0"/>
              <a:t>Le candidat</a:t>
            </a:r>
          </a:p>
          <a:p>
            <a:r>
              <a:rPr lang="fr-FR" dirty="0"/>
              <a:t>•	Vérifie le contenu du poste</a:t>
            </a:r>
          </a:p>
          <a:p>
            <a:r>
              <a:rPr lang="fr-FR" dirty="0"/>
              <a:t>•	Vérifie l’adéquation entre le poste proposé</a:t>
            </a:r>
          </a:p>
          <a:p>
            <a:pPr marL="0" indent="0">
              <a:buNone/>
            </a:pPr>
            <a:r>
              <a:rPr lang="fr-FR" dirty="0"/>
              <a:t>et sa propre expérience</a:t>
            </a:r>
          </a:p>
          <a:p>
            <a:r>
              <a:rPr lang="fr-FR" dirty="0"/>
              <a:t>•	Vérifie la correspondance entre son</a:t>
            </a:r>
          </a:p>
          <a:p>
            <a:pPr marL="0" indent="0">
              <a:buNone/>
            </a:pPr>
            <a:r>
              <a:rPr lang="fr-FR" dirty="0"/>
              <a:t>objectif personnel et la définition du poste</a:t>
            </a:r>
          </a:p>
          <a:p>
            <a:r>
              <a:rPr lang="fr-FR" dirty="0"/>
              <a:t>•	Vérifie l’ambiance du poste</a:t>
            </a:r>
          </a:p>
          <a:p>
            <a:r>
              <a:rPr lang="fr-FR" dirty="0"/>
              <a:t>•	Doit bien connaître son dossier</a:t>
            </a:r>
          </a:p>
          <a:p>
            <a:r>
              <a:rPr lang="fr-FR" dirty="0"/>
              <a:t>•	Doit connaître l’entreprise</a:t>
            </a:r>
          </a:p>
          <a:p>
            <a:r>
              <a:rPr lang="fr-FR" dirty="0"/>
              <a:t>•	Cherche à se faire engager</a:t>
            </a:r>
          </a:p>
          <a:p>
            <a:endParaRPr lang="fr-FR" dirty="0"/>
          </a:p>
        </p:txBody>
      </p:sp>
      <p:grpSp>
        <p:nvGrpSpPr>
          <p:cNvPr id="6" name="Group 93">
            <a:extLst>
              <a:ext uri="{FF2B5EF4-FFF2-40B4-BE49-F238E27FC236}">
                <a16:creationId xmlns:a16="http://schemas.microsoft.com/office/drawing/2014/main" id="{427B6C20-A0F0-4168-B4E7-6BEE4FE71954}"/>
              </a:ext>
            </a:extLst>
          </p:cNvPr>
          <p:cNvGrpSpPr>
            <a:grpSpLocks/>
          </p:cNvGrpSpPr>
          <p:nvPr/>
        </p:nvGrpSpPr>
        <p:grpSpPr bwMode="auto">
          <a:xfrm>
            <a:off x="5157348" y="3310806"/>
            <a:ext cx="1872511" cy="486753"/>
            <a:chOff x="5542" y="1736"/>
            <a:chExt cx="793" cy="109"/>
          </a:xfrm>
        </p:grpSpPr>
        <p:cxnSp>
          <p:nvCxnSpPr>
            <p:cNvPr id="7" name="Line 96">
              <a:extLst>
                <a:ext uri="{FF2B5EF4-FFF2-40B4-BE49-F238E27FC236}">
                  <a16:creationId xmlns:a16="http://schemas.microsoft.com/office/drawing/2014/main" id="{2D238C88-05BD-4A38-A339-BDBFE91E9249}"/>
                </a:ext>
              </a:extLst>
            </p:cNvPr>
            <p:cNvCxnSpPr>
              <a:cxnSpLocks noChangeShapeType="1"/>
            </p:cNvCxnSpPr>
            <p:nvPr/>
          </p:nvCxnSpPr>
          <p:spPr bwMode="auto">
            <a:xfrm>
              <a:off x="5543" y="1791"/>
              <a:ext cx="792" cy="0"/>
            </a:xfrm>
            <a:prstGeom prst="line">
              <a:avLst/>
            </a:prstGeom>
            <a:noFill/>
            <a:ln w="12700">
              <a:solidFill>
                <a:srgbClr val="231F20"/>
              </a:solidFill>
              <a:prstDash val="solid"/>
              <a:round/>
              <a:headEnd/>
              <a:tailEnd/>
            </a:ln>
            <a:extLst>
              <a:ext uri="{909E8E84-426E-40DD-AFC4-6F175D3DCCD1}">
                <a14:hiddenFill xmlns:a14="http://schemas.microsoft.com/office/drawing/2010/main">
                  <a:noFill/>
                </a14:hiddenFill>
              </a:ext>
            </a:extLst>
          </p:spPr>
        </p:cxnSp>
        <p:sp>
          <p:nvSpPr>
            <p:cNvPr id="8" name="Freeform 95">
              <a:extLst>
                <a:ext uri="{FF2B5EF4-FFF2-40B4-BE49-F238E27FC236}">
                  <a16:creationId xmlns:a16="http://schemas.microsoft.com/office/drawing/2014/main" id="{00D602EA-D7E7-4331-AA2F-CEEAB672BE6C}"/>
                </a:ext>
              </a:extLst>
            </p:cNvPr>
            <p:cNvSpPr>
              <a:spLocks/>
            </p:cNvSpPr>
            <p:nvPr/>
          </p:nvSpPr>
          <p:spPr bwMode="auto">
            <a:xfrm>
              <a:off x="5542" y="1736"/>
              <a:ext cx="149" cy="109"/>
            </a:xfrm>
            <a:custGeom>
              <a:avLst/>
              <a:gdLst>
                <a:gd name="T0" fmla="+- 0 5692 5543"/>
                <a:gd name="T1" fmla="*/ T0 w 149"/>
                <a:gd name="T2" fmla="+- 0 1845 1736"/>
                <a:gd name="T3" fmla="*/ 1845 h 109"/>
                <a:gd name="T4" fmla="+- 0 5543 5543"/>
                <a:gd name="T5" fmla="*/ T4 w 149"/>
                <a:gd name="T6" fmla="+- 0 1791 1736"/>
                <a:gd name="T7" fmla="*/ 1791 h 109"/>
                <a:gd name="T8" fmla="+- 0 5692 5543"/>
                <a:gd name="T9" fmla="*/ T8 w 149"/>
                <a:gd name="T10" fmla="+- 0 1736 1736"/>
                <a:gd name="T11" fmla="*/ 1736 h 109"/>
              </a:gdLst>
              <a:ahLst/>
              <a:cxnLst>
                <a:cxn ang="0">
                  <a:pos x="T1" y="T3"/>
                </a:cxn>
                <a:cxn ang="0">
                  <a:pos x="T5" y="T7"/>
                </a:cxn>
                <a:cxn ang="0">
                  <a:pos x="T9" y="T11"/>
                </a:cxn>
              </a:cxnLst>
              <a:rect l="0" t="0" r="r" b="b"/>
              <a:pathLst>
                <a:path w="149" h="109">
                  <a:moveTo>
                    <a:pt x="149" y="109"/>
                  </a:moveTo>
                  <a:lnTo>
                    <a:pt x="0" y="55"/>
                  </a:lnTo>
                  <a:lnTo>
                    <a:pt x="149" y="0"/>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sp>
          <p:nvSpPr>
            <p:cNvPr id="9" name="Freeform 94">
              <a:extLst>
                <a:ext uri="{FF2B5EF4-FFF2-40B4-BE49-F238E27FC236}">
                  <a16:creationId xmlns:a16="http://schemas.microsoft.com/office/drawing/2014/main" id="{65531039-E53A-41CF-8ACB-D763D23C42CC}"/>
                </a:ext>
              </a:extLst>
            </p:cNvPr>
            <p:cNvSpPr>
              <a:spLocks/>
            </p:cNvSpPr>
            <p:nvPr/>
          </p:nvSpPr>
          <p:spPr bwMode="auto">
            <a:xfrm>
              <a:off x="6185" y="1736"/>
              <a:ext cx="149" cy="109"/>
            </a:xfrm>
            <a:custGeom>
              <a:avLst/>
              <a:gdLst>
                <a:gd name="T0" fmla="+- 0 6186 6186"/>
                <a:gd name="T1" fmla="*/ T0 w 149"/>
                <a:gd name="T2" fmla="+- 0 1736 1736"/>
                <a:gd name="T3" fmla="*/ 1736 h 109"/>
                <a:gd name="T4" fmla="+- 0 6335 6186"/>
                <a:gd name="T5" fmla="*/ T4 w 149"/>
                <a:gd name="T6" fmla="+- 0 1791 1736"/>
                <a:gd name="T7" fmla="*/ 1791 h 109"/>
                <a:gd name="T8" fmla="+- 0 6186 6186"/>
                <a:gd name="T9" fmla="*/ T8 w 149"/>
                <a:gd name="T10" fmla="+- 0 1845 1736"/>
                <a:gd name="T11" fmla="*/ 1845 h 109"/>
              </a:gdLst>
              <a:ahLst/>
              <a:cxnLst>
                <a:cxn ang="0">
                  <a:pos x="T1" y="T3"/>
                </a:cxn>
                <a:cxn ang="0">
                  <a:pos x="T5" y="T7"/>
                </a:cxn>
                <a:cxn ang="0">
                  <a:pos x="T9" y="T11"/>
                </a:cxn>
              </a:cxnLst>
              <a:rect l="0" t="0" r="r" b="b"/>
              <a:pathLst>
                <a:path w="149" h="109">
                  <a:moveTo>
                    <a:pt x="0" y="0"/>
                  </a:moveTo>
                  <a:lnTo>
                    <a:pt x="149" y="55"/>
                  </a:lnTo>
                  <a:lnTo>
                    <a:pt x="0" y="109"/>
                  </a:lnTo>
                </a:path>
              </a:pathLst>
            </a:custGeom>
            <a:noFill/>
            <a:ln w="127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FR"/>
            </a:p>
          </p:txBody>
        </p:sp>
      </p:grpSp>
      <p:sp>
        <p:nvSpPr>
          <p:cNvPr id="15" name="ZoneTexte 14">
            <a:extLst>
              <a:ext uri="{FF2B5EF4-FFF2-40B4-BE49-F238E27FC236}">
                <a16:creationId xmlns:a16="http://schemas.microsoft.com/office/drawing/2014/main" id="{D399EA18-B72A-445B-8A01-CD83D9C664B8}"/>
              </a:ext>
            </a:extLst>
          </p:cNvPr>
          <p:cNvSpPr txBox="1"/>
          <p:nvPr/>
        </p:nvSpPr>
        <p:spPr>
          <a:xfrm>
            <a:off x="7375072" y="1292024"/>
            <a:ext cx="4816928" cy="4524315"/>
          </a:xfrm>
          <a:prstGeom prst="rect">
            <a:avLst/>
          </a:prstGeom>
          <a:noFill/>
        </p:spPr>
        <p:txBody>
          <a:bodyPr wrap="square">
            <a:spAutoFit/>
          </a:bodyPr>
          <a:lstStyle/>
          <a:p>
            <a:r>
              <a:rPr lang="fr-FR" dirty="0"/>
              <a:t>Le recruteur</a:t>
            </a:r>
          </a:p>
          <a:p>
            <a:r>
              <a:rPr lang="fr-FR" dirty="0"/>
              <a:t>•	Vérifie les compétences du candidat</a:t>
            </a:r>
          </a:p>
          <a:p>
            <a:endParaRPr lang="fr-FR" dirty="0"/>
          </a:p>
          <a:p>
            <a:r>
              <a:rPr lang="fr-FR" dirty="0"/>
              <a:t>•	Vérifie l’adéquation entre le poste proposé</a:t>
            </a:r>
          </a:p>
          <a:p>
            <a:r>
              <a:rPr lang="fr-FR" dirty="0"/>
              <a:t>et l’expérience du candidat</a:t>
            </a:r>
          </a:p>
          <a:p>
            <a:endParaRPr lang="fr-FR" dirty="0"/>
          </a:p>
          <a:p>
            <a:r>
              <a:rPr lang="fr-FR" dirty="0"/>
              <a:t>•	Vérifie la correspondance entre le potentiel</a:t>
            </a:r>
          </a:p>
          <a:p>
            <a:r>
              <a:rPr lang="fr-FR" dirty="0"/>
              <a:t>du candidat et le projet de l’entreprise</a:t>
            </a:r>
          </a:p>
          <a:p>
            <a:endParaRPr lang="fr-FR" dirty="0"/>
          </a:p>
          <a:p>
            <a:r>
              <a:rPr lang="fr-FR" dirty="0"/>
              <a:t>•	Vérifie  la  personnalité  du candidat</a:t>
            </a:r>
          </a:p>
          <a:p>
            <a:endParaRPr lang="fr-FR" dirty="0"/>
          </a:p>
          <a:p>
            <a:r>
              <a:rPr lang="fr-FR" dirty="0"/>
              <a:t>•	Doit bien connaître les exigences du poste</a:t>
            </a:r>
          </a:p>
          <a:p>
            <a:endParaRPr lang="fr-FR" dirty="0"/>
          </a:p>
          <a:p>
            <a:r>
              <a:rPr lang="fr-FR" dirty="0"/>
              <a:t>•	Doit parfaitement connaître l’entreprise</a:t>
            </a:r>
          </a:p>
          <a:p>
            <a:endParaRPr lang="fr-FR" dirty="0"/>
          </a:p>
          <a:p>
            <a:r>
              <a:rPr lang="fr-FR" dirty="0"/>
              <a:t>•	Cherche à engager</a:t>
            </a:r>
          </a:p>
        </p:txBody>
      </p:sp>
    </p:spTree>
    <p:extLst>
      <p:ext uri="{BB962C8B-B14F-4D97-AF65-F5344CB8AC3E}">
        <p14:creationId xmlns:p14="http://schemas.microsoft.com/office/powerpoint/2010/main" val="502185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97F5B-A611-49A7-B818-974B5BC5BB43}"/>
              </a:ext>
            </a:extLst>
          </p:cNvPr>
          <p:cNvSpPr>
            <a:spLocks noGrp="1"/>
          </p:cNvSpPr>
          <p:nvPr>
            <p:ph type="title"/>
          </p:nvPr>
        </p:nvSpPr>
        <p:spPr>
          <a:xfrm>
            <a:off x="1327255" y="1030288"/>
            <a:ext cx="4099947" cy="1035579"/>
          </a:xfrm>
        </p:spPr>
        <p:txBody>
          <a:bodyPr>
            <a:normAutofit/>
          </a:bodyPr>
          <a:lstStyle/>
          <a:p>
            <a:r>
              <a:rPr lang="fr-FR" dirty="0"/>
              <a:t>Exemple CV</a:t>
            </a:r>
          </a:p>
        </p:txBody>
      </p:sp>
      <p:pic>
        <p:nvPicPr>
          <p:cNvPr id="11" name="Image 10" descr="Une image contenant texte, journal, signe&#10;&#10;Description générée automatiquement">
            <a:extLst>
              <a:ext uri="{FF2B5EF4-FFF2-40B4-BE49-F238E27FC236}">
                <a16:creationId xmlns:a16="http://schemas.microsoft.com/office/drawing/2014/main" id="{F5BE15D1-2444-4634-B60B-DDC019B71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069" y="2094352"/>
            <a:ext cx="3020031" cy="4253565"/>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5" name="Espace réservé du contenu 4" descr="Une image contenant texte&#10;&#10;Description générée automatiquement">
            <a:extLst>
              <a:ext uri="{FF2B5EF4-FFF2-40B4-BE49-F238E27FC236}">
                <a16:creationId xmlns:a16="http://schemas.microsoft.com/office/drawing/2014/main" id="{14142285-216B-4A5F-A971-A8F2DF77D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989" y="2226711"/>
            <a:ext cx="5866486" cy="4121206"/>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385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EB3069F-D3A4-4E5B-B87F-660412107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a:extLst>
              <a:ext uri="{FF2B5EF4-FFF2-40B4-BE49-F238E27FC236}">
                <a16:creationId xmlns:a16="http://schemas.microsoft.com/office/drawing/2014/main" id="{0CF400A7-0F3C-4E31-BFCD-B10B425E2B1B}"/>
              </a:ext>
            </a:extLst>
          </p:cNvPr>
          <p:cNvSpPr>
            <a:spLocks noGrp="1"/>
          </p:cNvSpPr>
          <p:nvPr>
            <p:ph type="title"/>
          </p:nvPr>
        </p:nvSpPr>
        <p:spPr>
          <a:xfrm>
            <a:off x="1032933" y="4534958"/>
            <a:ext cx="10127192" cy="931340"/>
          </a:xfrm>
        </p:spPr>
        <p:txBody>
          <a:bodyPr vert="horz" lIns="91440" tIns="45720" rIns="91440" bIns="45720" rtlCol="0" anchor="b">
            <a:normAutofit/>
          </a:bodyPr>
          <a:lstStyle/>
          <a:p>
            <a:pPr algn="r"/>
            <a:r>
              <a:rPr lang="en-US" sz="4000"/>
              <a:t>Exemple CV</a:t>
            </a:r>
          </a:p>
        </p:txBody>
      </p:sp>
      <p:pic>
        <p:nvPicPr>
          <p:cNvPr id="5" name="Espace réservé du contenu 4">
            <a:extLst>
              <a:ext uri="{FF2B5EF4-FFF2-40B4-BE49-F238E27FC236}">
                <a16:creationId xmlns:a16="http://schemas.microsoft.com/office/drawing/2014/main" id="{9FDE2967-A5E9-4837-8F42-94B84F00F416}"/>
              </a:ext>
            </a:extLst>
          </p:cNvPr>
          <p:cNvPicPr>
            <a:picLocks noChangeAspect="1"/>
          </p:cNvPicPr>
          <p:nvPr/>
        </p:nvPicPr>
        <p:blipFill rotWithShape="1">
          <a:blip r:embed="rId4">
            <a:extLst>
              <a:ext uri="{28A0092B-C50C-407E-A947-70E740481C1C}">
                <a14:useLocalDpi xmlns:a14="http://schemas.microsoft.com/office/drawing/2010/main" val="0"/>
              </a:ext>
            </a:extLst>
          </a:blip>
          <a:srcRect t="18671" r="-2" b="30331"/>
          <a:stretch/>
        </p:blipFill>
        <p:spPr>
          <a:xfrm>
            <a:off x="922867" y="1209270"/>
            <a:ext cx="3954610" cy="261065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7" name="Image 6">
            <a:extLst>
              <a:ext uri="{FF2B5EF4-FFF2-40B4-BE49-F238E27FC236}">
                <a16:creationId xmlns:a16="http://schemas.microsoft.com/office/drawing/2014/main" id="{A6132BE7-7D4B-466B-94DF-680CDE60F605}"/>
              </a:ext>
            </a:extLst>
          </p:cNvPr>
          <p:cNvPicPr>
            <a:picLocks noChangeAspect="1"/>
          </p:cNvPicPr>
          <p:nvPr/>
        </p:nvPicPr>
        <p:blipFill rotWithShape="1">
          <a:blip r:embed="rId5">
            <a:extLst>
              <a:ext uri="{28A0092B-C50C-407E-A947-70E740481C1C}">
                <a14:useLocalDpi xmlns:a14="http://schemas.microsoft.com/office/drawing/2010/main" val="0"/>
              </a:ext>
            </a:extLst>
          </a:blip>
          <a:srcRect r="18394" b="4"/>
          <a:stretch/>
        </p:blipFill>
        <p:spPr>
          <a:xfrm>
            <a:off x="5736677" y="645516"/>
            <a:ext cx="5423448" cy="37381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13665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1A692-7326-4D01-87D3-D79C87F8BFE2}"/>
              </a:ext>
            </a:extLst>
          </p:cNvPr>
          <p:cNvSpPr>
            <a:spLocks noGrp="1"/>
          </p:cNvSpPr>
          <p:nvPr>
            <p:ph type="title"/>
          </p:nvPr>
        </p:nvSpPr>
        <p:spPr/>
        <p:txBody>
          <a:bodyPr>
            <a:normAutofit fontScale="90000"/>
          </a:bodyPr>
          <a:lstStyle/>
          <a:p>
            <a:r>
              <a:rPr lang="fr-FR" dirty="0"/>
              <a:t>Lettre de présentation / Lettre de motivation</a:t>
            </a:r>
            <a:br>
              <a:rPr lang="fr-FR" dirty="0"/>
            </a:br>
            <a:r>
              <a:rPr lang="fr-FR" sz="1800" b="1" dirty="0">
                <a:effectLst/>
                <a:latin typeface="Calibri" panose="020F0502020204030204" pitchFamily="34" charset="0"/>
                <a:ea typeface="Calibri" panose="020F0502020204030204" pitchFamily="34" charset="0"/>
              </a:rPr>
              <a:t>Objectifs et contenu</a:t>
            </a:r>
            <a:br>
              <a:rPr lang="fr-FR" sz="1800" b="1" dirty="0">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0AF41F21-6C19-4CDD-8DCE-B5F069EA63EA}"/>
              </a:ext>
            </a:extLst>
          </p:cNvPr>
          <p:cNvSpPr>
            <a:spLocks noGrp="1"/>
          </p:cNvSpPr>
          <p:nvPr>
            <p:ph idx="1"/>
          </p:nvPr>
        </p:nvSpPr>
        <p:spPr>
          <a:xfrm>
            <a:off x="685801" y="1866122"/>
            <a:ext cx="10604240" cy="4702629"/>
          </a:xfrm>
        </p:spPr>
        <p:txBody>
          <a:bodyPr>
            <a:normAutofit fontScale="62500" lnSpcReduction="20000"/>
          </a:bodyPr>
          <a:lstStyle/>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La lettre de motivation est un document important qu’il faut rédiger avec beaucoup de soins.</a:t>
            </a: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La lettre de motivation a pour objectif principal de convaincre le recruteur que vous êtes le candidat idéal.</a:t>
            </a: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Il est donc très utile de préciser tout ce que vous n’avez pas pu dire dans votre CV: vos objectifs, vos ambitions, vos points forts et vos attentes, ainsi que vos intérêts par rapport à l’offre d’emploi :</a:t>
            </a:r>
          </a:p>
          <a:p>
            <a:pPr marL="342900" marR="1892300" lvl="0" indent="-342900">
              <a:buFont typeface="Wingdings" panose="05000000000000000000" pitchFamily="2" charset="2"/>
              <a:buChar char=""/>
              <a:tabLst>
                <a:tab pos="1170940" algn="l"/>
              </a:tabLst>
            </a:pPr>
            <a:endParaRPr lang="fr-FR" sz="1800" dirty="0">
              <a:effectLst/>
              <a:latin typeface="Calibri Light" panose="020F0302020204030204" pitchFamily="34" charset="0"/>
              <a:ea typeface="Calibri Light" panose="020F0302020204030204" pitchFamily="34" charset="0"/>
            </a:endParaRP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	votre compréhension du poste vacant</a:t>
            </a: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	votre sens tactique</a:t>
            </a: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	votre maîtrise de la langue</a:t>
            </a: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	votre niveau culturel</a:t>
            </a: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	votre intelligence</a:t>
            </a: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	votre personnalité</a:t>
            </a:r>
          </a:p>
          <a:p>
            <a:pPr marL="342900" marR="1892300" lvl="0" indent="-342900">
              <a:buFont typeface="Wingdings" panose="05000000000000000000" pitchFamily="2" charset="2"/>
              <a:buChar char=""/>
              <a:tabLst>
                <a:tab pos="1170940" algn="l"/>
              </a:tabLst>
            </a:pPr>
            <a:endParaRPr lang="fr-FR" sz="1800" dirty="0">
              <a:effectLst/>
              <a:latin typeface="Calibri Light" panose="020F0302020204030204" pitchFamily="34" charset="0"/>
              <a:ea typeface="Calibri Light" panose="020F0302020204030204" pitchFamily="34" charset="0"/>
            </a:endParaRPr>
          </a:p>
          <a:p>
            <a:pPr marL="0" marR="1892300" lvl="0" indent="0">
              <a:buNone/>
              <a:tabLst>
                <a:tab pos="1170940" algn="l"/>
              </a:tabLst>
            </a:pPr>
            <a:r>
              <a:rPr lang="fr-FR" sz="1800" dirty="0">
                <a:effectLst/>
                <a:latin typeface="Calibri Light" panose="020F0302020204030204" pitchFamily="34" charset="0"/>
                <a:ea typeface="Calibri Light" panose="020F0302020204030204" pitchFamily="34" charset="0"/>
              </a:rPr>
              <a:t>En fin de compte, l’objectif de la lettre de motivation est d’expliquer le pourquoi et le comment de votre candidature, et de répondre aux questions suivantes :</a:t>
            </a:r>
          </a:p>
          <a:p>
            <a:pPr marL="342900" marR="1892300" lvl="0" indent="-342900">
              <a:buFont typeface="Wingdings" panose="05000000000000000000" pitchFamily="2" charset="2"/>
              <a:buChar char=""/>
              <a:tabLst>
                <a:tab pos="1170940" algn="l"/>
              </a:tabLst>
            </a:pPr>
            <a:endParaRPr lang="fr-FR" sz="1800" dirty="0">
              <a:effectLst/>
              <a:latin typeface="Calibri Light" panose="020F0302020204030204" pitchFamily="34" charset="0"/>
              <a:ea typeface="Calibri Light" panose="020F0302020204030204" pitchFamily="34" charset="0"/>
            </a:endParaRPr>
          </a:p>
          <a:p>
            <a:pPr marL="342900" marR="1892300" lvl="0" indent="-342900">
              <a:buFont typeface="Wingdings" panose="05000000000000000000" pitchFamily="2" charset="2"/>
              <a:buChar char=""/>
              <a:tabLst>
                <a:tab pos="1170940" algn="l"/>
              </a:tabLst>
            </a:pPr>
            <a:r>
              <a:rPr lang="fr-FR" sz="1800" dirty="0">
                <a:effectLst/>
                <a:latin typeface="Calibri Light" panose="020F0302020204030204" pitchFamily="34" charset="0"/>
                <a:ea typeface="Calibri Light" panose="020F0302020204030204" pitchFamily="34" charset="0"/>
              </a:rPr>
              <a:t>•	Qu’est-ce qui vous attire dans le poste ?</a:t>
            </a:r>
          </a:p>
          <a:p>
            <a:pPr marL="342900" marR="1892300" lvl="0" indent="-342900">
              <a:buFont typeface="Wingdings" panose="05000000000000000000" pitchFamily="2" charset="2"/>
              <a:buChar char=""/>
              <a:tabLst>
                <a:tab pos="1170940" algn="l"/>
              </a:tabLst>
            </a:pPr>
            <a:r>
              <a:rPr lang="fr-FR" sz="1800" dirty="0">
                <a:effectLst/>
                <a:latin typeface="Calibri Light" panose="020F0302020204030204" pitchFamily="34" charset="0"/>
                <a:ea typeface="Calibri Light" panose="020F0302020204030204" pitchFamily="34" charset="0"/>
              </a:rPr>
              <a:t>•	Pensez-vous être à la hauteur de ce poste ?</a:t>
            </a:r>
          </a:p>
          <a:p>
            <a:pPr marL="342900" marR="1892300" lvl="0" indent="-342900">
              <a:buFont typeface="Wingdings" panose="05000000000000000000" pitchFamily="2" charset="2"/>
              <a:buChar char=""/>
              <a:tabLst>
                <a:tab pos="1170940" algn="l"/>
              </a:tabLst>
            </a:pPr>
            <a:r>
              <a:rPr lang="fr-FR" sz="1800" dirty="0">
                <a:effectLst/>
                <a:latin typeface="Calibri Light" panose="020F0302020204030204" pitchFamily="34" charset="0"/>
                <a:ea typeface="Calibri Light" panose="020F0302020204030204" pitchFamily="34" charset="0"/>
              </a:rPr>
              <a:t>•	Pourquoi, selon vous, seriez vous le candidat idéal ?</a:t>
            </a:r>
          </a:p>
        </p:txBody>
      </p:sp>
    </p:spTree>
    <p:extLst>
      <p:ext uri="{BB962C8B-B14F-4D97-AF65-F5344CB8AC3E}">
        <p14:creationId xmlns:p14="http://schemas.microsoft.com/office/powerpoint/2010/main" val="804874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073B56-6F48-4719-B0F0-8630E7F4032D}"/>
              </a:ext>
            </a:extLst>
          </p:cNvPr>
          <p:cNvSpPr>
            <a:spLocks noGrp="1"/>
          </p:cNvSpPr>
          <p:nvPr>
            <p:ph idx="1"/>
          </p:nvPr>
        </p:nvSpPr>
        <p:spPr/>
        <p:txBody>
          <a:bodyPr/>
          <a:lstStyle/>
          <a:p>
            <a:r>
              <a:rPr lang="fr-FR" dirty="0"/>
              <a:t>On distingue trois types de lettre de motivation :</a:t>
            </a:r>
          </a:p>
          <a:p>
            <a:endParaRPr lang="fr-FR" dirty="0"/>
          </a:p>
          <a:p>
            <a:r>
              <a:rPr lang="fr-FR" dirty="0"/>
              <a:t>•	la lettre de motivation pour réponse à annonce, ciblée sur un</a:t>
            </a:r>
          </a:p>
          <a:p>
            <a:r>
              <a:rPr lang="fr-FR" dirty="0"/>
              <a:t>poste vacant précis ;</a:t>
            </a:r>
          </a:p>
          <a:p>
            <a:r>
              <a:rPr lang="fr-FR" dirty="0"/>
              <a:t>•	la lettre de motivation pour candidature spontanée, plus ouverte et ciblant plutôt l’entreprise que le poste précis.</a:t>
            </a:r>
          </a:p>
          <a:p>
            <a:r>
              <a:rPr lang="fr-FR" dirty="0"/>
              <a:t>•	la lettre de motivation à destination des cabinets de recrutement.</a:t>
            </a:r>
          </a:p>
          <a:p>
            <a:endParaRPr lang="fr-FR" dirty="0"/>
          </a:p>
        </p:txBody>
      </p:sp>
    </p:spTree>
    <p:extLst>
      <p:ext uri="{BB962C8B-B14F-4D97-AF65-F5344CB8AC3E}">
        <p14:creationId xmlns:p14="http://schemas.microsoft.com/office/powerpoint/2010/main" val="1276930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609C27-2187-43FC-AEBB-ABE696FAAB16}"/>
              </a:ext>
            </a:extLst>
          </p:cNvPr>
          <p:cNvSpPr>
            <a:spLocks noGrp="1"/>
          </p:cNvSpPr>
          <p:nvPr>
            <p:ph idx="1"/>
          </p:nvPr>
        </p:nvSpPr>
        <p:spPr/>
        <p:txBody>
          <a:bodyPr/>
          <a:lstStyle/>
          <a:p>
            <a:r>
              <a:rPr lang="fr-FR" dirty="0"/>
              <a:t>Une lettre de motivation est habituellement structurée selon les rubriques suivantes :</a:t>
            </a:r>
          </a:p>
          <a:p>
            <a:endParaRPr lang="fr-FR" dirty="0"/>
          </a:p>
          <a:p>
            <a:r>
              <a:rPr lang="fr-FR" dirty="0"/>
              <a:t>•	vos coordonnées personnelles</a:t>
            </a:r>
          </a:p>
          <a:p>
            <a:r>
              <a:rPr lang="fr-FR" dirty="0"/>
              <a:t>•	les coordonnées du destinataire</a:t>
            </a:r>
          </a:p>
          <a:p>
            <a:r>
              <a:rPr lang="fr-FR" dirty="0"/>
              <a:t>•	la date de la rédaction de la lettre de motivation</a:t>
            </a:r>
          </a:p>
          <a:p>
            <a:r>
              <a:rPr lang="fr-FR" dirty="0"/>
              <a:t>•	la référence</a:t>
            </a:r>
          </a:p>
          <a:p>
            <a:r>
              <a:rPr lang="fr-FR" dirty="0"/>
              <a:t>•	l’en-tête, le corps et la signature de la lettre</a:t>
            </a:r>
          </a:p>
          <a:p>
            <a:r>
              <a:rPr lang="fr-FR" dirty="0"/>
              <a:t>•	les annexes</a:t>
            </a:r>
          </a:p>
          <a:p>
            <a:endParaRPr lang="fr-FR" dirty="0"/>
          </a:p>
          <a:p>
            <a:endParaRPr lang="fr-FR" dirty="0"/>
          </a:p>
        </p:txBody>
      </p:sp>
    </p:spTree>
    <p:extLst>
      <p:ext uri="{BB962C8B-B14F-4D97-AF65-F5344CB8AC3E}">
        <p14:creationId xmlns:p14="http://schemas.microsoft.com/office/powerpoint/2010/main" val="2117887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72099-05A3-487A-98D4-D6CE38C9B39D}"/>
              </a:ext>
            </a:extLst>
          </p:cNvPr>
          <p:cNvSpPr>
            <a:spLocks noGrp="1"/>
          </p:cNvSpPr>
          <p:nvPr>
            <p:ph type="title"/>
          </p:nvPr>
        </p:nvSpPr>
        <p:spPr/>
        <p:txBody>
          <a:bodyPr/>
          <a:lstStyle/>
          <a:p>
            <a:r>
              <a:rPr lang="fr-FR" dirty="0"/>
              <a:t>Vos coordonnées personnelles</a:t>
            </a:r>
          </a:p>
        </p:txBody>
      </p:sp>
      <p:sp>
        <p:nvSpPr>
          <p:cNvPr id="3" name="Espace réservé du contenu 2">
            <a:extLst>
              <a:ext uri="{FF2B5EF4-FFF2-40B4-BE49-F238E27FC236}">
                <a16:creationId xmlns:a16="http://schemas.microsoft.com/office/drawing/2014/main" id="{8C5133B7-6E61-464E-896C-782236729809}"/>
              </a:ext>
            </a:extLst>
          </p:cNvPr>
          <p:cNvSpPr>
            <a:spLocks noGrp="1"/>
          </p:cNvSpPr>
          <p:nvPr>
            <p:ph idx="1"/>
          </p:nvPr>
        </p:nvSpPr>
        <p:spPr/>
        <p:txBody>
          <a:bodyPr/>
          <a:lstStyle/>
          <a:p>
            <a:r>
              <a:rPr lang="fr-FR" dirty="0"/>
              <a:t>•	Ecrivez vos coordonnées personnelles dans la partie supérieure gauche de la lettre.</a:t>
            </a:r>
          </a:p>
          <a:p>
            <a:r>
              <a:rPr lang="fr-FR" dirty="0"/>
              <a:t>•	Indiquez d’abord votre (vos) prénom(s), puis votre (vos) nom(s) de famille.</a:t>
            </a:r>
          </a:p>
          <a:p>
            <a:r>
              <a:rPr lang="fr-FR" dirty="0"/>
              <a:t>•	Si le prénom et le nom de famille peuvent être confondus, mettez le nom de famille en majuscules.</a:t>
            </a:r>
          </a:p>
          <a:p>
            <a:r>
              <a:rPr lang="fr-FR" dirty="0"/>
              <a:t>•	Votre prénom doit être précédé de Madame ou Monsieur en cas de confusion sur le sexe.</a:t>
            </a:r>
          </a:p>
          <a:p>
            <a:r>
              <a:rPr lang="fr-FR" dirty="0"/>
              <a:t>•	Après votre nom, indiquez votre adresse et votre numéro de téléphone.</a:t>
            </a:r>
          </a:p>
          <a:p>
            <a:endParaRPr lang="fr-FR" dirty="0"/>
          </a:p>
        </p:txBody>
      </p:sp>
    </p:spTree>
    <p:extLst>
      <p:ext uri="{BB962C8B-B14F-4D97-AF65-F5344CB8AC3E}">
        <p14:creationId xmlns:p14="http://schemas.microsoft.com/office/powerpoint/2010/main" val="1051961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AE5D2-A6B4-48E7-8663-73A74BEF5641}"/>
              </a:ext>
            </a:extLst>
          </p:cNvPr>
          <p:cNvSpPr>
            <a:spLocks noGrp="1"/>
          </p:cNvSpPr>
          <p:nvPr>
            <p:ph type="title"/>
          </p:nvPr>
        </p:nvSpPr>
        <p:spPr/>
        <p:txBody>
          <a:bodyPr/>
          <a:lstStyle/>
          <a:p>
            <a:r>
              <a:rPr lang="fr-FR" dirty="0"/>
              <a:t>La date - La référence - Les coordonnées du destinataire </a:t>
            </a:r>
          </a:p>
        </p:txBody>
      </p:sp>
      <p:sp>
        <p:nvSpPr>
          <p:cNvPr id="3" name="Espace réservé du contenu 2">
            <a:extLst>
              <a:ext uri="{FF2B5EF4-FFF2-40B4-BE49-F238E27FC236}">
                <a16:creationId xmlns:a16="http://schemas.microsoft.com/office/drawing/2014/main" id="{813D5011-71C5-4272-8E7B-360ACCCA08EE}"/>
              </a:ext>
            </a:extLst>
          </p:cNvPr>
          <p:cNvSpPr>
            <a:spLocks noGrp="1"/>
          </p:cNvSpPr>
          <p:nvPr>
            <p:ph idx="1"/>
          </p:nvPr>
        </p:nvSpPr>
        <p:spPr>
          <a:xfrm>
            <a:off x="685801" y="2584407"/>
            <a:ext cx="10131425" cy="3649133"/>
          </a:xfrm>
        </p:spPr>
        <p:txBody>
          <a:bodyPr/>
          <a:lstStyle/>
          <a:p>
            <a:r>
              <a:rPr lang="fr-FR" dirty="0"/>
              <a:t>•	Ecrivez toujours la date en entier, et non pas de façon abrégée (10/10/15).</a:t>
            </a:r>
          </a:p>
          <a:p>
            <a:r>
              <a:rPr lang="fr-FR" dirty="0"/>
              <a:t>•	Une référence ne doit être indiquée que dans le cas d’une réponse à une annonce.</a:t>
            </a:r>
          </a:p>
          <a:p>
            <a:endParaRPr lang="fr-FR" dirty="0"/>
          </a:p>
          <a:p>
            <a:pPr marL="0" indent="0">
              <a:buNone/>
            </a:pPr>
            <a:r>
              <a:rPr lang="fr-FR" dirty="0"/>
              <a:t>•	Prenez soin de vérifier l’orthographe du nom de votre recruteur. Si vous avez un doute, vérifiez sur le site internet de l’entreprise concernée.</a:t>
            </a:r>
          </a:p>
          <a:p>
            <a:pPr marL="0" indent="0">
              <a:buNone/>
            </a:pPr>
            <a:r>
              <a:rPr lang="fr-FR" dirty="0"/>
              <a:t>•	Attention : N’écrivez pas « à l’intention de… », mais « à l’attention de… » !</a:t>
            </a:r>
          </a:p>
          <a:p>
            <a:pPr marL="0" indent="0">
              <a:buNone/>
            </a:pPr>
            <a:r>
              <a:rPr lang="fr-FR" dirty="0"/>
              <a:t>•	N’oubliez pas, le cas échéant, la forme juridique de la société (S.A., </a:t>
            </a:r>
            <a:r>
              <a:rPr lang="fr-FR" dirty="0" err="1"/>
              <a:t>S.à.r.l</a:t>
            </a:r>
            <a:r>
              <a:rPr lang="fr-FR" dirty="0"/>
              <a:t>….)</a:t>
            </a:r>
          </a:p>
          <a:p>
            <a:pPr marL="0" indent="0">
              <a:buNone/>
            </a:pPr>
            <a:endParaRPr lang="fr-FR" dirty="0"/>
          </a:p>
          <a:p>
            <a:endParaRPr lang="fr-FR" dirty="0"/>
          </a:p>
        </p:txBody>
      </p:sp>
    </p:spTree>
    <p:extLst>
      <p:ext uri="{BB962C8B-B14F-4D97-AF65-F5344CB8AC3E}">
        <p14:creationId xmlns:p14="http://schemas.microsoft.com/office/powerpoint/2010/main" val="2350666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C9780-1E0C-40B5-B95B-5B1D34CA42D3}"/>
              </a:ext>
            </a:extLst>
          </p:cNvPr>
          <p:cNvSpPr>
            <a:spLocks noGrp="1"/>
          </p:cNvSpPr>
          <p:nvPr>
            <p:ph type="title"/>
          </p:nvPr>
        </p:nvSpPr>
        <p:spPr/>
        <p:txBody>
          <a:bodyPr/>
          <a:lstStyle/>
          <a:p>
            <a:r>
              <a:rPr lang="fr-FR" dirty="0"/>
              <a:t>L’en-tête (formule d’appel)</a:t>
            </a:r>
          </a:p>
        </p:txBody>
      </p:sp>
      <p:sp>
        <p:nvSpPr>
          <p:cNvPr id="3" name="Espace réservé du contenu 2">
            <a:extLst>
              <a:ext uri="{FF2B5EF4-FFF2-40B4-BE49-F238E27FC236}">
                <a16:creationId xmlns:a16="http://schemas.microsoft.com/office/drawing/2014/main" id="{21535D22-04E3-4603-8739-4D1664E7F5B1}"/>
              </a:ext>
            </a:extLst>
          </p:cNvPr>
          <p:cNvSpPr>
            <a:spLocks noGrp="1"/>
          </p:cNvSpPr>
          <p:nvPr>
            <p:ph idx="1"/>
          </p:nvPr>
        </p:nvSpPr>
        <p:spPr/>
        <p:txBody>
          <a:bodyPr/>
          <a:lstStyle/>
          <a:p>
            <a:r>
              <a:rPr lang="fr-FR" dirty="0"/>
              <a:t>•	Adressez-vous à « Monsieur » ou « Madame », et non pas à « Monsieur Schmit » ou « Madame Hoffmann ».</a:t>
            </a:r>
          </a:p>
          <a:p>
            <a:r>
              <a:rPr lang="fr-FR" dirty="0"/>
              <a:t>•	Evitez les familiarités comme « Chère Madame Muller » ou le titre de la personne « Monsieur le chef du personnel » (exception: Monsieur le directeur, Madame la directrice).</a:t>
            </a:r>
          </a:p>
          <a:p>
            <a:r>
              <a:rPr lang="fr-FR" dirty="0"/>
              <a:t>•	Si vous ne connaissez pas le nom du destinataire, respectez l’égalité des sexes : « Madame, Monsieur» ou « Mesdames, Messieurs ».</a:t>
            </a:r>
          </a:p>
          <a:p>
            <a:endParaRPr lang="fr-FR" dirty="0"/>
          </a:p>
        </p:txBody>
      </p:sp>
    </p:spTree>
    <p:extLst>
      <p:ext uri="{BB962C8B-B14F-4D97-AF65-F5344CB8AC3E}">
        <p14:creationId xmlns:p14="http://schemas.microsoft.com/office/powerpoint/2010/main" val="3637982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C532F-E559-4509-B878-4E732334A3E4}"/>
              </a:ext>
            </a:extLst>
          </p:cNvPr>
          <p:cNvSpPr>
            <a:spLocks noGrp="1"/>
          </p:cNvSpPr>
          <p:nvPr>
            <p:ph type="title"/>
          </p:nvPr>
        </p:nvSpPr>
        <p:spPr/>
        <p:txBody>
          <a:bodyPr/>
          <a:lstStyle/>
          <a:p>
            <a:r>
              <a:rPr lang="fr-FR" dirty="0"/>
              <a:t>Le corps de votre lettre de motivation</a:t>
            </a:r>
          </a:p>
        </p:txBody>
      </p:sp>
      <p:sp>
        <p:nvSpPr>
          <p:cNvPr id="3" name="Espace réservé du contenu 2">
            <a:extLst>
              <a:ext uri="{FF2B5EF4-FFF2-40B4-BE49-F238E27FC236}">
                <a16:creationId xmlns:a16="http://schemas.microsoft.com/office/drawing/2014/main" id="{950D1670-20FA-4B7E-9B1A-F75D9A218633}"/>
              </a:ext>
            </a:extLst>
          </p:cNvPr>
          <p:cNvSpPr>
            <a:spLocks noGrp="1"/>
          </p:cNvSpPr>
          <p:nvPr>
            <p:ph idx="1"/>
          </p:nvPr>
        </p:nvSpPr>
        <p:spPr/>
        <p:txBody>
          <a:bodyPr/>
          <a:lstStyle/>
          <a:p>
            <a:r>
              <a:rPr lang="fr-FR" dirty="0"/>
              <a:t>Lors de la rédaction du corps du texte, rappelez-vous toujours de l’objectif de votre lettre de motivation. Il est important de vous demander :</a:t>
            </a:r>
          </a:p>
          <a:p>
            <a:endParaRPr lang="fr-FR" dirty="0"/>
          </a:p>
          <a:p>
            <a:r>
              <a:rPr lang="fr-FR" dirty="0"/>
              <a:t>•	Pourquoi je contacte cette entreprise?</a:t>
            </a:r>
          </a:p>
          <a:p>
            <a:r>
              <a:rPr lang="fr-FR" dirty="0"/>
              <a:t>•	Qu’est-ce qui m’attire dans le poste vacant?</a:t>
            </a:r>
          </a:p>
          <a:p>
            <a:r>
              <a:rPr lang="fr-FR" dirty="0"/>
              <a:t>•	Qu’est-ce que je peux apporter à l’entreprise?</a:t>
            </a:r>
          </a:p>
          <a:p>
            <a:r>
              <a:rPr lang="fr-FR" dirty="0"/>
              <a:t>•	En quoi est-ce que mon profil correspond au poste vacant?</a:t>
            </a:r>
          </a:p>
          <a:p>
            <a:r>
              <a:rPr lang="fr-FR" dirty="0"/>
              <a:t>•	Pourquoi je suis l’homme ou la femme de la situation ? (Et non pas une autre personne !)</a:t>
            </a:r>
          </a:p>
          <a:p>
            <a:endParaRPr lang="fr-FR" dirty="0"/>
          </a:p>
        </p:txBody>
      </p:sp>
    </p:spTree>
    <p:extLst>
      <p:ext uri="{BB962C8B-B14F-4D97-AF65-F5344CB8AC3E}">
        <p14:creationId xmlns:p14="http://schemas.microsoft.com/office/powerpoint/2010/main" val="3737365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7FC222-D33F-4A4C-AD0A-9C81A4BDA02D}"/>
              </a:ext>
            </a:extLst>
          </p:cNvPr>
          <p:cNvSpPr>
            <a:spLocks noGrp="1"/>
          </p:cNvSpPr>
          <p:nvPr>
            <p:ph idx="1"/>
          </p:nvPr>
        </p:nvSpPr>
        <p:spPr>
          <a:xfrm>
            <a:off x="685801" y="1418253"/>
            <a:ext cx="10131425" cy="4683967"/>
          </a:xfrm>
        </p:spPr>
        <p:txBody>
          <a:bodyPr>
            <a:normAutofit fontScale="92500" lnSpcReduction="20000"/>
          </a:bodyPr>
          <a:lstStyle/>
          <a:p>
            <a:r>
              <a:rPr lang="fr-FR" dirty="0"/>
              <a:t>Pour une lettre de candidature spontanée, trois (3) étapes sont à respecter :</a:t>
            </a:r>
          </a:p>
          <a:p>
            <a:r>
              <a:rPr lang="fr-FR" dirty="0"/>
              <a:t> </a:t>
            </a:r>
          </a:p>
          <a:p>
            <a:r>
              <a:rPr lang="fr-FR" dirty="0"/>
              <a:t>•	la raison de votre choix, c’est-à-dire votre (vos) motif(s) de candidature (motivation)</a:t>
            </a:r>
          </a:p>
          <a:p>
            <a:r>
              <a:rPr lang="fr-FR" dirty="0"/>
              <a:t>•	la particularité de votre candidature, c’est-à-dire qu’il faut prouver que vos compétences répondent aux besoins de l’entreprise</a:t>
            </a:r>
          </a:p>
          <a:p>
            <a:r>
              <a:rPr lang="fr-FR" dirty="0"/>
              <a:t>•	formulez une demande de rendez-vous</a:t>
            </a:r>
          </a:p>
          <a:p>
            <a:endParaRPr lang="fr-FR" dirty="0"/>
          </a:p>
          <a:p>
            <a:r>
              <a:rPr lang="fr-FR" dirty="0"/>
              <a:t>Pour une lettre de motivation rédigée en réponse à une annonce, quatre (4) étapes sont à respecter :</a:t>
            </a:r>
          </a:p>
          <a:p>
            <a:endParaRPr lang="fr-FR" dirty="0"/>
          </a:p>
          <a:p>
            <a:r>
              <a:rPr lang="fr-FR" dirty="0"/>
              <a:t>•	la phrase d’introduction avec une référence à l’annonce</a:t>
            </a:r>
          </a:p>
          <a:p>
            <a:r>
              <a:rPr lang="fr-FR" dirty="0"/>
              <a:t>•	la raison de votre choix, c’est-à-dire votre (vos) motif(s) de candidature (motivation)</a:t>
            </a:r>
          </a:p>
          <a:p>
            <a:r>
              <a:rPr lang="fr-FR" dirty="0"/>
              <a:t>•	la particularité de votre candidature, c’est-à-dire il faut prouver que vos compétences répondent aux besoins de l’entreprise</a:t>
            </a:r>
          </a:p>
          <a:p>
            <a:r>
              <a:rPr lang="fr-FR" dirty="0"/>
              <a:t>•	formulez une demande de rendez-vous</a:t>
            </a:r>
          </a:p>
          <a:p>
            <a:endParaRPr lang="fr-FR" dirty="0"/>
          </a:p>
          <a:p>
            <a:endParaRPr lang="fr-FR" dirty="0"/>
          </a:p>
        </p:txBody>
      </p:sp>
    </p:spTree>
    <p:extLst>
      <p:ext uri="{BB962C8B-B14F-4D97-AF65-F5344CB8AC3E}">
        <p14:creationId xmlns:p14="http://schemas.microsoft.com/office/powerpoint/2010/main" val="295650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C69B5-4ACA-4B99-AF27-335AD5C23BD4}"/>
              </a:ext>
            </a:extLst>
          </p:cNvPr>
          <p:cNvSpPr>
            <a:spLocks noGrp="1"/>
          </p:cNvSpPr>
          <p:nvPr>
            <p:ph type="title"/>
          </p:nvPr>
        </p:nvSpPr>
        <p:spPr>
          <a:xfrm>
            <a:off x="685801" y="217714"/>
            <a:ext cx="10131425" cy="1107233"/>
          </a:xfrm>
        </p:spPr>
        <p:txBody>
          <a:bodyPr/>
          <a:lstStyle/>
          <a:p>
            <a:r>
              <a:rPr lang="fr-FR" dirty="0"/>
              <a:t>Avant	l’entretien</a:t>
            </a:r>
          </a:p>
        </p:txBody>
      </p:sp>
      <p:sp>
        <p:nvSpPr>
          <p:cNvPr id="3" name="Espace réservé du contenu 2">
            <a:extLst>
              <a:ext uri="{FF2B5EF4-FFF2-40B4-BE49-F238E27FC236}">
                <a16:creationId xmlns:a16="http://schemas.microsoft.com/office/drawing/2014/main" id="{898EB222-B87B-4209-BAE4-9AE57C285FCB}"/>
              </a:ext>
            </a:extLst>
          </p:cNvPr>
          <p:cNvSpPr>
            <a:spLocks noGrp="1"/>
          </p:cNvSpPr>
          <p:nvPr>
            <p:ph idx="1"/>
          </p:nvPr>
        </p:nvSpPr>
        <p:spPr>
          <a:xfrm>
            <a:off x="685801" y="1530220"/>
            <a:ext cx="11285375" cy="4973217"/>
          </a:xfrm>
        </p:spPr>
        <p:txBody>
          <a:bodyPr>
            <a:normAutofit fontScale="70000" lnSpcReduction="20000"/>
          </a:bodyPr>
          <a:lstStyle/>
          <a:p>
            <a:r>
              <a:rPr lang="fr-FR" dirty="0"/>
              <a:t>Il est fondamental de vous préparer soigneusement avant d’aborder un entretien d’engagement.</a:t>
            </a:r>
          </a:p>
          <a:p>
            <a:endParaRPr lang="fr-FR" dirty="0"/>
          </a:p>
          <a:p>
            <a:r>
              <a:rPr lang="fr-FR" dirty="0"/>
              <a:t>Informez-vous sur :</a:t>
            </a:r>
          </a:p>
          <a:p>
            <a:endParaRPr lang="fr-FR" dirty="0"/>
          </a:p>
          <a:p>
            <a:pPr marL="0" indent="0">
              <a:buNone/>
            </a:pPr>
            <a:r>
              <a:rPr lang="fr-FR" dirty="0"/>
              <a:t>•	</a:t>
            </a:r>
            <a:r>
              <a:rPr lang="fr-FR" b="1" dirty="0"/>
              <a:t>L’employeur (</a:t>
            </a:r>
            <a:r>
              <a:rPr lang="fr-FR" dirty="0"/>
              <a:t>activités, clientèle, produits, marchés, localisation, prestations, réputation, concurrents, organisation, position sur le marché suisse, international, etc.).</a:t>
            </a:r>
          </a:p>
          <a:p>
            <a:r>
              <a:rPr lang="fr-FR" dirty="0"/>
              <a:t>Vous pouvez obtenir ces informations sur  internet  essentiellement  (www.swissfirms.ch,  www.sociorama.ch,  site de l’entreprise) ou en visitant l’entreprise, le service ou l’institution et en y consultant la documentation  à disposition.</a:t>
            </a:r>
          </a:p>
          <a:p>
            <a:endParaRPr lang="fr-FR" dirty="0"/>
          </a:p>
          <a:p>
            <a:r>
              <a:rPr lang="fr-FR" dirty="0"/>
              <a:t>•	</a:t>
            </a:r>
            <a:r>
              <a:rPr lang="fr-FR" b="1" dirty="0"/>
              <a:t>Le poste (</a:t>
            </a:r>
            <a:r>
              <a:rPr lang="fr-FR" dirty="0"/>
              <a:t>exigences, poste nouveau ou non, évolution de l’entreprise, missions et tâches prioritaires, problèmes à traiter, difficultés rencontrées, salaires moyens).</a:t>
            </a:r>
          </a:p>
          <a:p>
            <a:r>
              <a:rPr lang="fr-FR" dirty="0"/>
              <a:t>-	Il est souvent difficile d’obtenir de telles informations. L’annonce en contient un certain nombre – apprenez à lire entre les lignes.</a:t>
            </a:r>
          </a:p>
          <a:p>
            <a:r>
              <a:rPr lang="fr-FR" dirty="0"/>
              <a:t>-	Vous pouvez aussi questionner des personnes qui occupent un poste analogue dans une autre entreprise ou encore, vous adresser à des associations professionnelles.</a:t>
            </a:r>
          </a:p>
          <a:p>
            <a:r>
              <a:rPr lang="fr-FR" dirty="0"/>
              <a:t>-	Vous pouvez lire les documents d’information que vous trouvez au centre de documentation du Service d’orientation et de conseil de l’UNIL.</a:t>
            </a:r>
          </a:p>
          <a:p>
            <a:endParaRPr lang="fr-FR" dirty="0"/>
          </a:p>
          <a:p>
            <a:r>
              <a:rPr lang="fr-FR" dirty="0"/>
              <a:t>•	</a:t>
            </a:r>
            <a:r>
              <a:rPr lang="fr-FR" b="1" dirty="0"/>
              <a:t>Le recruteur </a:t>
            </a:r>
            <a:r>
              <a:rPr lang="fr-FR" dirty="0"/>
              <a:t>(connaître son nom, son titre et sa fonction, de même que son rôle dans le processus de recrutement).</a:t>
            </a:r>
          </a:p>
          <a:p>
            <a:r>
              <a:rPr lang="fr-FR" dirty="0"/>
              <a:t>Si vous êtes convoqué par téléphone, essayez d’obtenir les renseignements à ce moment. Sinon, assurez-     vous de « connaître » votre recruteur et ses éventuels collègues dès le début de l’entretien.</a:t>
            </a:r>
          </a:p>
          <a:p>
            <a:endParaRPr lang="fr-FR" dirty="0"/>
          </a:p>
        </p:txBody>
      </p:sp>
    </p:spTree>
    <p:extLst>
      <p:ext uri="{BB962C8B-B14F-4D97-AF65-F5344CB8AC3E}">
        <p14:creationId xmlns:p14="http://schemas.microsoft.com/office/powerpoint/2010/main" val="4287294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BF33C-A37F-443E-9ACE-ACA956E43B67}"/>
              </a:ext>
            </a:extLst>
          </p:cNvPr>
          <p:cNvSpPr>
            <a:spLocks noGrp="1"/>
          </p:cNvSpPr>
          <p:nvPr>
            <p:ph type="title"/>
          </p:nvPr>
        </p:nvSpPr>
        <p:spPr>
          <a:xfrm>
            <a:off x="751115" y="562947"/>
            <a:ext cx="10131425" cy="1456267"/>
          </a:xfrm>
        </p:spPr>
        <p:txBody>
          <a:bodyPr/>
          <a:lstStyle/>
          <a:p>
            <a:r>
              <a:rPr lang="fr-FR" dirty="0"/>
              <a:t>La formule de politesse -	La signature - Les annexes (pièces jointes)</a:t>
            </a:r>
          </a:p>
        </p:txBody>
      </p:sp>
      <p:sp>
        <p:nvSpPr>
          <p:cNvPr id="3" name="Espace réservé du contenu 2">
            <a:extLst>
              <a:ext uri="{FF2B5EF4-FFF2-40B4-BE49-F238E27FC236}">
                <a16:creationId xmlns:a16="http://schemas.microsoft.com/office/drawing/2014/main" id="{3FD3593B-A460-4821-911B-D6E6D71CE96C}"/>
              </a:ext>
            </a:extLst>
          </p:cNvPr>
          <p:cNvSpPr>
            <a:spLocks noGrp="1"/>
          </p:cNvSpPr>
          <p:nvPr>
            <p:ph idx="1"/>
          </p:nvPr>
        </p:nvSpPr>
        <p:spPr>
          <a:xfrm>
            <a:off x="685801" y="2836508"/>
            <a:ext cx="10131425" cy="4088104"/>
          </a:xfrm>
        </p:spPr>
        <p:txBody>
          <a:bodyPr/>
          <a:lstStyle/>
          <a:p>
            <a:r>
              <a:rPr lang="fr-FR" dirty="0"/>
              <a:t>•	La formule de politesse fait partie des usages au Luxembourg, comme partout ailleurs.</a:t>
            </a:r>
          </a:p>
          <a:p>
            <a:endParaRPr lang="fr-FR" dirty="0"/>
          </a:p>
          <a:p>
            <a:r>
              <a:rPr lang="fr-FR" dirty="0"/>
              <a:t>•	N’oubliez pas de signer votre lettre (à droite de la page) en laissant deux ou trois lignes d’espace après la formule de politesse.</a:t>
            </a:r>
          </a:p>
          <a:p>
            <a:endParaRPr lang="fr-FR" dirty="0"/>
          </a:p>
          <a:p>
            <a:r>
              <a:rPr lang="fr-FR" dirty="0"/>
              <a:t>•	Vous pouvez mentionner, en dessous de la signature, votre prénom et votre nom.</a:t>
            </a:r>
          </a:p>
          <a:p>
            <a:endParaRPr lang="fr-FR" dirty="0"/>
          </a:p>
          <a:p>
            <a:pPr marL="0" indent="0">
              <a:buNone/>
            </a:pPr>
            <a:r>
              <a:rPr lang="fr-FR" dirty="0"/>
              <a:t>•Les annexes, les pièces jointes à votre lettre de motivation, sont indiquées à gauche et en bas de page de votre lettre de motivation.</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375343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6B498-8912-4686-B60C-023F732ED3EA}"/>
              </a:ext>
            </a:extLst>
          </p:cNvPr>
          <p:cNvSpPr>
            <a:spLocks noGrp="1"/>
          </p:cNvSpPr>
          <p:nvPr>
            <p:ph type="title"/>
          </p:nvPr>
        </p:nvSpPr>
        <p:spPr>
          <a:xfrm>
            <a:off x="760446" y="205273"/>
            <a:ext cx="10131425" cy="1456267"/>
          </a:xfrm>
        </p:spPr>
        <p:txBody>
          <a:bodyPr/>
          <a:lstStyle/>
          <a:p>
            <a:r>
              <a:rPr lang="fr-FR" dirty="0"/>
              <a:t>Les candidatures par courriel ou sur sites internet</a:t>
            </a:r>
          </a:p>
        </p:txBody>
      </p:sp>
      <p:sp>
        <p:nvSpPr>
          <p:cNvPr id="3" name="Espace réservé du contenu 2">
            <a:extLst>
              <a:ext uri="{FF2B5EF4-FFF2-40B4-BE49-F238E27FC236}">
                <a16:creationId xmlns:a16="http://schemas.microsoft.com/office/drawing/2014/main" id="{25C54B26-2907-48B9-AA09-F312643D2A4A}"/>
              </a:ext>
            </a:extLst>
          </p:cNvPr>
          <p:cNvSpPr>
            <a:spLocks noGrp="1"/>
          </p:cNvSpPr>
          <p:nvPr>
            <p:ph idx="1"/>
          </p:nvPr>
        </p:nvSpPr>
        <p:spPr>
          <a:xfrm>
            <a:off x="695131" y="2244704"/>
            <a:ext cx="10131425" cy="4510660"/>
          </a:xfrm>
        </p:spPr>
        <p:txBody>
          <a:bodyPr>
            <a:normAutofit fontScale="85000" lnSpcReduction="20000"/>
          </a:bodyPr>
          <a:lstStyle/>
          <a:p>
            <a:r>
              <a:rPr lang="fr-FR" dirty="0"/>
              <a:t>Certaines entreprises souhaitent être contactées par email ou via leur site internet moyennant un formulaire de candidature standardisé. Cette démarche est à préparer aussi soigneusement que celle effectuée par courrier normal.</a:t>
            </a:r>
          </a:p>
          <a:p>
            <a:endParaRPr lang="fr-FR" dirty="0"/>
          </a:p>
          <a:p>
            <a:r>
              <a:rPr lang="fr-FR" dirty="0"/>
              <a:t>•	Regroupez toutes les annexes en un seul document PDF. (Utilisez p.ex. le logiciel gratuit ‘PDF Creator’)</a:t>
            </a:r>
          </a:p>
          <a:p>
            <a:r>
              <a:rPr lang="fr-FR" dirty="0"/>
              <a:t>•	Nommez vos fichiers avec des titres clairs. Exemple : « candidature Paul Travailleur.pdf »</a:t>
            </a:r>
          </a:p>
          <a:p>
            <a:r>
              <a:rPr lang="fr-FR" dirty="0"/>
              <a:t>•	Ne dépassez pas un volume de 4 à 5 MB pour vos annexes.</a:t>
            </a:r>
          </a:p>
          <a:p>
            <a:r>
              <a:rPr lang="fr-FR" dirty="0"/>
              <a:t>•	Les emails contenant des annexes avec un volume élevé risquent de terminer dans la boîte à courrier indésirable.</a:t>
            </a:r>
          </a:p>
          <a:p>
            <a:r>
              <a:rPr lang="fr-FR" dirty="0"/>
              <a:t>•	Utilisez une adresse email sérieuse. Des noms fantaisistes peuvent décrédibiliser votre candidature.</a:t>
            </a:r>
          </a:p>
          <a:p>
            <a:r>
              <a:rPr lang="fr-FR" dirty="0"/>
              <a:t>•	Terminez votre email avec une signature reprenant vos coordonnées de contact.</a:t>
            </a:r>
          </a:p>
          <a:p>
            <a:r>
              <a:rPr lang="fr-FR" dirty="0"/>
              <a:t>•	Reprenez dans l’objet de l’email l’intitulé exact du poste proposé ou, en cas d’une candidature spontanée, un intitulé généralisé du métier en question.</a:t>
            </a:r>
          </a:p>
          <a:p>
            <a:r>
              <a:rPr lang="fr-FR" dirty="0"/>
              <a:t>•	Adressez votre email à une adresse électronique précise (« recrutement@... », « </a:t>
            </a:r>
            <a:r>
              <a:rPr lang="fr-FR" dirty="0" err="1"/>
              <a:t>rh</a:t>
            </a:r>
            <a:r>
              <a:rPr lang="fr-FR" dirty="0"/>
              <a:t>@... ») ou à un nom précis.</a:t>
            </a:r>
          </a:p>
          <a:p>
            <a:r>
              <a:rPr lang="fr-FR" dirty="0"/>
              <a:t>•	Évitez des adresses généralisées tels que « info@... ».</a:t>
            </a:r>
          </a:p>
          <a:p>
            <a:r>
              <a:rPr lang="fr-FR" dirty="0"/>
              <a:t>•	Les formulaires de candidatures sur les sites internet de certaines entreprises contiennent un champ de texte libre. C’est dans ce champ que vous devez introduire votre lettre de motivation.</a:t>
            </a:r>
          </a:p>
          <a:p>
            <a:endParaRPr lang="fr-FR" dirty="0"/>
          </a:p>
          <a:p>
            <a:endParaRPr lang="fr-FR" dirty="0"/>
          </a:p>
        </p:txBody>
      </p:sp>
    </p:spTree>
    <p:extLst>
      <p:ext uri="{BB962C8B-B14F-4D97-AF65-F5344CB8AC3E}">
        <p14:creationId xmlns:p14="http://schemas.microsoft.com/office/powerpoint/2010/main" val="3586425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F4368-6640-43EC-980C-6BB4EB0B35BC}"/>
              </a:ext>
            </a:extLst>
          </p:cNvPr>
          <p:cNvSpPr>
            <a:spLocks noGrp="1"/>
          </p:cNvSpPr>
          <p:nvPr>
            <p:ph type="title"/>
          </p:nvPr>
        </p:nvSpPr>
        <p:spPr/>
        <p:txBody>
          <a:bodyPr/>
          <a:lstStyle/>
          <a:p>
            <a:r>
              <a:rPr lang="fr-FR" dirty="0"/>
              <a:t>Quelques conseils généraux pour la rédaction de votre lettre de motivation</a:t>
            </a:r>
          </a:p>
        </p:txBody>
      </p:sp>
      <p:sp>
        <p:nvSpPr>
          <p:cNvPr id="3" name="Espace réservé du contenu 2">
            <a:extLst>
              <a:ext uri="{FF2B5EF4-FFF2-40B4-BE49-F238E27FC236}">
                <a16:creationId xmlns:a16="http://schemas.microsoft.com/office/drawing/2014/main" id="{FEAFFD92-7910-4056-BF6D-38CCB22C3DBD}"/>
              </a:ext>
            </a:extLst>
          </p:cNvPr>
          <p:cNvSpPr>
            <a:spLocks noGrp="1"/>
          </p:cNvSpPr>
          <p:nvPr>
            <p:ph idx="1"/>
          </p:nvPr>
        </p:nvSpPr>
        <p:spPr>
          <a:xfrm>
            <a:off x="340569" y="2617929"/>
            <a:ext cx="6424126" cy="3297680"/>
          </a:xfrm>
        </p:spPr>
        <p:txBody>
          <a:bodyPr>
            <a:normAutofit fontScale="85000" lnSpcReduction="20000"/>
          </a:bodyPr>
          <a:lstStyle/>
          <a:p>
            <a:r>
              <a:rPr lang="fr-FR" sz="1500" dirty="0"/>
              <a:t>•	Utilisez des feuilles blanches au format DIN A4, sans lignes et non quadrillées.</a:t>
            </a:r>
          </a:p>
          <a:p>
            <a:r>
              <a:rPr lang="fr-FR" sz="1500" dirty="0"/>
              <a:t>•	Ecrivez votre lettre sur ordinateur, sauf contre-indication.</a:t>
            </a:r>
          </a:p>
          <a:p>
            <a:r>
              <a:rPr lang="fr-FR" sz="1500" dirty="0"/>
              <a:t>•	Ne résumez pas votre CV.</a:t>
            </a:r>
          </a:p>
          <a:p>
            <a:r>
              <a:rPr lang="fr-FR" sz="1500" dirty="0"/>
              <a:t>•	Restez le plus neutre possible.</a:t>
            </a:r>
          </a:p>
          <a:p>
            <a:r>
              <a:rPr lang="fr-FR" sz="1500" dirty="0"/>
              <a:t>•	Utilisez des phrases courtes et claires.</a:t>
            </a:r>
          </a:p>
          <a:p>
            <a:r>
              <a:rPr lang="fr-FR" sz="1500" dirty="0"/>
              <a:t>•	Soyez positif et utilisez des verbes positifs.</a:t>
            </a:r>
          </a:p>
          <a:p>
            <a:r>
              <a:rPr lang="fr-FR" sz="1500" dirty="0"/>
              <a:t>•	Ne soyez ni trop modeste, ni trop prétentieux.</a:t>
            </a:r>
          </a:p>
          <a:p>
            <a:r>
              <a:rPr lang="fr-FR" sz="1500" dirty="0"/>
              <a:t>•	Faites attention aux fautes de grammaire et d’orthographe.</a:t>
            </a:r>
          </a:p>
          <a:p>
            <a:r>
              <a:rPr lang="fr-FR" sz="1500" dirty="0"/>
              <a:t>•	Evitez les répétitions et les abréviations incompréhensibles.</a:t>
            </a:r>
          </a:p>
          <a:p>
            <a:r>
              <a:rPr lang="fr-FR" sz="1500" dirty="0"/>
              <a:t>•	N’utilisez ni une enveloppe à fenêtre ni une enveloppe tachée.</a:t>
            </a:r>
          </a:p>
          <a:p>
            <a:r>
              <a:rPr lang="fr-FR" dirty="0"/>
              <a:t> </a:t>
            </a:r>
          </a:p>
          <a:p>
            <a:pPr marL="0" indent="0">
              <a:buNone/>
            </a:pPr>
            <a:endParaRPr lang="fr-FR" dirty="0"/>
          </a:p>
        </p:txBody>
      </p:sp>
      <p:sp>
        <p:nvSpPr>
          <p:cNvPr id="5" name="ZoneTexte 4">
            <a:extLst>
              <a:ext uri="{FF2B5EF4-FFF2-40B4-BE49-F238E27FC236}">
                <a16:creationId xmlns:a16="http://schemas.microsoft.com/office/drawing/2014/main" id="{34FDC549-9F5A-4E8F-8010-FF64A6C632D7}"/>
              </a:ext>
            </a:extLst>
          </p:cNvPr>
          <p:cNvSpPr txBox="1"/>
          <p:nvPr/>
        </p:nvSpPr>
        <p:spPr>
          <a:xfrm>
            <a:off x="6385994" y="2444115"/>
            <a:ext cx="6097554" cy="2169825"/>
          </a:xfrm>
          <a:prstGeom prst="rect">
            <a:avLst/>
          </a:prstGeom>
          <a:noFill/>
        </p:spPr>
        <p:txBody>
          <a:bodyPr wrap="square">
            <a:spAutoFit/>
          </a:bodyPr>
          <a:lstStyle/>
          <a:p>
            <a:r>
              <a:rPr lang="fr-FR" dirty="0"/>
              <a:t>	</a:t>
            </a:r>
            <a:r>
              <a:rPr lang="fr-FR" sz="1300" dirty="0"/>
              <a:t>Vous n’avez pas besoin de joindre une enveloppe timbrée pour la réponse.</a:t>
            </a:r>
          </a:p>
          <a:p>
            <a:r>
              <a:rPr lang="fr-FR" sz="1300" dirty="0"/>
              <a:t>•	Prenez soin d’affranchir correctement votre courrier.</a:t>
            </a:r>
          </a:p>
          <a:p>
            <a:endParaRPr lang="fr-FR" sz="1300" dirty="0"/>
          </a:p>
          <a:p>
            <a:r>
              <a:rPr lang="fr-FR" sz="1300" dirty="0"/>
              <a:t>A éviter absolument :</a:t>
            </a:r>
          </a:p>
          <a:p>
            <a:r>
              <a:rPr lang="fr-FR" sz="1300" dirty="0"/>
              <a:t>•	Ecrire au verso de la page</a:t>
            </a:r>
          </a:p>
          <a:p>
            <a:r>
              <a:rPr lang="fr-FR" sz="1300" dirty="0"/>
              <a:t>•	Ecrire au temps conditionnel : « je pourrais… »</a:t>
            </a:r>
          </a:p>
          <a:p>
            <a:r>
              <a:rPr lang="fr-FR" sz="1300" dirty="0"/>
              <a:t>•	Débuter toutes vos phrases par « je »</a:t>
            </a:r>
          </a:p>
          <a:p>
            <a:r>
              <a:rPr lang="fr-FR" sz="1300" dirty="0"/>
              <a:t>•	Etaler vos problèmes</a:t>
            </a:r>
          </a:p>
          <a:p>
            <a:r>
              <a:rPr lang="fr-FR" sz="1300" dirty="0"/>
              <a:t>•	Accuser la malchance</a:t>
            </a:r>
          </a:p>
          <a:p>
            <a:r>
              <a:rPr lang="fr-FR" sz="1300" dirty="0"/>
              <a:t>•	</a:t>
            </a:r>
            <a:r>
              <a:rPr lang="fr-FR" sz="1300" dirty="0" err="1"/>
              <a:t>Etre</a:t>
            </a:r>
            <a:r>
              <a:rPr lang="fr-FR" sz="1300" dirty="0"/>
              <a:t> provocateur</a:t>
            </a:r>
          </a:p>
        </p:txBody>
      </p:sp>
    </p:spTree>
    <p:extLst>
      <p:ext uri="{BB962C8B-B14F-4D97-AF65-F5344CB8AC3E}">
        <p14:creationId xmlns:p14="http://schemas.microsoft.com/office/powerpoint/2010/main" val="1580998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BAC7A-97AB-4655-B0AE-ECFD6110C2E2}"/>
              </a:ext>
            </a:extLst>
          </p:cNvPr>
          <p:cNvSpPr>
            <a:spLocks noGrp="1"/>
          </p:cNvSpPr>
          <p:nvPr>
            <p:ph type="title"/>
          </p:nvPr>
        </p:nvSpPr>
        <p:spPr/>
        <p:txBody>
          <a:bodyPr/>
          <a:lstStyle/>
          <a:p>
            <a:r>
              <a:rPr lang="fr-FR" sz="1800" b="1" dirty="0">
                <a:effectLst/>
                <a:latin typeface="Calibri" panose="020F0502020204030204" pitchFamily="34" charset="0"/>
                <a:ea typeface="Calibri" panose="020F0502020204030204" pitchFamily="34" charset="0"/>
              </a:rPr>
              <a:t>Structure de la lettre</a:t>
            </a:r>
            <a:br>
              <a:rPr lang="fr-FR" sz="1800" b="1" dirty="0">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0D891076-0897-4CE8-A21C-5553727AA23A}"/>
              </a:ext>
            </a:extLst>
          </p:cNvPr>
          <p:cNvSpPr>
            <a:spLocks noGrp="1"/>
          </p:cNvSpPr>
          <p:nvPr>
            <p:ph idx="1"/>
          </p:nvPr>
        </p:nvSpPr>
        <p:spPr>
          <a:xfrm>
            <a:off x="685801" y="1642188"/>
            <a:ext cx="10131425" cy="5103845"/>
          </a:xfrm>
        </p:spPr>
        <p:txBody>
          <a:bodyPr>
            <a:normAutofit fontScale="92500" lnSpcReduction="10000"/>
          </a:bodyPr>
          <a:lstStyle/>
          <a:p>
            <a:pPr marL="989330" algn="just">
              <a:spcBef>
                <a:spcPts val="1240"/>
              </a:spcBef>
              <a:spcAft>
                <a:spcPts val="0"/>
              </a:spcAft>
            </a:pPr>
            <a:r>
              <a:rPr lang="fr-FR" sz="1800" dirty="0">
                <a:effectLst/>
                <a:latin typeface="Calibri Light" panose="020F0302020204030204" pitchFamily="34" charset="0"/>
                <a:ea typeface="Calibri Light" panose="020F0302020204030204" pitchFamily="34" charset="0"/>
              </a:rPr>
              <a:t>Paragraphe 1 :</a:t>
            </a:r>
          </a:p>
          <a:p>
            <a:pPr marL="989330" marR="659765" algn="just">
              <a:spcBef>
                <a:spcPts val="290"/>
              </a:spcBef>
              <a:spcAft>
                <a:spcPts val="0"/>
              </a:spcAft>
            </a:pPr>
            <a:r>
              <a:rPr lang="fr-FR" sz="1800" dirty="0">
                <a:effectLst/>
                <a:latin typeface="Calibri Light" panose="020F0302020204030204" pitchFamily="34" charset="0"/>
                <a:ea typeface="Calibri Light" panose="020F0302020204030204" pitchFamily="34" charset="0"/>
              </a:rPr>
              <a:t>Ouverture : mentionnez le poste convoité, où vous avez pris connaissance du poste et quand ? (annonces, références, suite à une entrevue téléphonique). Indiquez vos motivations envers le poste et l’entreprise. Faites des liens entre ce que vous savez de l’entreprise et votre intérêt pour elle : sa philosophie, la nature des services, vos valeurs et ce que vous avez à</a:t>
            </a:r>
            <a:r>
              <a:rPr lang="fr-FR" sz="1800" spc="-75" dirty="0">
                <a:effectLst/>
                <a:latin typeface="Calibri Light" panose="020F0302020204030204" pitchFamily="34" charset="0"/>
                <a:ea typeface="Calibri Light" panose="020F0302020204030204" pitchFamily="34" charset="0"/>
              </a:rPr>
              <a:t> </a:t>
            </a:r>
            <a:r>
              <a:rPr lang="fr-FR" sz="1800" dirty="0">
                <a:effectLst/>
                <a:latin typeface="Calibri Light" panose="020F0302020204030204" pitchFamily="34" charset="0"/>
                <a:ea typeface="Calibri Light" panose="020F0302020204030204" pitchFamily="34" charset="0"/>
              </a:rPr>
              <a:t>offrir.</a:t>
            </a:r>
          </a:p>
          <a:p>
            <a:pPr>
              <a:spcBef>
                <a:spcPts val="25"/>
              </a:spcBef>
            </a:pPr>
            <a:r>
              <a:rPr lang="fr-FR" sz="1800" dirty="0">
                <a:effectLst/>
                <a:latin typeface="Calibri Light" panose="020F0302020204030204" pitchFamily="34" charset="0"/>
                <a:ea typeface="Calibri Light" panose="020F0302020204030204" pitchFamily="34" charset="0"/>
              </a:rPr>
              <a:t> </a:t>
            </a:r>
          </a:p>
          <a:p>
            <a:pPr marL="989330" algn="just">
              <a:spcBef>
                <a:spcPts val="5"/>
              </a:spcBef>
              <a:spcAft>
                <a:spcPts val="0"/>
              </a:spcAft>
            </a:pPr>
            <a:r>
              <a:rPr lang="fr-FR" sz="1800" dirty="0">
                <a:effectLst/>
                <a:latin typeface="Calibri Light" panose="020F0302020204030204" pitchFamily="34" charset="0"/>
                <a:ea typeface="Calibri Light" panose="020F0302020204030204" pitchFamily="34" charset="0"/>
              </a:rPr>
              <a:t>Paragraphe 2:</a:t>
            </a:r>
          </a:p>
          <a:p>
            <a:pPr marL="989330" marR="661670" algn="just">
              <a:spcBef>
                <a:spcPts val="290"/>
              </a:spcBef>
              <a:spcAft>
                <a:spcPts val="0"/>
              </a:spcAft>
            </a:pPr>
            <a:r>
              <a:rPr lang="fr-FR" sz="1800" dirty="0">
                <a:effectLst/>
                <a:latin typeface="Calibri Light" panose="020F0302020204030204" pitchFamily="34" charset="0"/>
                <a:ea typeface="Calibri Light" panose="020F0302020204030204" pitchFamily="34" charset="0"/>
              </a:rPr>
              <a:t>Mise en relief : formations ou expériences, compétences, potentiel, distinction répondant aux exigences du poste. Évitez les formules vagues.</a:t>
            </a:r>
          </a:p>
          <a:p>
            <a:pPr>
              <a:spcBef>
                <a:spcPts val="30"/>
              </a:spcBef>
            </a:pPr>
            <a:r>
              <a:rPr lang="fr-FR" sz="1800" dirty="0">
                <a:effectLst/>
                <a:latin typeface="Calibri Light" panose="020F0302020204030204" pitchFamily="34" charset="0"/>
                <a:ea typeface="Calibri Light" panose="020F0302020204030204" pitchFamily="34" charset="0"/>
              </a:rPr>
              <a:t> </a:t>
            </a:r>
          </a:p>
          <a:p>
            <a:pPr marL="989330" algn="just"/>
            <a:r>
              <a:rPr lang="fr-FR" sz="1800" dirty="0">
                <a:effectLst/>
                <a:latin typeface="Calibri Light" panose="020F0302020204030204" pitchFamily="34" charset="0"/>
                <a:ea typeface="Calibri Light" panose="020F0302020204030204" pitchFamily="34" charset="0"/>
              </a:rPr>
              <a:t>Paragraphe 3 :</a:t>
            </a:r>
          </a:p>
          <a:p>
            <a:pPr marL="989330" algn="just">
              <a:lnSpc>
                <a:spcPts val="1455"/>
              </a:lnSpc>
              <a:spcBef>
                <a:spcPts val="290"/>
              </a:spcBef>
              <a:spcAft>
                <a:spcPts val="0"/>
              </a:spcAft>
            </a:pPr>
            <a:r>
              <a:rPr lang="fr-FR" sz="1800" dirty="0">
                <a:effectLst/>
                <a:latin typeface="Calibri Light" panose="020F0302020204030204" pitchFamily="34" charset="0"/>
                <a:ea typeface="Calibri Light" panose="020F0302020204030204" pitchFamily="34" charset="0"/>
              </a:rPr>
              <a:t>Traits de personnalité : possible de scinder le paragraphe 2 en deux et de nommer vos atouts dans</a:t>
            </a:r>
          </a:p>
          <a:p>
            <a:pPr marL="703580" indent="0" algn="just">
              <a:lnSpc>
                <a:spcPts val="1160"/>
              </a:lnSpc>
              <a:buNone/>
            </a:pPr>
            <a:r>
              <a:rPr lang="fr-FR" sz="1800" dirty="0">
                <a:effectLst/>
                <a:latin typeface="Calibri Light" panose="020F0302020204030204" pitchFamily="34" charset="0"/>
                <a:ea typeface="Calibri Light" panose="020F0302020204030204" pitchFamily="34" charset="0"/>
              </a:rPr>
              <a:t>un 3 paragraphe. Le tout peut aussi se faire en un paragraphe.</a:t>
            </a:r>
          </a:p>
          <a:p>
            <a:pPr>
              <a:spcBef>
                <a:spcPts val="30"/>
              </a:spcBef>
            </a:pPr>
            <a:r>
              <a:rPr lang="fr-FR" sz="1800" dirty="0">
                <a:effectLst/>
                <a:latin typeface="Calibri Light" panose="020F0302020204030204" pitchFamily="34" charset="0"/>
                <a:ea typeface="Calibri Light" panose="020F0302020204030204" pitchFamily="34" charset="0"/>
              </a:rPr>
              <a:t> </a:t>
            </a:r>
          </a:p>
          <a:p>
            <a:pPr marL="989330" algn="just"/>
            <a:r>
              <a:rPr lang="fr-FR" sz="1800" dirty="0">
                <a:effectLst/>
                <a:latin typeface="Calibri Light" panose="020F0302020204030204" pitchFamily="34" charset="0"/>
                <a:ea typeface="Calibri Light" panose="020F0302020204030204" pitchFamily="34" charset="0"/>
              </a:rPr>
              <a:t>Paragraphe 4 :</a:t>
            </a:r>
          </a:p>
          <a:p>
            <a:pPr marL="989330" marR="660400" algn="just">
              <a:spcBef>
                <a:spcPts val="285"/>
              </a:spcBef>
              <a:spcAft>
                <a:spcPts val="0"/>
              </a:spcAft>
            </a:pPr>
            <a:r>
              <a:rPr lang="fr-FR" sz="1800" dirty="0">
                <a:effectLst/>
                <a:latin typeface="Calibri Light" panose="020F0302020204030204" pitchFamily="34" charset="0"/>
                <a:ea typeface="Calibri Light" panose="020F0302020204030204" pitchFamily="34" charset="0"/>
              </a:rPr>
              <a:t>Perspectives d’une entrevue d’embauche suivie d’une formule de politesse. Les plus entreprenants mentionneront à l’employeur qu’ils le contacteront sous peu.</a:t>
            </a:r>
          </a:p>
          <a:p>
            <a:endParaRPr lang="fr-FR" dirty="0"/>
          </a:p>
        </p:txBody>
      </p:sp>
    </p:spTree>
    <p:extLst>
      <p:ext uri="{BB962C8B-B14F-4D97-AF65-F5344CB8AC3E}">
        <p14:creationId xmlns:p14="http://schemas.microsoft.com/office/powerpoint/2010/main" val="3323809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B477D-696B-2546-5A0C-283BF3FB812E}"/>
              </a:ext>
            </a:extLst>
          </p:cNvPr>
          <p:cNvSpPr>
            <a:spLocks noGrp="1"/>
          </p:cNvSpPr>
          <p:nvPr>
            <p:ph type="title"/>
          </p:nvPr>
        </p:nvSpPr>
        <p:spPr>
          <a:xfrm>
            <a:off x="732454" y="3072882"/>
            <a:ext cx="10131425" cy="1456267"/>
          </a:xfrm>
        </p:spPr>
        <p:txBody>
          <a:bodyPr/>
          <a:lstStyle/>
          <a:p>
            <a:r>
              <a:rPr lang="fr-FR" dirty="0"/>
              <a:t>Rédigez des écrits professionnels</a:t>
            </a:r>
          </a:p>
        </p:txBody>
      </p:sp>
    </p:spTree>
    <p:extLst>
      <p:ext uri="{BB962C8B-B14F-4D97-AF65-F5344CB8AC3E}">
        <p14:creationId xmlns:p14="http://schemas.microsoft.com/office/powerpoint/2010/main" val="1094431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88265B-1D00-7ED2-A27E-09156DB97F19}"/>
              </a:ext>
            </a:extLst>
          </p:cNvPr>
          <p:cNvSpPr>
            <a:spLocks noGrp="1"/>
          </p:cNvSpPr>
          <p:nvPr>
            <p:ph type="title"/>
          </p:nvPr>
        </p:nvSpPr>
        <p:spPr/>
        <p:txBody>
          <a:bodyPr/>
          <a:lstStyle/>
          <a:p>
            <a:r>
              <a:rPr lang="fr-FR" dirty="0"/>
              <a:t>Définissez des objectifs clairs</a:t>
            </a:r>
          </a:p>
        </p:txBody>
      </p:sp>
      <p:sp>
        <p:nvSpPr>
          <p:cNvPr id="3" name="Espace réservé du contenu 2">
            <a:extLst>
              <a:ext uri="{FF2B5EF4-FFF2-40B4-BE49-F238E27FC236}">
                <a16:creationId xmlns:a16="http://schemas.microsoft.com/office/drawing/2014/main" id="{1D7AEDBB-3070-815B-CA9C-099D0674B17C}"/>
              </a:ext>
            </a:extLst>
          </p:cNvPr>
          <p:cNvSpPr>
            <a:spLocks noGrp="1"/>
          </p:cNvSpPr>
          <p:nvPr>
            <p:ph idx="1"/>
          </p:nvPr>
        </p:nvSpPr>
        <p:spPr>
          <a:xfrm>
            <a:off x="685801" y="2412655"/>
            <a:ext cx="10131425" cy="3649133"/>
          </a:xfrm>
        </p:spPr>
        <p:txBody>
          <a:bodyPr/>
          <a:lstStyle/>
          <a:p>
            <a:pPr algn="l"/>
            <a:r>
              <a:rPr lang="fr-FR" b="0" i="0" dirty="0">
                <a:effectLst/>
                <a:latin typeface="Inter"/>
              </a:rPr>
              <a:t>Il faut en effet vous interroger sur votre objectif : que souhaitez-vous faire passer comme message à la personne à laquelle vous vous adressez par écrit ?</a:t>
            </a:r>
          </a:p>
          <a:p>
            <a:r>
              <a:rPr lang="fr-FR" dirty="0">
                <a:effectLst/>
              </a:rPr>
              <a:t>Les objectifs peuvent être multiples :</a:t>
            </a:r>
          </a:p>
          <a:p>
            <a:pPr>
              <a:buFont typeface="Arial" panose="020B0604020202020204" pitchFamily="34" charset="0"/>
              <a:buChar char="•"/>
            </a:pPr>
            <a:r>
              <a:rPr lang="fr-FR" dirty="0">
                <a:effectLst/>
              </a:rPr>
              <a:t>présenter des résultats, des évènements ;</a:t>
            </a:r>
          </a:p>
          <a:p>
            <a:pPr>
              <a:buFont typeface="Arial" panose="020B0604020202020204" pitchFamily="34" charset="0"/>
              <a:buChar char="•"/>
            </a:pPr>
            <a:r>
              <a:rPr lang="fr-FR" dirty="0">
                <a:effectLst/>
              </a:rPr>
              <a:t>transmettre une position de l’entreprise sur un sujet ;</a:t>
            </a:r>
          </a:p>
          <a:p>
            <a:pPr>
              <a:buFont typeface="Arial" panose="020B0604020202020204" pitchFamily="34" charset="0"/>
              <a:buChar char="•"/>
            </a:pPr>
            <a:r>
              <a:rPr lang="fr-FR" dirty="0">
                <a:effectLst/>
              </a:rPr>
              <a:t>réaliser une réclamation ;</a:t>
            </a:r>
          </a:p>
          <a:p>
            <a:pPr>
              <a:buFont typeface="Arial" panose="020B0604020202020204" pitchFamily="34" charset="0"/>
              <a:buChar char="•"/>
            </a:pPr>
            <a:r>
              <a:rPr lang="fr-FR" dirty="0">
                <a:effectLst/>
              </a:rPr>
              <a:t>informer, former, expliquer ;</a:t>
            </a:r>
          </a:p>
          <a:p>
            <a:pPr>
              <a:buFont typeface="Arial" panose="020B0604020202020204" pitchFamily="34" charset="0"/>
              <a:buChar char="•"/>
            </a:pPr>
            <a:r>
              <a:rPr lang="fr-FR" dirty="0">
                <a:effectLst/>
              </a:rPr>
              <a:t>solliciter des informations, des actions ;</a:t>
            </a:r>
          </a:p>
          <a:p>
            <a:pPr>
              <a:buFont typeface="Arial" panose="020B0604020202020204" pitchFamily="34" charset="0"/>
              <a:buChar char="•"/>
            </a:pPr>
            <a:r>
              <a:rPr lang="fr-FR" dirty="0">
                <a:effectLst/>
              </a:rPr>
              <a:t>donner des instructions.</a:t>
            </a:r>
          </a:p>
          <a:p>
            <a:endParaRPr lang="fr-FR" dirty="0"/>
          </a:p>
        </p:txBody>
      </p:sp>
    </p:spTree>
    <p:extLst>
      <p:ext uri="{BB962C8B-B14F-4D97-AF65-F5344CB8AC3E}">
        <p14:creationId xmlns:p14="http://schemas.microsoft.com/office/powerpoint/2010/main" val="77532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CDE5-D132-81EA-43B7-F05F2CA39B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DE7EA7-392F-3A33-063D-7D4A1706E3CD}"/>
              </a:ext>
            </a:extLst>
          </p:cNvPr>
          <p:cNvSpPr>
            <a:spLocks noGrp="1"/>
          </p:cNvSpPr>
          <p:nvPr>
            <p:ph type="title"/>
          </p:nvPr>
        </p:nvSpPr>
        <p:spPr/>
        <p:txBody>
          <a:bodyPr/>
          <a:lstStyle/>
          <a:p>
            <a:r>
              <a:rPr lang="fr-FR" dirty="0"/>
              <a:t>Définissez des objectifs clairs</a:t>
            </a:r>
          </a:p>
        </p:txBody>
      </p:sp>
      <p:sp>
        <p:nvSpPr>
          <p:cNvPr id="3" name="Espace réservé du contenu 2">
            <a:extLst>
              <a:ext uri="{FF2B5EF4-FFF2-40B4-BE49-F238E27FC236}">
                <a16:creationId xmlns:a16="http://schemas.microsoft.com/office/drawing/2014/main" id="{A9594D82-0593-E2CD-CE46-5A96775092C1}"/>
              </a:ext>
            </a:extLst>
          </p:cNvPr>
          <p:cNvSpPr>
            <a:spLocks noGrp="1"/>
          </p:cNvSpPr>
          <p:nvPr>
            <p:ph idx="1"/>
          </p:nvPr>
        </p:nvSpPr>
        <p:spPr>
          <a:xfrm>
            <a:off x="685801" y="2412655"/>
            <a:ext cx="10131425" cy="3649133"/>
          </a:xfrm>
        </p:spPr>
        <p:txBody>
          <a:bodyPr/>
          <a:lstStyle/>
          <a:p>
            <a:pPr algn="l"/>
            <a:r>
              <a:rPr lang="fr-FR" b="0" i="0" dirty="0">
                <a:effectLst/>
                <a:latin typeface="Inter"/>
              </a:rPr>
              <a:t>Dépendront de votre objectif :</a:t>
            </a:r>
          </a:p>
          <a:p>
            <a:pPr algn="l">
              <a:buFont typeface="Arial" panose="020B0604020202020204" pitchFamily="34" charset="0"/>
              <a:buChar char="•"/>
            </a:pPr>
            <a:r>
              <a:rPr lang="fr-FR" b="0" i="0" dirty="0">
                <a:effectLst/>
                <a:latin typeface="Inter"/>
              </a:rPr>
              <a:t>le </a:t>
            </a:r>
            <a:r>
              <a:rPr lang="fr-FR" b="1" i="0" dirty="0">
                <a:effectLst/>
                <a:latin typeface="Inter"/>
              </a:rPr>
              <a:t>support</a:t>
            </a:r>
            <a:r>
              <a:rPr lang="fr-FR" b="0" i="0" dirty="0">
                <a:effectLst/>
                <a:latin typeface="Inter"/>
              </a:rPr>
              <a:t> utilisé : nous n’envoyons pas, par exemple, une lettre pour demander l’horaire d’une réunion à un collègue.</a:t>
            </a:r>
          </a:p>
          <a:p>
            <a:pPr algn="l">
              <a:buFont typeface="Arial" panose="020B0604020202020204" pitchFamily="34" charset="0"/>
              <a:buChar char="•"/>
            </a:pPr>
            <a:r>
              <a:rPr lang="fr-FR" b="0" i="0" dirty="0">
                <a:effectLst/>
                <a:latin typeface="Inter"/>
              </a:rPr>
              <a:t>les choix </a:t>
            </a:r>
            <a:r>
              <a:rPr lang="fr-FR" b="1" i="0" dirty="0">
                <a:effectLst/>
                <a:latin typeface="Inter"/>
              </a:rPr>
              <a:t>rédactionnels </a:t>
            </a:r>
            <a:r>
              <a:rPr lang="fr-FR" b="0" i="0" dirty="0">
                <a:effectLst/>
                <a:latin typeface="Inter"/>
              </a:rPr>
              <a:t>: nous ne nous adressons pas, par exemple, de la même manière si on demande une information ou si on répond à une réclamation.</a:t>
            </a:r>
          </a:p>
          <a:p>
            <a:endParaRPr lang="fr-FR" dirty="0"/>
          </a:p>
        </p:txBody>
      </p:sp>
    </p:spTree>
    <p:extLst>
      <p:ext uri="{BB962C8B-B14F-4D97-AF65-F5344CB8AC3E}">
        <p14:creationId xmlns:p14="http://schemas.microsoft.com/office/powerpoint/2010/main" val="4002290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4D114-2694-B4D1-19D2-61FFEEFE5AA6}"/>
              </a:ext>
            </a:extLst>
          </p:cNvPr>
          <p:cNvSpPr>
            <a:spLocks noGrp="1"/>
          </p:cNvSpPr>
          <p:nvPr>
            <p:ph type="title"/>
          </p:nvPr>
        </p:nvSpPr>
        <p:spPr/>
        <p:txBody>
          <a:bodyPr/>
          <a:lstStyle/>
          <a:p>
            <a:r>
              <a:rPr lang="fr-FR" dirty="0"/>
              <a:t>Tirez les conséquences de vos objectifs</a:t>
            </a:r>
          </a:p>
        </p:txBody>
      </p:sp>
      <p:sp>
        <p:nvSpPr>
          <p:cNvPr id="3" name="Espace réservé du contenu 2">
            <a:extLst>
              <a:ext uri="{FF2B5EF4-FFF2-40B4-BE49-F238E27FC236}">
                <a16:creationId xmlns:a16="http://schemas.microsoft.com/office/drawing/2014/main" id="{8152B226-5A58-B346-7394-412897539C78}"/>
              </a:ext>
            </a:extLst>
          </p:cNvPr>
          <p:cNvSpPr>
            <a:spLocks noGrp="1"/>
          </p:cNvSpPr>
          <p:nvPr>
            <p:ph idx="1"/>
          </p:nvPr>
        </p:nvSpPr>
        <p:spPr/>
        <p:txBody>
          <a:bodyPr/>
          <a:lstStyle/>
          <a:p>
            <a:r>
              <a:rPr lang="fr-FR" dirty="0"/>
              <a:t>Les conséquences en termes de support</a:t>
            </a:r>
          </a:p>
          <a:p>
            <a:endParaRPr lang="fr-FR" dirty="0"/>
          </a:p>
          <a:p>
            <a:r>
              <a:rPr lang="fr-FR" b="0" i="0" dirty="0">
                <a:effectLst/>
                <a:latin typeface="Inter"/>
              </a:rPr>
              <a:t>Si votre objectif est de </a:t>
            </a:r>
            <a:r>
              <a:rPr lang="fr-FR" b="1" i="0" dirty="0">
                <a:effectLst/>
                <a:latin typeface="Inter"/>
              </a:rPr>
              <a:t>donner des instructions, privilégiez une note d’instructions ou note de service.</a:t>
            </a:r>
            <a:r>
              <a:rPr lang="fr-FR" b="0" i="0" dirty="0">
                <a:effectLst/>
                <a:latin typeface="Inter"/>
              </a:rPr>
              <a:t> Cela favorisera la conservation des informations et entraînera une possible réutilisation.</a:t>
            </a:r>
          </a:p>
          <a:p>
            <a:r>
              <a:rPr lang="fr-FR" dirty="0"/>
              <a:t>Par exemple, une note d’instructions comptables peut être réutilisée chaque année avec une légère actualisation.</a:t>
            </a:r>
          </a:p>
        </p:txBody>
      </p:sp>
    </p:spTree>
    <p:extLst>
      <p:ext uri="{BB962C8B-B14F-4D97-AF65-F5344CB8AC3E}">
        <p14:creationId xmlns:p14="http://schemas.microsoft.com/office/powerpoint/2010/main" val="1712410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D53B-BB41-0A75-B160-F906CB0C83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2CD399-B6C9-2FF5-8668-340D185201A1}"/>
              </a:ext>
            </a:extLst>
          </p:cNvPr>
          <p:cNvSpPr>
            <a:spLocks noGrp="1"/>
          </p:cNvSpPr>
          <p:nvPr>
            <p:ph type="title"/>
          </p:nvPr>
        </p:nvSpPr>
        <p:spPr/>
        <p:txBody>
          <a:bodyPr/>
          <a:lstStyle/>
          <a:p>
            <a:r>
              <a:rPr lang="fr-FR" dirty="0"/>
              <a:t>Tirez les conséquences de vos objectifs</a:t>
            </a:r>
          </a:p>
        </p:txBody>
      </p:sp>
      <p:sp>
        <p:nvSpPr>
          <p:cNvPr id="3" name="Espace réservé du contenu 2">
            <a:extLst>
              <a:ext uri="{FF2B5EF4-FFF2-40B4-BE49-F238E27FC236}">
                <a16:creationId xmlns:a16="http://schemas.microsoft.com/office/drawing/2014/main" id="{2FA0FEDD-8638-50C1-25BC-DE261C7C40EE}"/>
              </a:ext>
            </a:extLst>
          </p:cNvPr>
          <p:cNvSpPr>
            <a:spLocks noGrp="1"/>
          </p:cNvSpPr>
          <p:nvPr>
            <p:ph idx="1"/>
          </p:nvPr>
        </p:nvSpPr>
        <p:spPr/>
        <p:txBody>
          <a:bodyPr/>
          <a:lstStyle/>
          <a:p>
            <a:r>
              <a:rPr lang="fr-FR" dirty="0"/>
              <a:t>Les conséquences en termes de support</a:t>
            </a:r>
          </a:p>
          <a:p>
            <a:endParaRPr lang="fr-FR" dirty="0"/>
          </a:p>
          <a:p>
            <a:r>
              <a:rPr lang="fr-FR" b="0" i="0" dirty="0">
                <a:effectLst/>
                <a:latin typeface="Inter"/>
              </a:rPr>
              <a:t>Si votre objectif est de rapporter </a:t>
            </a:r>
            <a:r>
              <a:rPr lang="fr-FR" b="1" i="0" dirty="0">
                <a:effectLst/>
                <a:latin typeface="Inter"/>
              </a:rPr>
              <a:t>des faits, privilégiez un compte-rendu</a:t>
            </a:r>
            <a:r>
              <a:rPr lang="fr-FR" b="0" i="0" dirty="0">
                <a:effectLst/>
                <a:latin typeface="Inter"/>
              </a:rPr>
              <a:t>. </a:t>
            </a:r>
          </a:p>
          <a:p>
            <a:r>
              <a:rPr lang="fr-FR" b="0" i="0" dirty="0">
                <a:effectLst/>
                <a:latin typeface="Inter"/>
              </a:rPr>
              <a:t>Par exemple, un compte-rendu de réunion permet de retrouver le contenu d’une réunion et de garder une trace des décisions et des débats.</a:t>
            </a:r>
            <a:endParaRPr lang="fr-FR" dirty="0"/>
          </a:p>
        </p:txBody>
      </p:sp>
    </p:spTree>
    <p:extLst>
      <p:ext uri="{BB962C8B-B14F-4D97-AF65-F5344CB8AC3E}">
        <p14:creationId xmlns:p14="http://schemas.microsoft.com/office/powerpoint/2010/main" val="558865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3ED20-EACA-E6A0-F3E5-930B521D87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2756FB-A341-C20D-800A-DB91278A5618}"/>
              </a:ext>
            </a:extLst>
          </p:cNvPr>
          <p:cNvSpPr>
            <a:spLocks noGrp="1"/>
          </p:cNvSpPr>
          <p:nvPr>
            <p:ph type="title"/>
          </p:nvPr>
        </p:nvSpPr>
        <p:spPr/>
        <p:txBody>
          <a:bodyPr/>
          <a:lstStyle/>
          <a:p>
            <a:r>
              <a:rPr lang="fr-FR" dirty="0"/>
              <a:t>Tirez les conséquences de vos objectifs</a:t>
            </a:r>
          </a:p>
        </p:txBody>
      </p:sp>
      <p:sp>
        <p:nvSpPr>
          <p:cNvPr id="3" name="Espace réservé du contenu 2">
            <a:extLst>
              <a:ext uri="{FF2B5EF4-FFF2-40B4-BE49-F238E27FC236}">
                <a16:creationId xmlns:a16="http://schemas.microsoft.com/office/drawing/2014/main" id="{725877E4-D3AD-C394-1068-C6C762778547}"/>
              </a:ext>
            </a:extLst>
          </p:cNvPr>
          <p:cNvSpPr>
            <a:spLocks noGrp="1"/>
          </p:cNvSpPr>
          <p:nvPr>
            <p:ph idx="1"/>
          </p:nvPr>
        </p:nvSpPr>
        <p:spPr/>
        <p:txBody>
          <a:bodyPr/>
          <a:lstStyle/>
          <a:p>
            <a:r>
              <a:rPr lang="fr-FR" dirty="0"/>
              <a:t>Les conséquences en termes de support</a:t>
            </a:r>
          </a:p>
          <a:p>
            <a:pPr marL="0" indent="0">
              <a:buNone/>
            </a:pPr>
            <a:endParaRPr lang="fr-FR" dirty="0"/>
          </a:p>
          <a:p>
            <a:r>
              <a:rPr lang="fr-FR" b="0" i="0" dirty="0">
                <a:effectLst/>
                <a:latin typeface="Inter"/>
              </a:rPr>
              <a:t>Si votre objectif est de </a:t>
            </a:r>
            <a:r>
              <a:rPr lang="fr-FR" b="1" i="0" dirty="0">
                <a:effectLst/>
                <a:latin typeface="Inter"/>
              </a:rPr>
              <a:t>réaliser une réclamation, privilégiez une lettre</a:t>
            </a:r>
            <a:r>
              <a:rPr lang="fr-FR" b="0" i="0" dirty="0">
                <a:effectLst/>
                <a:latin typeface="Inter"/>
              </a:rPr>
              <a:t>. Cela donnera un caractère plus formel et vous permettra en plus d’assurer une meilleure traçabilité de l’envoi</a:t>
            </a:r>
          </a:p>
          <a:p>
            <a:r>
              <a:rPr lang="fr-FR" b="0" i="0" dirty="0">
                <a:effectLst/>
                <a:latin typeface="Inter"/>
              </a:rPr>
              <a:t>Par exemple, pour une réclamation en matière d’impôts, une lettre recommandée avec accusé de réception est nécessaire.</a:t>
            </a:r>
            <a:endParaRPr lang="fr-FR" dirty="0"/>
          </a:p>
        </p:txBody>
      </p:sp>
    </p:spTree>
    <p:extLst>
      <p:ext uri="{BB962C8B-B14F-4D97-AF65-F5344CB8AC3E}">
        <p14:creationId xmlns:p14="http://schemas.microsoft.com/office/powerpoint/2010/main" val="272492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EFE007-C6C9-4A89-8F2A-16250E224BBF}"/>
              </a:ext>
            </a:extLst>
          </p:cNvPr>
          <p:cNvSpPr>
            <a:spLocks noGrp="1"/>
          </p:cNvSpPr>
          <p:nvPr>
            <p:ph idx="1"/>
          </p:nvPr>
        </p:nvSpPr>
        <p:spPr>
          <a:xfrm>
            <a:off x="732454" y="1604433"/>
            <a:ext cx="10131425" cy="3649133"/>
          </a:xfrm>
        </p:spPr>
        <p:txBody>
          <a:bodyPr>
            <a:normAutofit lnSpcReduction="10000"/>
          </a:bodyPr>
          <a:lstStyle/>
          <a:p>
            <a:r>
              <a:rPr lang="fr-FR" dirty="0"/>
              <a:t>•	Le lieu de l’entretien (dans l’entreprise ou à l’extérieur)</a:t>
            </a:r>
          </a:p>
          <a:p>
            <a:endParaRPr lang="fr-FR" dirty="0"/>
          </a:p>
          <a:p>
            <a:r>
              <a:rPr lang="fr-FR" dirty="0"/>
              <a:t>•	Les accès (mode de transport, parking, plan de situation)</a:t>
            </a:r>
          </a:p>
          <a:p>
            <a:endParaRPr lang="fr-FR" dirty="0"/>
          </a:p>
          <a:p>
            <a:r>
              <a:rPr lang="fr-FR" dirty="0"/>
              <a:t>•	La durée de l’entretien ou des entretiens</a:t>
            </a:r>
          </a:p>
          <a:p>
            <a:r>
              <a:rPr lang="fr-FR" dirty="0"/>
              <a:t>Si vous n’avez pas cette information, ne prenez pas un autre engagement dans la même demi-journée.</a:t>
            </a:r>
          </a:p>
          <a:p>
            <a:endParaRPr lang="fr-FR" dirty="0"/>
          </a:p>
          <a:p>
            <a:r>
              <a:rPr lang="fr-FR" dirty="0"/>
              <a:t>•	La tenue vestimentaire adéquate à porter pour l’interview  (prévoir  celle-ci  suffisamment  à  l’avance). Nous reviendrons plus loin sur ce point. Sachez cependant qu’on s’attendra à ce que vous ayez accordé un certain soin à votre toilette, tout en restant dans le style « maison ».</a:t>
            </a:r>
          </a:p>
          <a:p>
            <a:endParaRPr lang="fr-FR" dirty="0"/>
          </a:p>
        </p:txBody>
      </p:sp>
    </p:spTree>
    <p:extLst>
      <p:ext uri="{BB962C8B-B14F-4D97-AF65-F5344CB8AC3E}">
        <p14:creationId xmlns:p14="http://schemas.microsoft.com/office/powerpoint/2010/main" val="1132993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988B2-AD5F-C3D9-D63F-F26A7B2B4F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55181E-2359-F21D-7A50-0ACCD6A581E8}"/>
              </a:ext>
            </a:extLst>
          </p:cNvPr>
          <p:cNvSpPr>
            <a:spLocks noGrp="1"/>
          </p:cNvSpPr>
          <p:nvPr>
            <p:ph type="title"/>
          </p:nvPr>
        </p:nvSpPr>
        <p:spPr/>
        <p:txBody>
          <a:bodyPr/>
          <a:lstStyle/>
          <a:p>
            <a:r>
              <a:rPr lang="fr-FR" dirty="0"/>
              <a:t>Tirez les conséquences de vos objectifs</a:t>
            </a:r>
          </a:p>
        </p:txBody>
      </p:sp>
      <p:sp>
        <p:nvSpPr>
          <p:cNvPr id="3" name="Espace réservé du contenu 2">
            <a:extLst>
              <a:ext uri="{FF2B5EF4-FFF2-40B4-BE49-F238E27FC236}">
                <a16:creationId xmlns:a16="http://schemas.microsoft.com/office/drawing/2014/main" id="{54D56EA1-4D90-EC9B-E2E3-8E77C259FF9B}"/>
              </a:ext>
            </a:extLst>
          </p:cNvPr>
          <p:cNvSpPr>
            <a:spLocks noGrp="1"/>
          </p:cNvSpPr>
          <p:nvPr>
            <p:ph idx="1"/>
          </p:nvPr>
        </p:nvSpPr>
        <p:spPr/>
        <p:txBody>
          <a:bodyPr/>
          <a:lstStyle/>
          <a:p>
            <a:r>
              <a:rPr lang="fr-FR" dirty="0"/>
              <a:t>Les conséquences en termes de support</a:t>
            </a:r>
          </a:p>
          <a:p>
            <a:pPr marL="0" indent="0">
              <a:buNone/>
            </a:pPr>
            <a:endParaRPr lang="fr-FR" dirty="0"/>
          </a:p>
          <a:p>
            <a:r>
              <a:rPr lang="fr-FR" b="0" i="0" dirty="0">
                <a:effectLst/>
                <a:latin typeface="Inter"/>
              </a:rPr>
              <a:t>Si votre objectif est d’informer, privilégiez un email. Cela sera plus souple et évitera d’encombrer ultérieurement les dossiers ou le serveur informatique avec des informations qui ne seront peut-être plus d’actualité très rapidement.</a:t>
            </a:r>
            <a:endParaRPr lang="fr-FR" dirty="0"/>
          </a:p>
        </p:txBody>
      </p:sp>
    </p:spTree>
    <p:extLst>
      <p:ext uri="{BB962C8B-B14F-4D97-AF65-F5344CB8AC3E}">
        <p14:creationId xmlns:p14="http://schemas.microsoft.com/office/powerpoint/2010/main" val="880504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087D1-F2CB-0525-0A3E-D521F6EDF6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D94180D-F081-2D08-19C4-5CF58C1B750F}"/>
              </a:ext>
            </a:extLst>
          </p:cNvPr>
          <p:cNvSpPr>
            <a:spLocks noGrp="1"/>
          </p:cNvSpPr>
          <p:nvPr>
            <p:ph type="title"/>
          </p:nvPr>
        </p:nvSpPr>
        <p:spPr/>
        <p:txBody>
          <a:bodyPr/>
          <a:lstStyle/>
          <a:p>
            <a:r>
              <a:rPr lang="fr-FR" dirty="0"/>
              <a:t>Tirez les conséquences de vos objectifs</a:t>
            </a:r>
          </a:p>
        </p:txBody>
      </p:sp>
      <p:sp>
        <p:nvSpPr>
          <p:cNvPr id="3" name="Espace réservé du contenu 2">
            <a:extLst>
              <a:ext uri="{FF2B5EF4-FFF2-40B4-BE49-F238E27FC236}">
                <a16:creationId xmlns:a16="http://schemas.microsoft.com/office/drawing/2014/main" id="{7034A284-5ED7-F45D-E0F0-88B0F0D0E4DE}"/>
              </a:ext>
            </a:extLst>
          </p:cNvPr>
          <p:cNvSpPr>
            <a:spLocks noGrp="1"/>
          </p:cNvSpPr>
          <p:nvPr>
            <p:ph idx="1"/>
          </p:nvPr>
        </p:nvSpPr>
        <p:spPr/>
        <p:txBody>
          <a:bodyPr/>
          <a:lstStyle/>
          <a:p>
            <a:pPr algn="l"/>
            <a:r>
              <a:rPr lang="fr-FR" b="1" i="0" dirty="0">
                <a:effectLst/>
                <a:latin typeface="Inter"/>
              </a:rPr>
              <a:t>Les conséquences en termes de choix rédactionnels</a:t>
            </a:r>
          </a:p>
          <a:p>
            <a:pPr algn="l"/>
            <a:r>
              <a:rPr lang="fr-FR" b="0" i="0" dirty="0">
                <a:effectLst/>
                <a:latin typeface="Inter"/>
              </a:rPr>
              <a:t>La définition de l’objectif est primordiale car elle constitue votre « feuille de route » également pour vos choix rédactionnels, du début jusqu’à la fin du texte.</a:t>
            </a:r>
          </a:p>
          <a:p>
            <a:r>
              <a:rPr lang="fr-FR" dirty="0">
                <a:effectLst/>
              </a:rPr>
              <a:t>Cela concerne notamment le choix de la formule de politesse, c’est-à-dire la formule écrite qui sert à terminer un écrit de façon polie.</a:t>
            </a:r>
          </a:p>
        </p:txBody>
      </p:sp>
    </p:spTree>
    <p:extLst>
      <p:ext uri="{BB962C8B-B14F-4D97-AF65-F5344CB8AC3E}">
        <p14:creationId xmlns:p14="http://schemas.microsoft.com/office/powerpoint/2010/main" val="2153699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E604D-DF40-608B-ACA7-C6E6342F55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03435C9-1DDD-8619-A3D0-8CDD569F274D}"/>
              </a:ext>
            </a:extLst>
          </p:cNvPr>
          <p:cNvSpPr>
            <a:spLocks noGrp="1"/>
          </p:cNvSpPr>
          <p:nvPr>
            <p:ph type="title"/>
          </p:nvPr>
        </p:nvSpPr>
        <p:spPr/>
        <p:txBody>
          <a:bodyPr/>
          <a:lstStyle/>
          <a:p>
            <a:r>
              <a:rPr lang="fr-FR" dirty="0"/>
              <a:t>Tirez les conséquences de vos objectifs</a:t>
            </a:r>
          </a:p>
        </p:txBody>
      </p:sp>
      <p:sp>
        <p:nvSpPr>
          <p:cNvPr id="3" name="Espace réservé du contenu 2">
            <a:extLst>
              <a:ext uri="{FF2B5EF4-FFF2-40B4-BE49-F238E27FC236}">
                <a16:creationId xmlns:a16="http://schemas.microsoft.com/office/drawing/2014/main" id="{697EDC37-42F7-F6AF-1AAF-D04BF1BF05D0}"/>
              </a:ext>
            </a:extLst>
          </p:cNvPr>
          <p:cNvSpPr>
            <a:spLocks noGrp="1"/>
          </p:cNvSpPr>
          <p:nvPr>
            <p:ph idx="1"/>
          </p:nvPr>
        </p:nvSpPr>
        <p:spPr/>
        <p:txBody>
          <a:bodyPr/>
          <a:lstStyle/>
          <a:p>
            <a:pPr algn="l"/>
            <a:r>
              <a:rPr lang="fr-FR" b="1" i="0" dirty="0">
                <a:effectLst/>
                <a:latin typeface="Inter"/>
              </a:rPr>
              <a:t>Exemples :</a:t>
            </a:r>
            <a:endParaRPr lang="fr-FR" b="0" i="0" dirty="0">
              <a:effectLst/>
              <a:latin typeface="Inter"/>
            </a:endParaRPr>
          </a:p>
          <a:p>
            <a:pPr algn="l">
              <a:buFont typeface="Arial" panose="020B0604020202020204" pitchFamily="34" charset="0"/>
              <a:buChar char="•"/>
            </a:pPr>
            <a:r>
              <a:rPr lang="fr-FR" b="0" i="0" dirty="0">
                <a:effectLst/>
                <a:latin typeface="Inter"/>
              </a:rPr>
              <a:t>Si votre interlocuteur vous a fourni des informations et que vous souhaitez un complément d’information, commencez par remercier poliment votre interlocuteur pour les premières informations déjà communiquées. Cela l’encouragera à continuer à coopérer.</a:t>
            </a:r>
          </a:p>
          <a:p>
            <a:pPr algn="l">
              <a:buFont typeface="Arial" panose="020B0604020202020204" pitchFamily="34" charset="0"/>
              <a:buChar char="•"/>
            </a:pPr>
            <a:r>
              <a:rPr lang="fr-FR" b="0" i="0" dirty="0">
                <a:effectLst/>
                <a:latin typeface="Inter"/>
              </a:rPr>
              <a:t>Si vous interlocuteur vous adresse une réclamation, commencez votre réponse par « Nous comprenons votre mécontentement ». La prise en compte de son mécontentement apaisera votre interlocuteur.</a:t>
            </a:r>
          </a:p>
          <a:p>
            <a:pPr algn="l">
              <a:buFont typeface="Arial" panose="020B0604020202020204" pitchFamily="34" charset="0"/>
              <a:buChar char="•"/>
            </a:pPr>
            <a:r>
              <a:rPr lang="fr-FR" b="0" i="0" dirty="0">
                <a:effectLst/>
                <a:latin typeface="Inter"/>
              </a:rPr>
              <a:t>Si vous souhaitez une action de la part de votre interlocuteur, privilégiez la formule de politesse suivante : « Je vous remercie par avance ». Nous reviendrons ultérieurement sur le choix de la formule de politesse.</a:t>
            </a:r>
          </a:p>
        </p:txBody>
      </p:sp>
    </p:spTree>
    <p:extLst>
      <p:ext uri="{BB962C8B-B14F-4D97-AF65-F5344CB8AC3E}">
        <p14:creationId xmlns:p14="http://schemas.microsoft.com/office/powerpoint/2010/main" val="585372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99459B-81C5-C4FC-FCA6-EA121BE30B8C}"/>
              </a:ext>
            </a:extLst>
          </p:cNvPr>
          <p:cNvSpPr>
            <a:spLocks noGrp="1"/>
          </p:cNvSpPr>
          <p:nvPr>
            <p:ph type="title"/>
          </p:nvPr>
        </p:nvSpPr>
        <p:spPr/>
        <p:txBody>
          <a:bodyPr/>
          <a:lstStyle/>
          <a:p>
            <a:r>
              <a:rPr lang="fr-FR" dirty="0"/>
              <a:t>Identifiez les types de destinataires</a:t>
            </a:r>
          </a:p>
        </p:txBody>
      </p:sp>
      <p:sp>
        <p:nvSpPr>
          <p:cNvPr id="3" name="Espace réservé du contenu 2">
            <a:extLst>
              <a:ext uri="{FF2B5EF4-FFF2-40B4-BE49-F238E27FC236}">
                <a16:creationId xmlns:a16="http://schemas.microsoft.com/office/drawing/2014/main" id="{86362082-7657-8A86-3975-3023331B5419}"/>
              </a:ext>
            </a:extLst>
          </p:cNvPr>
          <p:cNvSpPr>
            <a:spLocks noGrp="1"/>
          </p:cNvSpPr>
          <p:nvPr>
            <p:ph idx="1"/>
          </p:nvPr>
        </p:nvSpPr>
        <p:spPr/>
        <p:txBody>
          <a:bodyPr>
            <a:normAutofit lnSpcReduction="10000"/>
          </a:bodyPr>
          <a:lstStyle/>
          <a:p>
            <a:pPr algn="l"/>
            <a:r>
              <a:rPr lang="fr-FR" b="0" i="0" dirty="0">
                <a:effectLst/>
                <a:latin typeface="Inter"/>
              </a:rPr>
              <a:t>Les écrits professionnels peuvent être destinés à l’interne ou à l’externe de l’entreprise.</a:t>
            </a:r>
          </a:p>
          <a:p>
            <a:pPr algn="l"/>
            <a:r>
              <a:rPr lang="fr-FR" b="1" i="0" dirty="0">
                <a:effectLst/>
                <a:latin typeface="Inter"/>
              </a:rPr>
              <a:t>Les destinataires internes</a:t>
            </a:r>
          </a:p>
          <a:p>
            <a:pPr algn="l"/>
            <a:endParaRPr lang="fr-FR" b="1" i="0" dirty="0">
              <a:effectLst/>
              <a:latin typeface="Inter"/>
            </a:endParaRPr>
          </a:p>
          <a:p>
            <a:pPr algn="l"/>
            <a:r>
              <a:rPr lang="fr-FR" b="0" i="0" dirty="0">
                <a:effectLst/>
                <a:latin typeface="Inter"/>
              </a:rPr>
              <a:t>Les écrits destinés à </a:t>
            </a:r>
            <a:r>
              <a:rPr lang="fr-FR" b="1" i="0" dirty="0">
                <a:effectLst/>
                <a:latin typeface="Inter"/>
              </a:rPr>
              <a:t>l’interne</a:t>
            </a:r>
            <a:r>
              <a:rPr lang="fr-FR" b="0" i="0" dirty="0">
                <a:effectLst/>
                <a:latin typeface="Inter"/>
              </a:rPr>
              <a:t> de l’entreprise sont notamment :</a:t>
            </a:r>
          </a:p>
          <a:p>
            <a:pPr algn="l">
              <a:buFont typeface="Arial" panose="020B0604020202020204" pitchFamily="34" charset="0"/>
              <a:buChar char="•"/>
            </a:pPr>
            <a:r>
              <a:rPr lang="fr-FR" b="0" i="0" dirty="0">
                <a:effectLst/>
                <a:latin typeface="Inter"/>
              </a:rPr>
              <a:t>les rapports internes ;</a:t>
            </a:r>
          </a:p>
          <a:p>
            <a:pPr algn="l">
              <a:buFont typeface="Arial" panose="020B0604020202020204" pitchFamily="34" charset="0"/>
              <a:buChar char="•"/>
            </a:pPr>
            <a:r>
              <a:rPr lang="fr-FR" b="0" i="0" dirty="0">
                <a:effectLst/>
                <a:latin typeface="Inter"/>
              </a:rPr>
              <a:t>les emails qui donnent des consignes de travail ou font le point sur l'organisation ;</a:t>
            </a:r>
          </a:p>
          <a:p>
            <a:pPr algn="l">
              <a:buFont typeface="Arial" panose="020B0604020202020204" pitchFamily="34" charset="0"/>
              <a:buChar char="•"/>
            </a:pPr>
            <a:r>
              <a:rPr lang="fr-FR" b="0" i="0" dirty="0">
                <a:effectLst/>
                <a:latin typeface="Inter"/>
              </a:rPr>
              <a:t>les notes d’instructions ;</a:t>
            </a:r>
          </a:p>
          <a:p>
            <a:pPr algn="l">
              <a:buFont typeface="Arial" panose="020B0604020202020204" pitchFamily="34" charset="0"/>
              <a:buChar char="•"/>
            </a:pPr>
            <a:r>
              <a:rPr lang="fr-FR" b="0" i="0" dirty="0">
                <a:effectLst/>
                <a:latin typeface="Inter"/>
              </a:rPr>
              <a:t>les formations internes ;</a:t>
            </a:r>
          </a:p>
          <a:p>
            <a:pPr algn="l">
              <a:buFont typeface="Arial" panose="020B0604020202020204" pitchFamily="34" charset="0"/>
              <a:buChar char="•"/>
            </a:pPr>
            <a:r>
              <a:rPr lang="fr-FR" b="0" i="0" dirty="0">
                <a:effectLst/>
                <a:latin typeface="Inter"/>
              </a:rPr>
              <a:t>les informations diffusées sur un intranet ou sur une messagerie interne.</a:t>
            </a:r>
          </a:p>
          <a:p>
            <a:endParaRPr lang="fr-FR" dirty="0"/>
          </a:p>
        </p:txBody>
      </p:sp>
    </p:spTree>
    <p:extLst>
      <p:ext uri="{BB962C8B-B14F-4D97-AF65-F5344CB8AC3E}">
        <p14:creationId xmlns:p14="http://schemas.microsoft.com/office/powerpoint/2010/main" val="1428848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3FD77-376B-9264-64AB-8CCF6D11FA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DC211B-176F-6E27-43BB-67632EA291D8}"/>
              </a:ext>
            </a:extLst>
          </p:cNvPr>
          <p:cNvSpPr>
            <a:spLocks noGrp="1"/>
          </p:cNvSpPr>
          <p:nvPr>
            <p:ph type="title"/>
          </p:nvPr>
        </p:nvSpPr>
        <p:spPr/>
        <p:txBody>
          <a:bodyPr/>
          <a:lstStyle/>
          <a:p>
            <a:r>
              <a:rPr lang="fr-FR" dirty="0"/>
              <a:t>Identifiez les types de destinataires</a:t>
            </a:r>
          </a:p>
        </p:txBody>
      </p:sp>
      <p:sp>
        <p:nvSpPr>
          <p:cNvPr id="3" name="Espace réservé du contenu 2">
            <a:extLst>
              <a:ext uri="{FF2B5EF4-FFF2-40B4-BE49-F238E27FC236}">
                <a16:creationId xmlns:a16="http://schemas.microsoft.com/office/drawing/2014/main" id="{411DEFC2-C6B8-1D6B-1F12-3FB3934A3957}"/>
              </a:ext>
            </a:extLst>
          </p:cNvPr>
          <p:cNvSpPr>
            <a:spLocks noGrp="1"/>
          </p:cNvSpPr>
          <p:nvPr>
            <p:ph idx="1"/>
          </p:nvPr>
        </p:nvSpPr>
        <p:spPr/>
        <p:txBody>
          <a:bodyPr>
            <a:normAutofit/>
          </a:bodyPr>
          <a:lstStyle/>
          <a:p>
            <a:pPr algn="l"/>
            <a:r>
              <a:rPr lang="fr-FR" b="0" i="0" dirty="0">
                <a:effectLst/>
                <a:latin typeface="Inter"/>
              </a:rPr>
              <a:t>Les </a:t>
            </a:r>
            <a:r>
              <a:rPr lang="fr-FR" b="1" i="0" dirty="0">
                <a:effectLst/>
                <a:latin typeface="Inter"/>
              </a:rPr>
              <a:t>intranets</a:t>
            </a:r>
            <a:r>
              <a:rPr lang="fr-FR" b="0" i="0" dirty="0">
                <a:effectLst/>
                <a:latin typeface="Inter"/>
              </a:rPr>
              <a:t> et les </a:t>
            </a:r>
            <a:r>
              <a:rPr lang="fr-FR" b="1" i="0" dirty="0">
                <a:effectLst/>
                <a:latin typeface="Inter"/>
              </a:rPr>
              <a:t>messageries internes</a:t>
            </a:r>
            <a:r>
              <a:rPr lang="fr-FR" b="0" i="0" dirty="0">
                <a:effectLst/>
                <a:latin typeface="Inter"/>
              </a:rPr>
              <a:t> sont de plus en plus utilisés au sein des entreprises. En effet, ils permettent de diffuser l’information sans encombrer les boites mail. Cela évite aux collaborateurs de perdre un temps significatif à trier leur boite mail. Adoptez donc ce format si le contenu s'y prête !</a:t>
            </a:r>
            <a:endParaRPr lang="fr-FR" dirty="0"/>
          </a:p>
        </p:txBody>
      </p:sp>
    </p:spTree>
    <p:extLst>
      <p:ext uri="{BB962C8B-B14F-4D97-AF65-F5344CB8AC3E}">
        <p14:creationId xmlns:p14="http://schemas.microsoft.com/office/powerpoint/2010/main" val="3420786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842C-633B-5363-E601-63C96C2B99D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9F39F8A-9312-8A33-84A8-B9FE9C485E5F}"/>
              </a:ext>
            </a:extLst>
          </p:cNvPr>
          <p:cNvSpPr>
            <a:spLocks noGrp="1"/>
          </p:cNvSpPr>
          <p:nvPr>
            <p:ph type="title"/>
          </p:nvPr>
        </p:nvSpPr>
        <p:spPr/>
        <p:txBody>
          <a:bodyPr/>
          <a:lstStyle/>
          <a:p>
            <a:r>
              <a:rPr lang="fr-FR" dirty="0"/>
              <a:t>Identifiez les types de destinataires</a:t>
            </a:r>
          </a:p>
        </p:txBody>
      </p:sp>
      <p:sp>
        <p:nvSpPr>
          <p:cNvPr id="3" name="Espace réservé du contenu 2">
            <a:extLst>
              <a:ext uri="{FF2B5EF4-FFF2-40B4-BE49-F238E27FC236}">
                <a16:creationId xmlns:a16="http://schemas.microsoft.com/office/drawing/2014/main" id="{149E81A2-EB05-DBE1-B270-489D36517051}"/>
              </a:ext>
            </a:extLst>
          </p:cNvPr>
          <p:cNvSpPr>
            <a:spLocks noGrp="1"/>
          </p:cNvSpPr>
          <p:nvPr>
            <p:ph idx="1"/>
          </p:nvPr>
        </p:nvSpPr>
        <p:spPr/>
        <p:txBody>
          <a:bodyPr>
            <a:normAutofit/>
          </a:bodyPr>
          <a:lstStyle/>
          <a:p>
            <a:pPr algn="l"/>
            <a:r>
              <a:rPr lang="fr-FR" b="1" i="0" dirty="0">
                <a:effectLst/>
                <a:latin typeface="Inter"/>
              </a:rPr>
              <a:t>Les destinataires externes</a:t>
            </a:r>
          </a:p>
          <a:p>
            <a:pPr algn="l"/>
            <a:r>
              <a:rPr lang="fr-FR" b="0" i="0" dirty="0">
                <a:effectLst/>
                <a:latin typeface="Inter"/>
              </a:rPr>
              <a:t>Les écrits destinés à </a:t>
            </a:r>
            <a:r>
              <a:rPr lang="fr-FR" b="1" i="0" dirty="0">
                <a:effectLst/>
                <a:latin typeface="Inter"/>
              </a:rPr>
              <a:t>l’externe</a:t>
            </a:r>
            <a:r>
              <a:rPr lang="fr-FR" b="0" i="0" dirty="0">
                <a:effectLst/>
                <a:latin typeface="Inter"/>
              </a:rPr>
              <a:t> de l’entreprise sont notamment :</a:t>
            </a:r>
          </a:p>
          <a:p>
            <a:pPr algn="l">
              <a:buFont typeface="Arial" panose="020B0604020202020204" pitchFamily="34" charset="0"/>
              <a:buChar char="•"/>
            </a:pPr>
            <a:r>
              <a:rPr lang="fr-FR" b="0" i="0" dirty="0">
                <a:effectLst/>
                <a:latin typeface="Inter"/>
              </a:rPr>
              <a:t>les lettres ;</a:t>
            </a:r>
          </a:p>
          <a:p>
            <a:pPr algn="l">
              <a:buFont typeface="Arial" panose="020B0604020202020204" pitchFamily="34" charset="0"/>
              <a:buChar char="•"/>
            </a:pPr>
            <a:r>
              <a:rPr lang="fr-FR" b="0" i="0" dirty="0">
                <a:effectLst/>
                <a:latin typeface="Inter"/>
              </a:rPr>
              <a:t>les emails ;</a:t>
            </a:r>
          </a:p>
          <a:p>
            <a:pPr algn="l">
              <a:buFont typeface="Arial" panose="020B0604020202020204" pitchFamily="34" charset="0"/>
              <a:buChar char="•"/>
            </a:pPr>
            <a:r>
              <a:rPr lang="fr-FR" b="0" i="0" dirty="0">
                <a:effectLst/>
                <a:latin typeface="Inter"/>
              </a:rPr>
              <a:t>les communiqués de presse ;</a:t>
            </a:r>
          </a:p>
          <a:p>
            <a:pPr algn="l">
              <a:buFont typeface="Arial" panose="020B0604020202020204" pitchFamily="34" charset="0"/>
              <a:buChar char="•"/>
            </a:pPr>
            <a:r>
              <a:rPr lang="fr-FR" b="0" i="0" dirty="0">
                <a:effectLst/>
                <a:latin typeface="Inter"/>
              </a:rPr>
              <a:t>les publicités ;</a:t>
            </a:r>
          </a:p>
          <a:p>
            <a:pPr algn="l">
              <a:buFont typeface="Arial" panose="020B0604020202020204" pitchFamily="34" charset="0"/>
              <a:buChar char="•"/>
            </a:pPr>
            <a:r>
              <a:rPr lang="fr-FR" b="0" i="0" dirty="0">
                <a:effectLst/>
                <a:latin typeface="Inter"/>
              </a:rPr>
              <a:t>les écrits destinés à être diffusés sur le site institutionnel de l’entreprise ou sur les réseaux sociaux (Twitter, LinkedIn, Facebook, etc.)</a:t>
            </a:r>
          </a:p>
        </p:txBody>
      </p:sp>
    </p:spTree>
    <p:extLst>
      <p:ext uri="{BB962C8B-B14F-4D97-AF65-F5344CB8AC3E}">
        <p14:creationId xmlns:p14="http://schemas.microsoft.com/office/powerpoint/2010/main" val="3696915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6B17E-82A8-0009-A765-18115FD64F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76A1837-C9B0-3E88-8BBB-AC83EE8C7816}"/>
              </a:ext>
            </a:extLst>
          </p:cNvPr>
          <p:cNvSpPr>
            <a:spLocks noGrp="1"/>
          </p:cNvSpPr>
          <p:nvPr>
            <p:ph type="title"/>
          </p:nvPr>
        </p:nvSpPr>
        <p:spPr/>
        <p:txBody>
          <a:bodyPr/>
          <a:lstStyle/>
          <a:p>
            <a:r>
              <a:rPr lang="fr-FR" dirty="0"/>
              <a:t>Identifiez les types de destinataires</a:t>
            </a:r>
          </a:p>
        </p:txBody>
      </p:sp>
      <p:sp>
        <p:nvSpPr>
          <p:cNvPr id="3" name="Espace réservé du contenu 2">
            <a:extLst>
              <a:ext uri="{FF2B5EF4-FFF2-40B4-BE49-F238E27FC236}">
                <a16:creationId xmlns:a16="http://schemas.microsoft.com/office/drawing/2014/main" id="{82E8CB7E-C2B3-3B1D-CF03-DCB09205E7A2}"/>
              </a:ext>
            </a:extLst>
          </p:cNvPr>
          <p:cNvSpPr>
            <a:spLocks noGrp="1"/>
          </p:cNvSpPr>
          <p:nvPr>
            <p:ph idx="1"/>
          </p:nvPr>
        </p:nvSpPr>
        <p:spPr/>
        <p:txBody>
          <a:bodyPr>
            <a:normAutofit/>
          </a:bodyPr>
          <a:lstStyle/>
          <a:p>
            <a:pPr algn="l"/>
            <a:r>
              <a:rPr lang="fr-FR" b="0" i="0" dirty="0">
                <a:effectLst/>
                <a:latin typeface="Inter"/>
              </a:rPr>
              <a:t>Les écrits destinés à l'externe doivent être particulièrement soignés. Il faut en effet éviter à tout prix de donner une mauvaise image de votre entreprise à travers des documents inadaptés ou contenant des erreurs !</a:t>
            </a:r>
          </a:p>
        </p:txBody>
      </p:sp>
    </p:spTree>
    <p:extLst>
      <p:ext uri="{BB962C8B-B14F-4D97-AF65-F5344CB8AC3E}">
        <p14:creationId xmlns:p14="http://schemas.microsoft.com/office/powerpoint/2010/main" val="3009211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3E332-97A6-7F48-3699-892B1F3DDF22}"/>
              </a:ext>
            </a:extLst>
          </p:cNvPr>
          <p:cNvSpPr>
            <a:spLocks noGrp="1"/>
          </p:cNvSpPr>
          <p:nvPr>
            <p:ph type="title"/>
          </p:nvPr>
        </p:nvSpPr>
        <p:spPr/>
        <p:txBody>
          <a:bodyPr/>
          <a:lstStyle/>
          <a:p>
            <a:r>
              <a:rPr lang="fr-FR" dirty="0"/>
              <a:t>Adaptez votre écrit à votre cible</a:t>
            </a:r>
          </a:p>
        </p:txBody>
      </p:sp>
      <p:sp>
        <p:nvSpPr>
          <p:cNvPr id="3" name="Espace réservé du contenu 2">
            <a:extLst>
              <a:ext uri="{FF2B5EF4-FFF2-40B4-BE49-F238E27FC236}">
                <a16:creationId xmlns:a16="http://schemas.microsoft.com/office/drawing/2014/main" id="{FA85A00D-08B4-1CD2-0069-8EF30D43EC9F}"/>
              </a:ext>
            </a:extLst>
          </p:cNvPr>
          <p:cNvSpPr>
            <a:spLocks noGrp="1"/>
          </p:cNvSpPr>
          <p:nvPr>
            <p:ph idx="1"/>
          </p:nvPr>
        </p:nvSpPr>
        <p:spPr/>
        <p:txBody>
          <a:bodyPr/>
          <a:lstStyle/>
          <a:p>
            <a:pPr algn="l"/>
            <a:r>
              <a:rPr lang="fr-FR" b="1" i="0" dirty="0">
                <a:effectLst/>
                <a:latin typeface="Inter"/>
              </a:rPr>
              <a:t>Personnalisez votre écrit</a:t>
            </a:r>
          </a:p>
          <a:p>
            <a:pPr algn="l"/>
            <a:r>
              <a:rPr lang="fr-FR" b="0" i="0" dirty="0">
                <a:effectLst/>
                <a:latin typeface="Inter"/>
              </a:rPr>
              <a:t>Personnalisez au maximum votre écrit professionnel, surtout lorsqu’il s’agit d’un email. L’interlocuteur sera beaucoup plus </a:t>
            </a:r>
            <a:r>
              <a:rPr lang="fr-FR" b="1" i="0" dirty="0">
                <a:effectLst/>
                <a:latin typeface="Inter"/>
              </a:rPr>
              <a:t>impliqué</a:t>
            </a:r>
            <a:r>
              <a:rPr lang="fr-FR" b="0" i="0" dirty="0">
                <a:effectLst/>
                <a:latin typeface="Inter"/>
              </a:rPr>
              <a:t> ! En fonction de la cible, adaptez notamment la </a:t>
            </a:r>
            <a:r>
              <a:rPr lang="fr-FR" b="1" i="0" dirty="0">
                <a:effectLst/>
                <a:latin typeface="Inter"/>
              </a:rPr>
              <a:t>formule d’appel</a:t>
            </a:r>
            <a:r>
              <a:rPr lang="fr-FR" b="0" i="0" dirty="0">
                <a:effectLst/>
                <a:latin typeface="Inter"/>
              </a:rPr>
              <a:t>, c’est-à-dire les premiers mots de votre écrit professionnel.</a:t>
            </a:r>
          </a:p>
          <a:p>
            <a:pPr algn="l"/>
            <a:r>
              <a:rPr lang="fr-FR" b="0" i="0" dirty="0">
                <a:effectLst/>
                <a:latin typeface="Inter"/>
              </a:rPr>
              <a:t>Pour les premières phrases, commencez si possible par la </a:t>
            </a:r>
            <a:r>
              <a:rPr lang="fr-FR" b="1" i="0" dirty="0">
                <a:effectLst/>
                <a:latin typeface="Inter"/>
              </a:rPr>
              <a:t>formule</a:t>
            </a:r>
            <a:r>
              <a:rPr lang="fr-FR" b="0" i="0" dirty="0">
                <a:effectLst/>
                <a:latin typeface="Inter"/>
              </a:rPr>
              <a:t> « Comme convenu / Comme évoqué lors (…) », cela permet de personnaliser votre message et de replacer le contexte, ce qui aidera votre interlocuteur à saisir plus rapidement les enjeux.</a:t>
            </a:r>
          </a:p>
          <a:p>
            <a:endParaRPr lang="fr-FR" dirty="0"/>
          </a:p>
        </p:txBody>
      </p:sp>
    </p:spTree>
    <p:extLst>
      <p:ext uri="{BB962C8B-B14F-4D97-AF65-F5344CB8AC3E}">
        <p14:creationId xmlns:p14="http://schemas.microsoft.com/office/powerpoint/2010/main" val="374097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D9EC-DC24-FBEE-F28A-9574147A67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A4B5109-7734-51DB-FF52-89F826AA0D89}"/>
              </a:ext>
            </a:extLst>
          </p:cNvPr>
          <p:cNvSpPr>
            <a:spLocks noGrp="1"/>
          </p:cNvSpPr>
          <p:nvPr>
            <p:ph type="title"/>
          </p:nvPr>
        </p:nvSpPr>
        <p:spPr/>
        <p:txBody>
          <a:bodyPr/>
          <a:lstStyle/>
          <a:p>
            <a:r>
              <a:rPr lang="fr-FR" dirty="0"/>
              <a:t>Adaptez votre écrit à votre cible</a:t>
            </a:r>
          </a:p>
        </p:txBody>
      </p:sp>
      <p:sp>
        <p:nvSpPr>
          <p:cNvPr id="3" name="Espace réservé du contenu 2">
            <a:extLst>
              <a:ext uri="{FF2B5EF4-FFF2-40B4-BE49-F238E27FC236}">
                <a16:creationId xmlns:a16="http://schemas.microsoft.com/office/drawing/2014/main" id="{5BE9BD10-9954-5820-9509-4131A54BCA54}"/>
              </a:ext>
            </a:extLst>
          </p:cNvPr>
          <p:cNvSpPr>
            <a:spLocks noGrp="1"/>
          </p:cNvSpPr>
          <p:nvPr>
            <p:ph idx="1"/>
          </p:nvPr>
        </p:nvSpPr>
        <p:spPr>
          <a:xfrm>
            <a:off x="685801" y="2384663"/>
            <a:ext cx="10131425" cy="3649133"/>
          </a:xfrm>
        </p:spPr>
        <p:txBody>
          <a:bodyPr/>
          <a:lstStyle/>
          <a:p>
            <a:r>
              <a:rPr lang="fr-FR" dirty="0">
                <a:effectLst/>
              </a:rPr>
              <a:t>Bannissez le « Suite à » ❌ qui n’est pas correct et préférez le « À la suite de » ✅.</a:t>
            </a:r>
          </a:p>
          <a:p>
            <a:pPr algn="l"/>
            <a:r>
              <a:rPr lang="fr-FR" b="0" i="0" dirty="0">
                <a:effectLst/>
                <a:latin typeface="Inter"/>
              </a:rPr>
              <a:t>Privilégiez un langage standard et compréhensible par tous. Cela évitera de commettre des impairs et sera plus simple pour vous.</a:t>
            </a:r>
          </a:p>
          <a:p>
            <a:r>
              <a:rPr lang="fr-FR" dirty="0">
                <a:effectLst/>
              </a:rPr>
              <a:t>Soyez vigilant à la </a:t>
            </a:r>
            <a:r>
              <a:rPr lang="fr-FR" b="1" dirty="0">
                <a:effectLst/>
              </a:rPr>
              <a:t>cible directe</a:t>
            </a:r>
            <a:r>
              <a:rPr lang="fr-FR" dirty="0">
                <a:effectLst/>
              </a:rPr>
              <a:t> (le ou les destinataires de votre écrit professionnel) mais aussi à la </a:t>
            </a:r>
            <a:r>
              <a:rPr lang="fr-FR" b="1" dirty="0">
                <a:effectLst/>
              </a:rPr>
              <a:t>cible indirecte</a:t>
            </a:r>
            <a:r>
              <a:rPr lang="fr-FR" dirty="0">
                <a:effectLst/>
              </a:rPr>
              <a:t> (les personnes susceptibles d’avoir accès à votre écrit professionnel).</a:t>
            </a:r>
          </a:p>
          <a:p>
            <a:r>
              <a:rPr lang="fr-FR" dirty="0">
                <a:effectLst/>
              </a:rPr>
              <a:t>En effet, votre écrit professionnel pourrait se retrouver entre les mains d’une personne qui n’était pas le destinataire à l’origine (du fait d'un transfert de mail par exemple).</a:t>
            </a:r>
          </a:p>
          <a:p>
            <a:r>
              <a:rPr lang="fr-FR" dirty="0">
                <a:effectLst/>
              </a:rPr>
              <a:t>Cela vous évitera de commettre une maladresse, comme par exemple diffuser des informations sensibles ou adopter un ton qui n’est pas adapté.</a:t>
            </a:r>
          </a:p>
          <a:p>
            <a:endParaRPr lang="fr-FR" dirty="0"/>
          </a:p>
        </p:txBody>
      </p:sp>
    </p:spTree>
    <p:extLst>
      <p:ext uri="{BB962C8B-B14F-4D97-AF65-F5344CB8AC3E}">
        <p14:creationId xmlns:p14="http://schemas.microsoft.com/office/powerpoint/2010/main" val="2427326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C9721-F79B-049E-F508-78F417BE9A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5137BB-86D0-8C42-72E1-03BBDC2D426C}"/>
              </a:ext>
            </a:extLst>
          </p:cNvPr>
          <p:cNvSpPr>
            <a:spLocks noGrp="1"/>
          </p:cNvSpPr>
          <p:nvPr>
            <p:ph type="title"/>
          </p:nvPr>
        </p:nvSpPr>
        <p:spPr/>
        <p:txBody>
          <a:bodyPr/>
          <a:lstStyle/>
          <a:p>
            <a:r>
              <a:rPr lang="fr-FR" dirty="0"/>
              <a:t>Adaptez les premières lignes à votre destinataire</a:t>
            </a:r>
          </a:p>
        </p:txBody>
      </p:sp>
      <p:sp>
        <p:nvSpPr>
          <p:cNvPr id="3" name="Espace réservé du contenu 2">
            <a:extLst>
              <a:ext uri="{FF2B5EF4-FFF2-40B4-BE49-F238E27FC236}">
                <a16:creationId xmlns:a16="http://schemas.microsoft.com/office/drawing/2014/main" id="{1B141724-AA94-C357-6F40-99E835F50075}"/>
              </a:ext>
            </a:extLst>
          </p:cNvPr>
          <p:cNvSpPr>
            <a:spLocks noGrp="1"/>
          </p:cNvSpPr>
          <p:nvPr>
            <p:ph idx="1"/>
          </p:nvPr>
        </p:nvSpPr>
        <p:spPr>
          <a:xfrm>
            <a:off x="685801" y="2384663"/>
            <a:ext cx="10131425" cy="3649133"/>
          </a:xfrm>
        </p:spPr>
        <p:txBody>
          <a:bodyPr/>
          <a:lstStyle/>
          <a:p>
            <a:pPr algn="l"/>
            <a:r>
              <a:rPr lang="fr-FR" b="0" i="0" dirty="0">
                <a:effectLst/>
                <a:latin typeface="Inter"/>
              </a:rPr>
              <a:t>Afin d’anticiper comment va être reçu votre écrit professionnel, mettez-vous dans la peau de votre interlocuteur.</a:t>
            </a:r>
          </a:p>
          <a:p>
            <a:pPr algn="l">
              <a:buFont typeface="Arial" panose="020B0604020202020204" pitchFamily="34" charset="0"/>
              <a:buChar char="•"/>
            </a:pPr>
            <a:r>
              <a:rPr lang="fr-FR" b="0" i="0" dirty="0">
                <a:effectLst/>
                <a:latin typeface="Inter"/>
              </a:rPr>
              <a:t>L’interlocuteur souhaite un texte </a:t>
            </a:r>
            <a:r>
              <a:rPr lang="fr-FR" b="1" i="0" dirty="0">
                <a:effectLst/>
                <a:latin typeface="Inter"/>
              </a:rPr>
              <a:t>clair</a:t>
            </a:r>
            <a:r>
              <a:rPr lang="fr-FR" b="0" i="0" dirty="0">
                <a:effectLst/>
                <a:latin typeface="Inter"/>
              </a:rPr>
              <a:t>, c’est-à-dire qui ne nécessitera pas d’effort de compréhension de sa part. Faites donc preuve de pédagogie.</a:t>
            </a:r>
          </a:p>
          <a:p>
            <a:pPr algn="l">
              <a:buFont typeface="Arial" panose="020B0604020202020204" pitchFamily="34" charset="0"/>
              <a:buChar char="•"/>
            </a:pPr>
            <a:r>
              <a:rPr lang="fr-FR" b="0" i="0" dirty="0">
                <a:effectLst/>
                <a:latin typeface="Inter"/>
              </a:rPr>
              <a:t>L’interlocuteur ne souhaite pas devoir fournir un effort de recherche d’informations complémentaires lorsqu’il recevra votre écrit. Votre document doit donc être </a:t>
            </a:r>
            <a:r>
              <a:rPr lang="fr-FR" b="1" i="0" dirty="0">
                <a:effectLst/>
                <a:latin typeface="Inter"/>
              </a:rPr>
              <a:t>concis mais complet</a:t>
            </a:r>
            <a:r>
              <a:rPr lang="fr-FR" b="0" i="0" dirty="0">
                <a:effectLst/>
                <a:latin typeface="Inter"/>
              </a:rPr>
              <a:t>.</a:t>
            </a:r>
          </a:p>
          <a:p>
            <a:pPr algn="l">
              <a:buFont typeface="Arial" panose="020B0604020202020204" pitchFamily="34" charset="0"/>
              <a:buChar char="•"/>
            </a:pPr>
            <a:r>
              <a:rPr lang="fr-FR" b="0" i="0" dirty="0">
                <a:effectLst/>
                <a:latin typeface="Inter"/>
              </a:rPr>
              <a:t>Enfin, vous devez vous interroger avant d'écrire sur les </a:t>
            </a:r>
            <a:r>
              <a:rPr lang="fr-FR" b="1" i="0" dirty="0">
                <a:effectLst/>
                <a:latin typeface="Inter"/>
              </a:rPr>
              <a:t>raisons</a:t>
            </a:r>
            <a:r>
              <a:rPr lang="fr-FR" b="0" i="0" dirty="0">
                <a:effectLst/>
                <a:latin typeface="Inter"/>
              </a:rPr>
              <a:t> qui pousseront votre lecteur à passer du temps à vous lire : va-t-il s’informer ? Être en mesure de décider d’une action à mener ? Apprendre quelque chose ? Vérifiez donc que votre écrit correspond à son besoin.</a:t>
            </a:r>
          </a:p>
          <a:p>
            <a:endParaRPr lang="fr-FR" dirty="0"/>
          </a:p>
        </p:txBody>
      </p:sp>
    </p:spTree>
    <p:extLst>
      <p:ext uri="{BB962C8B-B14F-4D97-AF65-F5344CB8AC3E}">
        <p14:creationId xmlns:p14="http://schemas.microsoft.com/office/powerpoint/2010/main" val="168896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38325-67CC-42E4-9E23-57D5625BB1AA}"/>
              </a:ext>
            </a:extLst>
          </p:cNvPr>
          <p:cNvSpPr>
            <a:spLocks noGrp="1"/>
          </p:cNvSpPr>
          <p:nvPr>
            <p:ph type="title"/>
          </p:nvPr>
        </p:nvSpPr>
        <p:spPr>
          <a:xfrm>
            <a:off x="685801" y="609601"/>
            <a:ext cx="10131425" cy="762000"/>
          </a:xfrm>
        </p:spPr>
        <p:txBody>
          <a:bodyPr/>
          <a:lstStyle/>
          <a:p>
            <a:r>
              <a:rPr lang="fr-FR" dirty="0"/>
              <a:t>Soyez au clair sur :</a:t>
            </a:r>
          </a:p>
        </p:txBody>
      </p:sp>
      <p:sp>
        <p:nvSpPr>
          <p:cNvPr id="3" name="Espace réservé du contenu 2">
            <a:extLst>
              <a:ext uri="{FF2B5EF4-FFF2-40B4-BE49-F238E27FC236}">
                <a16:creationId xmlns:a16="http://schemas.microsoft.com/office/drawing/2014/main" id="{BF818B90-18EA-43B9-977E-2BAA65660A2D}"/>
              </a:ext>
            </a:extLst>
          </p:cNvPr>
          <p:cNvSpPr>
            <a:spLocks noGrp="1"/>
          </p:cNvSpPr>
          <p:nvPr>
            <p:ph idx="1"/>
          </p:nvPr>
        </p:nvSpPr>
        <p:spPr>
          <a:xfrm>
            <a:off x="685801" y="1698173"/>
            <a:ext cx="11033448" cy="4792824"/>
          </a:xfrm>
        </p:spPr>
        <p:txBody>
          <a:bodyPr>
            <a:normAutofit fontScale="92500" lnSpcReduction="20000"/>
          </a:bodyPr>
          <a:lstStyle/>
          <a:p>
            <a:r>
              <a:rPr lang="fr-FR" dirty="0"/>
              <a:t>•	Votre parcours</a:t>
            </a:r>
          </a:p>
          <a:p>
            <a:r>
              <a:rPr lang="fr-FR" dirty="0"/>
              <a:t>Remémorez-vous les étapes principales de votre parcours, les dates importantes, ainsi que la durée et le</a:t>
            </a:r>
          </a:p>
          <a:p>
            <a:r>
              <a:rPr lang="fr-FR" dirty="0"/>
              <a:t>contenu des différents postes que vous avez occupés.</a:t>
            </a:r>
          </a:p>
          <a:p>
            <a:endParaRPr lang="fr-FR" dirty="0"/>
          </a:p>
          <a:p>
            <a:r>
              <a:rPr lang="fr-FR" dirty="0"/>
              <a:t>•	Vos atouts</a:t>
            </a:r>
          </a:p>
          <a:p>
            <a:r>
              <a:rPr lang="fr-FR" dirty="0"/>
              <a:t>Vous devez savoir précisément ce qui fait de vous un candidat intéressant pour ce poste. Ayez en tête des exemples prouvant que vous maîtrisez certaines techniques ou attestant de vos savoir-être.</a:t>
            </a:r>
          </a:p>
          <a:p>
            <a:endParaRPr lang="fr-FR" dirty="0"/>
          </a:p>
          <a:p>
            <a:r>
              <a:rPr lang="fr-FR" dirty="0"/>
              <a:t>•	Les questions que vous désirez poser</a:t>
            </a:r>
          </a:p>
          <a:p>
            <a:r>
              <a:rPr lang="fr-FR" dirty="0"/>
              <a:t>Lorsqu’on vous demande si vous avez des questions à poser, évitez les formules banales qui laissent croire</a:t>
            </a:r>
          </a:p>
          <a:p>
            <a:r>
              <a:rPr lang="fr-FR" dirty="0"/>
              <a:t> </a:t>
            </a:r>
          </a:p>
          <a:p>
            <a:r>
              <a:rPr lang="fr-FR" dirty="0"/>
              <a:t>que vous manquez de motivation ou d’intérêt pour le poste. Référez-vous à notre liste de questions à poser au recruteur </a:t>
            </a:r>
          </a:p>
          <a:p>
            <a:r>
              <a:rPr lang="fr-FR" dirty="0"/>
              <a:t>L’annonce était certainement lacunaire. Faites-vous préciser les points que vous jugez importants pour prendre votre décision (par ex. : « qu’entendez-vous par poste évolutif ? »).</a:t>
            </a:r>
          </a:p>
          <a:p>
            <a:endParaRPr lang="fr-FR" dirty="0"/>
          </a:p>
        </p:txBody>
      </p:sp>
    </p:spTree>
    <p:extLst>
      <p:ext uri="{BB962C8B-B14F-4D97-AF65-F5344CB8AC3E}">
        <p14:creationId xmlns:p14="http://schemas.microsoft.com/office/powerpoint/2010/main" val="1312881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3081E7-BE34-82D2-792C-E7C8D643ECCC}"/>
              </a:ext>
            </a:extLst>
          </p:cNvPr>
          <p:cNvSpPr>
            <a:spLocks noGrp="1"/>
          </p:cNvSpPr>
          <p:nvPr>
            <p:ph type="title"/>
          </p:nvPr>
        </p:nvSpPr>
        <p:spPr/>
        <p:txBody>
          <a:bodyPr/>
          <a:lstStyle/>
          <a:p>
            <a:r>
              <a:rPr lang="fr-FR" dirty="0"/>
              <a:t>Exemple de synthèse en introduction :</a:t>
            </a:r>
            <a:br>
              <a:rPr lang="fr-FR" dirty="0"/>
            </a:br>
            <a:endParaRPr lang="fr-FR" dirty="0"/>
          </a:p>
        </p:txBody>
      </p:sp>
      <p:sp>
        <p:nvSpPr>
          <p:cNvPr id="3" name="Espace réservé du contenu 2">
            <a:extLst>
              <a:ext uri="{FF2B5EF4-FFF2-40B4-BE49-F238E27FC236}">
                <a16:creationId xmlns:a16="http://schemas.microsoft.com/office/drawing/2014/main" id="{BBFB3223-FA0A-9C87-24FA-0E6ED180B9C8}"/>
              </a:ext>
            </a:extLst>
          </p:cNvPr>
          <p:cNvSpPr>
            <a:spLocks noGrp="1"/>
          </p:cNvSpPr>
          <p:nvPr>
            <p:ph idx="1"/>
          </p:nvPr>
        </p:nvSpPr>
        <p:spPr/>
        <p:txBody>
          <a:bodyPr>
            <a:normAutofit fontScale="92500" lnSpcReduction="20000"/>
          </a:bodyPr>
          <a:lstStyle/>
          <a:p>
            <a:pPr marL="0" indent="0">
              <a:buNone/>
            </a:pPr>
            <a:r>
              <a:rPr lang="fr-FR" dirty="0"/>
              <a:t>« Bonjour Mathieu,</a:t>
            </a:r>
          </a:p>
          <a:p>
            <a:pPr marL="0" indent="0">
              <a:buNone/>
            </a:pPr>
            <a:r>
              <a:rPr lang="fr-FR" dirty="0"/>
              <a:t>Comme évoqué lors de la réunion du 12 mars dernier, je reviens vers toi concernant la possibilité d’obtenir une réduction d’impôt mécénat pour les dons réalisés en 2017.</a:t>
            </a:r>
          </a:p>
          <a:p>
            <a:pPr marL="0" indent="0">
              <a:buNone/>
            </a:pPr>
            <a:r>
              <a:rPr lang="fr-FR" dirty="0"/>
              <a:t>Les dons effectués en 2017 pourront donner lieu à application d’une réduction d’impôt mécénat, à hauteur de 60 % du montant des dons effectués.</a:t>
            </a:r>
          </a:p>
          <a:p>
            <a:pPr marL="0" indent="0">
              <a:buNone/>
            </a:pPr>
            <a:endParaRPr lang="fr-FR" dirty="0"/>
          </a:p>
          <a:p>
            <a:pPr marL="0" indent="0">
              <a:buNone/>
            </a:pPr>
            <a:r>
              <a:rPr lang="fr-FR" dirty="0"/>
              <a:t>Les conditions de fond et de forme à respecter sont les suivantes :</a:t>
            </a:r>
          </a:p>
          <a:p>
            <a:pPr marL="0" indent="0">
              <a:buNone/>
            </a:pPr>
            <a:r>
              <a:rPr lang="fr-FR" dirty="0"/>
              <a:t>(…)</a:t>
            </a:r>
          </a:p>
          <a:p>
            <a:endParaRPr lang="fr-FR" dirty="0"/>
          </a:p>
          <a:p>
            <a:pPr marL="0" indent="0">
              <a:buNone/>
            </a:pPr>
            <a:r>
              <a:rPr lang="fr-FR" dirty="0"/>
              <a:t>Bien cordialement,</a:t>
            </a:r>
          </a:p>
          <a:p>
            <a:pPr marL="0" indent="0">
              <a:buNone/>
            </a:pPr>
            <a:r>
              <a:rPr lang="fr-FR" dirty="0"/>
              <a:t>Thomas ».</a:t>
            </a:r>
          </a:p>
        </p:txBody>
      </p:sp>
    </p:spTree>
    <p:extLst>
      <p:ext uri="{BB962C8B-B14F-4D97-AF65-F5344CB8AC3E}">
        <p14:creationId xmlns:p14="http://schemas.microsoft.com/office/powerpoint/2010/main" val="3231961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87A44-E99C-50FC-CFA1-BBB44F0218AE}"/>
              </a:ext>
            </a:extLst>
          </p:cNvPr>
          <p:cNvSpPr>
            <a:spLocks noGrp="1"/>
          </p:cNvSpPr>
          <p:nvPr>
            <p:ph type="title"/>
          </p:nvPr>
        </p:nvSpPr>
        <p:spPr/>
        <p:txBody>
          <a:bodyPr/>
          <a:lstStyle/>
          <a:p>
            <a:r>
              <a:rPr lang="fr-FR" dirty="0"/>
              <a:t>Choisissez le format le plus pertinent</a:t>
            </a:r>
          </a:p>
        </p:txBody>
      </p:sp>
      <p:sp>
        <p:nvSpPr>
          <p:cNvPr id="3" name="Espace réservé du contenu 2">
            <a:extLst>
              <a:ext uri="{FF2B5EF4-FFF2-40B4-BE49-F238E27FC236}">
                <a16:creationId xmlns:a16="http://schemas.microsoft.com/office/drawing/2014/main" id="{3826A440-5CF2-6AD2-22A3-873130A98F76}"/>
              </a:ext>
            </a:extLst>
          </p:cNvPr>
          <p:cNvSpPr>
            <a:spLocks noGrp="1"/>
          </p:cNvSpPr>
          <p:nvPr>
            <p:ph idx="1"/>
          </p:nvPr>
        </p:nvSpPr>
        <p:spPr/>
        <p:txBody>
          <a:bodyPr/>
          <a:lstStyle/>
          <a:p>
            <a:pPr algn="l"/>
            <a:r>
              <a:rPr lang="fr-FR" b="0" i="0" dirty="0">
                <a:effectLst/>
                <a:latin typeface="Inter"/>
              </a:rPr>
              <a:t>En fonction de votre objectif et de votre cible, que vous avez déjà définis, vous devez choisir le format le plus pertinent, c’est-à-dire le format qui vous permettra de communiquer de manière fluide, mais aussi de capitaliser sur votre travail, en vue d’une possible réutilisation.</a:t>
            </a:r>
          </a:p>
          <a:p>
            <a:r>
              <a:rPr lang="fr-FR" dirty="0">
                <a:effectLst/>
              </a:rPr>
              <a:t>Il existe plusieurs types de format que nous allons détailler :</a:t>
            </a:r>
          </a:p>
          <a:p>
            <a:pPr>
              <a:buFont typeface="Arial" panose="020B0604020202020204" pitchFamily="34" charset="0"/>
              <a:buChar char="•"/>
            </a:pPr>
            <a:r>
              <a:rPr lang="fr-FR" dirty="0">
                <a:effectLst/>
              </a:rPr>
              <a:t>la note de service ou note d'instructions ;</a:t>
            </a:r>
          </a:p>
          <a:p>
            <a:pPr>
              <a:buFont typeface="Arial" panose="020B0604020202020204" pitchFamily="34" charset="0"/>
              <a:buChar char="•"/>
            </a:pPr>
            <a:r>
              <a:rPr lang="fr-FR" dirty="0">
                <a:effectLst/>
              </a:rPr>
              <a:t>la note d'information ;</a:t>
            </a:r>
          </a:p>
          <a:p>
            <a:pPr>
              <a:buFont typeface="Arial" panose="020B0604020202020204" pitchFamily="34" charset="0"/>
              <a:buChar char="•"/>
            </a:pPr>
            <a:r>
              <a:rPr lang="fr-FR" dirty="0">
                <a:effectLst/>
              </a:rPr>
              <a:t>la note d'analyse ;</a:t>
            </a:r>
          </a:p>
          <a:p>
            <a:pPr>
              <a:buFont typeface="Arial" panose="020B0604020202020204" pitchFamily="34" charset="0"/>
              <a:buChar char="•"/>
            </a:pPr>
            <a:r>
              <a:rPr lang="fr-FR" dirty="0">
                <a:effectLst/>
              </a:rPr>
              <a:t>la note de synthèse ;</a:t>
            </a:r>
          </a:p>
          <a:p>
            <a:pPr>
              <a:buFont typeface="Arial" panose="020B0604020202020204" pitchFamily="34" charset="0"/>
              <a:buChar char="•"/>
            </a:pPr>
            <a:r>
              <a:rPr lang="fr-FR" dirty="0">
                <a:effectLst/>
              </a:rPr>
              <a:t>le compte-rendu.</a:t>
            </a:r>
          </a:p>
          <a:p>
            <a:endParaRPr lang="fr-FR" dirty="0"/>
          </a:p>
        </p:txBody>
      </p:sp>
    </p:spTree>
    <p:extLst>
      <p:ext uri="{BB962C8B-B14F-4D97-AF65-F5344CB8AC3E}">
        <p14:creationId xmlns:p14="http://schemas.microsoft.com/office/powerpoint/2010/main" val="2800350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7AE351-174F-1C39-70EA-71C56F132D31}"/>
              </a:ext>
            </a:extLst>
          </p:cNvPr>
          <p:cNvSpPr>
            <a:spLocks noGrp="1"/>
          </p:cNvSpPr>
          <p:nvPr>
            <p:ph type="title"/>
          </p:nvPr>
        </p:nvSpPr>
        <p:spPr/>
        <p:txBody>
          <a:bodyPr/>
          <a:lstStyle/>
          <a:p>
            <a:r>
              <a:rPr lang="fr-FR" dirty="0"/>
              <a:t>Choisissez entre les différents types de format</a:t>
            </a:r>
          </a:p>
        </p:txBody>
      </p:sp>
      <p:sp>
        <p:nvSpPr>
          <p:cNvPr id="3" name="Espace réservé du contenu 2">
            <a:extLst>
              <a:ext uri="{FF2B5EF4-FFF2-40B4-BE49-F238E27FC236}">
                <a16:creationId xmlns:a16="http://schemas.microsoft.com/office/drawing/2014/main" id="{1C11FD5D-CA17-9BD1-21C3-5CD90741AF5B}"/>
              </a:ext>
            </a:extLst>
          </p:cNvPr>
          <p:cNvSpPr>
            <a:spLocks noGrp="1"/>
          </p:cNvSpPr>
          <p:nvPr>
            <p:ph idx="1"/>
          </p:nvPr>
        </p:nvSpPr>
        <p:spPr/>
        <p:txBody>
          <a:bodyPr/>
          <a:lstStyle/>
          <a:p>
            <a:pPr algn="l"/>
            <a:r>
              <a:rPr lang="fr-FR" b="1" i="0" dirty="0">
                <a:effectLst/>
                <a:latin typeface="Inter"/>
              </a:rPr>
              <a:t>La note de service ou note d’instructions</a:t>
            </a:r>
          </a:p>
          <a:p>
            <a:pPr algn="l"/>
            <a:r>
              <a:rPr lang="fr-FR" b="0" i="0" dirty="0">
                <a:effectLst/>
                <a:latin typeface="Inter"/>
              </a:rPr>
              <a:t>Une note d’instructions est un document écrit qui retrace un processus interne à l’entreprise, un mode de fonctionnement. La note d’instruction aura pour but de matérialiser à l’écrit des pratiques ou des positions de l’entreprise. Cela permet de mettre en place des process et contribue ainsi à la bonne gestion de votre entreprise. Ces informations ont vocation à rester un certain temps dans l'entreprise, c'est pourquoi ils diffèrent d'une simple note d'information.</a:t>
            </a:r>
          </a:p>
          <a:p>
            <a:pPr algn="l"/>
            <a:r>
              <a:rPr lang="fr-FR" b="1" i="0" dirty="0">
                <a:effectLst/>
                <a:latin typeface="Inter"/>
              </a:rPr>
              <a:t>La note d’information</a:t>
            </a:r>
          </a:p>
          <a:p>
            <a:pPr algn="l"/>
            <a:r>
              <a:rPr lang="fr-FR" b="0" i="0" dirty="0">
                <a:effectLst/>
                <a:latin typeface="Inter"/>
              </a:rPr>
              <a:t>Une note d’information est un document écrit qui transmet une information dans le cadre des activités de l’entreprise. Elle pourra être transmise par email ou via l'intranet ou la messagerie interne de l'entreprise.</a:t>
            </a:r>
          </a:p>
          <a:p>
            <a:endParaRPr lang="fr-FR" dirty="0"/>
          </a:p>
        </p:txBody>
      </p:sp>
    </p:spTree>
    <p:extLst>
      <p:ext uri="{BB962C8B-B14F-4D97-AF65-F5344CB8AC3E}">
        <p14:creationId xmlns:p14="http://schemas.microsoft.com/office/powerpoint/2010/main" val="3286672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EE7DE-7F92-9A9D-5B11-5B9E66EA49A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8B6CF7-AF3B-F24F-0437-46F0B3E0489C}"/>
              </a:ext>
            </a:extLst>
          </p:cNvPr>
          <p:cNvSpPr>
            <a:spLocks noGrp="1"/>
          </p:cNvSpPr>
          <p:nvPr>
            <p:ph type="title"/>
          </p:nvPr>
        </p:nvSpPr>
        <p:spPr/>
        <p:txBody>
          <a:bodyPr/>
          <a:lstStyle/>
          <a:p>
            <a:r>
              <a:rPr lang="fr-FR" dirty="0"/>
              <a:t>Choisissez entre les différents types de format</a:t>
            </a:r>
          </a:p>
        </p:txBody>
      </p:sp>
      <p:sp>
        <p:nvSpPr>
          <p:cNvPr id="3" name="Espace réservé du contenu 2">
            <a:extLst>
              <a:ext uri="{FF2B5EF4-FFF2-40B4-BE49-F238E27FC236}">
                <a16:creationId xmlns:a16="http://schemas.microsoft.com/office/drawing/2014/main" id="{06FA813A-24DF-915B-93E7-FFC39F37E510}"/>
              </a:ext>
            </a:extLst>
          </p:cNvPr>
          <p:cNvSpPr>
            <a:spLocks noGrp="1"/>
          </p:cNvSpPr>
          <p:nvPr>
            <p:ph idx="1"/>
          </p:nvPr>
        </p:nvSpPr>
        <p:spPr/>
        <p:txBody>
          <a:bodyPr>
            <a:normAutofit fontScale="92500" lnSpcReduction="10000"/>
          </a:bodyPr>
          <a:lstStyle/>
          <a:p>
            <a:pPr algn="l"/>
            <a:r>
              <a:rPr lang="fr-FR" b="1" i="0" dirty="0">
                <a:effectLst/>
                <a:latin typeface="Inter"/>
              </a:rPr>
              <a:t>La note d’analyse</a:t>
            </a:r>
          </a:p>
          <a:p>
            <a:pPr algn="l"/>
            <a:r>
              <a:rPr lang="fr-FR" b="0" i="0" dirty="0">
                <a:effectLst/>
                <a:latin typeface="Inter"/>
              </a:rPr>
              <a:t>Une note d’analyse est un document écrit qui permet de retracer une analyse effectuée sur un sujet donné. La note d’analyse est souvent rédigée par des spécialistes au sein de l’entreprise.</a:t>
            </a:r>
          </a:p>
          <a:p>
            <a:pPr algn="l"/>
            <a:r>
              <a:rPr lang="fr-FR" b="0" i="0" dirty="0">
                <a:effectLst/>
                <a:latin typeface="Inter"/>
              </a:rPr>
              <a:t>Par exemple,</a:t>
            </a:r>
            <a:r>
              <a:rPr lang="fr-FR" b="1" i="0" dirty="0">
                <a:effectLst/>
                <a:latin typeface="Inter"/>
              </a:rPr>
              <a:t> </a:t>
            </a:r>
            <a:r>
              <a:rPr lang="fr-FR" b="0" i="0" dirty="0">
                <a:effectLst/>
                <a:latin typeface="Inter"/>
              </a:rPr>
              <a:t>une note d’analyse fiscale rédigée par les fiscalistes ou une note d’analyse comptable par les comptables, à destination des autres équipes dans l'entreprise.</a:t>
            </a:r>
          </a:p>
          <a:p>
            <a:endParaRPr lang="fr-FR" dirty="0"/>
          </a:p>
          <a:p>
            <a:pPr algn="l"/>
            <a:r>
              <a:rPr lang="fr-FR" b="1" i="0" dirty="0">
                <a:effectLst/>
                <a:latin typeface="Inter"/>
              </a:rPr>
              <a:t>La note de synthèse</a:t>
            </a:r>
          </a:p>
          <a:p>
            <a:pPr algn="l"/>
            <a:r>
              <a:rPr lang="fr-FR" b="0" i="0" dirty="0">
                <a:effectLst/>
                <a:latin typeface="Inter"/>
              </a:rPr>
              <a:t>La note de synthèse est un écrit professionnel qui vise à résumer de manière synthétique et ordonnée plusieurs documents, soit sous forme de texte, soit sous forme de représentations (schémas).</a:t>
            </a:r>
          </a:p>
          <a:p>
            <a:pPr algn="l"/>
            <a:r>
              <a:rPr lang="fr-FR" b="0" i="0" dirty="0">
                <a:effectLst/>
                <a:latin typeface="Inter"/>
              </a:rPr>
              <a:t>L’objectif de la note de synthèse est donc de faire du gagner du temps au lecteur qui pourra s’y référer pour avoir une vue d’ensemble sur l’intégralité des documents.</a:t>
            </a:r>
          </a:p>
          <a:p>
            <a:endParaRPr lang="fr-FR" dirty="0"/>
          </a:p>
        </p:txBody>
      </p:sp>
    </p:spTree>
    <p:extLst>
      <p:ext uri="{BB962C8B-B14F-4D97-AF65-F5344CB8AC3E}">
        <p14:creationId xmlns:p14="http://schemas.microsoft.com/office/powerpoint/2010/main" val="300009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72CB-FF44-2452-2FC3-CC3981B847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469E78-CC10-0CE2-3361-09495F54C90A}"/>
              </a:ext>
            </a:extLst>
          </p:cNvPr>
          <p:cNvSpPr>
            <a:spLocks noGrp="1"/>
          </p:cNvSpPr>
          <p:nvPr>
            <p:ph type="title"/>
          </p:nvPr>
        </p:nvSpPr>
        <p:spPr/>
        <p:txBody>
          <a:bodyPr/>
          <a:lstStyle/>
          <a:p>
            <a:r>
              <a:rPr lang="fr-FR" dirty="0"/>
              <a:t>Choisissez entre les différents types de format</a:t>
            </a:r>
          </a:p>
        </p:txBody>
      </p:sp>
      <p:sp>
        <p:nvSpPr>
          <p:cNvPr id="3" name="Espace réservé du contenu 2">
            <a:extLst>
              <a:ext uri="{FF2B5EF4-FFF2-40B4-BE49-F238E27FC236}">
                <a16:creationId xmlns:a16="http://schemas.microsoft.com/office/drawing/2014/main" id="{CC314A62-D765-6A52-5436-83CD4B701718}"/>
              </a:ext>
            </a:extLst>
          </p:cNvPr>
          <p:cNvSpPr>
            <a:spLocks noGrp="1"/>
          </p:cNvSpPr>
          <p:nvPr>
            <p:ph idx="1"/>
          </p:nvPr>
        </p:nvSpPr>
        <p:spPr/>
        <p:txBody>
          <a:bodyPr>
            <a:normAutofit fontScale="92500" lnSpcReduction="20000"/>
          </a:bodyPr>
          <a:lstStyle/>
          <a:p>
            <a:pPr algn="l"/>
            <a:r>
              <a:rPr lang="fr-FR" b="1" i="0" dirty="0">
                <a:effectLst/>
                <a:latin typeface="Inter"/>
              </a:rPr>
              <a:t>Le compte-rendu</a:t>
            </a:r>
          </a:p>
          <a:p>
            <a:pPr algn="l"/>
            <a:r>
              <a:rPr lang="fr-FR" b="0" i="0" dirty="0">
                <a:effectLst/>
                <a:latin typeface="Inter"/>
              </a:rPr>
              <a:t>Le compte-rendu de réunion est un écrit professionnel interne qui relate de façon plus ou moins détaillé (selon sa forme) le contenu d’une réunion auquel le rédacteur a assisté.</a:t>
            </a:r>
          </a:p>
          <a:p>
            <a:pPr algn="l"/>
            <a:r>
              <a:rPr lang="fr-FR" b="0" i="0" dirty="0">
                <a:effectLst/>
                <a:latin typeface="Inter"/>
              </a:rPr>
              <a:t>Le compte-rendu peut prendre plusieurs formes :</a:t>
            </a:r>
          </a:p>
          <a:p>
            <a:pPr algn="l">
              <a:buFont typeface="Arial" panose="020B0604020202020204" pitchFamily="34" charset="0"/>
              <a:buChar char="•"/>
            </a:pPr>
            <a:r>
              <a:rPr lang="fr-FR" b="0" i="0" dirty="0">
                <a:effectLst/>
                <a:latin typeface="Inter"/>
              </a:rPr>
              <a:t>Le </a:t>
            </a:r>
            <a:r>
              <a:rPr lang="fr-FR" b="1" i="0" dirty="0">
                <a:effectLst/>
                <a:latin typeface="Inter"/>
              </a:rPr>
              <a:t>compte-rendu chronologique</a:t>
            </a:r>
            <a:r>
              <a:rPr lang="fr-FR" b="0" i="0" dirty="0">
                <a:effectLst/>
                <a:latin typeface="Inter"/>
              </a:rPr>
              <a:t> suit un plan linéaire, en retraçant l’intégralité des échanges oraux. Il n’est utilisé que lorsqu’il est important de mettre en évidence les positions individuelles de chacun des intervenants.</a:t>
            </a:r>
          </a:p>
          <a:p>
            <a:pPr algn="l">
              <a:buFont typeface="Arial" panose="020B0604020202020204" pitchFamily="34" charset="0"/>
              <a:buChar char="•"/>
            </a:pPr>
            <a:r>
              <a:rPr lang="fr-FR" b="0" i="0" dirty="0">
                <a:effectLst/>
                <a:latin typeface="Inter"/>
              </a:rPr>
              <a:t>Le </a:t>
            </a:r>
            <a:r>
              <a:rPr lang="fr-FR" b="1" i="0" dirty="0">
                <a:effectLst/>
                <a:latin typeface="Inter"/>
              </a:rPr>
              <a:t>compte-rendu synthétique</a:t>
            </a:r>
            <a:r>
              <a:rPr lang="fr-FR" b="0" i="0" dirty="0">
                <a:effectLst/>
                <a:latin typeface="Inter"/>
              </a:rPr>
              <a:t> reconstruit l’ensemble des interventions de manière résumée. Le rédacteur réalise donc un travail de synthèse. Il supprimera notamment la mention de la personne auteure de l’intervention orale.</a:t>
            </a:r>
          </a:p>
          <a:p>
            <a:pPr algn="l">
              <a:buFont typeface="Arial" panose="020B0604020202020204" pitchFamily="34" charset="0"/>
              <a:buChar char="•"/>
            </a:pPr>
            <a:r>
              <a:rPr lang="fr-FR" b="1" i="0" dirty="0">
                <a:effectLst/>
                <a:latin typeface="Inter"/>
              </a:rPr>
              <a:t>Le compte-rendu synoptique</a:t>
            </a:r>
            <a:r>
              <a:rPr lang="fr-FR" b="0" i="0" dirty="0">
                <a:effectLst/>
                <a:latin typeface="Inter"/>
              </a:rPr>
              <a:t> est un compte-rendu réalisé sous forme de tableau. Le compte-rendu suit un plan thématique et est rédigé de manière très synthétique.</a:t>
            </a:r>
          </a:p>
          <a:p>
            <a:endParaRPr lang="fr-FR" dirty="0"/>
          </a:p>
        </p:txBody>
      </p:sp>
    </p:spTree>
    <p:extLst>
      <p:ext uri="{BB962C8B-B14F-4D97-AF65-F5344CB8AC3E}">
        <p14:creationId xmlns:p14="http://schemas.microsoft.com/office/powerpoint/2010/main" val="2285261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E463A-46FF-9CB7-91CF-690EC247AD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F0C9DF-E9FA-829E-BE7F-687CFDB1AC6D}"/>
              </a:ext>
            </a:extLst>
          </p:cNvPr>
          <p:cNvSpPr>
            <a:spLocks noGrp="1"/>
          </p:cNvSpPr>
          <p:nvPr>
            <p:ph type="title"/>
          </p:nvPr>
        </p:nvSpPr>
        <p:spPr/>
        <p:txBody>
          <a:bodyPr/>
          <a:lstStyle/>
          <a:p>
            <a:r>
              <a:rPr lang="fr-FR" dirty="0"/>
              <a:t>Choisissez entre les différents types de format</a:t>
            </a:r>
          </a:p>
        </p:txBody>
      </p:sp>
      <p:sp>
        <p:nvSpPr>
          <p:cNvPr id="3" name="Espace réservé du contenu 2">
            <a:extLst>
              <a:ext uri="{FF2B5EF4-FFF2-40B4-BE49-F238E27FC236}">
                <a16:creationId xmlns:a16="http://schemas.microsoft.com/office/drawing/2014/main" id="{7AE20A95-8631-9DB9-6331-493CBEE2B081}"/>
              </a:ext>
            </a:extLst>
          </p:cNvPr>
          <p:cNvSpPr>
            <a:spLocks noGrp="1"/>
          </p:cNvSpPr>
          <p:nvPr>
            <p:ph idx="1"/>
          </p:nvPr>
        </p:nvSpPr>
        <p:spPr>
          <a:xfrm>
            <a:off x="685801" y="2310018"/>
            <a:ext cx="10131425" cy="4106333"/>
          </a:xfrm>
        </p:spPr>
        <p:txBody>
          <a:bodyPr>
            <a:normAutofit fontScale="92500" lnSpcReduction="10000"/>
          </a:bodyPr>
          <a:lstStyle/>
          <a:p>
            <a:pPr algn="l"/>
            <a:r>
              <a:rPr lang="fr-FR" b="0" i="0" dirty="0">
                <a:effectLst/>
                <a:latin typeface="Inter"/>
              </a:rPr>
              <a:t>Le compte-rendu a trois objectifs.</a:t>
            </a:r>
          </a:p>
          <a:p>
            <a:pPr algn="l">
              <a:buFont typeface="Arial" panose="020B0604020202020204" pitchFamily="34" charset="0"/>
              <a:buChar char="•"/>
            </a:pPr>
            <a:r>
              <a:rPr lang="fr-FR" b="0" i="0" dirty="0">
                <a:effectLst/>
                <a:latin typeface="Inter"/>
              </a:rPr>
              <a:t>Il sert à </a:t>
            </a:r>
            <a:r>
              <a:rPr lang="fr-FR" b="1" i="0" dirty="0">
                <a:effectLst/>
                <a:latin typeface="Inter"/>
              </a:rPr>
              <a:t>laisser une trace écrite d’une situation vécue en entreprise</a:t>
            </a:r>
            <a:r>
              <a:rPr lang="fr-FR" b="0" i="0" dirty="0">
                <a:effectLst/>
                <a:latin typeface="Inter"/>
              </a:rPr>
              <a:t>. Le plus souvent, il s’agira donc d’une réunion.</a:t>
            </a:r>
          </a:p>
          <a:p>
            <a:pPr algn="l">
              <a:buFont typeface="Arial" panose="020B0604020202020204" pitchFamily="34" charset="0"/>
              <a:buChar char="•"/>
            </a:pPr>
            <a:r>
              <a:rPr lang="fr-FR" b="0" i="0" dirty="0">
                <a:effectLst/>
                <a:latin typeface="Inter"/>
              </a:rPr>
              <a:t>Il sert aussi à constituer un </a:t>
            </a:r>
            <a:r>
              <a:rPr lang="fr-FR" b="1" i="0" dirty="0">
                <a:effectLst/>
                <a:latin typeface="Inter"/>
              </a:rPr>
              <a:t>outil de travail  partagé</a:t>
            </a:r>
            <a:r>
              <a:rPr lang="fr-FR" b="0" i="0" dirty="0">
                <a:effectLst/>
                <a:latin typeface="Inter"/>
              </a:rPr>
              <a:t>, c’est-à-dire un document de référence partagé par tous afin de </a:t>
            </a:r>
            <a:r>
              <a:rPr lang="fr-FR" b="1" i="0" dirty="0">
                <a:effectLst/>
                <a:latin typeface="Inter"/>
              </a:rPr>
              <a:t>valider une compréhension</a:t>
            </a:r>
            <a:r>
              <a:rPr lang="fr-FR" b="0" i="0" dirty="0">
                <a:effectLst/>
                <a:latin typeface="Inter"/>
              </a:rPr>
              <a:t> identique de la situation vécue par l’ensemble des participants.</a:t>
            </a:r>
          </a:p>
          <a:p>
            <a:pPr algn="l">
              <a:buFont typeface="Arial" panose="020B0604020202020204" pitchFamily="34" charset="0"/>
              <a:buChar char="•"/>
            </a:pPr>
            <a:r>
              <a:rPr lang="fr-FR" b="0" i="0" dirty="0">
                <a:effectLst/>
                <a:latin typeface="Inter"/>
              </a:rPr>
              <a:t>Enfin, il permet de partager les informations communiquées avec les </a:t>
            </a:r>
            <a:r>
              <a:rPr lang="fr-FR" b="1" i="0" dirty="0">
                <a:effectLst/>
                <a:latin typeface="Inter"/>
              </a:rPr>
              <a:t>personnes absentes</a:t>
            </a:r>
          </a:p>
          <a:p>
            <a:pPr algn="l">
              <a:buFont typeface="Arial" panose="020B0604020202020204" pitchFamily="34" charset="0"/>
              <a:buChar char="•"/>
            </a:pPr>
            <a:endParaRPr lang="fr-FR" b="1" i="0" dirty="0">
              <a:effectLst/>
              <a:latin typeface="Inter"/>
            </a:endParaRPr>
          </a:p>
          <a:p>
            <a:pPr algn="l"/>
            <a:r>
              <a:rPr lang="fr-FR" b="0" i="0" dirty="0">
                <a:effectLst/>
                <a:latin typeface="Inter"/>
              </a:rPr>
              <a:t>Vous devez </a:t>
            </a:r>
            <a:r>
              <a:rPr lang="fr-FR" b="1" i="0" dirty="0">
                <a:effectLst/>
                <a:latin typeface="Inter"/>
              </a:rPr>
              <a:t>reformuler les propos, tant qu’ils restent fidèles aux propos</a:t>
            </a:r>
            <a:r>
              <a:rPr lang="fr-FR" b="0" i="0" dirty="0">
                <a:effectLst/>
                <a:latin typeface="Inter"/>
              </a:rPr>
              <a:t> tenus à l’oral.</a:t>
            </a:r>
          </a:p>
          <a:p>
            <a:pPr algn="l"/>
            <a:r>
              <a:rPr lang="fr-FR" b="0" i="0" dirty="0">
                <a:effectLst/>
                <a:latin typeface="Inter"/>
              </a:rPr>
              <a:t>Tâchez de ne pas oublier les détails (chiffres, dates évoquées) car ce sont souvent ce type d’informations que vont chercher les interlocuteurs lorsqu’ils relisent les comptes-rendus.</a:t>
            </a:r>
          </a:p>
          <a:p>
            <a:pPr algn="l"/>
            <a:r>
              <a:rPr lang="fr-FR" b="0" i="0" dirty="0">
                <a:effectLst/>
                <a:latin typeface="Inter"/>
              </a:rPr>
              <a:t>Éliminez les doublons, c’est-à-dire les propos qui reviennent plusieurs fois dans la conversation.</a:t>
            </a:r>
          </a:p>
          <a:p>
            <a:pPr algn="l"/>
            <a:r>
              <a:rPr lang="fr-FR" b="0" i="0" dirty="0">
                <a:effectLst/>
                <a:latin typeface="Inter"/>
              </a:rPr>
              <a:t>Enfin, comme dans tous les écrits professionnels, </a:t>
            </a:r>
            <a:r>
              <a:rPr lang="fr-FR" b="1" i="0" dirty="0">
                <a:effectLst/>
                <a:latin typeface="Inter"/>
              </a:rPr>
              <a:t>privilégiez les phrases courtes</a:t>
            </a:r>
            <a:endParaRPr lang="fr-FR" b="0" i="0" dirty="0">
              <a:effectLst/>
              <a:latin typeface="Inter"/>
            </a:endParaRPr>
          </a:p>
          <a:p>
            <a:pPr algn="l">
              <a:buFont typeface="Arial" panose="020B0604020202020204" pitchFamily="34" charset="0"/>
              <a:buChar char="•"/>
            </a:pPr>
            <a:endParaRPr lang="fr-FR" b="0" i="0" dirty="0">
              <a:effectLst/>
              <a:latin typeface="Inter"/>
            </a:endParaRPr>
          </a:p>
          <a:p>
            <a:endParaRPr lang="fr-FR" dirty="0"/>
          </a:p>
        </p:txBody>
      </p:sp>
    </p:spTree>
    <p:extLst>
      <p:ext uri="{BB962C8B-B14F-4D97-AF65-F5344CB8AC3E}">
        <p14:creationId xmlns:p14="http://schemas.microsoft.com/office/powerpoint/2010/main" val="3278881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EF2AC-E786-D93F-31F7-30962A7C197B}"/>
              </a:ext>
            </a:extLst>
          </p:cNvPr>
          <p:cNvSpPr>
            <a:spLocks noGrp="1"/>
          </p:cNvSpPr>
          <p:nvPr>
            <p:ph type="title"/>
          </p:nvPr>
        </p:nvSpPr>
        <p:spPr/>
        <p:txBody>
          <a:bodyPr/>
          <a:lstStyle/>
          <a:p>
            <a:r>
              <a:rPr lang="fr-FR" dirty="0"/>
              <a:t>Distinguez le compte-rendu et le rapport</a:t>
            </a:r>
          </a:p>
        </p:txBody>
      </p:sp>
      <p:sp>
        <p:nvSpPr>
          <p:cNvPr id="3" name="Espace réservé du contenu 2">
            <a:extLst>
              <a:ext uri="{FF2B5EF4-FFF2-40B4-BE49-F238E27FC236}">
                <a16:creationId xmlns:a16="http://schemas.microsoft.com/office/drawing/2014/main" id="{4EDDD919-3996-F957-05FE-74C211EDD082}"/>
              </a:ext>
            </a:extLst>
          </p:cNvPr>
          <p:cNvSpPr>
            <a:spLocks noGrp="1"/>
          </p:cNvSpPr>
          <p:nvPr>
            <p:ph idx="1"/>
          </p:nvPr>
        </p:nvSpPr>
        <p:spPr/>
        <p:txBody>
          <a:bodyPr/>
          <a:lstStyle/>
          <a:p>
            <a:pPr algn="l"/>
            <a:r>
              <a:rPr lang="fr-FR" b="1" i="0" dirty="0">
                <a:effectLst/>
                <a:latin typeface="Inter"/>
              </a:rPr>
              <a:t>Le compte rendu :</a:t>
            </a:r>
          </a:p>
          <a:p>
            <a:pPr algn="l">
              <a:buFont typeface="Arial" panose="020B0604020202020204" pitchFamily="34" charset="0"/>
              <a:buChar char="•"/>
            </a:pPr>
            <a:r>
              <a:rPr lang="fr-FR" b="0" i="0" dirty="0">
                <a:effectLst/>
                <a:latin typeface="Inter"/>
              </a:rPr>
              <a:t>Le compte-rendu est un </a:t>
            </a:r>
            <a:r>
              <a:rPr lang="fr-FR" b="1" i="0" dirty="0">
                <a:effectLst/>
                <a:latin typeface="Inter"/>
              </a:rPr>
              <a:t>document objectif</a:t>
            </a:r>
            <a:r>
              <a:rPr lang="fr-FR" b="0" i="0" dirty="0">
                <a:effectLst/>
                <a:latin typeface="Inter"/>
              </a:rPr>
              <a:t> n’engageant son rédacteur que sur la qualité de la forme (la rédaction, la mise en page), mais pas du fond. ;</a:t>
            </a:r>
          </a:p>
          <a:p>
            <a:pPr algn="l">
              <a:buFont typeface="Arial" panose="020B0604020202020204" pitchFamily="34" charset="0"/>
              <a:buChar char="•"/>
            </a:pPr>
            <a:r>
              <a:rPr lang="fr-FR" b="0" i="0" dirty="0">
                <a:effectLst/>
                <a:latin typeface="Inter"/>
              </a:rPr>
              <a:t>Le compte-rendu sert à </a:t>
            </a:r>
            <a:r>
              <a:rPr lang="fr-FR" b="1" i="0" dirty="0">
                <a:effectLst/>
                <a:latin typeface="Inter"/>
              </a:rPr>
              <a:t>reformuler de manière plus synthétique</a:t>
            </a:r>
            <a:r>
              <a:rPr lang="fr-FR" b="0" i="0" dirty="0">
                <a:effectLst/>
                <a:latin typeface="Inter"/>
              </a:rPr>
              <a:t> un contenu exprimé oralement généralement ; </a:t>
            </a:r>
          </a:p>
          <a:p>
            <a:pPr algn="l">
              <a:buFont typeface="Arial" panose="020B0604020202020204" pitchFamily="34" charset="0"/>
              <a:buChar char="•"/>
            </a:pPr>
            <a:r>
              <a:rPr lang="fr-FR" b="0" i="0" dirty="0">
                <a:effectLst/>
                <a:latin typeface="Inter"/>
              </a:rPr>
              <a:t>Le compte-rendu sert à transmettre des informations </a:t>
            </a:r>
            <a:r>
              <a:rPr lang="fr-FR" b="1" i="0" dirty="0">
                <a:effectLst/>
                <a:latin typeface="Inter"/>
              </a:rPr>
              <a:t>de manière neutre.</a:t>
            </a:r>
            <a:endParaRPr lang="fr-FR" b="0" i="0" dirty="0">
              <a:effectLst/>
              <a:latin typeface="Inter"/>
            </a:endParaRPr>
          </a:p>
          <a:p>
            <a:pPr algn="l"/>
            <a:r>
              <a:rPr lang="fr-FR" b="0" i="0" dirty="0">
                <a:effectLst/>
                <a:latin typeface="Inter"/>
              </a:rPr>
              <a:t>Les qualités que vous devez développer pour rédiger des comptes-rendus de qualité sont donc l’écoute, la neutralité et l’esprit de synthèse.</a:t>
            </a:r>
          </a:p>
          <a:p>
            <a:endParaRPr lang="fr-FR" dirty="0"/>
          </a:p>
        </p:txBody>
      </p:sp>
    </p:spTree>
    <p:extLst>
      <p:ext uri="{BB962C8B-B14F-4D97-AF65-F5344CB8AC3E}">
        <p14:creationId xmlns:p14="http://schemas.microsoft.com/office/powerpoint/2010/main" val="368948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67697-B0FA-5C0B-68C1-367FE9BCF0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AA37E9-F43A-9FC3-7B4D-E3A0B44E51A4}"/>
              </a:ext>
            </a:extLst>
          </p:cNvPr>
          <p:cNvSpPr>
            <a:spLocks noGrp="1"/>
          </p:cNvSpPr>
          <p:nvPr>
            <p:ph type="title"/>
          </p:nvPr>
        </p:nvSpPr>
        <p:spPr/>
        <p:txBody>
          <a:bodyPr/>
          <a:lstStyle/>
          <a:p>
            <a:r>
              <a:rPr lang="fr-FR" dirty="0"/>
              <a:t>Distinguez le compte-rendu et le rapport</a:t>
            </a:r>
          </a:p>
        </p:txBody>
      </p:sp>
      <p:sp>
        <p:nvSpPr>
          <p:cNvPr id="3" name="Espace réservé du contenu 2">
            <a:extLst>
              <a:ext uri="{FF2B5EF4-FFF2-40B4-BE49-F238E27FC236}">
                <a16:creationId xmlns:a16="http://schemas.microsoft.com/office/drawing/2014/main" id="{C035107D-E693-F70B-F4BE-19926457BBA9}"/>
              </a:ext>
            </a:extLst>
          </p:cNvPr>
          <p:cNvSpPr>
            <a:spLocks noGrp="1"/>
          </p:cNvSpPr>
          <p:nvPr>
            <p:ph idx="1"/>
          </p:nvPr>
        </p:nvSpPr>
        <p:spPr/>
        <p:txBody>
          <a:bodyPr/>
          <a:lstStyle/>
          <a:p>
            <a:pPr algn="l"/>
            <a:r>
              <a:rPr lang="fr-FR" b="1" i="0" dirty="0">
                <a:effectLst/>
                <a:latin typeface="Inter"/>
              </a:rPr>
              <a:t>Le rapport :</a:t>
            </a:r>
          </a:p>
          <a:p>
            <a:pPr algn="l">
              <a:buFont typeface="Arial" panose="020B0604020202020204" pitchFamily="34" charset="0"/>
              <a:buChar char="•"/>
            </a:pPr>
            <a:r>
              <a:rPr lang="fr-FR" b="0" i="0" dirty="0">
                <a:effectLst/>
                <a:latin typeface="Inter"/>
              </a:rPr>
              <a:t>Un rapport est un document qui </a:t>
            </a:r>
            <a:r>
              <a:rPr lang="fr-FR" b="1" i="0" dirty="0">
                <a:effectLst/>
                <a:latin typeface="Inter"/>
              </a:rPr>
              <a:t>engage la responsabilité personnelle</a:t>
            </a:r>
            <a:r>
              <a:rPr lang="fr-FR" b="0" i="0" dirty="0">
                <a:effectLst/>
                <a:latin typeface="Inter"/>
              </a:rPr>
              <a:t> de son rédacteur </a:t>
            </a:r>
            <a:r>
              <a:rPr lang="fr-FR" b="1" i="0" dirty="0">
                <a:effectLst/>
                <a:latin typeface="Inter"/>
              </a:rPr>
              <a:t>sur le fond et sur la forme ;</a:t>
            </a:r>
            <a:endParaRPr lang="fr-FR" b="0" i="0" dirty="0">
              <a:effectLst/>
              <a:latin typeface="Inter"/>
            </a:endParaRPr>
          </a:p>
          <a:p>
            <a:pPr algn="l">
              <a:buFont typeface="Arial" panose="020B0604020202020204" pitchFamily="34" charset="0"/>
              <a:buChar char="•"/>
            </a:pPr>
            <a:r>
              <a:rPr lang="fr-FR" b="0" i="0" dirty="0">
                <a:effectLst/>
                <a:latin typeface="Inter"/>
              </a:rPr>
              <a:t>Un rapport un document qui permet de développer une analyse autour d’une problématique définie ; </a:t>
            </a:r>
          </a:p>
          <a:p>
            <a:pPr algn="l">
              <a:buFont typeface="Arial" panose="020B0604020202020204" pitchFamily="34" charset="0"/>
              <a:buChar char="•"/>
            </a:pPr>
            <a:r>
              <a:rPr lang="fr-FR" b="0" i="0" dirty="0">
                <a:effectLst/>
                <a:latin typeface="Inter"/>
              </a:rPr>
              <a:t>Un rapport contient une analyse personnelle d’un sujet. Il peut par exemple permettre de  proposer des pistes de résolution du problème ; </a:t>
            </a:r>
          </a:p>
          <a:p>
            <a:pPr algn="l">
              <a:buFont typeface="Arial" panose="020B0604020202020204" pitchFamily="34" charset="0"/>
              <a:buChar char="•"/>
            </a:pPr>
            <a:r>
              <a:rPr lang="fr-FR" b="0" i="0" dirty="0">
                <a:effectLst/>
                <a:latin typeface="Inter"/>
              </a:rPr>
              <a:t>Un rapport permet de réaliser </a:t>
            </a:r>
            <a:r>
              <a:rPr lang="fr-FR" b="1" i="0" dirty="0">
                <a:effectLst/>
                <a:latin typeface="Inter"/>
              </a:rPr>
              <a:t>une argumentation dans le but de convaincre.</a:t>
            </a:r>
            <a:endParaRPr lang="fr-FR" b="0" i="0" dirty="0">
              <a:effectLst/>
              <a:latin typeface="Inter"/>
            </a:endParaRPr>
          </a:p>
          <a:p>
            <a:endParaRPr lang="fr-FR" dirty="0"/>
          </a:p>
        </p:txBody>
      </p:sp>
    </p:spTree>
    <p:extLst>
      <p:ext uri="{BB962C8B-B14F-4D97-AF65-F5344CB8AC3E}">
        <p14:creationId xmlns:p14="http://schemas.microsoft.com/office/powerpoint/2010/main" val="2481431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BA3C9-4FD7-0EE9-5A99-D847E44DB7DC}"/>
              </a:ext>
            </a:extLst>
          </p:cNvPr>
          <p:cNvSpPr>
            <a:spLocks noGrp="1"/>
          </p:cNvSpPr>
          <p:nvPr>
            <p:ph type="title"/>
          </p:nvPr>
        </p:nvSpPr>
        <p:spPr/>
        <p:txBody>
          <a:bodyPr/>
          <a:lstStyle/>
          <a:p>
            <a:r>
              <a:rPr lang="fr-FR" dirty="0"/>
              <a:t>Structurez vos idées et hiérarchisez l'information</a:t>
            </a:r>
          </a:p>
        </p:txBody>
      </p:sp>
      <p:sp>
        <p:nvSpPr>
          <p:cNvPr id="3" name="Espace réservé du contenu 2">
            <a:extLst>
              <a:ext uri="{FF2B5EF4-FFF2-40B4-BE49-F238E27FC236}">
                <a16:creationId xmlns:a16="http://schemas.microsoft.com/office/drawing/2014/main" id="{5BD1D5CE-3BB7-F412-4D94-6869E20ACB49}"/>
              </a:ext>
            </a:extLst>
          </p:cNvPr>
          <p:cNvSpPr>
            <a:spLocks noGrp="1"/>
          </p:cNvSpPr>
          <p:nvPr>
            <p:ph idx="1"/>
          </p:nvPr>
        </p:nvSpPr>
        <p:spPr/>
        <p:txBody>
          <a:bodyPr/>
          <a:lstStyle/>
          <a:p>
            <a:pPr algn="l"/>
            <a:r>
              <a:rPr lang="fr-FR" b="0" i="0" dirty="0">
                <a:effectLst/>
                <a:latin typeface="Inter"/>
              </a:rPr>
              <a:t>Dans un premier temps, vous devez rassembler toutes les informations concernant le sujet que vous allez évoquer dans votre écrit professionnel.</a:t>
            </a:r>
          </a:p>
          <a:p>
            <a:pPr>
              <a:buFont typeface="Arial" panose="020B0604020202020204" pitchFamily="34" charset="0"/>
              <a:buChar char="•"/>
            </a:pPr>
            <a:r>
              <a:rPr lang="fr-FR" dirty="0">
                <a:effectLst/>
              </a:rPr>
              <a:t>Si les sources sont d'un même format et qu'il n'y en a pas trop, vous pouvez les réunir dans un </a:t>
            </a:r>
            <a:r>
              <a:rPr lang="fr-FR" b="1" dirty="0">
                <a:effectLst/>
              </a:rPr>
              <a:t>document</a:t>
            </a:r>
            <a:r>
              <a:rPr lang="fr-FR" dirty="0">
                <a:effectLst/>
              </a:rPr>
              <a:t> unique.</a:t>
            </a:r>
          </a:p>
          <a:p>
            <a:pPr>
              <a:buFont typeface="Arial" panose="020B0604020202020204" pitchFamily="34" charset="0"/>
              <a:buChar char="•"/>
            </a:pPr>
            <a:r>
              <a:rPr lang="fr-FR" dirty="0">
                <a:effectLst/>
              </a:rPr>
              <a:t>Si les sources sont multiples et de différents formats, vous pouvez les réunir sous un même </a:t>
            </a:r>
            <a:r>
              <a:rPr lang="fr-FR" b="1" dirty="0">
                <a:effectLst/>
              </a:rPr>
              <a:t>dossier</a:t>
            </a:r>
            <a:r>
              <a:rPr lang="fr-FR" dirty="0">
                <a:effectLst/>
              </a:rPr>
              <a:t>.</a:t>
            </a:r>
          </a:p>
          <a:p>
            <a:pPr algn="l"/>
            <a:r>
              <a:rPr lang="fr-FR" b="0" i="0" dirty="0">
                <a:effectLst/>
                <a:latin typeface="Inter"/>
              </a:rPr>
              <a:t>Gardez bien toutes ces informations au même endroit pour pouvoir y accéder au fur et à mesure de votre rédaction ! C'est également important de garder une trace une fois votre écrit rédigé pour pouvoir y revenir par la suite sans passer du temps à retrouver les informations, par exemple si quelqu'un vous demande des précisions ou la source de vos éléments.</a:t>
            </a:r>
          </a:p>
          <a:p>
            <a:endParaRPr lang="fr-FR" dirty="0"/>
          </a:p>
        </p:txBody>
      </p:sp>
    </p:spTree>
    <p:extLst>
      <p:ext uri="{BB962C8B-B14F-4D97-AF65-F5344CB8AC3E}">
        <p14:creationId xmlns:p14="http://schemas.microsoft.com/office/powerpoint/2010/main" val="786024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9E196F-9A6A-5430-5546-85653199FC1D}"/>
              </a:ext>
            </a:extLst>
          </p:cNvPr>
          <p:cNvSpPr>
            <a:spLocks noGrp="1"/>
          </p:cNvSpPr>
          <p:nvPr>
            <p:ph type="title"/>
          </p:nvPr>
        </p:nvSpPr>
        <p:spPr/>
        <p:txBody>
          <a:bodyPr/>
          <a:lstStyle/>
          <a:p>
            <a:r>
              <a:rPr lang="fr-FR" dirty="0"/>
              <a:t>Sélectionnez les informations utiles au destinataire</a:t>
            </a:r>
          </a:p>
        </p:txBody>
      </p:sp>
      <p:sp>
        <p:nvSpPr>
          <p:cNvPr id="3" name="Espace réservé du contenu 2">
            <a:extLst>
              <a:ext uri="{FF2B5EF4-FFF2-40B4-BE49-F238E27FC236}">
                <a16:creationId xmlns:a16="http://schemas.microsoft.com/office/drawing/2014/main" id="{C6DD62C9-5169-486F-340B-9E6A9F8626BE}"/>
              </a:ext>
            </a:extLst>
          </p:cNvPr>
          <p:cNvSpPr>
            <a:spLocks noGrp="1"/>
          </p:cNvSpPr>
          <p:nvPr>
            <p:ph idx="1"/>
          </p:nvPr>
        </p:nvSpPr>
        <p:spPr/>
        <p:txBody>
          <a:bodyPr/>
          <a:lstStyle/>
          <a:p>
            <a:r>
              <a:rPr lang="fr-FR" b="0" i="0" dirty="0">
                <a:effectLst/>
                <a:latin typeface="Inter"/>
              </a:rPr>
              <a:t>Vous connaissez sans doute beaucoup d'éléments sur le sujet de votre écrit, mais votre interlocuteur n'a pas besoin de tous ces éléments. Sélectionnez donc uniquement les informations utiles à votre destinataire. Vous pourrez compléter ensuite si besoin.</a:t>
            </a:r>
          </a:p>
          <a:p>
            <a:r>
              <a:rPr lang="fr-FR" dirty="0"/>
              <a:t>Par exemple, si vous travaillez dans un cabinet de conseil, et que vous apprenez qu’une loi a changé et a des conséquences pour votre client, vous devrez être concis et informatif dans un premier temps. Si en revanche, votre client a déjà fait appel à vos services et vous demande une précision, vous rentrerez plus dans le détail. Chaque chose en son temps !</a:t>
            </a:r>
          </a:p>
        </p:txBody>
      </p:sp>
    </p:spTree>
    <p:extLst>
      <p:ext uri="{BB962C8B-B14F-4D97-AF65-F5344CB8AC3E}">
        <p14:creationId xmlns:p14="http://schemas.microsoft.com/office/powerpoint/2010/main" val="176210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9B0C70-5F20-4C0D-A602-80E2299CC80A}"/>
              </a:ext>
            </a:extLst>
          </p:cNvPr>
          <p:cNvSpPr>
            <a:spLocks noGrp="1"/>
          </p:cNvSpPr>
          <p:nvPr>
            <p:ph idx="1"/>
          </p:nvPr>
        </p:nvSpPr>
        <p:spPr>
          <a:xfrm>
            <a:off x="537288" y="494522"/>
            <a:ext cx="11117424" cy="5635690"/>
          </a:xfrm>
        </p:spPr>
        <p:txBody>
          <a:bodyPr>
            <a:normAutofit fontScale="70000" lnSpcReduction="20000"/>
          </a:bodyPr>
          <a:lstStyle/>
          <a:p>
            <a:endParaRPr lang="fr-FR" dirty="0"/>
          </a:p>
          <a:p>
            <a:pPr marL="0" indent="0">
              <a:buNone/>
            </a:pPr>
            <a:r>
              <a:rPr lang="fr-FR" dirty="0"/>
              <a:t>•	Vos réponses concernant des thèmes embarrassants ou des zones d’ombre de votre vie</a:t>
            </a:r>
          </a:p>
          <a:p>
            <a:r>
              <a:rPr lang="fr-FR" dirty="0"/>
              <a:t>Dans votre bilan personnel, n’escamotez pas les zones d’ombre ou les échecs. Ne les exagérez pas non plus. Sachez où vous risquez d’être « attaqué » et préparez vos répliques. Celles-ci doivent être précises, brèves et montrer que le problème est maintenant dépassé.</a:t>
            </a:r>
          </a:p>
          <a:p>
            <a:r>
              <a:rPr lang="fr-FR" dirty="0"/>
              <a:t>Prenez connaissance de la liste des questions fréquemment posées lors d’un entretien d’engagement (voir p. 14).</a:t>
            </a:r>
          </a:p>
          <a:p>
            <a:endParaRPr lang="fr-FR" dirty="0"/>
          </a:p>
          <a:p>
            <a:r>
              <a:rPr lang="fr-FR" dirty="0"/>
              <a:t>•	Les raisons pour lesquelles vous êtes convoqué</a:t>
            </a:r>
          </a:p>
          <a:p>
            <a:r>
              <a:rPr lang="fr-FR" dirty="0"/>
              <a:t>Relisez votre CV et votre lettre de motivation comme si vous étiez un employeur. Demandez-vous</a:t>
            </a:r>
          </a:p>
          <a:p>
            <a:r>
              <a:rPr lang="fr-FR" dirty="0"/>
              <a:t>pourquoi on vous a invité à cette interview. Il y a probablement des aspects de votre candidature qui ont particulièrement intéressé. Il peut y avoir aussi des points faibles qu’on désire vérifier. Lesquels ? Demandez-   vous aussi pourquoi vous avez postulé  et  pourquoi  vous  souhaitez  travailler  pour  cet  employeur  en particulier.</a:t>
            </a:r>
          </a:p>
          <a:p>
            <a:endParaRPr lang="fr-FR" dirty="0"/>
          </a:p>
          <a:p>
            <a:endParaRPr lang="fr-FR" dirty="0"/>
          </a:p>
          <a:p>
            <a:endParaRPr lang="fr-FR" dirty="0"/>
          </a:p>
          <a:p>
            <a:r>
              <a:rPr lang="fr-FR" dirty="0"/>
              <a:t>Prenez avec vous :</a:t>
            </a:r>
          </a:p>
          <a:p>
            <a:endParaRPr lang="fr-FR" dirty="0"/>
          </a:p>
          <a:p>
            <a:r>
              <a:rPr lang="fr-FR" dirty="0"/>
              <a:t>•	Un bloc-notes et un stylo. Vous pourrez ainsi noter des informations données pendant l’entretien. De plus, cela fait « professionnel ».</a:t>
            </a:r>
          </a:p>
          <a:p>
            <a:r>
              <a:rPr lang="fr-FR" dirty="0"/>
              <a:t>•	Un agenda. Vous aurez peut-être une date à fixer.</a:t>
            </a:r>
          </a:p>
          <a:p>
            <a:r>
              <a:rPr lang="fr-FR" dirty="0"/>
              <a:t>•	Les documents envoyés (curriculum vitae et lettre de motivation, copie des diplômes, certificats de travail et attestations de cours) ainsi que l’éventuelle correspondance  échangée  (au  cas  où  le  recruteur  n’aurait  pas tous les documents).</a:t>
            </a:r>
          </a:p>
          <a:p>
            <a:r>
              <a:rPr lang="fr-FR" dirty="0"/>
              <a:t>•	Des documents complémentaires pouvant étayer la présentation.</a:t>
            </a:r>
          </a:p>
          <a:p>
            <a:endParaRPr lang="fr-FR" dirty="0"/>
          </a:p>
        </p:txBody>
      </p:sp>
    </p:spTree>
    <p:extLst>
      <p:ext uri="{BB962C8B-B14F-4D97-AF65-F5344CB8AC3E}">
        <p14:creationId xmlns:p14="http://schemas.microsoft.com/office/powerpoint/2010/main" val="35408035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0DFCC-8B7F-7698-EEE6-C7EAED9263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9425F4-98FD-8ADB-E9EF-185530B0F10C}"/>
              </a:ext>
            </a:extLst>
          </p:cNvPr>
          <p:cNvSpPr>
            <a:spLocks noGrp="1"/>
          </p:cNvSpPr>
          <p:nvPr>
            <p:ph type="title"/>
          </p:nvPr>
        </p:nvSpPr>
        <p:spPr/>
        <p:txBody>
          <a:bodyPr/>
          <a:lstStyle/>
          <a:p>
            <a:r>
              <a:rPr lang="fr-FR" dirty="0"/>
              <a:t>Sélectionnez les informations utiles au destinataire</a:t>
            </a:r>
          </a:p>
        </p:txBody>
      </p:sp>
      <p:sp>
        <p:nvSpPr>
          <p:cNvPr id="3" name="Espace réservé du contenu 2">
            <a:extLst>
              <a:ext uri="{FF2B5EF4-FFF2-40B4-BE49-F238E27FC236}">
                <a16:creationId xmlns:a16="http://schemas.microsoft.com/office/drawing/2014/main" id="{AF538265-FFB4-DEDE-DBC7-488DD8F39C8E}"/>
              </a:ext>
            </a:extLst>
          </p:cNvPr>
          <p:cNvSpPr>
            <a:spLocks noGrp="1"/>
          </p:cNvSpPr>
          <p:nvPr>
            <p:ph idx="1"/>
          </p:nvPr>
        </p:nvSpPr>
        <p:spPr/>
        <p:txBody>
          <a:bodyPr/>
          <a:lstStyle/>
          <a:p>
            <a:r>
              <a:rPr lang="fr-FR" b="0" i="0" dirty="0">
                <a:effectLst/>
                <a:latin typeface="Inter"/>
              </a:rPr>
              <a:t>Dans un contexte professionnel, chaque interlocuteur reçoit beaucoup d’informations quotidiennement. Vous devez donc trier les informations et ne lui communiquer que ce qui est important pour lui. Rien de plus énervant en effet que de recevoir un email contenant beaucoup d'informations qui ne nous concernent pas directement !</a:t>
            </a:r>
          </a:p>
          <a:p>
            <a:r>
              <a:rPr lang="fr-FR" dirty="0"/>
              <a:t>Par exemple, si votre entreprise est implantée sur plusieurs sites, inutile de communiquer à l’ensemble des sites des informations qui ne concernent qu’un site en particulier !</a:t>
            </a:r>
          </a:p>
        </p:txBody>
      </p:sp>
    </p:spTree>
    <p:extLst>
      <p:ext uri="{BB962C8B-B14F-4D97-AF65-F5344CB8AC3E}">
        <p14:creationId xmlns:p14="http://schemas.microsoft.com/office/powerpoint/2010/main" val="2151251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AABD2-B117-9002-95EE-55CEE9F716ED}"/>
              </a:ext>
            </a:extLst>
          </p:cNvPr>
          <p:cNvSpPr>
            <a:spLocks noGrp="1"/>
          </p:cNvSpPr>
          <p:nvPr>
            <p:ph type="title"/>
          </p:nvPr>
        </p:nvSpPr>
        <p:spPr/>
        <p:txBody>
          <a:bodyPr/>
          <a:lstStyle/>
          <a:p>
            <a:r>
              <a:rPr lang="fr-FR" dirty="0"/>
              <a:t>Adaptez l’information</a:t>
            </a:r>
          </a:p>
        </p:txBody>
      </p:sp>
      <p:sp>
        <p:nvSpPr>
          <p:cNvPr id="3" name="Espace réservé du contenu 2">
            <a:extLst>
              <a:ext uri="{FF2B5EF4-FFF2-40B4-BE49-F238E27FC236}">
                <a16:creationId xmlns:a16="http://schemas.microsoft.com/office/drawing/2014/main" id="{A2829740-D9E7-81AB-B4C6-560441057772}"/>
              </a:ext>
            </a:extLst>
          </p:cNvPr>
          <p:cNvSpPr>
            <a:spLocks noGrp="1"/>
          </p:cNvSpPr>
          <p:nvPr>
            <p:ph idx="1"/>
          </p:nvPr>
        </p:nvSpPr>
        <p:spPr/>
        <p:txBody>
          <a:bodyPr/>
          <a:lstStyle/>
          <a:p>
            <a:r>
              <a:rPr lang="fr-FR" dirty="0"/>
              <a:t>Vous devez également adopter le style de vocabulaire selon l’expertise de votre interlocuteur. Vous avez sans doute une spécialité, mais ce n’est pas forcément la même que celle de celui à qui vous adressez un écrit !</a:t>
            </a:r>
          </a:p>
          <a:p>
            <a:endParaRPr lang="fr-FR" dirty="0"/>
          </a:p>
          <a:p>
            <a:r>
              <a:rPr lang="fr-FR" dirty="0"/>
              <a:t>Adaptez donc votre vocabulaire : pas de mot technique ni de jargon si vous vous adressez à la direction ou à un membre d’une autre équipe. Relisez-vous bien en essayant d’expliquer les choses de manière la plus simple possible. Si vous devez passer par un vocabulaire spécifique, expliquez-le bien.</a:t>
            </a:r>
          </a:p>
        </p:txBody>
      </p:sp>
    </p:spTree>
    <p:extLst>
      <p:ext uri="{BB962C8B-B14F-4D97-AF65-F5344CB8AC3E}">
        <p14:creationId xmlns:p14="http://schemas.microsoft.com/office/powerpoint/2010/main" val="2975486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456B3-9395-DFA2-F401-AFE6BA52D66B}"/>
              </a:ext>
            </a:extLst>
          </p:cNvPr>
          <p:cNvSpPr>
            <a:spLocks noGrp="1"/>
          </p:cNvSpPr>
          <p:nvPr>
            <p:ph type="title"/>
          </p:nvPr>
        </p:nvSpPr>
        <p:spPr/>
        <p:txBody>
          <a:bodyPr/>
          <a:lstStyle/>
          <a:p>
            <a:r>
              <a:rPr lang="fr-FR" dirty="0"/>
              <a:t>Organisez l’information</a:t>
            </a:r>
          </a:p>
        </p:txBody>
      </p:sp>
      <p:sp>
        <p:nvSpPr>
          <p:cNvPr id="3" name="Espace réservé du contenu 2">
            <a:extLst>
              <a:ext uri="{FF2B5EF4-FFF2-40B4-BE49-F238E27FC236}">
                <a16:creationId xmlns:a16="http://schemas.microsoft.com/office/drawing/2014/main" id="{C5028563-4601-6825-756A-5E292E6B529E}"/>
              </a:ext>
            </a:extLst>
          </p:cNvPr>
          <p:cNvSpPr>
            <a:spLocks noGrp="1"/>
          </p:cNvSpPr>
          <p:nvPr>
            <p:ph idx="1"/>
          </p:nvPr>
        </p:nvSpPr>
        <p:spPr/>
        <p:txBody>
          <a:bodyPr/>
          <a:lstStyle/>
          <a:p>
            <a:r>
              <a:rPr lang="fr-FR" dirty="0"/>
              <a:t>Afin d’être efficace, les informations doivent être ordonnées et présentées dans une certaine logique. Vous devez donc réaliser un plan. En effet, même si votre écrit est rédigé dans une grammaire et dans un style parfait, l’interlocuteur sera perdu si les idées s’enchaînent sans lien et sans suite logique !</a:t>
            </a:r>
          </a:p>
          <a:p>
            <a:endParaRPr lang="fr-FR" dirty="0"/>
          </a:p>
          <a:p>
            <a:r>
              <a:rPr lang="fr-FR" dirty="0"/>
              <a:t>Plusieurs types de plan existent</a:t>
            </a:r>
          </a:p>
        </p:txBody>
      </p:sp>
    </p:spTree>
    <p:extLst>
      <p:ext uri="{BB962C8B-B14F-4D97-AF65-F5344CB8AC3E}">
        <p14:creationId xmlns:p14="http://schemas.microsoft.com/office/powerpoint/2010/main" val="2630194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EBDE6-4BEB-01EF-6098-76EF15791779}"/>
              </a:ext>
            </a:extLst>
          </p:cNvPr>
          <p:cNvSpPr>
            <a:spLocks noGrp="1"/>
          </p:cNvSpPr>
          <p:nvPr>
            <p:ph type="title"/>
          </p:nvPr>
        </p:nvSpPr>
        <p:spPr/>
        <p:txBody>
          <a:bodyPr/>
          <a:lstStyle/>
          <a:p>
            <a:r>
              <a:rPr lang="fr-FR" dirty="0"/>
              <a:t>Le plan chronologique</a:t>
            </a:r>
            <a:br>
              <a:rPr lang="fr-FR" dirty="0"/>
            </a:br>
            <a:endParaRPr lang="fr-FR" dirty="0"/>
          </a:p>
        </p:txBody>
      </p:sp>
      <p:sp>
        <p:nvSpPr>
          <p:cNvPr id="3" name="Espace réservé du contenu 2">
            <a:extLst>
              <a:ext uri="{FF2B5EF4-FFF2-40B4-BE49-F238E27FC236}">
                <a16:creationId xmlns:a16="http://schemas.microsoft.com/office/drawing/2014/main" id="{1A8DE793-C362-D8E8-1566-BAA4794CD8A9}"/>
              </a:ext>
            </a:extLst>
          </p:cNvPr>
          <p:cNvSpPr>
            <a:spLocks noGrp="1"/>
          </p:cNvSpPr>
          <p:nvPr>
            <p:ph idx="1"/>
          </p:nvPr>
        </p:nvSpPr>
        <p:spPr/>
        <p:txBody>
          <a:bodyPr/>
          <a:lstStyle/>
          <a:p>
            <a:r>
              <a:rPr lang="fr-FR" dirty="0"/>
              <a:t>Le plan chronologique peut être utile dans un compte-rendu par exemple car il permet de rapporter la chronologie des faits.</a:t>
            </a:r>
          </a:p>
        </p:txBody>
      </p:sp>
    </p:spTree>
    <p:extLst>
      <p:ext uri="{BB962C8B-B14F-4D97-AF65-F5344CB8AC3E}">
        <p14:creationId xmlns:p14="http://schemas.microsoft.com/office/powerpoint/2010/main" val="1972723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58C0A-0D9D-BE6A-CE44-537A894FB491}"/>
              </a:ext>
            </a:extLst>
          </p:cNvPr>
          <p:cNvSpPr>
            <a:spLocks noGrp="1"/>
          </p:cNvSpPr>
          <p:nvPr>
            <p:ph type="title"/>
          </p:nvPr>
        </p:nvSpPr>
        <p:spPr/>
        <p:txBody>
          <a:bodyPr/>
          <a:lstStyle/>
          <a:p>
            <a:r>
              <a:rPr lang="fr-FR" dirty="0"/>
              <a:t>Le plan thématique</a:t>
            </a:r>
          </a:p>
        </p:txBody>
      </p:sp>
      <p:sp>
        <p:nvSpPr>
          <p:cNvPr id="3" name="Espace réservé du contenu 2">
            <a:extLst>
              <a:ext uri="{FF2B5EF4-FFF2-40B4-BE49-F238E27FC236}">
                <a16:creationId xmlns:a16="http://schemas.microsoft.com/office/drawing/2014/main" id="{6BA3691B-7B9A-4520-6559-DAACAE44BF8D}"/>
              </a:ext>
            </a:extLst>
          </p:cNvPr>
          <p:cNvSpPr>
            <a:spLocks noGrp="1"/>
          </p:cNvSpPr>
          <p:nvPr>
            <p:ph idx="1"/>
          </p:nvPr>
        </p:nvSpPr>
        <p:spPr/>
        <p:txBody>
          <a:bodyPr>
            <a:normAutofit fontScale="92500"/>
          </a:bodyPr>
          <a:lstStyle/>
          <a:p>
            <a:pPr algn="l"/>
            <a:r>
              <a:rPr lang="fr-FR" b="0" i="0" dirty="0">
                <a:effectLst/>
                <a:latin typeface="Inter"/>
              </a:rPr>
              <a:t>Le plan thématique est utile lorsque vous devez examiner différents angles d’un sujet.</a:t>
            </a:r>
          </a:p>
          <a:p>
            <a:pPr algn="l"/>
            <a:endParaRPr lang="fr-FR" b="0" i="0" dirty="0">
              <a:effectLst/>
              <a:latin typeface="Inter"/>
            </a:endParaRPr>
          </a:p>
          <a:p>
            <a:pPr algn="l"/>
            <a:r>
              <a:rPr lang="fr-FR" b="0" i="0" dirty="0">
                <a:effectLst/>
                <a:latin typeface="Inter"/>
              </a:rPr>
              <a:t>Exemple :</a:t>
            </a:r>
          </a:p>
          <a:p>
            <a:pPr algn="l"/>
            <a:r>
              <a:rPr lang="fr-FR" b="0" i="0" dirty="0">
                <a:effectLst/>
                <a:latin typeface="Inter"/>
              </a:rPr>
              <a:t>« L’entreprise BUTEX a décidé de renouveler l’ensemble de son parc informatique sur le site de Colombes.</a:t>
            </a:r>
          </a:p>
          <a:p>
            <a:pPr algn="l"/>
            <a:r>
              <a:rPr lang="fr-FR" b="0" i="0" dirty="0">
                <a:effectLst/>
                <a:latin typeface="Inter"/>
              </a:rPr>
              <a:t>D’un point de vue organisationnel, le renouvellement du parc entrainera une perte de productivité le temps de la mise en route, puis s’accompagnera d’une nette amélioration.</a:t>
            </a:r>
          </a:p>
          <a:p>
            <a:pPr algn="l"/>
            <a:r>
              <a:rPr lang="fr-FR" b="0" i="0" dirty="0">
                <a:effectLst/>
                <a:latin typeface="Inter"/>
              </a:rPr>
              <a:t>D’un point de vue trésorerie, la réalisation de l’investissement engendrera une sortie de cash sur l’année 2018 à hauteur de 50 000 €.</a:t>
            </a:r>
          </a:p>
          <a:p>
            <a:pPr algn="l"/>
            <a:r>
              <a:rPr lang="fr-FR" b="0" i="0" dirty="0">
                <a:effectLst/>
                <a:latin typeface="Inter"/>
              </a:rPr>
              <a:t>D’un point de vue comptable, le matériel informatique nouvellement acquis sera amorti sur 5 ans, entrainant (…) »</a:t>
            </a:r>
          </a:p>
          <a:p>
            <a:endParaRPr lang="fr-FR" dirty="0"/>
          </a:p>
        </p:txBody>
      </p:sp>
    </p:spTree>
    <p:extLst>
      <p:ext uri="{BB962C8B-B14F-4D97-AF65-F5344CB8AC3E}">
        <p14:creationId xmlns:p14="http://schemas.microsoft.com/office/powerpoint/2010/main" val="15017868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CC743-AA9B-8212-409C-EC54B53BB822}"/>
              </a:ext>
            </a:extLst>
          </p:cNvPr>
          <p:cNvSpPr>
            <a:spLocks noGrp="1"/>
          </p:cNvSpPr>
          <p:nvPr>
            <p:ph type="title"/>
          </p:nvPr>
        </p:nvSpPr>
        <p:spPr/>
        <p:txBody>
          <a:bodyPr/>
          <a:lstStyle/>
          <a:p>
            <a:r>
              <a:rPr lang="fr-FR" dirty="0"/>
              <a:t>Le plan argumentatif</a:t>
            </a:r>
          </a:p>
        </p:txBody>
      </p:sp>
      <p:sp>
        <p:nvSpPr>
          <p:cNvPr id="3" name="Espace réservé du contenu 2">
            <a:extLst>
              <a:ext uri="{FF2B5EF4-FFF2-40B4-BE49-F238E27FC236}">
                <a16:creationId xmlns:a16="http://schemas.microsoft.com/office/drawing/2014/main" id="{62DEC03C-FB59-190C-B3B0-94F2D9379E13}"/>
              </a:ext>
            </a:extLst>
          </p:cNvPr>
          <p:cNvSpPr>
            <a:spLocks noGrp="1"/>
          </p:cNvSpPr>
          <p:nvPr>
            <p:ph idx="1"/>
          </p:nvPr>
        </p:nvSpPr>
        <p:spPr/>
        <p:txBody>
          <a:bodyPr/>
          <a:lstStyle/>
          <a:p>
            <a:r>
              <a:rPr lang="fr-FR" dirty="0"/>
              <a:t>Le plan argumentatif sera utile par exemple lorsque votre interlocuteur ne partage pas votre solution préconisée.</a:t>
            </a:r>
          </a:p>
          <a:p>
            <a:pPr algn="l"/>
            <a:r>
              <a:rPr lang="fr-FR" b="1" i="0" dirty="0">
                <a:effectLst/>
                <a:latin typeface="Inter"/>
              </a:rPr>
              <a:t>Exemple</a:t>
            </a:r>
            <a:r>
              <a:rPr lang="fr-FR" b="0" i="0" dirty="0">
                <a:effectLst/>
                <a:latin typeface="Inter"/>
              </a:rPr>
              <a:t> :</a:t>
            </a:r>
          </a:p>
          <a:p>
            <a:pPr algn="l"/>
            <a:r>
              <a:rPr lang="fr-FR" b="0" i="0" dirty="0">
                <a:effectLst/>
                <a:latin typeface="Inter"/>
              </a:rPr>
              <a:t> [Thèse] Ce prestataire ne me semble pas être la solution à notre problème. </a:t>
            </a:r>
          </a:p>
          <a:p>
            <a:pPr algn="l"/>
            <a:r>
              <a:rPr lang="fr-FR" b="0" i="0" dirty="0">
                <a:effectLst/>
                <a:latin typeface="Inter"/>
              </a:rPr>
              <a:t>[Antithèse ou concession] J'ai bien compris que le prix qu'il propose n'est pas élevé et que nous avons des contraintes financières importantes en ce moment. </a:t>
            </a:r>
          </a:p>
          <a:p>
            <a:pPr algn="l"/>
            <a:r>
              <a:rPr lang="fr-FR" b="0" i="0" dirty="0">
                <a:effectLst/>
                <a:latin typeface="Inter"/>
              </a:rPr>
              <a:t>[Synthèse] Cependant, même à petit prix, si le travail n'est pas fait correctement, nous n'aurons rien réglé. Je vous propose donc de demander une réduction de 10 % à l'autre prestataire pour que nous puissions combiner qualité et prix abordable. </a:t>
            </a:r>
          </a:p>
          <a:p>
            <a:endParaRPr lang="fr-FR" dirty="0"/>
          </a:p>
        </p:txBody>
      </p:sp>
    </p:spTree>
    <p:extLst>
      <p:ext uri="{BB962C8B-B14F-4D97-AF65-F5344CB8AC3E}">
        <p14:creationId xmlns:p14="http://schemas.microsoft.com/office/powerpoint/2010/main" val="151320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0BD3C-D5A6-40CD-9B95-6834638A4ED5}"/>
              </a:ext>
            </a:extLst>
          </p:cNvPr>
          <p:cNvSpPr>
            <a:spLocks noGrp="1"/>
          </p:cNvSpPr>
          <p:nvPr>
            <p:ph type="title"/>
          </p:nvPr>
        </p:nvSpPr>
        <p:spPr>
          <a:xfrm>
            <a:off x="471197" y="376335"/>
            <a:ext cx="10131425" cy="715347"/>
          </a:xfrm>
        </p:spPr>
        <p:txBody>
          <a:bodyPr/>
          <a:lstStyle/>
          <a:p>
            <a:r>
              <a:rPr lang="fr-FR" dirty="0"/>
              <a:t>Les	types	d’entretien</a:t>
            </a:r>
          </a:p>
        </p:txBody>
      </p:sp>
      <p:sp>
        <p:nvSpPr>
          <p:cNvPr id="3" name="Espace réservé du contenu 2">
            <a:extLst>
              <a:ext uri="{FF2B5EF4-FFF2-40B4-BE49-F238E27FC236}">
                <a16:creationId xmlns:a16="http://schemas.microsoft.com/office/drawing/2014/main" id="{C978BB6F-4FE8-4EAF-B086-5866135CC000}"/>
              </a:ext>
            </a:extLst>
          </p:cNvPr>
          <p:cNvSpPr>
            <a:spLocks noGrp="1"/>
          </p:cNvSpPr>
          <p:nvPr>
            <p:ph idx="1"/>
          </p:nvPr>
        </p:nvSpPr>
        <p:spPr>
          <a:xfrm>
            <a:off x="342901" y="1296955"/>
            <a:ext cx="11021786" cy="5299788"/>
          </a:xfrm>
        </p:spPr>
        <p:txBody>
          <a:bodyPr>
            <a:normAutofit fontScale="55000" lnSpcReduction="20000"/>
          </a:bodyPr>
          <a:lstStyle/>
          <a:p>
            <a:r>
              <a:rPr lang="fr-FR" dirty="0"/>
              <a:t>•	</a:t>
            </a:r>
            <a:r>
              <a:rPr lang="fr-FR" b="1" dirty="0"/>
              <a:t>L’entretien tête-à-tête</a:t>
            </a:r>
          </a:p>
          <a:p>
            <a:r>
              <a:rPr lang="fr-FR" dirty="0"/>
              <a:t>C’est une procédure très classique, mais qui tend à se raréfier. En effet, dans le but de mieux contrôler la subjectivité individuelle, on tend à confronter chaque candidat à plusieurs personnes.</a:t>
            </a:r>
          </a:p>
          <a:p>
            <a:endParaRPr lang="fr-FR" b="1" dirty="0"/>
          </a:p>
          <a:p>
            <a:r>
              <a:rPr lang="fr-FR" b="1" dirty="0"/>
              <a:t>•	L’entretien ambulatoire</a:t>
            </a:r>
          </a:p>
          <a:p>
            <a:r>
              <a:rPr lang="fr-FR" dirty="0"/>
              <a:t>Vous vous promenez dans la société ou l’entreprise ; le premier entretien a lieu par exemple dans  le département des ressources humaines, le deuxième dans le service qui  recherche  un  collaborateur,  le troisième dans le bureau du directeur. Cette technique est assez éprouvante pour le candidat qui doit bien identifier la personne qui le reçoit et doit répondre à des questions qui peuvent être d’ordre très différent (technique, général, etc.).</a:t>
            </a:r>
          </a:p>
          <a:p>
            <a:endParaRPr lang="fr-FR" b="1" dirty="0"/>
          </a:p>
          <a:p>
            <a:r>
              <a:rPr lang="fr-FR" b="1" dirty="0"/>
              <a:t>•	Seul en face de plusieurs recruteurs</a:t>
            </a:r>
          </a:p>
          <a:p>
            <a:r>
              <a:rPr lang="fr-FR" dirty="0"/>
              <a:t>Vous vous retrouvez face à deux ou trois personnes de la société, quelquefois plus. Ces personnes ont souvent une fonction différente et posent des questions qui les concernent chacune en priorité. C’est un peu comme un entretien ambulatoire condensé.</a:t>
            </a:r>
          </a:p>
          <a:p>
            <a:r>
              <a:rPr lang="fr-FR" dirty="0"/>
              <a:t>Gardez votre sang-froid et adressez-vous en priorité à la personne qui vous parle mais cherchez le contact      avec les autres également. Sachez identifier les fonctions et les rôles respectifs de vos interlocuteurs.</a:t>
            </a:r>
          </a:p>
          <a:p>
            <a:endParaRPr lang="fr-FR" b="1" dirty="0"/>
          </a:p>
          <a:p>
            <a:r>
              <a:rPr lang="fr-FR" b="1" dirty="0"/>
              <a:t>•	Tête-à-tête successifs</a:t>
            </a:r>
          </a:p>
          <a:p>
            <a:r>
              <a:rPr lang="fr-FR" dirty="0"/>
              <a:t>Trois  ou quatre personnes vous interviewent, mais à tour de rôle. Elles se succèdent à un rythme soutenu</a:t>
            </a:r>
          </a:p>
          <a:p>
            <a:endParaRPr lang="fr-FR" b="1" dirty="0"/>
          </a:p>
          <a:p>
            <a:r>
              <a:rPr lang="fr-FR" b="1" dirty="0"/>
              <a:t>•	Entretien de groupe</a:t>
            </a:r>
          </a:p>
          <a:p>
            <a:r>
              <a:rPr lang="fr-FR" dirty="0"/>
              <a:t>Cinq ou six candidats  sont  convoqués  le  même  jour  et  à  la  même  heure.  Après  une  brève  présentation de l’entreprise à tout le groupe, une étude de cas est donnée : problème à résoudre, solution à mettre en </a:t>
            </a:r>
            <a:r>
              <a:rPr lang="fr-FR" dirty="0" err="1"/>
              <a:t>oeuvre</a:t>
            </a:r>
            <a:r>
              <a:rPr lang="fr-FR" dirty="0"/>
              <a:t>, etc.</a:t>
            </a:r>
          </a:p>
          <a:p>
            <a:r>
              <a:rPr lang="fr-FR" dirty="0"/>
              <a:t>L’important n’est pas tellement ce que vous direz, mais comment vous le direz, car bien sûr le groupe en interaction est observé par une ou généralement deux personnes de l’entreprise.</a:t>
            </a:r>
          </a:p>
          <a:p>
            <a:r>
              <a:rPr lang="fr-FR" dirty="0"/>
              <a:t>Soyez leader, mais de type participatif et non autoritaire. Laissez les autres s’exprimer, jouez le rôle de facilitateur de séance, organisez son bon déroulement, veillez à ce que l’horaire soit tenu et l’objectif atteint.</a:t>
            </a:r>
          </a:p>
          <a:p>
            <a:endParaRPr lang="fr-FR" dirty="0"/>
          </a:p>
        </p:txBody>
      </p:sp>
    </p:spTree>
    <p:extLst>
      <p:ext uri="{BB962C8B-B14F-4D97-AF65-F5344CB8AC3E}">
        <p14:creationId xmlns:p14="http://schemas.microsoft.com/office/powerpoint/2010/main" val="284720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AF96E-8CFB-427C-A4EA-C54334FCC06E}"/>
              </a:ext>
            </a:extLst>
          </p:cNvPr>
          <p:cNvSpPr>
            <a:spLocks noGrp="1"/>
          </p:cNvSpPr>
          <p:nvPr>
            <p:ph type="title"/>
          </p:nvPr>
        </p:nvSpPr>
        <p:spPr>
          <a:xfrm>
            <a:off x="601825" y="385667"/>
            <a:ext cx="10131425" cy="762000"/>
          </a:xfrm>
        </p:spPr>
        <p:txBody>
          <a:bodyPr>
            <a:normAutofit fontScale="90000"/>
          </a:bodyPr>
          <a:lstStyle/>
          <a:p>
            <a:r>
              <a:rPr lang="fr-FR" dirty="0"/>
              <a:t>Les	</a:t>
            </a:r>
            <a:r>
              <a:rPr lang="fr-FR" dirty="0" err="1"/>
              <a:t>assessment</a:t>
            </a:r>
            <a:r>
              <a:rPr lang="fr-FR" dirty="0"/>
              <a:t>	centers</a:t>
            </a:r>
            <a:br>
              <a:rPr lang="fr-FR" dirty="0"/>
            </a:br>
            <a:r>
              <a:rPr lang="fr-FR" dirty="0"/>
              <a:t>Quels exercices ?</a:t>
            </a:r>
          </a:p>
        </p:txBody>
      </p:sp>
      <p:sp>
        <p:nvSpPr>
          <p:cNvPr id="3" name="Espace réservé du contenu 2">
            <a:extLst>
              <a:ext uri="{FF2B5EF4-FFF2-40B4-BE49-F238E27FC236}">
                <a16:creationId xmlns:a16="http://schemas.microsoft.com/office/drawing/2014/main" id="{7713C259-1662-47AB-847B-565A16477E3A}"/>
              </a:ext>
            </a:extLst>
          </p:cNvPr>
          <p:cNvSpPr>
            <a:spLocks noGrp="1"/>
          </p:cNvSpPr>
          <p:nvPr>
            <p:ph idx="1"/>
          </p:nvPr>
        </p:nvSpPr>
        <p:spPr>
          <a:xfrm>
            <a:off x="436206" y="1645989"/>
            <a:ext cx="11506199" cy="4715933"/>
          </a:xfrm>
        </p:spPr>
        <p:txBody>
          <a:bodyPr>
            <a:normAutofit fontScale="70000" lnSpcReduction="20000"/>
          </a:bodyPr>
          <a:lstStyle/>
          <a:p>
            <a:r>
              <a:rPr lang="fr-FR" dirty="0"/>
              <a:t>•	Jeux de rôle</a:t>
            </a:r>
          </a:p>
          <a:p>
            <a:r>
              <a:rPr lang="fr-FR" dirty="0"/>
              <a:t>On attribue aux candidats des rôles particuliers qu’ils doivent adopter,  puis  on  définit  une  situation  dans laquelle ces candidats devront agir et interagir. Vous serez évalué sur votre capacité à adopter un rôle qui ne  vous est pas familier et à argumenter un point de vue qui n’est pas le vôtre.</a:t>
            </a:r>
          </a:p>
          <a:p>
            <a:endParaRPr lang="fr-FR" dirty="0"/>
          </a:p>
          <a:p>
            <a:r>
              <a:rPr lang="fr-FR" dirty="0"/>
              <a:t>•	Le comité</a:t>
            </a:r>
          </a:p>
          <a:p>
            <a:r>
              <a:rPr lang="fr-FR" dirty="0"/>
              <a:t>Très proche du jeu de rôle, cet exercice vise à observer les capacités d’organisation des participants et leur aptitude à atteindre un consensus.</a:t>
            </a:r>
          </a:p>
          <a:p>
            <a:endParaRPr lang="fr-FR" dirty="0"/>
          </a:p>
          <a:p>
            <a:r>
              <a:rPr lang="fr-FR" dirty="0"/>
              <a:t>•	La corbeille</a:t>
            </a:r>
          </a:p>
          <a:p>
            <a:r>
              <a:rPr lang="fr-FR" dirty="0"/>
              <a:t>C’est plutôt un exercice individuel. On vous donne une pile de « mémo » ou de « notes de service », en  vous disant d’imaginer que vous venez de les trouver dans votre bac à votre retour d’absence. Votre tâche consiste à évaluer rapidement l’importance de chaque note et de décider de votre manière de la traiter : déléguer, téléphoner, écrire une lettre, regrouper des actions, etc.</a:t>
            </a:r>
          </a:p>
          <a:p>
            <a:endParaRPr lang="fr-FR" dirty="0"/>
          </a:p>
          <a:p>
            <a:r>
              <a:rPr lang="fr-FR" dirty="0"/>
              <a:t>•	L’étude de cas</a:t>
            </a:r>
          </a:p>
          <a:p>
            <a:r>
              <a:rPr lang="fr-FR" dirty="0"/>
              <a:t>On donne au groupe un cas réel, qui doit être analysé et pour lequel il faut proposer des actions.</a:t>
            </a:r>
          </a:p>
          <a:p>
            <a:endParaRPr lang="fr-FR" dirty="0"/>
          </a:p>
          <a:p>
            <a:r>
              <a:rPr lang="fr-FR" dirty="0"/>
              <a:t>•	Le rapport</a:t>
            </a:r>
          </a:p>
          <a:p>
            <a:r>
              <a:rPr lang="fr-FR" dirty="0"/>
              <a:t>On vous demande d’écrire un rapport à partir d’informations multiples et diverses et de présenter votre analyse aux autres participants.</a:t>
            </a:r>
          </a:p>
          <a:p>
            <a:endParaRPr lang="fr-FR" dirty="0"/>
          </a:p>
        </p:txBody>
      </p:sp>
    </p:spTree>
    <p:extLst>
      <p:ext uri="{BB962C8B-B14F-4D97-AF65-F5344CB8AC3E}">
        <p14:creationId xmlns:p14="http://schemas.microsoft.com/office/powerpoint/2010/main" val="3136958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202</TotalTime>
  <Words>9211</Words>
  <Application>Microsoft Office PowerPoint</Application>
  <PresentationFormat>Grand écran</PresentationFormat>
  <Paragraphs>651</Paragraphs>
  <Slides>75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75</vt:i4>
      </vt:variant>
    </vt:vector>
  </HeadingPairs>
  <TitlesOfParts>
    <vt:vector size="83" baseType="lpstr">
      <vt:lpstr>Arial</vt:lpstr>
      <vt:lpstr>Calibri</vt:lpstr>
      <vt:lpstr>Calibri Light</vt:lpstr>
      <vt:lpstr>Courier New</vt:lpstr>
      <vt:lpstr>Inter</vt:lpstr>
      <vt:lpstr>Times New Roman</vt:lpstr>
      <vt:lpstr>Wingdings</vt:lpstr>
      <vt:lpstr>Céleste</vt:lpstr>
      <vt:lpstr>COMMUNICATION Entreprise  </vt:lpstr>
      <vt:lpstr>A quoi sert l’entretien d’embauche ?</vt:lpstr>
      <vt:lpstr>Présentation PowerPoint</vt:lpstr>
      <vt:lpstr>Avant l’entretien</vt:lpstr>
      <vt:lpstr>Présentation PowerPoint</vt:lpstr>
      <vt:lpstr>Soyez au clair sur :</vt:lpstr>
      <vt:lpstr>Présentation PowerPoint</vt:lpstr>
      <vt:lpstr>Les types d’entretien</vt:lpstr>
      <vt:lpstr>Les assessment centers Quels exercices ?</vt:lpstr>
      <vt:lpstr>Présentation PowerPoint</vt:lpstr>
      <vt:lpstr>La manière d’interviewer  </vt:lpstr>
      <vt:lpstr>Présentation PowerPoint</vt:lpstr>
      <vt:lpstr>Créer le contact, valoriser, sécuriser</vt:lpstr>
      <vt:lpstr>Présentation PowerPoint</vt:lpstr>
      <vt:lpstr>Le salaire</vt:lpstr>
      <vt:lpstr>Comment déterminer ses prétentions de salaire ? Comment négocier son salaire ?</vt:lpstr>
      <vt:lpstr>Les erreurs </vt:lpstr>
      <vt:lpstr>La clôture de l’entretien</vt:lpstr>
      <vt:lpstr>Après l’entretien</vt:lpstr>
      <vt:lpstr> Les questions du recruteur </vt:lpstr>
      <vt:lpstr>Vos questions</vt:lpstr>
      <vt:lpstr>Curriculum vitae et lettre de présentation</vt:lpstr>
      <vt:lpstr>Exemples de questions vous permettant de faire votre auto‐évaluation ? </vt:lpstr>
      <vt:lpstr>Objectifs d’un CV qui se démarque !</vt:lpstr>
      <vt:lpstr>Règles de base du CV </vt:lpstr>
      <vt:lpstr>Différents types de CV</vt:lpstr>
      <vt:lpstr>Rubriques du CV</vt:lpstr>
      <vt:lpstr>Propositions de rubriques Certaines rubriques sont des incontournables (I), d’autres sont optionnelles (O) </vt:lpstr>
      <vt:lpstr>Présentation PowerPoint</vt:lpstr>
      <vt:lpstr>Exemple CV</vt:lpstr>
      <vt:lpstr>Exemple CV</vt:lpstr>
      <vt:lpstr>Lettre de présentation / Lettre de motivation Objectifs et contenu </vt:lpstr>
      <vt:lpstr>Présentation PowerPoint</vt:lpstr>
      <vt:lpstr>Présentation PowerPoint</vt:lpstr>
      <vt:lpstr>Vos coordonnées personnelles</vt:lpstr>
      <vt:lpstr>La date - La référence - Les coordonnées du destinataire </vt:lpstr>
      <vt:lpstr>L’en-tête (formule d’appel)</vt:lpstr>
      <vt:lpstr>Le corps de votre lettre de motivation</vt:lpstr>
      <vt:lpstr>Présentation PowerPoint</vt:lpstr>
      <vt:lpstr>La formule de politesse - La signature - Les annexes (pièces jointes)</vt:lpstr>
      <vt:lpstr>Les candidatures par courriel ou sur sites internet</vt:lpstr>
      <vt:lpstr>Quelques conseils généraux pour la rédaction de votre lettre de motivation</vt:lpstr>
      <vt:lpstr>Structure de la lettre </vt:lpstr>
      <vt:lpstr>Rédigez des écrits professionnels</vt:lpstr>
      <vt:lpstr>Définissez des objectifs clairs</vt:lpstr>
      <vt:lpstr>Définissez des objectifs clairs</vt:lpstr>
      <vt:lpstr>Tirez les conséquences de vos objectifs</vt:lpstr>
      <vt:lpstr>Tirez les conséquences de vos objectifs</vt:lpstr>
      <vt:lpstr>Tirez les conséquences de vos objectifs</vt:lpstr>
      <vt:lpstr>Tirez les conséquences de vos objectifs</vt:lpstr>
      <vt:lpstr>Tirez les conséquences de vos objectifs</vt:lpstr>
      <vt:lpstr>Tirez les conséquences de vos objectifs</vt:lpstr>
      <vt:lpstr>Identifiez les types de destinataires</vt:lpstr>
      <vt:lpstr>Identifiez les types de destinataires</vt:lpstr>
      <vt:lpstr>Identifiez les types de destinataires</vt:lpstr>
      <vt:lpstr>Identifiez les types de destinataires</vt:lpstr>
      <vt:lpstr>Adaptez votre écrit à votre cible</vt:lpstr>
      <vt:lpstr>Adaptez votre écrit à votre cible</vt:lpstr>
      <vt:lpstr>Adaptez les premières lignes à votre destinataire</vt:lpstr>
      <vt:lpstr>Exemple de synthèse en introduction : </vt:lpstr>
      <vt:lpstr>Choisissez le format le plus pertinent</vt:lpstr>
      <vt:lpstr>Choisissez entre les différents types de format</vt:lpstr>
      <vt:lpstr>Choisissez entre les différents types de format</vt:lpstr>
      <vt:lpstr>Choisissez entre les différents types de format</vt:lpstr>
      <vt:lpstr>Choisissez entre les différents types de format</vt:lpstr>
      <vt:lpstr>Distinguez le compte-rendu et le rapport</vt:lpstr>
      <vt:lpstr>Distinguez le compte-rendu et le rapport</vt:lpstr>
      <vt:lpstr>Structurez vos idées et hiérarchisez l'information</vt:lpstr>
      <vt:lpstr>Sélectionnez les informations utiles au destinataire</vt:lpstr>
      <vt:lpstr>Sélectionnez les informations utiles au destinataire</vt:lpstr>
      <vt:lpstr>Adaptez l’information</vt:lpstr>
      <vt:lpstr>Organisez l’information</vt:lpstr>
      <vt:lpstr>Le plan chronologique </vt:lpstr>
      <vt:lpstr>Le plan thématique</vt:lpstr>
      <vt:lpstr>Le plan argumentatif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Entreprise  FSMS L1</dc:title>
  <dc:creator>communication@orchies-futsal.fr</dc:creator>
  <cp:lastModifiedBy>nicolas carre</cp:lastModifiedBy>
  <cp:revision>7</cp:revision>
  <dcterms:created xsi:type="dcterms:W3CDTF">2020-11-27T12:22:38Z</dcterms:created>
  <dcterms:modified xsi:type="dcterms:W3CDTF">2024-02-28T15:54:22Z</dcterms:modified>
</cp:coreProperties>
</file>