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11795" y="1071277"/>
            <a:ext cx="6320409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E46C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46C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46C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12727" y="1973607"/>
            <a:ext cx="2893695" cy="3646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E46C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1795" y="1071277"/>
            <a:ext cx="6320409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E46C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26403" y="2785599"/>
            <a:ext cx="3832860" cy="276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9.png"/><Relationship Id="rId4" Type="http://schemas.openxmlformats.org/officeDocument/2006/relationships/image" Target="../media/image20.png"/><Relationship Id="rId9" Type="http://schemas.openxmlformats.org/officeDocument/2006/relationships/image" Target="../media/image28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8102" y="2688986"/>
            <a:ext cx="5672455" cy="1098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00810">
              <a:lnSpc>
                <a:spcPct val="110000"/>
              </a:lnSpc>
              <a:spcBef>
                <a:spcPts val="100"/>
              </a:spcBef>
            </a:pPr>
            <a:r>
              <a:rPr sz="3200" dirty="0">
                <a:solidFill>
                  <a:srgbClr val="1F497D"/>
                </a:solidFill>
              </a:rPr>
              <a:t>BIEN</a:t>
            </a:r>
            <a:r>
              <a:rPr sz="3200" spc="-75" dirty="0">
                <a:solidFill>
                  <a:srgbClr val="1F497D"/>
                </a:solidFill>
              </a:rPr>
              <a:t> </a:t>
            </a:r>
            <a:r>
              <a:rPr sz="3200" spc="-10" dirty="0">
                <a:solidFill>
                  <a:srgbClr val="1F497D"/>
                </a:solidFill>
              </a:rPr>
              <a:t>COMMUNIQUER </a:t>
            </a:r>
            <a:r>
              <a:rPr sz="3200" dirty="0">
                <a:solidFill>
                  <a:srgbClr val="1F497D"/>
                </a:solidFill>
              </a:rPr>
              <a:t>EN</a:t>
            </a:r>
            <a:r>
              <a:rPr sz="3200" spc="-40" dirty="0">
                <a:solidFill>
                  <a:srgbClr val="1F497D"/>
                </a:solidFill>
              </a:rPr>
              <a:t> </a:t>
            </a:r>
            <a:r>
              <a:rPr sz="3200" dirty="0">
                <a:solidFill>
                  <a:srgbClr val="1F497D"/>
                </a:solidFill>
              </a:rPr>
              <a:t>MILIEU</a:t>
            </a:r>
            <a:r>
              <a:rPr sz="3200" spc="-55" dirty="0">
                <a:solidFill>
                  <a:srgbClr val="1F497D"/>
                </a:solidFill>
              </a:rPr>
              <a:t> </a:t>
            </a:r>
            <a:r>
              <a:rPr sz="3200" spc="-10" dirty="0">
                <a:solidFill>
                  <a:srgbClr val="1F497D"/>
                </a:solidFill>
              </a:rPr>
              <a:t>PROFESSIONNEL</a:t>
            </a:r>
            <a:endParaRPr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4819" y="1071277"/>
            <a:ext cx="4794885" cy="123063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238125">
              <a:lnSpc>
                <a:spcPts val="4690"/>
              </a:lnSpc>
              <a:spcBef>
                <a:spcPts val="305"/>
              </a:spcBef>
            </a:pPr>
            <a:r>
              <a:rPr dirty="0"/>
              <a:t>Comment</a:t>
            </a:r>
            <a:r>
              <a:rPr spc="-150" dirty="0"/>
              <a:t> </a:t>
            </a:r>
            <a:r>
              <a:rPr spc="-10" dirty="0"/>
              <a:t>s’opère </a:t>
            </a:r>
            <a:r>
              <a:rPr dirty="0"/>
              <a:t>la</a:t>
            </a:r>
            <a:r>
              <a:rPr spc="-114" dirty="0"/>
              <a:t> </a:t>
            </a:r>
            <a:r>
              <a:rPr dirty="0"/>
              <a:t>communication</a:t>
            </a:r>
            <a:r>
              <a:rPr spc="-125" dirty="0"/>
              <a:t> </a:t>
            </a:r>
            <a:r>
              <a:rPr spc="-50" dirty="0"/>
              <a:t>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500" y="3619500"/>
            <a:ext cx="5905500" cy="246697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8739" y="2417581"/>
            <a:ext cx="7484109" cy="278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14550">
              <a:lnSpc>
                <a:spcPct val="110000"/>
              </a:lnSpc>
              <a:spcBef>
                <a:spcPts val="100"/>
              </a:spcBef>
            </a:pPr>
            <a:r>
              <a:rPr sz="2200" b="1" dirty="0">
                <a:latin typeface="Arial"/>
                <a:cs typeface="Arial"/>
              </a:rPr>
              <a:t>Les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3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communications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qui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interviennent </a:t>
            </a:r>
            <a:r>
              <a:rPr sz="2200" b="1" dirty="0">
                <a:latin typeface="Arial"/>
                <a:cs typeface="Arial"/>
              </a:rPr>
              <a:t>dans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une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10" dirty="0">
                <a:latin typeface="Arial"/>
                <a:cs typeface="Arial"/>
              </a:rPr>
              <a:t>interaction</a:t>
            </a:r>
            <a:endParaRPr sz="2200">
              <a:latin typeface="Arial"/>
              <a:cs typeface="Arial"/>
            </a:endParaRPr>
          </a:p>
          <a:p>
            <a:pPr marL="4268470">
              <a:lnSpc>
                <a:spcPts val="2845"/>
              </a:lnSpc>
            </a:pPr>
            <a:r>
              <a:rPr sz="2400" spc="-10" dirty="0">
                <a:solidFill>
                  <a:srgbClr val="818181"/>
                </a:solidFill>
                <a:latin typeface="Arial MT"/>
                <a:cs typeface="Arial MT"/>
              </a:rPr>
              <a:t>Communication</a:t>
            </a:r>
            <a:r>
              <a:rPr sz="2400" spc="-5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818181"/>
                </a:solidFill>
                <a:latin typeface="Arial MT"/>
                <a:cs typeface="Arial MT"/>
              </a:rPr>
              <a:t>verbale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50"/>
              </a:spcBef>
            </a:pPr>
            <a:endParaRPr sz="2400">
              <a:latin typeface="Arial MT"/>
              <a:cs typeface="Arial MT"/>
            </a:endParaRPr>
          </a:p>
          <a:p>
            <a:pPr marL="1151890" marR="4612640" indent="-406400">
              <a:lnSpc>
                <a:spcPct val="110000"/>
              </a:lnSpc>
            </a:pPr>
            <a:r>
              <a:rPr sz="2400" spc="-10" dirty="0">
                <a:solidFill>
                  <a:srgbClr val="818181"/>
                </a:solidFill>
                <a:latin typeface="Arial MT"/>
                <a:cs typeface="Arial MT"/>
              </a:rPr>
              <a:t>Communication </a:t>
            </a:r>
            <a:r>
              <a:rPr sz="2400" spc="-25" dirty="0">
                <a:solidFill>
                  <a:srgbClr val="818181"/>
                </a:solidFill>
                <a:latin typeface="Arial MT"/>
                <a:cs typeface="Arial MT"/>
              </a:rPr>
              <a:t>para-</a:t>
            </a:r>
            <a:r>
              <a:rPr sz="2400" spc="-10" dirty="0">
                <a:solidFill>
                  <a:srgbClr val="818181"/>
                </a:solidFill>
                <a:latin typeface="Arial MT"/>
                <a:cs typeface="Arial MT"/>
              </a:rPr>
              <a:t>verbale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2294" y="6116586"/>
            <a:ext cx="3839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818181"/>
                </a:solidFill>
                <a:latin typeface="Arial MT"/>
                <a:cs typeface="Arial MT"/>
              </a:rPr>
              <a:t>Communication</a:t>
            </a:r>
            <a:r>
              <a:rPr sz="2400" spc="-20" dirty="0">
                <a:solidFill>
                  <a:srgbClr val="818181"/>
                </a:solidFill>
                <a:latin typeface="Arial MT"/>
                <a:cs typeface="Arial MT"/>
              </a:rPr>
              <a:t> non-</a:t>
            </a:r>
            <a:r>
              <a:rPr sz="2400" spc="-10" dirty="0">
                <a:solidFill>
                  <a:srgbClr val="818181"/>
                </a:solidFill>
                <a:latin typeface="Arial MT"/>
                <a:cs typeface="Arial MT"/>
              </a:rPr>
              <a:t>verbale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08" y="2785122"/>
            <a:ext cx="3738245" cy="123253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b="1" spc="-10" dirty="0">
                <a:latin typeface="Arial"/>
                <a:cs typeface="Arial"/>
              </a:rPr>
              <a:t>Conséquences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2400" dirty="0">
                <a:latin typeface="Arial MT"/>
                <a:cs typeface="Arial MT"/>
              </a:rPr>
              <a:t>93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%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votre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message </a:t>
            </a:r>
            <a:r>
              <a:rPr sz="2400" dirty="0">
                <a:latin typeface="Arial MT"/>
                <a:cs typeface="Arial MT"/>
              </a:rPr>
              <a:t>échappe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au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choix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des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mots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8500" y="4391024"/>
            <a:ext cx="5905500" cy="246697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08" y="2810899"/>
            <a:ext cx="5119370" cy="3669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Conséquences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Avant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même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prendre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parole</a:t>
            </a:r>
            <a:r>
              <a:rPr sz="2000" spc="-50" dirty="0">
                <a:latin typeface="Arial MT"/>
                <a:cs typeface="Arial MT"/>
              </a:rPr>
              <a:t> :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39"/>
              </a:spcBef>
            </a:pPr>
            <a:endParaRPr sz="2000">
              <a:latin typeface="Arial MT"/>
              <a:cs typeface="Arial MT"/>
            </a:endParaRPr>
          </a:p>
          <a:p>
            <a:pPr marL="284480" indent="-271780">
              <a:lnSpc>
                <a:spcPct val="100000"/>
              </a:lnSpc>
              <a:spcBef>
                <a:spcPts val="5"/>
              </a:spcBef>
              <a:buClr>
                <a:srgbClr val="E6142D"/>
              </a:buClr>
              <a:buChar char="•"/>
              <a:tabLst>
                <a:tab pos="284480" algn="l"/>
              </a:tabLst>
            </a:pP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avez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déjà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commencé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à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communiquer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980"/>
              </a:spcBef>
              <a:buClr>
                <a:srgbClr val="E6142D"/>
              </a:buClr>
              <a:buFont typeface="Arial MT"/>
              <a:buChar char="•"/>
            </a:pPr>
            <a:endParaRPr sz="2000">
              <a:latin typeface="Arial MT"/>
              <a:cs typeface="Arial MT"/>
            </a:endParaRPr>
          </a:p>
          <a:p>
            <a:pPr marL="284480" indent="-271780">
              <a:lnSpc>
                <a:spcPct val="100000"/>
              </a:lnSpc>
              <a:buClr>
                <a:srgbClr val="E6142D"/>
              </a:buClr>
              <a:buChar char="•"/>
              <a:tabLst>
                <a:tab pos="284480" algn="l"/>
              </a:tabLst>
            </a:pP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êtes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déjà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jugé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20"/>
              </a:spcBef>
              <a:buClr>
                <a:srgbClr val="E6142D"/>
              </a:buClr>
              <a:buFont typeface="Arial MT"/>
              <a:buChar char="•"/>
            </a:pPr>
            <a:endParaRPr sz="2000">
              <a:latin typeface="Arial MT"/>
              <a:cs typeface="Arial MT"/>
            </a:endParaRPr>
          </a:p>
          <a:p>
            <a:pPr marL="284480" indent="-271780">
              <a:lnSpc>
                <a:spcPct val="100000"/>
              </a:lnSpc>
              <a:spcBef>
                <a:spcPts val="5"/>
              </a:spcBef>
              <a:buClr>
                <a:srgbClr val="E6142D"/>
              </a:buClr>
              <a:buChar char="•"/>
              <a:tabLst>
                <a:tab pos="284480" algn="l"/>
              </a:tabLst>
            </a:pP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serez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peut-</a:t>
            </a:r>
            <a:r>
              <a:rPr sz="2000" dirty="0">
                <a:latin typeface="Arial MT"/>
                <a:cs typeface="Arial MT"/>
              </a:rPr>
              <a:t>être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même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écouté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537" y="2810899"/>
            <a:ext cx="7352665" cy="3750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Règle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d’or</a:t>
            </a:r>
            <a:endParaRPr sz="2400">
              <a:latin typeface="Arial"/>
              <a:cs typeface="Arial"/>
            </a:endParaRPr>
          </a:p>
          <a:p>
            <a:pPr marL="12700" marR="15875">
              <a:lnSpc>
                <a:spcPct val="110000"/>
              </a:lnSpc>
              <a:spcBef>
                <a:spcPts val="1370"/>
              </a:spcBef>
            </a:pPr>
            <a:r>
              <a:rPr sz="2000" spc="-10" dirty="0">
                <a:latin typeface="Arial MT"/>
                <a:cs typeface="Arial MT"/>
              </a:rPr>
              <a:t>Vous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établissez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rapport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entre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interlocuteur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avant </a:t>
            </a:r>
            <a:r>
              <a:rPr sz="2000" dirty="0">
                <a:latin typeface="Arial MT"/>
                <a:cs typeface="Arial MT"/>
              </a:rPr>
              <a:t>même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prise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parole.</a:t>
            </a:r>
            <a:endParaRPr sz="2000">
              <a:latin typeface="Arial MT"/>
              <a:cs typeface="Arial MT"/>
            </a:endParaRPr>
          </a:p>
          <a:p>
            <a:pPr marL="12700" marR="803910">
              <a:lnSpc>
                <a:spcPct val="110000"/>
              </a:lnSpc>
            </a:pPr>
            <a:r>
              <a:rPr sz="2000" spc="-10" dirty="0">
                <a:latin typeface="Arial MT"/>
                <a:cs typeface="Arial MT"/>
              </a:rPr>
              <a:t>Vous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devez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créer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harmonie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autour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message,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geste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doit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contredire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parole.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000" dirty="0">
                <a:latin typeface="Arial MT"/>
                <a:cs typeface="Arial MT"/>
              </a:rPr>
              <a:t>La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communication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échange,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qu’il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soit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efficace,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faut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12700" marR="642620" indent="181610">
              <a:lnSpc>
                <a:spcPct val="110000"/>
              </a:lnSpc>
              <a:buClr>
                <a:srgbClr val="E6142D"/>
              </a:buClr>
              <a:buFont typeface="Arial MT"/>
              <a:buChar char="•"/>
              <a:tabLst>
                <a:tab pos="194310" algn="l"/>
              </a:tabLst>
            </a:pPr>
            <a:r>
              <a:rPr sz="2000" b="1" dirty="0">
                <a:latin typeface="Arial"/>
                <a:cs typeface="Arial"/>
              </a:rPr>
              <a:t>identifier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dirty="0">
                <a:latin typeface="Arial MT"/>
                <a:cs typeface="Arial MT"/>
              </a:rPr>
              <a:t>l’autre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l’écouter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(sous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trois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dimensions)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&gt;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diagnostic</a:t>
            </a:r>
            <a:r>
              <a:rPr sz="2000" spc="-12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être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clair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&gt;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définir</a:t>
            </a:r>
            <a:r>
              <a:rPr sz="2000" spc="-3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un</a:t>
            </a:r>
            <a:r>
              <a:rPr sz="2000" spc="-4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objectif</a:t>
            </a:r>
            <a:r>
              <a:rPr sz="2000" spc="-4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et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un</a:t>
            </a:r>
            <a:r>
              <a:rPr sz="2000" spc="-3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message</a:t>
            </a:r>
            <a:r>
              <a:rPr sz="2000" spc="-4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savoir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mener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dialogue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s’adapter.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08" y="2810899"/>
            <a:ext cx="6912609" cy="291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Établir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diagnostic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2000" dirty="0">
                <a:latin typeface="Arial MT"/>
                <a:cs typeface="Arial MT"/>
              </a:rPr>
              <a:t>Établir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quelles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forces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vais-</a:t>
            </a:r>
            <a:r>
              <a:rPr sz="2000" dirty="0">
                <a:latin typeface="Arial MT"/>
                <a:cs typeface="Arial MT"/>
              </a:rPr>
              <a:t>je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pouvoir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m’appuyer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quelles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faiblesses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vais-</a:t>
            </a:r>
            <a:r>
              <a:rPr sz="2000" dirty="0">
                <a:latin typeface="Arial MT"/>
                <a:cs typeface="Arial MT"/>
              </a:rPr>
              <a:t>je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vouloir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limiter?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quelle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opportunité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extérieure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vais-</a:t>
            </a:r>
            <a:r>
              <a:rPr sz="2000" dirty="0">
                <a:latin typeface="Arial MT"/>
                <a:cs typeface="Arial MT"/>
              </a:rPr>
              <a:t>je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pouvoir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compter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quelle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menace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extérieure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dois-</a:t>
            </a:r>
            <a:r>
              <a:rPr sz="2000" dirty="0">
                <a:latin typeface="Arial MT"/>
                <a:cs typeface="Arial MT"/>
              </a:rPr>
              <a:t>je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combattre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80"/>
              </a:spcBef>
              <a:buClr>
                <a:srgbClr val="E6142D"/>
              </a:buClr>
              <a:buFont typeface="Arial MT"/>
              <a:buChar char="•"/>
            </a:pP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qui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cible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quelles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sont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attentes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08" y="2810899"/>
            <a:ext cx="4200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Établir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diagnostic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/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SWOT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2552700" y="4415789"/>
            <a:ext cx="3709670" cy="2236470"/>
            <a:chOff x="2552700" y="4415789"/>
            <a:chExt cx="3709670" cy="223647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83023" y="4415789"/>
              <a:ext cx="107441" cy="223646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2700" y="5454395"/>
              <a:ext cx="3709415" cy="107441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38222" y="4404359"/>
            <a:ext cx="3738359" cy="2265424"/>
          </a:xfrm>
          <a:prstGeom prst="rect">
            <a:avLst/>
          </a:prstGeom>
        </p:spPr>
      </p:pic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579293" y="4422825"/>
          <a:ext cx="3627120" cy="2153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2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0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7213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818181"/>
                          </a:solidFill>
                          <a:latin typeface="Arial MT"/>
                          <a:cs typeface="Arial MT"/>
                        </a:rPr>
                        <a:t>Forces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20014" marB="0">
                    <a:lnL w="28575">
                      <a:solidFill>
                        <a:srgbClr val="E46C0A"/>
                      </a:solidFill>
                      <a:prstDash val="solid"/>
                    </a:lnL>
                    <a:lnR w="28575">
                      <a:solidFill>
                        <a:srgbClr val="E46C0A"/>
                      </a:solidFill>
                      <a:prstDash val="solid"/>
                    </a:lnR>
                    <a:lnT w="28575">
                      <a:solidFill>
                        <a:srgbClr val="E46C0A"/>
                      </a:solidFill>
                      <a:prstDash val="solid"/>
                    </a:lnT>
                    <a:lnB w="28575">
                      <a:solidFill>
                        <a:srgbClr val="E46C0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57810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818181"/>
                          </a:solidFill>
                          <a:latin typeface="Arial MT"/>
                          <a:cs typeface="Arial MT"/>
                        </a:rPr>
                        <a:t>Faiblesses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120014" marB="0">
                    <a:lnL w="28575">
                      <a:solidFill>
                        <a:srgbClr val="E46C0A"/>
                      </a:solidFill>
                      <a:prstDash val="solid"/>
                    </a:lnL>
                    <a:lnR w="28575">
                      <a:solidFill>
                        <a:srgbClr val="E46C0A"/>
                      </a:solidFill>
                      <a:prstDash val="solid"/>
                    </a:lnR>
                    <a:lnT w="28575">
                      <a:solidFill>
                        <a:srgbClr val="E46C0A"/>
                      </a:solidFill>
                      <a:prstDash val="solid"/>
                    </a:lnT>
                    <a:lnB w="28575">
                      <a:solidFill>
                        <a:srgbClr val="E46C0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818181"/>
                          </a:solidFill>
                          <a:latin typeface="Arial MT"/>
                          <a:cs typeface="Arial MT"/>
                        </a:rPr>
                        <a:t>Opportunités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28575">
                      <a:solidFill>
                        <a:srgbClr val="E46C0A"/>
                      </a:solidFill>
                      <a:prstDash val="solid"/>
                    </a:lnL>
                    <a:lnR w="28575">
                      <a:solidFill>
                        <a:srgbClr val="E46C0A"/>
                      </a:solidFill>
                      <a:prstDash val="solid"/>
                    </a:lnR>
                    <a:lnT w="28575">
                      <a:solidFill>
                        <a:srgbClr val="E46C0A"/>
                      </a:solidFill>
                      <a:prstDash val="solid"/>
                    </a:lnT>
                    <a:lnB w="28575">
                      <a:solidFill>
                        <a:srgbClr val="E46C0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818181"/>
                          </a:solidFill>
                          <a:latin typeface="Arial MT"/>
                          <a:cs typeface="Arial MT"/>
                        </a:rPr>
                        <a:t>Menaces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28575">
                      <a:solidFill>
                        <a:srgbClr val="E46C0A"/>
                      </a:solidFill>
                      <a:prstDash val="solid"/>
                    </a:lnL>
                    <a:lnR w="28575">
                      <a:solidFill>
                        <a:srgbClr val="E46C0A"/>
                      </a:solidFill>
                      <a:prstDash val="solid"/>
                    </a:lnR>
                    <a:lnT w="28575">
                      <a:solidFill>
                        <a:srgbClr val="E46C0A"/>
                      </a:solidFill>
                      <a:prstDash val="solid"/>
                    </a:lnT>
                    <a:lnB w="28575">
                      <a:solidFill>
                        <a:srgbClr val="E46C0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210231" y="4807570"/>
            <a:ext cx="737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Interne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94457" y="5826669"/>
            <a:ext cx="8140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Externe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75632" y="3875568"/>
            <a:ext cx="483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Utile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74231" y="3875568"/>
            <a:ext cx="8140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Néfaste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08" y="2810899"/>
            <a:ext cx="6955790" cy="3583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Définir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objectif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2000" b="1" spc="-10" dirty="0">
                <a:latin typeface="Arial"/>
                <a:cs typeface="Arial"/>
              </a:rPr>
              <a:t>Qu’est-</a:t>
            </a:r>
            <a:r>
              <a:rPr sz="2000" b="1" dirty="0">
                <a:latin typeface="Arial"/>
                <a:cs typeface="Arial"/>
              </a:rPr>
              <a:t>ce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que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j’attends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problème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posé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risque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(objectif)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80"/>
              </a:spcBef>
              <a:buClr>
                <a:srgbClr val="E6142D"/>
              </a:buClr>
              <a:buFont typeface="Arial MT"/>
              <a:buChar char="•"/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Arial"/>
                <a:cs typeface="Arial"/>
              </a:rPr>
              <a:t>Qu’est-</a:t>
            </a:r>
            <a:r>
              <a:rPr sz="2000" b="1" dirty="0">
                <a:latin typeface="Arial"/>
                <a:cs typeface="Arial"/>
              </a:rPr>
              <a:t>ce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que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j’attends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comme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effet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vis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à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vis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cible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?</a:t>
            </a:r>
            <a:endParaRPr sz="2000">
              <a:latin typeface="Arial"/>
              <a:cs typeface="Arial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Faire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connaître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(une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décision,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positionnement)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Faire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aimer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(image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adhésion)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Faire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agir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(provoquer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comportement)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299" y="2810899"/>
            <a:ext cx="7954009" cy="3586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Définir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objectifs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concrets</a:t>
            </a:r>
            <a:endParaRPr sz="2400">
              <a:latin typeface="Arial"/>
              <a:cs typeface="Arial"/>
            </a:endParaRPr>
          </a:p>
          <a:p>
            <a:pPr marL="12700" marR="635000" indent="-635">
              <a:lnSpc>
                <a:spcPct val="110000"/>
              </a:lnSpc>
              <a:spcBef>
                <a:spcPts val="1395"/>
              </a:spcBef>
              <a:buClr>
                <a:srgbClr val="E6142D"/>
              </a:buClr>
              <a:buChar char="•"/>
              <a:tabLst>
                <a:tab pos="12700" algn="l"/>
                <a:tab pos="194310" algn="l"/>
              </a:tabLst>
            </a:pPr>
            <a:r>
              <a:rPr sz="1800" dirty="0">
                <a:latin typeface="Arial MT"/>
                <a:cs typeface="Arial MT"/>
              </a:rPr>
              <a:t>	Réalistes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vous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pouvez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tout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faire,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convaincre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tout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monde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ou </a:t>
            </a:r>
            <a:r>
              <a:rPr sz="1800" dirty="0">
                <a:latin typeface="Arial MT"/>
                <a:cs typeface="Arial MT"/>
              </a:rPr>
              <a:t>imaginer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marge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manœuvre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que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vous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n’avez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pas,</a:t>
            </a:r>
            <a:endParaRPr sz="1800">
              <a:latin typeface="Arial MT"/>
              <a:cs typeface="Arial MT"/>
            </a:endParaRPr>
          </a:p>
          <a:p>
            <a:pPr marL="195580">
              <a:lnSpc>
                <a:spcPct val="100000"/>
              </a:lnSpc>
              <a:spcBef>
                <a:spcPts val="219"/>
              </a:spcBef>
            </a:pPr>
            <a:r>
              <a:rPr sz="1800" dirty="0">
                <a:latin typeface="Arial MT"/>
                <a:cs typeface="Arial MT"/>
              </a:rPr>
              <a:t>faites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choix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&gt;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être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pragmatique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;</a:t>
            </a:r>
            <a:endParaRPr sz="1800">
              <a:latin typeface="Arial MT"/>
              <a:cs typeface="Arial MT"/>
            </a:endParaRPr>
          </a:p>
          <a:p>
            <a:pPr marL="194945" indent="-182245">
              <a:lnSpc>
                <a:spcPct val="100000"/>
              </a:lnSpc>
              <a:spcBef>
                <a:spcPts val="215"/>
              </a:spcBef>
              <a:buClr>
                <a:srgbClr val="E6142D"/>
              </a:buClr>
              <a:buChar char="•"/>
              <a:tabLst>
                <a:tab pos="194945" algn="l"/>
              </a:tabLst>
            </a:pPr>
            <a:r>
              <a:rPr sz="1800" dirty="0">
                <a:latin typeface="Arial MT"/>
                <a:cs typeface="Arial MT"/>
              </a:rPr>
              <a:t>hiérarchisés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déterminez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niveau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priorité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chacun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des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objectifs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;</a:t>
            </a:r>
            <a:endParaRPr sz="1800">
              <a:latin typeface="Arial MT"/>
              <a:cs typeface="Arial MT"/>
            </a:endParaRPr>
          </a:p>
          <a:p>
            <a:pPr marL="194945" marR="1320165" indent="-182880">
              <a:lnSpc>
                <a:spcPct val="110000"/>
              </a:lnSpc>
              <a:buClr>
                <a:srgbClr val="E6142D"/>
              </a:buClr>
              <a:buChar char="•"/>
              <a:tabLst>
                <a:tab pos="194945" algn="l"/>
              </a:tabLst>
            </a:pPr>
            <a:r>
              <a:rPr sz="1800" dirty="0">
                <a:latin typeface="Arial MT"/>
                <a:cs typeface="Arial MT"/>
              </a:rPr>
              <a:t>mesurables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trouvez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données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plus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objectives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possibles </a:t>
            </a:r>
            <a:r>
              <a:rPr sz="1800" dirty="0">
                <a:latin typeface="Arial MT"/>
                <a:cs typeface="Arial MT"/>
              </a:rPr>
              <a:t>pour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comparer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votre situation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actuelle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et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celle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au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terme</a:t>
            </a:r>
            <a:endParaRPr sz="1800">
              <a:latin typeface="Arial MT"/>
              <a:cs typeface="Arial MT"/>
            </a:endParaRPr>
          </a:p>
          <a:p>
            <a:pPr marL="12700" marR="5080" indent="182880">
              <a:lnSpc>
                <a:spcPct val="110000"/>
              </a:lnSpc>
            </a:pPr>
            <a:r>
              <a:rPr sz="1800" dirty="0">
                <a:latin typeface="Arial MT"/>
                <a:cs typeface="Arial MT"/>
              </a:rPr>
              <a:t>de</a:t>
            </a:r>
            <a:r>
              <a:rPr sz="1800" spc="48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votre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communication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(taux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réponses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directeurs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d’établissement, </a:t>
            </a:r>
            <a:r>
              <a:rPr sz="1800" dirty="0">
                <a:latin typeface="Arial MT"/>
                <a:cs typeface="Arial MT"/>
              </a:rPr>
              <a:t>nombre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projets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suscités,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fin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d’un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mouvement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parents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d’élève,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</a:t>
            </a:r>
            <a:r>
              <a:rPr sz="1800" spc="-10" dirty="0">
                <a:latin typeface="Arial MT"/>
                <a:cs typeface="Arial MT"/>
              </a:rPr>
              <a:t> nombre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visites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sur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communiqué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presse,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etc.)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;</a:t>
            </a:r>
            <a:endParaRPr sz="1800">
              <a:latin typeface="Arial MT"/>
              <a:cs typeface="Arial MT"/>
            </a:endParaRPr>
          </a:p>
          <a:p>
            <a:pPr marL="194945" indent="-182245">
              <a:lnSpc>
                <a:spcPct val="100000"/>
              </a:lnSpc>
              <a:spcBef>
                <a:spcPts val="215"/>
              </a:spcBef>
              <a:buClr>
                <a:srgbClr val="E6142D"/>
              </a:buClr>
              <a:buChar char="•"/>
              <a:tabLst>
                <a:tab pos="194945" algn="l"/>
              </a:tabLst>
            </a:pPr>
            <a:r>
              <a:rPr sz="1800" dirty="0">
                <a:latin typeface="Arial MT"/>
                <a:cs typeface="Arial MT"/>
              </a:rPr>
              <a:t>planifiables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inscrivez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objectifs,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à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court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à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moyen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terme.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76537" y="2810899"/>
            <a:ext cx="7285990" cy="3583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Connaître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sa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cible</a:t>
            </a:r>
            <a:endParaRPr sz="2400">
              <a:latin typeface="Arial"/>
              <a:cs typeface="Arial"/>
            </a:endParaRPr>
          </a:p>
          <a:p>
            <a:pPr marL="194310" indent="-181610">
              <a:lnSpc>
                <a:spcPct val="100000"/>
              </a:lnSpc>
              <a:spcBef>
                <a:spcPts val="161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Quelles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sont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attentes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l’état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relation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2700" marR="777875" indent="181610">
              <a:lnSpc>
                <a:spcPct val="110000"/>
              </a:lnSpc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changements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apporter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?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Cela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vaut-</a:t>
            </a:r>
            <a:r>
              <a:rPr sz="2000" dirty="0">
                <a:latin typeface="Arial MT"/>
                <a:cs typeface="Arial MT"/>
              </a:rPr>
              <a:t>il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l’intérêt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d’y </a:t>
            </a:r>
            <a:r>
              <a:rPr sz="2000" dirty="0">
                <a:latin typeface="Arial MT"/>
                <a:cs typeface="Arial MT"/>
              </a:rPr>
              <a:t>consacrer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temps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2700" marR="5080" indent="181610">
              <a:lnSpc>
                <a:spcPct val="110000"/>
              </a:lnSpc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Qui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l’influence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(ou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l’influencer)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?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Calibri"/>
                <a:cs typeface="Calibri"/>
              </a:rPr>
              <a:t>À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dirty="0">
                <a:latin typeface="Arial MT"/>
                <a:cs typeface="Arial MT"/>
              </a:rPr>
              <a:t>quelles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pressions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peut- </a:t>
            </a:r>
            <a:r>
              <a:rPr sz="2000" dirty="0">
                <a:latin typeface="Arial MT"/>
                <a:cs typeface="Arial MT"/>
              </a:rPr>
              <a:t>elle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être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soumise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(personne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statut)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Quelles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ses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passions,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centres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d’intérêt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(levier)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  <a:p>
            <a:pPr marL="12700" marR="1132205" indent="181610">
              <a:lnSpc>
                <a:spcPct val="110000"/>
              </a:lnSpc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Quels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modes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communication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(outils,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ton, </a:t>
            </a:r>
            <a:r>
              <a:rPr sz="2000" dirty="0">
                <a:latin typeface="Arial MT"/>
                <a:cs typeface="Arial MT"/>
              </a:rPr>
              <a:t>direct/indirect)</a:t>
            </a:r>
            <a:r>
              <a:rPr sz="2000" spc="-13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?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08" y="2810899"/>
            <a:ext cx="7178675" cy="3247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Des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cibles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multiples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complexes</a:t>
            </a:r>
            <a:endParaRPr sz="2400">
              <a:latin typeface="Arial"/>
              <a:cs typeface="Arial"/>
            </a:endParaRPr>
          </a:p>
          <a:p>
            <a:pPr marL="193675" marR="811530" indent="-181610">
              <a:lnSpc>
                <a:spcPct val="110000"/>
              </a:lnSpc>
              <a:spcBef>
                <a:spcPts val="1370"/>
              </a:spcBef>
              <a:buClr>
                <a:srgbClr val="E6142D"/>
              </a:buClr>
              <a:buChar char="•"/>
              <a:tabLst>
                <a:tab pos="194945" algn="l"/>
              </a:tabLst>
            </a:pPr>
            <a:r>
              <a:rPr sz="2000" dirty="0">
                <a:latin typeface="Arial MT"/>
                <a:cs typeface="Arial MT"/>
              </a:rPr>
              <a:t>La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cible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constituée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publics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actuels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(fidélisation) 	</a:t>
            </a:r>
            <a:r>
              <a:rPr sz="2000" dirty="0">
                <a:latin typeface="Arial MT"/>
                <a:cs typeface="Arial MT"/>
              </a:rPr>
              <a:t>et/ou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potentiels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(prospection)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le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cœur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cible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sous-</a:t>
            </a:r>
            <a:r>
              <a:rPr sz="2000" dirty="0">
                <a:latin typeface="Arial MT"/>
                <a:cs typeface="Arial MT"/>
              </a:rPr>
              <a:t>ensemble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cible.</a:t>
            </a:r>
            <a:endParaRPr sz="2000">
              <a:latin typeface="Arial MT"/>
              <a:cs typeface="Arial MT"/>
            </a:endParaRPr>
          </a:p>
          <a:p>
            <a:pPr marL="19558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Il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rassemble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plus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gros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utilisateurs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plus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impliqués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93675" marR="616585" indent="-181610">
              <a:lnSpc>
                <a:spcPct val="110000"/>
              </a:lnSpc>
              <a:buClr>
                <a:srgbClr val="E6142D"/>
              </a:buClr>
              <a:buChar char="•"/>
              <a:tabLst>
                <a:tab pos="195580" algn="l"/>
                <a:tab pos="2761615" algn="l"/>
              </a:tabLst>
            </a:pP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prescripteurs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leaders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d’opinion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n’utilisent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pas 	</a:t>
            </a:r>
            <a:r>
              <a:rPr sz="2000" spc="-10" dirty="0">
                <a:latin typeface="Arial MT"/>
                <a:cs typeface="Arial MT"/>
              </a:rPr>
              <a:t>nécessairement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votre</a:t>
            </a:r>
            <a:r>
              <a:rPr sz="2000" dirty="0">
                <a:latin typeface="Arial MT"/>
                <a:cs typeface="Arial MT"/>
              </a:rPr>
              <a:t>	service,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mais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influence</a:t>
            </a:r>
            <a:endParaRPr sz="2000">
              <a:latin typeface="Arial MT"/>
              <a:cs typeface="Arial MT"/>
            </a:endParaRPr>
          </a:p>
          <a:p>
            <a:pPr marL="195580" marR="508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décision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d’engagement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cible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cœur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cible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 </a:t>
            </a:r>
            <a:r>
              <a:rPr sz="2000" dirty="0">
                <a:latin typeface="Arial MT"/>
                <a:cs typeface="Arial MT"/>
              </a:rPr>
              <a:t>syndicats,</a:t>
            </a:r>
            <a:r>
              <a:rPr sz="2000" spc="-10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représentants</a:t>
            </a:r>
            <a:r>
              <a:rPr sz="2000" spc="-10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des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parents</a:t>
            </a:r>
            <a:r>
              <a:rPr sz="2000" spc="-9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d’élèves,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presse.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91" y="1910287"/>
            <a:ext cx="7911465" cy="44684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385"/>
              </a:spcBef>
            </a:pP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Rien</a:t>
            </a:r>
            <a:r>
              <a:rPr sz="2400" spc="-45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de</a:t>
            </a:r>
            <a:r>
              <a:rPr sz="2400" spc="-5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plus</a:t>
            </a:r>
            <a:r>
              <a:rPr sz="2400" spc="-45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simple</a:t>
            </a:r>
            <a:r>
              <a:rPr sz="2400" spc="-4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que</a:t>
            </a:r>
            <a:r>
              <a:rPr sz="2400" spc="-5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de</a:t>
            </a:r>
            <a:r>
              <a:rPr sz="2400" spc="-5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1F497D"/>
                </a:solidFill>
                <a:latin typeface="Arial MT"/>
                <a:cs typeface="Arial MT"/>
              </a:rPr>
              <a:t>communiquer</a:t>
            </a:r>
            <a:endParaRPr sz="2400">
              <a:latin typeface="Arial MT"/>
              <a:cs typeface="Arial MT"/>
            </a:endParaRPr>
          </a:p>
          <a:p>
            <a:pPr marL="889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Rien</a:t>
            </a:r>
            <a:r>
              <a:rPr sz="2400" spc="-55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de</a:t>
            </a:r>
            <a:r>
              <a:rPr sz="2400" spc="-6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plus</a:t>
            </a:r>
            <a:r>
              <a:rPr sz="2400" spc="-5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compliqué</a:t>
            </a:r>
            <a:r>
              <a:rPr sz="2400" spc="-45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que</a:t>
            </a:r>
            <a:r>
              <a:rPr sz="2400" spc="-6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de</a:t>
            </a:r>
            <a:r>
              <a:rPr sz="2400" spc="-6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bien</a:t>
            </a:r>
            <a:r>
              <a:rPr sz="2400" spc="-5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1F497D"/>
                </a:solidFill>
                <a:latin typeface="Arial MT"/>
                <a:cs typeface="Arial MT"/>
              </a:rPr>
              <a:t>communiquer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endParaRPr sz="2400">
              <a:latin typeface="Arial MT"/>
              <a:cs typeface="Arial MT"/>
            </a:endParaRPr>
          </a:p>
          <a:p>
            <a:pPr marL="12700" marR="5080" algn="just">
              <a:lnSpc>
                <a:spcPct val="110000"/>
              </a:lnSpc>
            </a:pP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«</a:t>
            </a:r>
            <a:r>
              <a:rPr sz="2400" i="1" spc="27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Entre</a:t>
            </a:r>
            <a:r>
              <a:rPr sz="2400" i="1" spc="2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2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2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je</a:t>
            </a:r>
            <a:r>
              <a:rPr sz="2400" i="1" spc="27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pense,</a:t>
            </a:r>
            <a:r>
              <a:rPr sz="2400" i="1" spc="2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27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27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je</a:t>
            </a:r>
            <a:r>
              <a:rPr sz="2400" i="1" spc="2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veux</a:t>
            </a:r>
            <a:r>
              <a:rPr sz="2400" i="1" spc="2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dire,</a:t>
            </a:r>
            <a:r>
              <a:rPr sz="2400" i="1" spc="2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27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2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spc="-25" dirty="0">
                <a:solidFill>
                  <a:srgbClr val="1F497D"/>
                </a:solidFill>
                <a:latin typeface="Arial"/>
                <a:cs typeface="Arial"/>
              </a:rPr>
              <a:t>je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crois</a:t>
            </a:r>
            <a:r>
              <a:rPr sz="2400" i="1" spc="10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dire,</a:t>
            </a:r>
            <a:r>
              <a:rPr sz="2400" i="1" spc="1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1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1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je</a:t>
            </a:r>
            <a:r>
              <a:rPr sz="2400" i="1" spc="1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dis,</a:t>
            </a:r>
            <a:r>
              <a:rPr sz="2400" i="1" spc="10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10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9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vous</a:t>
            </a:r>
            <a:r>
              <a:rPr sz="2400" i="1" spc="10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voulez</a:t>
            </a:r>
            <a:r>
              <a:rPr sz="2400" i="1" spc="1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entendre,</a:t>
            </a:r>
            <a:r>
              <a:rPr sz="2400" i="1" spc="10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spc="-25" dirty="0">
                <a:solidFill>
                  <a:srgbClr val="1F497D"/>
                </a:solidFill>
                <a:latin typeface="Arial"/>
                <a:cs typeface="Arial"/>
              </a:rPr>
              <a:t>ce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23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vous</a:t>
            </a:r>
            <a:r>
              <a:rPr sz="2400" i="1" spc="24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entendez,</a:t>
            </a:r>
            <a:r>
              <a:rPr sz="2400" i="1" spc="24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23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23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vous</a:t>
            </a:r>
            <a:r>
              <a:rPr sz="2400" i="1" spc="24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croyez</a:t>
            </a:r>
            <a:r>
              <a:rPr sz="2400" i="1" spc="24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comprendre,</a:t>
            </a:r>
            <a:r>
              <a:rPr sz="2400" i="1" spc="23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spc="-25" dirty="0">
                <a:solidFill>
                  <a:srgbClr val="1F497D"/>
                </a:solidFill>
                <a:latin typeface="Arial"/>
                <a:cs typeface="Arial"/>
              </a:rPr>
              <a:t>ce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vous</a:t>
            </a:r>
            <a:r>
              <a:rPr sz="2400" i="1" spc="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voulez</a:t>
            </a:r>
            <a:r>
              <a:rPr sz="2400" i="1" spc="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comprendre,</a:t>
            </a:r>
            <a:r>
              <a:rPr sz="2400" i="1" spc="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et</a:t>
            </a:r>
            <a:r>
              <a:rPr sz="2400" i="1" spc="7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ce</a:t>
            </a:r>
            <a:r>
              <a:rPr sz="2400" i="1" spc="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que</a:t>
            </a:r>
            <a:r>
              <a:rPr sz="2400" i="1" spc="8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vous</a:t>
            </a:r>
            <a:r>
              <a:rPr sz="2400" i="1" spc="8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1F497D"/>
                </a:solidFill>
                <a:latin typeface="Arial"/>
                <a:cs typeface="Arial"/>
              </a:rPr>
              <a:t>comprenez,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Il</a:t>
            </a:r>
            <a:r>
              <a:rPr sz="2400" i="1" spc="2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y</a:t>
            </a:r>
            <a:r>
              <a:rPr sz="2400" i="1" spc="204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a</a:t>
            </a:r>
            <a:r>
              <a:rPr sz="2400" i="1" spc="2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au</a:t>
            </a:r>
            <a:r>
              <a:rPr sz="2400" i="1" spc="2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moins</a:t>
            </a:r>
            <a:r>
              <a:rPr sz="2400" i="1" spc="2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dix</a:t>
            </a:r>
            <a:r>
              <a:rPr sz="2400" i="1" spc="204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possibilités</a:t>
            </a:r>
            <a:r>
              <a:rPr sz="2400" i="1" spc="2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(mais</a:t>
            </a:r>
            <a:r>
              <a:rPr sz="2400" i="1" spc="2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2400" i="1" spc="20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réflexion</a:t>
            </a:r>
            <a:r>
              <a:rPr sz="2400" i="1" spc="204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pour</a:t>
            </a:r>
            <a:r>
              <a:rPr sz="2400" i="1" spc="2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spc="-25" dirty="0">
                <a:solidFill>
                  <a:srgbClr val="1F497D"/>
                </a:solidFill>
                <a:latin typeface="Arial"/>
                <a:cs typeface="Arial"/>
              </a:rPr>
              <a:t>la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dixième...)</a:t>
            </a:r>
            <a:r>
              <a:rPr sz="2400" i="1" spc="-6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de</a:t>
            </a:r>
            <a:r>
              <a:rPr sz="2400" i="1" spc="-6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ne</a:t>
            </a:r>
            <a:r>
              <a:rPr sz="2400" i="1" spc="-7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pas</a:t>
            </a:r>
            <a:r>
              <a:rPr sz="2400" i="1" spc="-7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se</a:t>
            </a:r>
            <a:r>
              <a:rPr sz="2400" i="1" spc="-7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1F497D"/>
                </a:solidFill>
                <a:latin typeface="Arial"/>
                <a:cs typeface="Arial"/>
              </a:rPr>
              <a:t>comprendre.</a:t>
            </a:r>
            <a:r>
              <a:rPr sz="2400" i="1" spc="-50" dirty="0">
                <a:solidFill>
                  <a:srgbClr val="1F497D"/>
                </a:solidFill>
                <a:latin typeface="Arial"/>
                <a:cs typeface="Arial"/>
              </a:rPr>
              <a:t> »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1F497D"/>
                </a:solidFill>
                <a:latin typeface="Arial MT"/>
                <a:cs typeface="Arial MT"/>
              </a:rPr>
              <a:t>Bernard</a:t>
            </a:r>
            <a:r>
              <a:rPr sz="2400" spc="-8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1F497D"/>
                </a:solidFill>
                <a:latin typeface="Arial MT"/>
                <a:cs typeface="Arial MT"/>
              </a:rPr>
              <a:t>Werber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291" y="2738892"/>
            <a:ext cx="5205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Les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parties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prenantes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ou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cibles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indirectes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291" y="3278845"/>
            <a:ext cx="2337435" cy="103124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94310" indent="-181610">
              <a:lnSpc>
                <a:spcPct val="100000"/>
              </a:lnSpc>
              <a:spcBef>
                <a:spcPts val="3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spc="-10" dirty="0">
                <a:latin typeface="Arial MT"/>
                <a:cs typeface="Arial MT"/>
              </a:rPr>
              <a:t>Votre</a:t>
            </a:r>
            <a:r>
              <a:rPr sz="2000" spc="-1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hiérarchie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tutelle</a:t>
            </a:r>
            <a:r>
              <a:rPr sz="2000" spc="-50" dirty="0">
                <a:latin typeface="Arial MT"/>
                <a:cs typeface="Arial MT"/>
              </a:rPr>
              <a:t> ;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collaborateurs.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8739" y="5550173"/>
            <a:ext cx="4065270" cy="93091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Quand</a:t>
            </a:r>
            <a:r>
              <a:rPr sz="1800" b="1" spc="-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vous</a:t>
            </a:r>
            <a:r>
              <a:rPr sz="1800" b="1" spc="-2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E46C0A"/>
                </a:solidFill>
                <a:latin typeface="Arial"/>
                <a:cs typeface="Arial"/>
              </a:rPr>
              <a:t>pensez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vous</a:t>
            </a:r>
            <a:r>
              <a:rPr sz="18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adresser</a:t>
            </a:r>
            <a:r>
              <a:rPr sz="1800" b="1" spc="-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à</a:t>
            </a:r>
            <a:r>
              <a:rPr sz="18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une</a:t>
            </a:r>
            <a:r>
              <a:rPr sz="1800" b="1" spc="-1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seule</a:t>
            </a:r>
            <a:r>
              <a:rPr sz="18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E46C0A"/>
                </a:solidFill>
                <a:latin typeface="Arial"/>
                <a:cs typeface="Arial"/>
              </a:rPr>
              <a:t>personne,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vous</a:t>
            </a:r>
            <a:r>
              <a:rPr sz="18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vous</a:t>
            </a:r>
            <a:r>
              <a:rPr sz="18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adressez</a:t>
            </a:r>
            <a:r>
              <a:rPr sz="1800" b="1" spc="-3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à</a:t>
            </a:r>
            <a:r>
              <a:rPr sz="1800" b="1" spc="-2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E46C0A"/>
                </a:solidFill>
                <a:latin typeface="Arial"/>
                <a:cs typeface="Arial"/>
              </a:rPr>
              <a:t>beaucoup</a:t>
            </a:r>
            <a:r>
              <a:rPr sz="1800" b="1" spc="-20" dirty="0">
                <a:solidFill>
                  <a:srgbClr val="E46C0A"/>
                </a:solidFill>
                <a:latin typeface="Arial"/>
                <a:cs typeface="Arial"/>
              </a:rPr>
              <a:t> plus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8732" y="3267717"/>
            <a:ext cx="3509645" cy="23723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94310" indent="-181610">
              <a:lnSpc>
                <a:spcPct val="100000"/>
              </a:lnSpc>
              <a:spcBef>
                <a:spcPts val="3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médias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politiques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nationaux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94310" indent="-18161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94310" algn="l"/>
              </a:tabLst>
            </a:pP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politiques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locaux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2700" marR="849630" indent="-635">
              <a:lnSpc>
                <a:spcPct val="110000"/>
              </a:lnSpc>
              <a:buClr>
                <a:srgbClr val="E6142D"/>
              </a:buClr>
              <a:buChar char="•"/>
              <a:tabLst>
                <a:tab pos="12700" algn="l"/>
                <a:tab pos="193675" algn="l"/>
              </a:tabLst>
            </a:pPr>
            <a:r>
              <a:rPr sz="2000" dirty="0">
                <a:latin typeface="Arial MT"/>
                <a:cs typeface="Arial MT"/>
              </a:rPr>
              <a:t>	les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concurrents (l’enseignement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privé)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2700" marR="5080" indent="-635">
              <a:lnSpc>
                <a:spcPct val="110000"/>
              </a:lnSpc>
              <a:buClr>
                <a:srgbClr val="E6142D"/>
              </a:buClr>
              <a:buChar char="•"/>
              <a:tabLst>
                <a:tab pos="12700" algn="l"/>
                <a:tab pos="193675" algn="l"/>
              </a:tabLst>
            </a:pPr>
            <a:r>
              <a:rPr sz="2000" dirty="0">
                <a:latin typeface="Arial MT"/>
                <a:cs typeface="Arial MT"/>
              </a:rPr>
              <a:t>	les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collectivités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territoriales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et </a:t>
            </a:r>
            <a:r>
              <a:rPr sz="2000" dirty="0">
                <a:latin typeface="Arial MT"/>
                <a:cs typeface="Arial MT"/>
              </a:rPr>
              <a:t>leurs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services,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etc.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735" indent="-28003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92735" algn="l"/>
              </a:tabLst>
            </a:pPr>
            <a:r>
              <a:rPr dirty="0"/>
              <a:t>Communiquer</a:t>
            </a:r>
            <a:r>
              <a:rPr spc="-105" dirty="0"/>
              <a:t> </a:t>
            </a:r>
            <a:r>
              <a:rPr spc="-50" dirty="0"/>
              <a:t>?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5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Le</a:t>
            </a:r>
            <a:r>
              <a:rPr spc="-30" dirty="0"/>
              <a:t> </a:t>
            </a:r>
            <a:r>
              <a:rPr spc="-10" dirty="0"/>
              <a:t>contenu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1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35" dirty="0"/>
              <a:t> </a:t>
            </a:r>
            <a:r>
              <a:rPr dirty="0"/>
              <a:t>prise</a:t>
            </a:r>
            <a:r>
              <a:rPr spc="-3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10" dirty="0"/>
              <a:t>parole</a:t>
            </a:r>
          </a:p>
          <a:p>
            <a:pPr marL="12700" marR="5080" indent="280035">
              <a:lnSpc>
                <a:spcPct val="2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80" dirty="0"/>
              <a:t> </a:t>
            </a:r>
            <a:r>
              <a:rPr dirty="0"/>
              <a:t>communication</a:t>
            </a:r>
            <a:r>
              <a:rPr spc="-65" dirty="0"/>
              <a:t> </a:t>
            </a:r>
            <a:r>
              <a:rPr spc="-10" dirty="0"/>
              <a:t>managériale Conclusion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0298" y="1071277"/>
            <a:ext cx="736282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3850">
              <a:lnSpc>
                <a:spcPct val="100000"/>
              </a:lnSpc>
              <a:spcBef>
                <a:spcPts val="100"/>
              </a:spcBef>
            </a:pPr>
            <a:r>
              <a:rPr dirty="0"/>
              <a:t>La</a:t>
            </a:r>
            <a:r>
              <a:rPr spc="-114" dirty="0"/>
              <a:t> </a:t>
            </a:r>
            <a:r>
              <a:rPr dirty="0"/>
              <a:t>communication</a:t>
            </a:r>
            <a:r>
              <a:rPr spc="-120" dirty="0"/>
              <a:t> </a:t>
            </a:r>
            <a:r>
              <a:rPr spc="-10" dirty="0"/>
              <a:t>consiste </a:t>
            </a:r>
            <a:r>
              <a:rPr dirty="0"/>
              <a:t>à</a:t>
            </a:r>
            <a:r>
              <a:rPr spc="-25" dirty="0"/>
              <a:t> </a:t>
            </a:r>
            <a:r>
              <a:rPr dirty="0"/>
              <a:t>comprendre</a:t>
            </a:r>
            <a:r>
              <a:rPr spc="-35" dirty="0"/>
              <a:t> </a:t>
            </a:r>
            <a:r>
              <a:rPr dirty="0"/>
              <a:t>celui</a:t>
            </a:r>
            <a:r>
              <a:rPr spc="-35" dirty="0"/>
              <a:t> </a:t>
            </a:r>
            <a:r>
              <a:rPr dirty="0"/>
              <a:t>qui</a:t>
            </a:r>
            <a:r>
              <a:rPr spc="-35" dirty="0"/>
              <a:t> </a:t>
            </a:r>
            <a:r>
              <a:rPr spc="-10" dirty="0"/>
              <a:t>écoute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98859" y="3488312"/>
            <a:ext cx="457834" cy="241935"/>
            <a:chOff x="598859" y="3488312"/>
            <a:chExt cx="457834" cy="241935"/>
          </a:xfrm>
        </p:grpSpPr>
        <p:sp>
          <p:nvSpPr>
            <p:cNvPr id="6" name="object 6"/>
            <p:cNvSpPr/>
            <p:nvPr/>
          </p:nvSpPr>
          <p:spPr>
            <a:xfrm>
              <a:off x="611559" y="3501012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324040" y="0"/>
                  </a:moveTo>
                  <a:lnTo>
                    <a:pt x="324040" y="54000"/>
                  </a:lnTo>
                  <a:lnTo>
                    <a:pt x="0" y="54000"/>
                  </a:lnTo>
                  <a:lnTo>
                    <a:pt x="0" y="162013"/>
                  </a:lnTo>
                  <a:lnTo>
                    <a:pt x="324040" y="162013"/>
                  </a:lnTo>
                  <a:lnTo>
                    <a:pt x="324040" y="216014"/>
                  </a:lnTo>
                  <a:lnTo>
                    <a:pt x="432054" y="108000"/>
                  </a:lnTo>
                  <a:lnTo>
                    <a:pt x="32404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1559" y="3501012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0" y="54000"/>
                  </a:moveTo>
                  <a:lnTo>
                    <a:pt x="324040" y="54000"/>
                  </a:lnTo>
                  <a:lnTo>
                    <a:pt x="324040" y="0"/>
                  </a:lnTo>
                  <a:lnTo>
                    <a:pt x="432054" y="108000"/>
                  </a:lnTo>
                  <a:lnTo>
                    <a:pt x="324040" y="216014"/>
                  </a:lnTo>
                  <a:lnTo>
                    <a:pt x="324040" y="162013"/>
                  </a:lnTo>
                  <a:lnTo>
                    <a:pt x="0" y="162013"/>
                  </a:lnTo>
                  <a:lnTo>
                    <a:pt x="0" y="54000"/>
                  </a:lnTo>
                  <a:close/>
                </a:path>
              </a:pathLst>
            </a:custGeom>
            <a:ln w="25399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284" y="2090820"/>
            <a:ext cx="7811134" cy="426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Susciter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l’intérêt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000" b="1" dirty="0">
                <a:latin typeface="Arial"/>
                <a:cs typeface="Arial"/>
              </a:rPr>
              <a:t>Pour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être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efficace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doit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répondre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aux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4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critères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latin typeface="Arial"/>
                <a:cs typeface="Arial"/>
              </a:rPr>
              <a:t>«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AIDA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A</a:t>
            </a:r>
            <a:r>
              <a:rPr sz="2000" b="1" spc="-11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Attirer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/</a:t>
            </a:r>
            <a:r>
              <a:rPr sz="2000" b="1" spc="-1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Accroche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attirer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sujet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/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projet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/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avantage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  <a:tabLst>
                <a:tab pos="222885" algn="l"/>
              </a:tabLst>
            </a:pPr>
            <a:r>
              <a:rPr sz="2000" b="1" spc="-50" dirty="0">
                <a:solidFill>
                  <a:srgbClr val="E46C0A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	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Intéresser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impliquer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l’utilisateur,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reconnaît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cible,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lui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parle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D</a:t>
            </a:r>
            <a:r>
              <a:rPr sz="2000" b="1" spc="-3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Désirer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susciter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désir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savoir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plus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nous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A</a:t>
            </a:r>
            <a:r>
              <a:rPr sz="2000" b="1" spc="-9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Agir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encourager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à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l’action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interaction,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leader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d’opinion…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078" y="2090820"/>
            <a:ext cx="7181215" cy="4471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Susciter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l’intérêt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000" b="1" dirty="0">
                <a:latin typeface="Arial"/>
                <a:cs typeface="Arial"/>
              </a:rPr>
              <a:t>Pour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être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efficace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doit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répondre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aux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5</a:t>
            </a:r>
            <a:r>
              <a:rPr sz="2000" b="1" spc="-5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critères</a:t>
            </a:r>
            <a:endParaRPr sz="200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240"/>
              </a:spcBef>
              <a:tabLst>
                <a:tab pos="1036955" algn="l"/>
              </a:tabLst>
            </a:pPr>
            <a:r>
              <a:rPr sz="2000" b="1" dirty="0">
                <a:latin typeface="Arial"/>
                <a:cs typeface="Arial"/>
              </a:rPr>
              <a:t>«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AIDA</a:t>
            </a:r>
            <a:r>
              <a:rPr sz="2000" b="1" dirty="0">
                <a:latin typeface="Arial"/>
                <a:cs typeface="Arial"/>
              </a:rPr>
              <a:t>	</a:t>
            </a:r>
            <a:r>
              <a:rPr sz="2000" b="1" spc="-25" dirty="0">
                <a:solidFill>
                  <a:srgbClr val="E46C0A"/>
                </a:solidFill>
                <a:latin typeface="Arial"/>
                <a:cs typeface="Arial"/>
              </a:rPr>
              <a:t>S</a:t>
            </a:r>
            <a:r>
              <a:rPr sz="2000" b="1" spc="-25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A</a:t>
            </a:r>
            <a:r>
              <a:rPr sz="2000" b="1" spc="-11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Attirer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/</a:t>
            </a:r>
            <a:r>
              <a:rPr sz="2000" b="1" spc="-1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Accroche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45"/>
              </a:spcBef>
            </a:pPr>
            <a:r>
              <a:rPr sz="1800" dirty="0">
                <a:latin typeface="Arial MT"/>
                <a:cs typeface="Arial MT"/>
              </a:rPr>
              <a:t>attirer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l’attention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sujet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/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projet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/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avantage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222885" algn="l"/>
              </a:tabLst>
            </a:pPr>
            <a:r>
              <a:rPr sz="2000" b="1" spc="-50" dirty="0">
                <a:solidFill>
                  <a:srgbClr val="E46C0A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	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Intéresser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Arial MT"/>
                <a:cs typeface="Arial MT"/>
              </a:rPr>
              <a:t>impliquer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l’utilisateur,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il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reconnaît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cible,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lui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parle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D</a:t>
            </a:r>
            <a:r>
              <a:rPr sz="2000" b="1" spc="-3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Désirer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40"/>
              </a:spcBef>
            </a:pPr>
            <a:r>
              <a:rPr sz="1800" dirty="0">
                <a:latin typeface="Arial MT"/>
                <a:cs typeface="Arial MT"/>
              </a:rPr>
              <a:t>susciter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désir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d’en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savoir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plus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sur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nous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A</a:t>
            </a:r>
            <a:r>
              <a:rPr sz="2000" b="1" spc="-9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Agir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9"/>
              </a:spcBef>
            </a:pPr>
            <a:r>
              <a:rPr sz="1800" dirty="0">
                <a:latin typeface="Arial MT"/>
                <a:cs typeface="Arial MT"/>
              </a:rPr>
              <a:t>encourager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à l’action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: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interaction,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leader</a:t>
            </a:r>
            <a:r>
              <a:rPr sz="1800" spc="-10" dirty="0">
                <a:latin typeface="Arial MT"/>
                <a:cs typeface="Arial MT"/>
              </a:rPr>
              <a:t> d’opinion…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S</a:t>
            </a:r>
            <a:r>
              <a:rPr sz="20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:</a:t>
            </a:r>
            <a:r>
              <a:rPr sz="2000" b="1" spc="-2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Satisfaction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encourager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au</a:t>
            </a:r>
            <a:r>
              <a:rPr sz="1800" spc="-10" dirty="0">
                <a:latin typeface="Arial MT"/>
                <a:cs typeface="Arial MT"/>
              </a:rPr>
              <a:t> ré-</a:t>
            </a:r>
            <a:r>
              <a:rPr sz="1800" dirty="0">
                <a:latin typeface="Arial MT"/>
                <a:cs typeface="Arial MT"/>
              </a:rPr>
              <a:t>achat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et/ou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-10" dirty="0">
                <a:latin typeface="Arial MT"/>
                <a:cs typeface="Arial MT"/>
              </a:rPr>
              <a:t> recommandation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6299835" cy="3666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simple,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clair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50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Une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phrase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simple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dirty="0">
                <a:latin typeface="Arial MT"/>
                <a:cs typeface="Arial MT"/>
              </a:rPr>
              <a:t>exprimer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l’essentiel,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ce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interlocuteur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retenir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discussion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Un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seul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argument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mais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déterminant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compréhension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perception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message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Un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seul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bénéfice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pour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l’interlocuteur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faire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choix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mémorisation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message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167" y="2090820"/>
            <a:ext cx="7517765" cy="442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simple,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clair,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8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efficace</a:t>
            </a:r>
            <a:endParaRPr sz="2400">
              <a:latin typeface="Arial"/>
              <a:cs typeface="Arial"/>
            </a:endParaRPr>
          </a:p>
          <a:p>
            <a:pPr marL="12700" marR="532765">
              <a:lnSpc>
                <a:spcPct val="110000"/>
              </a:lnSpc>
              <a:spcBef>
                <a:spcPts val="1370"/>
              </a:spcBef>
            </a:pPr>
            <a:r>
              <a:rPr sz="2000" b="1" dirty="0">
                <a:latin typeface="Arial"/>
                <a:cs typeface="Arial"/>
              </a:rPr>
              <a:t>Des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phrases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courtes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 MT"/>
                <a:cs typeface="Arial MT"/>
              </a:rPr>
              <a:t>10-</a:t>
            </a:r>
            <a:r>
              <a:rPr sz="2000" dirty="0">
                <a:latin typeface="Arial MT"/>
                <a:cs typeface="Arial MT"/>
              </a:rPr>
              <a:t>12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mots,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perdez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dans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contextes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longues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argumentations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000" b="1" dirty="0">
                <a:latin typeface="Arial"/>
                <a:cs typeface="Arial"/>
              </a:rPr>
              <a:t>Des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phrases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simples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 indent="157480">
              <a:lnSpc>
                <a:spcPct val="110000"/>
              </a:lnSpc>
              <a:buClr>
                <a:srgbClr val="E6142D"/>
              </a:buClr>
              <a:buChar char="•"/>
              <a:tabLst>
                <a:tab pos="170180" algn="l"/>
              </a:tabLst>
            </a:pP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contradictions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(mais,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cependant…)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négations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de </a:t>
            </a:r>
            <a:r>
              <a:rPr sz="2000" dirty="0">
                <a:latin typeface="Arial MT"/>
                <a:cs typeface="Arial MT"/>
              </a:rPr>
              <a:t>mots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négatifs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70180" indent="-15748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70180" algn="l"/>
              </a:tabLst>
            </a:pPr>
            <a:r>
              <a:rPr sz="2000" dirty="0">
                <a:latin typeface="Arial MT"/>
                <a:cs typeface="Arial MT"/>
              </a:rPr>
              <a:t>adoptez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langage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l’action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/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évitez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conditionnel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70180" indent="-15748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170180" algn="l"/>
              </a:tabLst>
            </a:pPr>
            <a:r>
              <a:rPr sz="2000" dirty="0">
                <a:latin typeface="Arial MT"/>
                <a:cs typeface="Arial MT"/>
              </a:rPr>
              <a:t>utilisez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JE,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plus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rarement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nous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2700" marR="221615" indent="14097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N’utilisez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troisième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personne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renvoyant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prise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de </a:t>
            </a:r>
            <a:r>
              <a:rPr sz="2000" dirty="0">
                <a:latin typeface="Arial MT"/>
                <a:cs typeface="Arial MT"/>
              </a:rPr>
              <a:t>parole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responsabilité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hiérarchie,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êtes </a:t>
            </a:r>
            <a:r>
              <a:rPr sz="2000" dirty="0">
                <a:latin typeface="Arial MT"/>
                <a:cs typeface="Arial MT"/>
              </a:rPr>
              <a:t>l’émanation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êtes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solidaires.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Ne</a:t>
            </a:r>
            <a:r>
              <a:rPr sz="2000" b="1" spc="-5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laissez</a:t>
            </a:r>
            <a:r>
              <a:rPr sz="2000" b="1" spc="-6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pas</a:t>
            </a:r>
            <a:r>
              <a:rPr sz="2000" b="1" spc="-4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apparaître</a:t>
            </a:r>
            <a:r>
              <a:rPr sz="2000" b="1" spc="-5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000" b="1" spc="-5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E46C0A"/>
                </a:solidFill>
                <a:latin typeface="Arial"/>
                <a:cs typeface="Arial"/>
              </a:rPr>
              <a:t>brèche.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1910228"/>
            <a:ext cx="6915150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simple,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clair,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efficace,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soyez positif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302132" y="2708920"/>
            <a:ext cx="4558030" cy="4149090"/>
            <a:chOff x="302132" y="2708920"/>
            <a:chExt cx="4558030" cy="414909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2132" y="2708920"/>
              <a:ext cx="4557899" cy="41490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16015" y="5733261"/>
              <a:ext cx="144017" cy="144005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5115221" y="2791280"/>
            <a:ext cx="3633470" cy="4034154"/>
            <a:chOff x="5115221" y="2791280"/>
            <a:chExt cx="3633470" cy="4034154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115221" y="2791280"/>
              <a:ext cx="3570619" cy="403408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04448" y="3645029"/>
              <a:ext cx="144018" cy="144005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54244"/>
            <a:ext cx="7527290" cy="2842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6585">
              <a:lnSpc>
                <a:spcPct val="11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simple,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clair,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efficace,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soyez positif.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Soyez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volontaire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!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Arial"/>
                <a:cs typeface="Arial"/>
              </a:rPr>
              <a:t>"Fais-</a:t>
            </a:r>
            <a:r>
              <a:rPr sz="2400" b="1" dirty="0">
                <a:latin typeface="Arial"/>
                <a:cs typeface="Arial"/>
              </a:rPr>
              <a:t>le.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Ou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fais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pas.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Mais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n'y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pas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d'essai."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2600" y="152400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735" indent="-28003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92735" algn="l"/>
              </a:tabLst>
            </a:pPr>
            <a:r>
              <a:rPr dirty="0"/>
              <a:t>Communiquer</a:t>
            </a:r>
            <a:r>
              <a:rPr spc="-100" dirty="0"/>
              <a:t> </a:t>
            </a:r>
            <a:r>
              <a:rPr spc="-50" dirty="0"/>
              <a:t>?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5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Le</a:t>
            </a:r>
            <a:r>
              <a:rPr spc="-30" dirty="0"/>
              <a:t> </a:t>
            </a:r>
            <a:r>
              <a:rPr spc="-10" dirty="0"/>
              <a:t>contenu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1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35" dirty="0"/>
              <a:t> </a:t>
            </a:r>
            <a:r>
              <a:rPr dirty="0"/>
              <a:t>prise</a:t>
            </a:r>
            <a:r>
              <a:rPr spc="-3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10" dirty="0"/>
              <a:t>parole</a:t>
            </a:r>
          </a:p>
          <a:p>
            <a:pPr marL="12700" marR="5080" indent="280035">
              <a:lnSpc>
                <a:spcPct val="2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80" dirty="0"/>
              <a:t> </a:t>
            </a:r>
            <a:r>
              <a:rPr dirty="0"/>
              <a:t>communication</a:t>
            </a:r>
            <a:r>
              <a:rPr spc="-65" dirty="0"/>
              <a:t> </a:t>
            </a:r>
            <a:r>
              <a:rPr spc="-10" dirty="0"/>
              <a:t>managériale Conclusion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0298" y="1071277"/>
            <a:ext cx="736282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3850">
              <a:lnSpc>
                <a:spcPct val="100000"/>
              </a:lnSpc>
              <a:spcBef>
                <a:spcPts val="100"/>
              </a:spcBef>
            </a:pPr>
            <a:r>
              <a:rPr dirty="0"/>
              <a:t>La</a:t>
            </a:r>
            <a:r>
              <a:rPr spc="-114" dirty="0"/>
              <a:t> </a:t>
            </a:r>
            <a:r>
              <a:rPr dirty="0"/>
              <a:t>communication</a:t>
            </a:r>
            <a:r>
              <a:rPr spc="-120" dirty="0"/>
              <a:t> </a:t>
            </a:r>
            <a:r>
              <a:rPr spc="-10" dirty="0"/>
              <a:t>consiste </a:t>
            </a:r>
            <a:r>
              <a:rPr dirty="0"/>
              <a:t>à</a:t>
            </a:r>
            <a:r>
              <a:rPr spc="-25" dirty="0"/>
              <a:t> </a:t>
            </a:r>
            <a:r>
              <a:rPr dirty="0"/>
              <a:t>comprendre</a:t>
            </a:r>
            <a:r>
              <a:rPr spc="-35" dirty="0"/>
              <a:t> </a:t>
            </a:r>
            <a:r>
              <a:rPr dirty="0"/>
              <a:t>celui</a:t>
            </a:r>
            <a:r>
              <a:rPr spc="-35" dirty="0"/>
              <a:t> </a:t>
            </a:r>
            <a:r>
              <a:rPr dirty="0"/>
              <a:t>qui</a:t>
            </a:r>
            <a:r>
              <a:rPr spc="-35" dirty="0"/>
              <a:t> </a:t>
            </a:r>
            <a:r>
              <a:rPr spc="-10" dirty="0"/>
              <a:t>écoute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98859" y="4136384"/>
            <a:ext cx="457834" cy="241935"/>
            <a:chOff x="598859" y="4136384"/>
            <a:chExt cx="457834" cy="241935"/>
          </a:xfrm>
        </p:grpSpPr>
        <p:sp>
          <p:nvSpPr>
            <p:cNvPr id="6" name="object 6"/>
            <p:cNvSpPr/>
            <p:nvPr/>
          </p:nvSpPr>
          <p:spPr>
            <a:xfrm>
              <a:off x="611559" y="4149084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324040" y="0"/>
                  </a:moveTo>
                  <a:lnTo>
                    <a:pt x="324040" y="54000"/>
                  </a:lnTo>
                  <a:lnTo>
                    <a:pt x="0" y="54000"/>
                  </a:lnTo>
                  <a:lnTo>
                    <a:pt x="0" y="162013"/>
                  </a:lnTo>
                  <a:lnTo>
                    <a:pt x="324040" y="162013"/>
                  </a:lnTo>
                  <a:lnTo>
                    <a:pt x="324040" y="216014"/>
                  </a:lnTo>
                  <a:lnTo>
                    <a:pt x="432054" y="108000"/>
                  </a:lnTo>
                  <a:lnTo>
                    <a:pt x="32404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1559" y="4149084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0" y="54000"/>
                  </a:moveTo>
                  <a:lnTo>
                    <a:pt x="324040" y="54000"/>
                  </a:lnTo>
                  <a:lnTo>
                    <a:pt x="324040" y="0"/>
                  </a:lnTo>
                  <a:lnTo>
                    <a:pt x="432054" y="108000"/>
                  </a:lnTo>
                  <a:lnTo>
                    <a:pt x="324040" y="216014"/>
                  </a:lnTo>
                  <a:lnTo>
                    <a:pt x="324040" y="162013"/>
                  </a:lnTo>
                  <a:lnTo>
                    <a:pt x="0" y="162013"/>
                  </a:lnTo>
                  <a:lnTo>
                    <a:pt x="0" y="54000"/>
                  </a:lnTo>
                  <a:close/>
                </a:path>
              </a:pathLst>
            </a:custGeom>
            <a:ln w="25399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284" y="2090820"/>
            <a:ext cx="8166734" cy="4036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Préparer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prise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parole</a:t>
            </a:r>
            <a:endParaRPr sz="2400">
              <a:latin typeface="Arial"/>
              <a:cs typeface="Arial"/>
            </a:endParaRPr>
          </a:p>
          <a:p>
            <a:pPr marL="444500" marR="2155190">
              <a:lnSpc>
                <a:spcPct val="110000"/>
              </a:lnSpc>
              <a:spcBef>
                <a:spcPts val="1370"/>
              </a:spcBef>
            </a:pPr>
            <a:r>
              <a:rPr sz="2000" b="1" dirty="0">
                <a:latin typeface="Arial"/>
                <a:cs typeface="Arial"/>
              </a:rPr>
              <a:t>Ne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pas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confondre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souplesse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et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improvisation.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Une</a:t>
            </a:r>
            <a:r>
              <a:rPr sz="2000" b="1" spc="-4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prise</a:t>
            </a:r>
            <a:r>
              <a:rPr sz="2000" b="1" spc="-6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000" b="1" spc="-4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parole</a:t>
            </a:r>
            <a:r>
              <a:rPr sz="2000" b="1" spc="-5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se</a:t>
            </a:r>
            <a:r>
              <a:rPr sz="2000" b="1" spc="-5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E46C0A"/>
                </a:solidFill>
                <a:latin typeface="Arial"/>
                <a:cs typeface="Arial"/>
              </a:rPr>
              <a:t>prépare</a:t>
            </a:r>
            <a:r>
              <a:rPr sz="2000" b="1" spc="-50" dirty="0">
                <a:solidFill>
                  <a:srgbClr val="E46C0A"/>
                </a:solidFill>
                <a:latin typeface="Arial"/>
                <a:cs typeface="Arial"/>
              </a:rPr>
              <a:t> :</a:t>
            </a:r>
            <a:endParaRPr sz="2000">
              <a:latin typeface="Arial"/>
              <a:cs typeface="Arial"/>
            </a:endParaRPr>
          </a:p>
          <a:p>
            <a:pPr marL="787400" indent="-34290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787400" algn="l"/>
              </a:tabLst>
            </a:pPr>
            <a:r>
              <a:rPr sz="2000" dirty="0">
                <a:latin typeface="Arial MT"/>
                <a:cs typeface="Arial MT"/>
              </a:rPr>
              <a:t>savoir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l’on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veut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aller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787400" indent="-34290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787400" algn="l"/>
              </a:tabLst>
            </a:pPr>
            <a:r>
              <a:rPr sz="2000" dirty="0">
                <a:latin typeface="Arial MT"/>
                <a:cs typeface="Arial MT"/>
              </a:rPr>
              <a:t>savoir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comment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aller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244600" lvl="1" indent="-34290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Font typeface="Wingdings"/>
              <a:buChar char=""/>
              <a:tabLst>
                <a:tab pos="1244600" algn="l"/>
              </a:tabLst>
            </a:pPr>
            <a:r>
              <a:rPr sz="2000" dirty="0">
                <a:latin typeface="Arial MT"/>
                <a:cs typeface="Arial MT"/>
              </a:rPr>
              <a:t>établir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plan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d’intervention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6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1244600" lvl="1" indent="-342900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Font typeface="Wingdings"/>
              <a:buChar char=""/>
              <a:tabLst>
                <a:tab pos="1244600" algn="l"/>
              </a:tabLst>
            </a:pPr>
            <a:r>
              <a:rPr sz="2000" dirty="0">
                <a:latin typeface="Arial MT"/>
                <a:cs typeface="Arial MT"/>
              </a:rPr>
              <a:t>préparer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différents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scénarios.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Être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préparé,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c’est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E46C0A"/>
                </a:solidFill>
                <a:latin typeface="Arial"/>
                <a:cs typeface="Arial"/>
              </a:rPr>
              <a:t>+</a:t>
            </a:r>
            <a:r>
              <a:rPr sz="24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confiance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soi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/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E46C0A"/>
                </a:solidFill>
                <a:latin typeface="Arial"/>
                <a:cs typeface="Arial"/>
              </a:rPr>
              <a:t>+</a:t>
            </a:r>
            <a:r>
              <a:rPr sz="2400" b="1" spc="-3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persuasion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0" dirty="0">
                <a:latin typeface="Arial"/>
                <a:cs typeface="Arial"/>
              </a:rPr>
              <a:t>/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b="1" dirty="0">
                <a:solidFill>
                  <a:srgbClr val="E46C0A"/>
                </a:solidFill>
                <a:latin typeface="Arial"/>
                <a:cs typeface="Arial"/>
              </a:rPr>
              <a:t>+</a:t>
            </a:r>
            <a:r>
              <a:rPr sz="2400" b="1" spc="-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clarté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/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E46C0A"/>
                </a:solidFill>
                <a:latin typeface="Arial"/>
                <a:cs typeface="Arial"/>
              </a:rPr>
              <a:t>+</a:t>
            </a:r>
            <a:r>
              <a:rPr sz="2400" b="1" spc="-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d’autorité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/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E46C0A"/>
                </a:solidFill>
                <a:latin typeface="Arial"/>
                <a:cs typeface="Arial"/>
              </a:rPr>
              <a:t>+</a:t>
            </a:r>
            <a:r>
              <a:rPr sz="2400" b="1" spc="-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souplesse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0299" y="1442747"/>
            <a:ext cx="3377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1F497D"/>
                </a:solidFill>
                <a:latin typeface="Arial MT"/>
                <a:cs typeface="Arial MT"/>
              </a:rPr>
              <a:t>Le</a:t>
            </a:r>
            <a:r>
              <a:rPr sz="2400" b="0" spc="-60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b="0" dirty="0">
                <a:solidFill>
                  <a:srgbClr val="1F497D"/>
                </a:solidFill>
                <a:latin typeface="Arial MT"/>
                <a:cs typeface="Arial MT"/>
              </a:rPr>
              <a:t>message</a:t>
            </a:r>
            <a:r>
              <a:rPr sz="2400" b="0" spc="-35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b="0" dirty="0">
                <a:solidFill>
                  <a:srgbClr val="1F497D"/>
                </a:solidFill>
                <a:latin typeface="Arial MT"/>
                <a:cs typeface="Arial MT"/>
              </a:rPr>
              <a:t>est</a:t>
            </a:r>
            <a:r>
              <a:rPr sz="2400" b="0" spc="-65" dirty="0">
                <a:solidFill>
                  <a:srgbClr val="1F497D"/>
                </a:solidFill>
                <a:latin typeface="Arial MT"/>
                <a:cs typeface="Arial MT"/>
              </a:rPr>
              <a:t> </a:t>
            </a:r>
            <a:r>
              <a:rPr sz="2400" b="0" spc="-10" dirty="0">
                <a:solidFill>
                  <a:srgbClr val="1F497D"/>
                </a:solidFill>
                <a:latin typeface="Arial MT"/>
                <a:cs typeface="Arial MT"/>
              </a:rPr>
              <a:t>déformé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585808"/>
            <a:ext cx="9143999" cy="4272191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5941060" cy="291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Nourrir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relation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90"/>
              </a:spcBef>
            </a:pP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Délimiter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sujet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définir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l’objectif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à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atteindre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définir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l’ensemble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arguments</a:t>
            </a:r>
            <a:r>
              <a:rPr sz="2000" spc="-9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355600" marR="5080" indent="-343535">
              <a:lnSpc>
                <a:spcPct val="110000"/>
              </a:lnSpc>
              <a:buClr>
                <a:srgbClr val="E6142D"/>
              </a:buClr>
              <a:buChar char="•"/>
              <a:tabLst>
                <a:tab pos="355600" algn="l"/>
              </a:tabLst>
            </a:pPr>
            <a:r>
              <a:rPr sz="2000" dirty="0">
                <a:latin typeface="Arial MT"/>
                <a:cs typeface="Arial MT"/>
              </a:rPr>
              <a:t>définir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ton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(formel/informel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;</a:t>
            </a:r>
            <a:r>
              <a:rPr sz="1600" spc="-10" dirty="0">
                <a:latin typeface="Arial MT"/>
                <a:cs typeface="Arial MT"/>
              </a:rPr>
              <a:t> conservateur/progressiste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0" dirty="0">
                <a:latin typeface="Arial MT"/>
                <a:cs typeface="Arial MT"/>
              </a:rPr>
              <a:t>; </a:t>
            </a:r>
            <a:r>
              <a:rPr sz="1600" dirty="0">
                <a:latin typeface="Arial MT"/>
                <a:cs typeface="Arial MT"/>
              </a:rPr>
              <a:t>énergique/décontracté</a:t>
            </a:r>
            <a:r>
              <a:rPr sz="1600" spc="-4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;</a:t>
            </a:r>
            <a:r>
              <a:rPr sz="1600" spc="-4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exubérant/discret…)</a:t>
            </a:r>
            <a:r>
              <a:rPr sz="1600" spc="-4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&gt;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paraverbal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définir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relation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(déclaratif/échange).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7450455" cy="291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Nourrir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la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relation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90"/>
              </a:spcBef>
            </a:pP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Rebondir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parole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l’interlocuteur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=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écoute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demander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approfondissement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=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prise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compte</a:t>
            </a:r>
            <a:r>
              <a:rPr sz="2000" spc="-50" dirty="0">
                <a:latin typeface="Arial MT"/>
                <a:cs typeface="Arial MT"/>
              </a:rPr>
              <a:t> ;</a:t>
            </a:r>
            <a:endParaRPr sz="2000">
              <a:latin typeface="Arial MT"/>
              <a:cs typeface="Arial MT"/>
            </a:endParaRPr>
          </a:p>
          <a:p>
            <a:pPr marL="355600" marR="5080" indent="-342900">
              <a:lnSpc>
                <a:spcPct val="110000"/>
              </a:lnSpc>
              <a:buClr>
                <a:srgbClr val="E6142D"/>
              </a:buClr>
              <a:buChar char="•"/>
              <a:tabLst>
                <a:tab pos="355600" algn="l"/>
              </a:tabLst>
            </a:pPr>
            <a:r>
              <a:rPr sz="2000" dirty="0">
                <a:latin typeface="Arial MT"/>
                <a:cs typeface="Arial MT"/>
              </a:rPr>
              <a:t>reformuler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parole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=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mettre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d’accord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formulation </a:t>
            </a:r>
            <a:r>
              <a:rPr sz="2000" dirty="0">
                <a:latin typeface="Arial MT"/>
                <a:cs typeface="Arial MT"/>
              </a:rPr>
              <a:t>neutre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apaisée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ne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mélanger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personne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fonction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;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formuler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conclusion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appuyée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parole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chacun.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1582"/>
            <a:ext cx="199834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latin typeface="Arial"/>
                <a:cs typeface="Arial"/>
              </a:rPr>
              <a:t>Choisir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les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mots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7670" y="2381696"/>
            <a:ext cx="5983511" cy="438645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7714615" cy="3415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Pensez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votre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posture</a:t>
            </a:r>
            <a:endParaRPr sz="2400">
              <a:latin typeface="Arial"/>
              <a:cs typeface="Arial"/>
            </a:endParaRPr>
          </a:p>
          <a:p>
            <a:pPr marL="12700" marR="379095">
              <a:lnSpc>
                <a:spcPct val="110000"/>
              </a:lnSpc>
              <a:spcBef>
                <a:spcPts val="1370"/>
              </a:spcBef>
            </a:pPr>
            <a:r>
              <a:rPr sz="2000" spc="-10" dirty="0">
                <a:latin typeface="Arial MT"/>
                <a:cs typeface="Arial MT"/>
              </a:rPr>
              <a:t>Vos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gestes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long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état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d’esprit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agressivité, </a:t>
            </a:r>
            <a:r>
              <a:rPr sz="2000" dirty="0">
                <a:latin typeface="Arial MT"/>
                <a:cs typeface="Arial MT"/>
              </a:rPr>
              <a:t>anxiété,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désintérêt.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peuvent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parasiter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discours,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maîtrisez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appuyer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arguments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l’attention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156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spc="-30" dirty="0">
                <a:latin typeface="Arial MT"/>
                <a:cs typeface="Arial MT"/>
              </a:rPr>
              <a:t>Yeux,</a:t>
            </a:r>
            <a:r>
              <a:rPr sz="2000" spc="-10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visage</a:t>
            </a: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Le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regard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qui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balaie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pièce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fait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preuve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d’insécurité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d’un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manque </a:t>
            </a:r>
            <a:r>
              <a:rPr sz="2000" dirty="0">
                <a:latin typeface="Arial MT"/>
                <a:cs typeface="Arial MT"/>
              </a:rPr>
              <a:t>d’intérêt.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Gardez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le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contact</a:t>
            </a:r>
            <a:r>
              <a:rPr sz="2000" spc="-7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avec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les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yeux,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sans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pourtant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fixer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E46C0A"/>
                </a:solidFill>
                <a:latin typeface="Arial MT"/>
                <a:cs typeface="Arial MT"/>
              </a:rPr>
              <a:t>votre interlocuteur.</a:t>
            </a:r>
            <a:r>
              <a:rPr sz="2000" spc="-7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Évitez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froncer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sourcils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d’écarquiller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yeux.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spc="-10" dirty="0">
                <a:solidFill>
                  <a:srgbClr val="E46C0A"/>
                </a:solidFill>
                <a:latin typeface="Arial MT"/>
                <a:cs typeface="Arial MT"/>
              </a:rPr>
              <a:t>Souriez.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167" y="2090820"/>
            <a:ext cx="7571105" cy="3750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Pensez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votre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posture</a:t>
            </a:r>
            <a:endParaRPr sz="2400">
              <a:latin typeface="Arial"/>
              <a:cs typeface="Arial"/>
            </a:endParaRPr>
          </a:p>
          <a:p>
            <a:pPr marL="12700" marR="235585">
              <a:lnSpc>
                <a:spcPct val="110000"/>
              </a:lnSpc>
              <a:spcBef>
                <a:spcPts val="1370"/>
              </a:spcBef>
            </a:pPr>
            <a:r>
              <a:rPr sz="2000" spc="-10" dirty="0">
                <a:latin typeface="Arial MT"/>
                <a:cs typeface="Arial MT"/>
              </a:rPr>
              <a:t>Vos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gestes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long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état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d’esprit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agressivité, </a:t>
            </a:r>
            <a:r>
              <a:rPr sz="2000" dirty="0">
                <a:latin typeface="Arial MT"/>
                <a:cs typeface="Arial MT"/>
              </a:rPr>
              <a:t>anxiété,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désintérêt.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peuvent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parasiter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discours,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maîtrisez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appuyer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arguments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l’attention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560"/>
              </a:spcBef>
              <a:buClr>
                <a:srgbClr val="E6142D"/>
              </a:buClr>
              <a:buChar char="•"/>
              <a:tabLst>
                <a:tab pos="355600" algn="l"/>
              </a:tabLst>
            </a:pPr>
            <a:r>
              <a:rPr sz="2000" dirty="0">
                <a:latin typeface="Arial MT"/>
                <a:cs typeface="Arial MT"/>
              </a:rPr>
              <a:t>Haut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corps</a:t>
            </a: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ct val="110000"/>
              </a:lnSpc>
            </a:pP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Adoptez</a:t>
            </a:r>
            <a:r>
              <a:rPr sz="2000" spc="-7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une</a:t>
            </a:r>
            <a:r>
              <a:rPr sz="2000" spc="-7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posture</a:t>
            </a:r>
            <a:r>
              <a:rPr sz="2000" spc="-8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bien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droite,</a:t>
            </a:r>
            <a:r>
              <a:rPr sz="2000" spc="-8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légèrement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penchée</a:t>
            </a:r>
            <a:r>
              <a:rPr sz="2000" spc="-7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vers</a:t>
            </a:r>
            <a:r>
              <a:rPr sz="2000" spc="-8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l’avant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montrerez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ainsi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ouverture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d’esprit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engagement. </a:t>
            </a:r>
            <a:r>
              <a:rPr sz="2000" dirty="0">
                <a:latin typeface="Arial MT"/>
                <a:cs typeface="Arial MT"/>
              </a:rPr>
              <a:t>Si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l’atmosphère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l’entretien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particulièrement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agréable,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vous </a:t>
            </a:r>
            <a:r>
              <a:rPr sz="2000" dirty="0">
                <a:latin typeface="Arial MT"/>
                <a:cs typeface="Arial MT"/>
              </a:rPr>
              <a:t>pouvez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légèrement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adosser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sans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autant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prendre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une </a:t>
            </a:r>
            <a:r>
              <a:rPr sz="2000" dirty="0">
                <a:latin typeface="Arial MT"/>
                <a:cs typeface="Arial MT"/>
              </a:rPr>
              <a:t>position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trop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décontractée.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lang="fr-FR" sz="1000" b="1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7732395" cy="4085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Pensez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votre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posture</a:t>
            </a:r>
            <a:endParaRPr sz="2400">
              <a:latin typeface="Arial"/>
              <a:cs typeface="Arial"/>
            </a:endParaRPr>
          </a:p>
          <a:p>
            <a:pPr marL="12700" marR="396875">
              <a:lnSpc>
                <a:spcPct val="110000"/>
              </a:lnSpc>
              <a:spcBef>
                <a:spcPts val="1370"/>
              </a:spcBef>
            </a:pPr>
            <a:r>
              <a:rPr sz="2000" spc="-10" dirty="0">
                <a:latin typeface="Arial MT"/>
                <a:cs typeface="Arial MT"/>
              </a:rPr>
              <a:t>Vos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gestes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long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état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d’esprit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agressivité, </a:t>
            </a:r>
            <a:r>
              <a:rPr sz="2000" dirty="0">
                <a:latin typeface="Arial MT"/>
                <a:cs typeface="Arial MT"/>
              </a:rPr>
              <a:t>anxiété,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désintérêt.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peuvent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parasiter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discours,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maîtrisez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appuyer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arguments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l’attention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156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spc="-20" dirty="0">
                <a:latin typeface="Arial MT"/>
                <a:cs typeface="Arial MT"/>
              </a:rPr>
              <a:t>Bras</a:t>
            </a: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Au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moment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l’accueil,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lorsque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donnerez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main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à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votre interlocuteur,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rapprochez-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suffisamment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éviter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que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les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20" dirty="0">
                <a:solidFill>
                  <a:srgbClr val="E46C0A"/>
                </a:solidFill>
                <a:latin typeface="Arial MT"/>
                <a:cs typeface="Arial MT"/>
              </a:rPr>
              <a:t>bras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soient</a:t>
            </a:r>
            <a:r>
              <a:rPr sz="2000" spc="-8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raides</a:t>
            </a:r>
            <a:r>
              <a:rPr sz="2000" dirty="0">
                <a:latin typeface="Arial MT"/>
                <a:cs typeface="Arial MT"/>
              </a:rPr>
              <a:t>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cela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créerait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distance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désagréable.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E46C0A"/>
                </a:solidFill>
                <a:latin typeface="Arial MT"/>
                <a:cs typeface="Arial MT"/>
              </a:rPr>
              <a:t>Croiser</a:t>
            </a:r>
            <a:endParaRPr sz="2000">
              <a:latin typeface="Arial MT"/>
              <a:cs typeface="Arial MT"/>
            </a:endParaRPr>
          </a:p>
          <a:p>
            <a:pPr marL="12700" marR="224154">
              <a:lnSpc>
                <a:spcPct val="110000"/>
              </a:lnSpc>
            </a:pP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les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bras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devant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poitrine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traduit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un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sentiment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E46C0A"/>
                </a:solidFill>
                <a:latin typeface="Arial MT"/>
                <a:cs typeface="Arial MT"/>
              </a:rPr>
              <a:t>d’opposition</a:t>
            </a:r>
            <a:r>
              <a:rPr sz="2000" spc="-10" dirty="0">
                <a:latin typeface="Arial MT"/>
                <a:cs typeface="Arial MT"/>
              </a:rPr>
              <a:t>,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de </a:t>
            </a:r>
            <a:r>
              <a:rPr sz="2000" dirty="0">
                <a:latin typeface="Arial MT"/>
                <a:cs typeface="Arial MT"/>
              </a:rPr>
              <a:t>défense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d’insécurité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–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trois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à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fois.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L’idéal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poser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mains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manière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décontractée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table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cuisses.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7438390" cy="3415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Pensez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votre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posture</a:t>
            </a:r>
            <a:endParaRPr sz="2400">
              <a:latin typeface="Arial"/>
              <a:cs typeface="Arial"/>
            </a:endParaRPr>
          </a:p>
          <a:p>
            <a:pPr marL="12700" marR="102870">
              <a:lnSpc>
                <a:spcPct val="110000"/>
              </a:lnSpc>
              <a:spcBef>
                <a:spcPts val="1370"/>
              </a:spcBef>
            </a:pPr>
            <a:r>
              <a:rPr sz="2000" spc="-10" dirty="0">
                <a:latin typeface="Arial MT"/>
                <a:cs typeface="Arial MT"/>
              </a:rPr>
              <a:t>Vos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gestes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long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état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d’esprit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agressivité, </a:t>
            </a:r>
            <a:r>
              <a:rPr sz="2000" dirty="0">
                <a:latin typeface="Arial MT"/>
                <a:cs typeface="Arial MT"/>
              </a:rPr>
              <a:t>anxiété,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désintérêt.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peuvent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parasiter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discours,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maîtrisez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appuyer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arguments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l’attention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156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spc="-10" dirty="0">
                <a:latin typeface="Arial MT"/>
                <a:cs typeface="Arial MT"/>
              </a:rPr>
              <a:t>Mains</a:t>
            </a: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gestuel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fluide</a:t>
            </a:r>
            <a:r>
              <a:rPr sz="2000" spc="-4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dosé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souligner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vous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dites. </a:t>
            </a:r>
            <a:r>
              <a:rPr sz="2000" dirty="0">
                <a:latin typeface="Arial MT"/>
                <a:cs typeface="Arial MT"/>
              </a:rPr>
              <a:t>N’agitez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mains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ni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bras,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faites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pas</a:t>
            </a:r>
            <a:r>
              <a:rPr sz="2000" spc="-4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de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E46C0A"/>
                </a:solidFill>
                <a:latin typeface="Arial MT"/>
                <a:cs typeface="Arial MT"/>
              </a:rPr>
              <a:t>gestes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menaçants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(par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ex.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pointer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doigt).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touchez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visage </a:t>
            </a:r>
            <a:r>
              <a:rPr sz="2000" dirty="0">
                <a:latin typeface="Arial MT"/>
                <a:cs typeface="Arial MT"/>
              </a:rPr>
              <a:t>(cela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traduirait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situation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stress)</a:t>
            </a:r>
            <a:r>
              <a:rPr sz="2000" spc="-10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8331" y="2090820"/>
            <a:ext cx="7670800" cy="4085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Pensez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à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votre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posture</a:t>
            </a:r>
            <a:endParaRPr sz="2400">
              <a:latin typeface="Arial"/>
              <a:cs typeface="Arial"/>
            </a:endParaRPr>
          </a:p>
          <a:p>
            <a:pPr marL="12700" marR="335280">
              <a:lnSpc>
                <a:spcPct val="110000"/>
              </a:lnSpc>
              <a:spcBef>
                <a:spcPts val="1370"/>
              </a:spcBef>
            </a:pPr>
            <a:r>
              <a:rPr sz="2000" spc="-10" dirty="0">
                <a:latin typeface="Arial MT"/>
                <a:cs typeface="Arial MT"/>
              </a:rPr>
              <a:t>Vos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gestes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long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état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d’esprit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agressivité, </a:t>
            </a:r>
            <a:r>
              <a:rPr sz="2000" dirty="0">
                <a:latin typeface="Arial MT"/>
                <a:cs typeface="Arial MT"/>
              </a:rPr>
              <a:t>anxiété,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désintérêt.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Ils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peuvent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parasiter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9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discours,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maîtrisez </a:t>
            </a: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pour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appuyer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arguments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faciliter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l’attention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1560"/>
              </a:spcBef>
              <a:buClr>
                <a:srgbClr val="E6142D"/>
              </a:buClr>
              <a:buChar char="•"/>
              <a:tabLst>
                <a:tab pos="354965" algn="l"/>
              </a:tabLst>
            </a:pPr>
            <a:r>
              <a:rPr sz="2000" spc="-10" dirty="0">
                <a:latin typeface="Arial MT"/>
                <a:cs typeface="Arial MT"/>
              </a:rPr>
              <a:t>Jambes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dirty="0">
                <a:latin typeface="Arial MT"/>
                <a:cs typeface="Arial MT"/>
              </a:rPr>
              <a:t>Positionnez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vos</a:t>
            </a:r>
            <a:r>
              <a:rPr sz="2000" spc="-7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jambes</a:t>
            </a:r>
            <a:r>
              <a:rPr sz="2000" spc="-6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l’une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à</a:t>
            </a:r>
            <a:r>
              <a:rPr sz="2000" spc="-6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côté</a:t>
            </a:r>
            <a:r>
              <a:rPr sz="2000" spc="-7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de</a:t>
            </a:r>
            <a:r>
              <a:rPr sz="2000" spc="-7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l’autre</a:t>
            </a:r>
            <a:r>
              <a:rPr sz="2000" dirty="0">
                <a:latin typeface="Arial MT"/>
                <a:cs typeface="Arial MT"/>
              </a:rPr>
              <a:t>.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N’écartez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pas</a:t>
            </a: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les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jambes,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cela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témoigne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d’une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bonne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éducation.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restez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figé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posture,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changez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temps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temps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de </a:t>
            </a:r>
            <a:r>
              <a:rPr sz="2000" dirty="0">
                <a:latin typeface="Arial MT"/>
                <a:cs typeface="Arial MT"/>
              </a:rPr>
              <a:t>position,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mais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n’ayez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bougeotte.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Ne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gigotez</a:t>
            </a:r>
            <a:r>
              <a:rPr sz="2000" spc="-50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E46C0A"/>
                </a:solidFill>
                <a:latin typeface="Arial MT"/>
                <a:cs typeface="Arial MT"/>
              </a:rPr>
              <a:t>pas</a:t>
            </a:r>
            <a:r>
              <a:rPr sz="2000" spc="-55" dirty="0">
                <a:solidFill>
                  <a:srgbClr val="E46C0A"/>
                </a:solidFill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tortillez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jambes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autour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pieds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votre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chaise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c’est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signe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de </a:t>
            </a:r>
            <a:r>
              <a:rPr sz="2000" dirty="0">
                <a:latin typeface="Arial MT"/>
                <a:cs typeface="Arial MT"/>
              </a:rPr>
              <a:t>confrontation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refus.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/>
              <a:t>Comment</a:t>
            </a:r>
            <a:r>
              <a:rPr spc="-170" dirty="0"/>
              <a:t> </a:t>
            </a:r>
            <a:r>
              <a:rPr dirty="0"/>
              <a:t>communiquer</a:t>
            </a:r>
            <a:r>
              <a:rPr spc="-165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735" indent="-28003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92735" algn="l"/>
              </a:tabLst>
            </a:pPr>
            <a:r>
              <a:rPr dirty="0"/>
              <a:t>Communiquer</a:t>
            </a:r>
            <a:r>
              <a:rPr spc="-100" dirty="0"/>
              <a:t> </a:t>
            </a:r>
            <a:r>
              <a:rPr spc="-50" dirty="0"/>
              <a:t>?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5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Le</a:t>
            </a:r>
            <a:r>
              <a:rPr spc="-30" dirty="0"/>
              <a:t> </a:t>
            </a:r>
            <a:r>
              <a:rPr spc="-10" dirty="0"/>
              <a:t>contenu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1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35" dirty="0"/>
              <a:t> </a:t>
            </a:r>
            <a:r>
              <a:rPr dirty="0"/>
              <a:t>prise</a:t>
            </a:r>
            <a:r>
              <a:rPr spc="-3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10" dirty="0"/>
              <a:t>parole</a:t>
            </a:r>
          </a:p>
          <a:p>
            <a:pPr marL="12700" marR="5080" indent="280035">
              <a:lnSpc>
                <a:spcPct val="2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80" dirty="0"/>
              <a:t> </a:t>
            </a:r>
            <a:r>
              <a:rPr dirty="0"/>
              <a:t>communication</a:t>
            </a:r>
            <a:r>
              <a:rPr spc="-65" dirty="0"/>
              <a:t> </a:t>
            </a:r>
            <a:r>
              <a:rPr spc="-10" dirty="0"/>
              <a:t>managériale Conclusion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0298" y="1071277"/>
            <a:ext cx="736282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3850">
              <a:lnSpc>
                <a:spcPct val="100000"/>
              </a:lnSpc>
              <a:spcBef>
                <a:spcPts val="100"/>
              </a:spcBef>
            </a:pPr>
            <a:r>
              <a:rPr dirty="0"/>
              <a:t>La</a:t>
            </a:r>
            <a:r>
              <a:rPr spc="-114" dirty="0"/>
              <a:t> </a:t>
            </a:r>
            <a:r>
              <a:rPr dirty="0"/>
              <a:t>communication</a:t>
            </a:r>
            <a:r>
              <a:rPr spc="-120" dirty="0"/>
              <a:t> </a:t>
            </a:r>
            <a:r>
              <a:rPr spc="-10" dirty="0"/>
              <a:t>consiste </a:t>
            </a:r>
            <a:r>
              <a:rPr dirty="0"/>
              <a:t>à</a:t>
            </a:r>
            <a:r>
              <a:rPr spc="-25" dirty="0"/>
              <a:t> </a:t>
            </a:r>
            <a:r>
              <a:rPr dirty="0"/>
              <a:t>comprendre</a:t>
            </a:r>
            <a:r>
              <a:rPr spc="-35" dirty="0"/>
              <a:t> </a:t>
            </a:r>
            <a:r>
              <a:rPr dirty="0"/>
              <a:t>celui</a:t>
            </a:r>
            <a:r>
              <a:rPr spc="-35" dirty="0"/>
              <a:t> </a:t>
            </a:r>
            <a:r>
              <a:rPr dirty="0"/>
              <a:t>qui</a:t>
            </a:r>
            <a:r>
              <a:rPr spc="-35" dirty="0"/>
              <a:t> </a:t>
            </a:r>
            <a:r>
              <a:rPr spc="-10" dirty="0"/>
              <a:t>écoute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98859" y="4640441"/>
            <a:ext cx="457834" cy="241935"/>
            <a:chOff x="598859" y="4640441"/>
            <a:chExt cx="457834" cy="241935"/>
          </a:xfrm>
        </p:grpSpPr>
        <p:sp>
          <p:nvSpPr>
            <p:cNvPr id="6" name="object 6"/>
            <p:cNvSpPr/>
            <p:nvPr/>
          </p:nvSpPr>
          <p:spPr>
            <a:xfrm>
              <a:off x="611559" y="4653141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324040" y="0"/>
                  </a:moveTo>
                  <a:lnTo>
                    <a:pt x="324040" y="54000"/>
                  </a:lnTo>
                  <a:lnTo>
                    <a:pt x="0" y="54000"/>
                  </a:lnTo>
                  <a:lnTo>
                    <a:pt x="0" y="162013"/>
                  </a:lnTo>
                  <a:lnTo>
                    <a:pt x="324040" y="162013"/>
                  </a:lnTo>
                  <a:lnTo>
                    <a:pt x="324040" y="216014"/>
                  </a:lnTo>
                  <a:lnTo>
                    <a:pt x="432054" y="108000"/>
                  </a:lnTo>
                  <a:lnTo>
                    <a:pt x="32404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1559" y="4653141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0" y="54000"/>
                  </a:moveTo>
                  <a:lnTo>
                    <a:pt x="324040" y="54000"/>
                  </a:lnTo>
                  <a:lnTo>
                    <a:pt x="324040" y="0"/>
                  </a:lnTo>
                  <a:lnTo>
                    <a:pt x="432054" y="108000"/>
                  </a:lnTo>
                  <a:lnTo>
                    <a:pt x="324040" y="216014"/>
                  </a:lnTo>
                  <a:lnTo>
                    <a:pt x="324040" y="162013"/>
                  </a:lnTo>
                  <a:lnTo>
                    <a:pt x="0" y="162013"/>
                  </a:lnTo>
                  <a:lnTo>
                    <a:pt x="0" y="54000"/>
                  </a:lnTo>
                  <a:close/>
                </a:path>
              </a:pathLst>
            </a:custGeom>
            <a:ln w="25399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39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3333337" y="1419535"/>
            <a:ext cx="232219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39589" y="1913381"/>
            <a:ext cx="308610" cy="4152265"/>
            <a:chOff x="4339589" y="1913381"/>
            <a:chExt cx="308610" cy="415226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415213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494212" y="2073020"/>
              <a:ext cx="0" cy="3793490"/>
            </a:xfrm>
            <a:custGeom>
              <a:avLst/>
              <a:gdLst/>
              <a:ahLst/>
              <a:cxnLst/>
              <a:rect l="l" t="t" r="r" b="b"/>
              <a:pathLst>
                <a:path h="3793490">
                  <a:moveTo>
                    <a:pt x="0" y="0"/>
                  </a:moveTo>
                  <a:lnTo>
                    <a:pt x="0" y="379304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8" y="5789868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647930" y="5993122"/>
            <a:ext cx="1692910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Manager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plus</a:t>
            </a:r>
            <a:r>
              <a:rPr sz="1400" spc="-10" dirty="0">
                <a:latin typeface="Arial MT"/>
                <a:cs typeface="Arial MT"/>
              </a:rPr>
              <a:t> distant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Peu</a:t>
            </a:r>
            <a:r>
              <a:rPr sz="14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735" indent="-28003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92735" algn="l"/>
              </a:tabLst>
            </a:pPr>
            <a:r>
              <a:rPr dirty="0"/>
              <a:t>Communiquer</a:t>
            </a:r>
            <a:r>
              <a:rPr spc="-105" dirty="0"/>
              <a:t> </a:t>
            </a:r>
            <a:r>
              <a:rPr spc="-50" dirty="0"/>
              <a:t>?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5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Le</a:t>
            </a:r>
            <a:r>
              <a:rPr spc="-30" dirty="0"/>
              <a:t> </a:t>
            </a:r>
            <a:r>
              <a:rPr spc="-10" dirty="0"/>
              <a:t>contenu</a:t>
            </a:r>
          </a:p>
          <a:p>
            <a:pPr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</a:pPr>
            <a:endParaRPr spc="-10" dirty="0"/>
          </a:p>
          <a:p>
            <a:pPr marL="292735" indent="-280035">
              <a:lnSpc>
                <a:spcPct val="1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35" dirty="0"/>
              <a:t> </a:t>
            </a:r>
            <a:r>
              <a:rPr dirty="0"/>
              <a:t>prise</a:t>
            </a:r>
            <a:r>
              <a:rPr spc="-3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spc="-10" dirty="0"/>
              <a:t>parole</a:t>
            </a:r>
          </a:p>
          <a:p>
            <a:pPr marL="12700" marR="5080" indent="280035">
              <a:lnSpc>
                <a:spcPct val="200000"/>
              </a:lnSpc>
              <a:buAutoNum type="arabicPeriod"/>
              <a:tabLst>
                <a:tab pos="292735" algn="l"/>
              </a:tabLst>
            </a:pPr>
            <a:r>
              <a:rPr dirty="0"/>
              <a:t>La</a:t>
            </a:r>
            <a:r>
              <a:rPr spc="-80" dirty="0"/>
              <a:t> </a:t>
            </a:r>
            <a:r>
              <a:rPr dirty="0"/>
              <a:t>communication</a:t>
            </a:r>
            <a:r>
              <a:rPr spc="-65" dirty="0"/>
              <a:t> </a:t>
            </a:r>
            <a:r>
              <a:rPr spc="-10" dirty="0"/>
              <a:t>managériale Conclusion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90298" y="1071277"/>
            <a:ext cx="736282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3850">
              <a:lnSpc>
                <a:spcPct val="100000"/>
              </a:lnSpc>
              <a:spcBef>
                <a:spcPts val="100"/>
              </a:spcBef>
            </a:pPr>
            <a:r>
              <a:rPr dirty="0"/>
              <a:t>La</a:t>
            </a:r>
            <a:r>
              <a:rPr spc="-114" dirty="0"/>
              <a:t> </a:t>
            </a:r>
            <a:r>
              <a:rPr dirty="0"/>
              <a:t>communication</a:t>
            </a:r>
            <a:r>
              <a:rPr spc="-120" dirty="0"/>
              <a:t> </a:t>
            </a:r>
            <a:r>
              <a:rPr spc="-10" dirty="0"/>
              <a:t>consiste </a:t>
            </a:r>
            <a:r>
              <a:rPr dirty="0"/>
              <a:t>à</a:t>
            </a:r>
            <a:r>
              <a:rPr spc="-25" dirty="0"/>
              <a:t> </a:t>
            </a:r>
            <a:r>
              <a:rPr dirty="0"/>
              <a:t>comprendre</a:t>
            </a:r>
            <a:r>
              <a:rPr spc="-35" dirty="0"/>
              <a:t> </a:t>
            </a:r>
            <a:r>
              <a:rPr dirty="0"/>
              <a:t>celui</a:t>
            </a:r>
            <a:r>
              <a:rPr spc="-35" dirty="0"/>
              <a:t> </a:t>
            </a:r>
            <a:r>
              <a:rPr dirty="0"/>
              <a:t>qui</a:t>
            </a:r>
            <a:r>
              <a:rPr spc="-35" dirty="0"/>
              <a:t> </a:t>
            </a:r>
            <a:r>
              <a:rPr spc="-10" dirty="0"/>
              <a:t>écoute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98859" y="2840241"/>
            <a:ext cx="457834" cy="241935"/>
            <a:chOff x="598859" y="2840241"/>
            <a:chExt cx="457834" cy="241935"/>
          </a:xfrm>
        </p:grpSpPr>
        <p:sp>
          <p:nvSpPr>
            <p:cNvPr id="6" name="object 6"/>
            <p:cNvSpPr/>
            <p:nvPr/>
          </p:nvSpPr>
          <p:spPr>
            <a:xfrm>
              <a:off x="611559" y="2852941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324040" y="0"/>
                  </a:moveTo>
                  <a:lnTo>
                    <a:pt x="324040" y="54000"/>
                  </a:lnTo>
                  <a:lnTo>
                    <a:pt x="0" y="54000"/>
                  </a:lnTo>
                  <a:lnTo>
                    <a:pt x="0" y="162013"/>
                  </a:lnTo>
                  <a:lnTo>
                    <a:pt x="324040" y="162013"/>
                  </a:lnTo>
                  <a:lnTo>
                    <a:pt x="324040" y="216014"/>
                  </a:lnTo>
                  <a:lnTo>
                    <a:pt x="432054" y="108000"/>
                  </a:lnTo>
                  <a:lnTo>
                    <a:pt x="324040" y="0"/>
                  </a:lnTo>
                  <a:close/>
                </a:path>
              </a:pathLst>
            </a:custGeom>
            <a:solidFill>
              <a:srgbClr val="4F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1559" y="2852941"/>
              <a:ext cx="432434" cy="216535"/>
            </a:xfrm>
            <a:custGeom>
              <a:avLst/>
              <a:gdLst/>
              <a:ahLst/>
              <a:cxnLst/>
              <a:rect l="l" t="t" r="r" b="b"/>
              <a:pathLst>
                <a:path w="432434" h="216535">
                  <a:moveTo>
                    <a:pt x="0" y="54000"/>
                  </a:moveTo>
                  <a:lnTo>
                    <a:pt x="324040" y="54000"/>
                  </a:lnTo>
                  <a:lnTo>
                    <a:pt x="324040" y="0"/>
                  </a:lnTo>
                  <a:lnTo>
                    <a:pt x="432054" y="108000"/>
                  </a:lnTo>
                  <a:lnTo>
                    <a:pt x="324040" y="216014"/>
                  </a:lnTo>
                  <a:lnTo>
                    <a:pt x="324040" y="162013"/>
                  </a:lnTo>
                  <a:lnTo>
                    <a:pt x="0" y="162013"/>
                  </a:lnTo>
                  <a:lnTo>
                    <a:pt x="0" y="54000"/>
                  </a:lnTo>
                  <a:close/>
                </a:path>
              </a:pathLst>
            </a:custGeom>
            <a:ln w="25399">
              <a:solidFill>
                <a:srgbClr val="385D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40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3333337" y="1419535"/>
            <a:ext cx="232219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39589" y="1913381"/>
            <a:ext cx="308610" cy="4152265"/>
            <a:chOff x="4339589" y="1913381"/>
            <a:chExt cx="308610" cy="415226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415213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494212" y="2073020"/>
              <a:ext cx="0" cy="3793490"/>
            </a:xfrm>
            <a:custGeom>
              <a:avLst/>
              <a:gdLst/>
              <a:ahLst/>
              <a:cxnLst/>
              <a:rect l="l" t="t" r="r" b="b"/>
              <a:pathLst>
                <a:path h="3793490">
                  <a:moveTo>
                    <a:pt x="0" y="0"/>
                  </a:moveTo>
                  <a:lnTo>
                    <a:pt x="0" y="379304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8" y="5789868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647930" y="5993122"/>
            <a:ext cx="1692910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Manager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plus</a:t>
            </a:r>
            <a:r>
              <a:rPr sz="1400" spc="-10" dirty="0">
                <a:latin typeface="Arial MT"/>
                <a:cs typeface="Arial MT"/>
              </a:rPr>
              <a:t> distant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Peu</a:t>
            </a:r>
            <a:r>
              <a:rPr sz="14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75172" y="3808774"/>
            <a:ext cx="167322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la</a:t>
            </a:r>
            <a:r>
              <a:rPr sz="1400" spc="-10" dirty="0">
                <a:latin typeface="Arial MT"/>
                <a:cs typeface="Arial MT"/>
              </a:rPr>
              <a:t> relation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916" y="3797766"/>
            <a:ext cx="172148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</a:t>
            </a:r>
            <a:r>
              <a:rPr sz="1400" spc="-10" dirty="0">
                <a:latin typeface="Arial MT"/>
                <a:cs typeface="Arial MT"/>
              </a:rPr>
              <a:t> résultat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644139" y="3851909"/>
            <a:ext cx="3702050" cy="308610"/>
            <a:chOff x="2644139" y="3851909"/>
            <a:chExt cx="3702050" cy="308610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3701794" cy="30860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823908" y="3986212"/>
              <a:ext cx="3342640" cy="0"/>
            </a:xfrm>
            <a:custGeom>
              <a:avLst/>
              <a:gdLst/>
              <a:ahLst/>
              <a:cxnLst/>
              <a:rect l="l" t="t" r="r" b="b"/>
              <a:pathLst>
                <a:path w="3342640">
                  <a:moveTo>
                    <a:pt x="0" y="0"/>
                  </a:moveTo>
                  <a:lnTo>
                    <a:pt x="3342195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9905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41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3333337" y="1419535"/>
            <a:ext cx="232219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339589" y="1913381"/>
            <a:ext cx="308610" cy="4152265"/>
            <a:chOff x="4339589" y="1913381"/>
            <a:chExt cx="308610" cy="415226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415213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494212" y="2073020"/>
              <a:ext cx="0" cy="3793490"/>
            </a:xfrm>
            <a:custGeom>
              <a:avLst/>
              <a:gdLst/>
              <a:ahLst/>
              <a:cxnLst/>
              <a:rect l="l" t="t" r="r" b="b"/>
              <a:pathLst>
                <a:path h="3793490">
                  <a:moveTo>
                    <a:pt x="0" y="0"/>
                  </a:moveTo>
                  <a:lnTo>
                    <a:pt x="0" y="379304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8" y="5789868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647930" y="5993122"/>
            <a:ext cx="1692910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Manager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plus</a:t>
            </a:r>
            <a:r>
              <a:rPr sz="1400" spc="-10" dirty="0">
                <a:latin typeface="Arial MT"/>
                <a:cs typeface="Arial MT"/>
              </a:rPr>
              <a:t> distant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Peu</a:t>
            </a:r>
            <a:r>
              <a:rPr sz="14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75172" y="3808774"/>
            <a:ext cx="167322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la</a:t>
            </a:r>
            <a:r>
              <a:rPr sz="1400" spc="-10" dirty="0">
                <a:latin typeface="Arial MT"/>
                <a:cs typeface="Arial MT"/>
              </a:rPr>
              <a:t> relation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916" y="3797766"/>
            <a:ext cx="172148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</a:t>
            </a:r>
            <a:r>
              <a:rPr sz="1400" spc="-10" dirty="0">
                <a:latin typeface="Arial MT"/>
                <a:cs typeface="Arial MT"/>
              </a:rPr>
              <a:t> résultat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644139" y="3851909"/>
            <a:ext cx="3702050" cy="308610"/>
            <a:chOff x="2644139" y="3851909"/>
            <a:chExt cx="3702050" cy="308610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3701794" cy="30860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823908" y="3986212"/>
              <a:ext cx="3342640" cy="0"/>
            </a:xfrm>
            <a:custGeom>
              <a:avLst/>
              <a:gdLst/>
              <a:ahLst/>
              <a:cxnLst/>
              <a:rect l="l" t="t" r="r" b="b"/>
              <a:pathLst>
                <a:path w="3342640">
                  <a:moveTo>
                    <a:pt x="0" y="0"/>
                  </a:moveTo>
                  <a:lnTo>
                    <a:pt x="3342195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9905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177925" y="1892300"/>
            <a:ext cx="90360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96087" y="1900237"/>
            <a:ext cx="1148080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85837" y="5518150"/>
            <a:ext cx="109537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81787" y="5518150"/>
            <a:ext cx="1262380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42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1177925" y="1892300"/>
            <a:ext cx="90360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4936" y="3808722"/>
            <a:ext cx="167322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la</a:t>
            </a:r>
            <a:r>
              <a:rPr sz="1400" spc="-10" dirty="0">
                <a:latin typeface="Arial MT"/>
                <a:cs typeface="Arial MT"/>
              </a:rPr>
              <a:t> relation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8048" y="5993071"/>
            <a:ext cx="1692910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Manager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plus</a:t>
            </a:r>
            <a:r>
              <a:rPr sz="1400" spc="-10" dirty="0">
                <a:latin typeface="Arial MT"/>
                <a:cs typeface="Arial MT"/>
              </a:rPr>
              <a:t> distant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Peu</a:t>
            </a:r>
            <a:r>
              <a:rPr sz="14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57" y="3797537"/>
            <a:ext cx="172148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</a:t>
            </a:r>
            <a:r>
              <a:rPr sz="1400" spc="-10" dirty="0">
                <a:latin typeface="Arial MT"/>
                <a:cs typeface="Arial MT"/>
              </a:rPr>
              <a:t> résultat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3614" y="1419486"/>
            <a:ext cx="232219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44139" y="1913381"/>
            <a:ext cx="3702050" cy="4152265"/>
            <a:chOff x="2644139" y="1913381"/>
            <a:chExt cx="3702050" cy="41522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415213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494212" y="2073020"/>
              <a:ext cx="0" cy="3793490"/>
            </a:xfrm>
            <a:custGeom>
              <a:avLst/>
              <a:gdLst/>
              <a:ahLst/>
              <a:cxnLst/>
              <a:rect l="l" t="t" r="r" b="b"/>
              <a:pathLst>
                <a:path h="3793490">
                  <a:moveTo>
                    <a:pt x="0" y="0"/>
                  </a:moveTo>
                  <a:lnTo>
                    <a:pt x="0" y="379304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49768" y="5789868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3701794" cy="30860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823908" y="3986212"/>
              <a:ext cx="3342640" cy="0"/>
            </a:xfrm>
            <a:custGeom>
              <a:avLst/>
              <a:gdLst/>
              <a:ahLst/>
              <a:cxnLst/>
              <a:rect l="l" t="t" r="r" b="b"/>
              <a:pathLst>
                <a:path w="3342640">
                  <a:moveTo>
                    <a:pt x="0" y="0"/>
                  </a:moveTo>
                  <a:lnTo>
                    <a:pt x="3342195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9905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96087" y="1900237"/>
            <a:ext cx="1148080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85837" y="5518150"/>
            <a:ext cx="109537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81787" y="5518150"/>
            <a:ext cx="1262380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56664" y="2575824"/>
            <a:ext cx="2284095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spc="-10" dirty="0">
                <a:latin typeface="Arial"/>
                <a:cs typeface="Arial"/>
              </a:rPr>
              <a:t>Structure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Prend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décisions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seul</a:t>
            </a:r>
            <a:r>
              <a:rPr sz="1400" spc="-25" dirty="0">
                <a:latin typeface="Arial MT"/>
                <a:cs typeface="Arial MT"/>
              </a:rPr>
              <a:t> en </a:t>
            </a:r>
            <a:r>
              <a:rPr sz="1400" dirty="0">
                <a:latin typeface="Arial MT"/>
                <a:cs typeface="Arial MT"/>
              </a:rPr>
              <a:t>s’appuyant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son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expertise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56664" y="4588657"/>
            <a:ext cx="2767330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spc="-10" dirty="0">
                <a:latin typeface="Arial"/>
                <a:cs typeface="Arial"/>
              </a:rPr>
              <a:t>Responsabilise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Fait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confiance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favorise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l’initiative </a:t>
            </a:r>
            <a:r>
              <a:rPr sz="1400" dirty="0">
                <a:latin typeface="Arial MT"/>
                <a:cs typeface="Arial MT"/>
              </a:rPr>
              <a:t>individuelle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collective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93500" y="2575708"/>
            <a:ext cx="2471420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544320">
              <a:lnSpc>
                <a:spcPct val="100000"/>
              </a:lnSpc>
              <a:spcBef>
                <a:spcPts val="385"/>
              </a:spcBef>
            </a:pPr>
            <a:r>
              <a:rPr sz="1800" b="1" spc="-10" dirty="0">
                <a:latin typeface="Arial"/>
                <a:cs typeface="Arial"/>
              </a:rPr>
              <a:t>Mobilise</a:t>
            </a:r>
            <a:endParaRPr sz="1800">
              <a:latin typeface="Arial"/>
              <a:cs typeface="Arial"/>
            </a:endParaRPr>
          </a:p>
          <a:p>
            <a:pPr marL="12700" marR="5080" indent="45339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S’appuie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son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sens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de </a:t>
            </a:r>
            <a:r>
              <a:rPr sz="1400" dirty="0">
                <a:latin typeface="Arial MT"/>
                <a:cs typeface="Arial MT"/>
              </a:rPr>
              <a:t>l’organisation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son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407786" y="4588657"/>
            <a:ext cx="2432050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73050">
              <a:lnSpc>
                <a:spcPct val="100000"/>
              </a:lnSpc>
              <a:spcBef>
                <a:spcPts val="385"/>
              </a:spcBef>
            </a:pPr>
            <a:r>
              <a:rPr sz="1800" b="1" dirty="0">
                <a:latin typeface="Arial"/>
                <a:cs typeface="Arial"/>
              </a:rPr>
              <a:t>Associe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implique</a:t>
            </a:r>
            <a:endParaRPr sz="1800">
              <a:latin typeface="Arial"/>
              <a:cs typeface="Arial"/>
            </a:endParaRPr>
          </a:p>
          <a:p>
            <a:pPr marL="642620" marR="5080" indent="-630555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S’appuie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les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faits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les </a:t>
            </a:r>
            <a:r>
              <a:rPr sz="1400" dirty="0">
                <a:latin typeface="Arial MT"/>
                <a:cs typeface="Arial MT"/>
              </a:rPr>
              <a:t>ressources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l’équipe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43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1177925" y="1892300"/>
            <a:ext cx="90360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542" y="3797610"/>
            <a:ext cx="172148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</a:t>
            </a:r>
            <a:r>
              <a:rPr sz="1400" spc="-10" dirty="0">
                <a:latin typeface="Arial MT"/>
                <a:cs typeface="Arial MT"/>
              </a:rPr>
              <a:t> résultat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33300" y="1441219"/>
            <a:ext cx="232219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3530" y="1675935"/>
            <a:ext cx="17214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644139" y="1913381"/>
            <a:ext cx="2211070" cy="2494915"/>
            <a:chOff x="2644139" y="1913381"/>
            <a:chExt cx="2211070" cy="249491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249478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94212" y="2073020"/>
              <a:ext cx="0" cy="2136140"/>
            </a:xfrm>
            <a:custGeom>
              <a:avLst/>
              <a:gdLst/>
              <a:ahLst/>
              <a:cxnLst/>
              <a:rect l="l" t="t" r="r" b="b"/>
              <a:pathLst>
                <a:path h="2136140">
                  <a:moveTo>
                    <a:pt x="0" y="0"/>
                  </a:moveTo>
                  <a:lnTo>
                    <a:pt x="0" y="213569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49768" y="4132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2210561" cy="30860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823908" y="3986212"/>
              <a:ext cx="1851660" cy="0"/>
            </a:xfrm>
            <a:custGeom>
              <a:avLst/>
              <a:gdLst/>
              <a:ahLst/>
              <a:cxnLst/>
              <a:rect l="l" t="t" r="r" b="b"/>
              <a:pathLst>
                <a:path w="1851660">
                  <a:moveTo>
                    <a:pt x="0" y="0"/>
                  </a:moveTo>
                  <a:lnTo>
                    <a:pt x="1851533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99244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256664" y="2575708"/>
            <a:ext cx="2284095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spc="-10" dirty="0">
                <a:latin typeface="Arial"/>
                <a:cs typeface="Arial"/>
              </a:rPr>
              <a:t>Structure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Prend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décisions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seul</a:t>
            </a:r>
            <a:r>
              <a:rPr sz="1400" spc="-25" dirty="0">
                <a:latin typeface="Arial MT"/>
                <a:cs typeface="Arial MT"/>
              </a:rPr>
              <a:t> en </a:t>
            </a:r>
            <a:r>
              <a:rPr sz="1400" dirty="0">
                <a:latin typeface="Arial MT"/>
                <a:cs typeface="Arial MT"/>
              </a:rPr>
              <a:t>s’appuyant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son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expertise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12703" y="1973529"/>
            <a:ext cx="2853690" cy="964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Fonctionnement</a:t>
            </a:r>
            <a:r>
              <a:rPr sz="1400" spc="-4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de</a:t>
            </a:r>
            <a:r>
              <a:rPr sz="1400" spc="-2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l’équipe</a:t>
            </a:r>
            <a:r>
              <a:rPr sz="1400" spc="-3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basé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procédures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(organisationnel </a:t>
            </a:r>
            <a:r>
              <a:rPr sz="1400" dirty="0">
                <a:latin typeface="Arial MT"/>
                <a:cs typeface="Arial MT"/>
              </a:rPr>
              <a:t>fort)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des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prises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0" dirty="0">
                <a:latin typeface="Arial MT"/>
                <a:cs typeface="Arial MT"/>
              </a:rPr>
              <a:t> décisions </a:t>
            </a:r>
            <a:r>
              <a:rPr sz="1400" dirty="0">
                <a:latin typeface="Arial MT"/>
                <a:cs typeface="Arial MT"/>
              </a:rPr>
              <a:t>(relationnel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minimum)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12703" y="3147183"/>
            <a:ext cx="1971039" cy="96456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Qualités</a:t>
            </a:r>
            <a:r>
              <a:rPr sz="1400" spc="-2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du</a:t>
            </a:r>
            <a:r>
              <a:rPr sz="1400" spc="-1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manager</a:t>
            </a:r>
            <a:r>
              <a:rPr sz="1400" spc="-3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expert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technique,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précis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surveille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contrôle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référent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12727" y="4320632"/>
            <a:ext cx="1575435" cy="72961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Attitudes</a:t>
            </a:r>
            <a:r>
              <a:rPr sz="1400" spc="-4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fermeté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décisions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efficaces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12727" y="5259415"/>
            <a:ext cx="1654175" cy="96456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Résultats</a:t>
            </a:r>
            <a:r>
              <a:rPr sz="1400" spc="-4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efficacité</a:t>
            </a:r>
            <a:r>
              <a:rPr sz="1400" spc="-8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immédiate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rapidité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quantité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2900" y="5137150"/>
            <a:ext cx="3076575" cy="1040130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5"/>
              </a:spcBef>
            </a:pPr>
            <a:r>
              <a:rPr sz="1400" spc="-10" dirty="0">
                <a:solidFill>
                  <a:srgbClr val="C00000"/>
                </a:solidFill>
                <a:latin typeface="Arial MT"/>
                <a:cs typeface="Arial MT"/>
              </a:rPr>
              <a:t>Risques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5"/>
              </a:spcBef>
            </a:pP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dirty="0">
                <a:latin typeface="Arial MT"/>
                <a:cs typeface="Arial MT"/>
              </a:rPr>
              <a:t>Faible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montée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compétences</a:t>
            </a: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dirty="0">
                <a:latin typeface="Arial MT"/>
                <a:cs typeface="Arial MT"/>
              </a:rPr>
              <a:t>Peu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créativité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44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grpSp>
        <p:nvGrpSpPr>
          <p:cNvPr id="4" name="object 4"/>
          <p:cNvGrpSpPr/>
          <p:nvPr/>
        </p:nvGrpSpPr>
        <p:grpSpPr>
          <a:xfrm>
            <a:off x="2644139" y="1913381"/>
            <a:ext cx="2211070" cy="2494915"/>
            <a:chOff x="2644139" y="1913381"/>
            <a:chExt cx="2211070" cy="249491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249478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494212" y="2073020"/>
              <a:ext cx="0" cy="2136140"/>
            </a:xfrm>
            <a:custGeom>
              <a:avLst/>
              <a:gdLst/>
              <a:ahLst/>
              <a:cxnLst/>
              <a:rect l="l" t="t" r="r" b="b"/>
              <a:pathLst>
                <a:path h="2136140">
                  <a:moveTo>
                    <a:pt x="0" y="0"/>
                  </a:moveTo>
                  <a:lnTo>
                    <a:pt x="0" y="213569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49768" y="4132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2210561" cy="30860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823908" y="3986212"/>
              <a:ext cx="1851660" cy="0"/>
            </a:xfrm>
            <a:custGeom>
              <a:avLst/>
              <a:gdLst/>
              <a:ahLst/>
              <a:cxnLst/>
              <a:rect l="l" t="t" r="r" b="b"/>
              <a:pathLst>
                <a:path w="1851660">
                  <a:moveTo>
                    <a:pt x="0" y="0"/>
                  </a:moveTo>
                  <a:lnTo>
                    <a:pt x="1851533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99244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04542" y="2588436"/>
            <a:ext cx="3559175" cy="1704339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803910">
              <a:lnSpc>
                <a:spcPct val="100000"/>
              </a:lnSpc>
              <a:spcBef>
                <a:spcPts val="385"/>
              </a:spcBef>
            </a:pPr>
            <a:r>
              <a:rPr sz="1800" b="1" spc="-10" dirty="0">
                <a:latin typeface="Arial"/>
                <a:cs typeface="Arial"/>
              </a:rPr>
              <a:t>Responsabilise</a:t>
            </a:r>
            <a:endParaRPr sz="1800">
              <a:latin typeface="Arial"/>
              <a:cs typeface="Arial"/>
            </a:endParaRPr>
          </a:p>
          <a:p>
            <a:pPr marL="803910" marR="508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Fait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confiance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favorise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l’initiative </a:t>
            </a:r>
            <a:r>
              <a:rPr sz="1400" dirty="0">
                <a:latin typeface="Arial MT"/>
                <a:cs typeface="Arial MT"/>
              </a:rPr>
              <a:t>individuelle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collective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1400">
              <a:latin typeface="Arial MT"/>
              <a:cs typeface="Arial MT"/>
            </a:endParaRPr>
          </a:p>
          <a:p>
            <a:pPr marL="36830">
              <a:lnSpc>
                <a:spcPct val="100000"/>
              </a:lnSpc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</a:t>
            </a:r>
            <a:r>
              <a:rPr sz="1400" spc="-10" dirty="0">
                <a:latin typeface="Arial MT"/>
                <a:cs typeface="Arial MT"/>
              </a:rPr>
              <a:t> résultat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12727" y="1973572"/>
            <a:ext cx="2647950" cy="3311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Fonctionnement</a:t>
            </a:r>
            <a:r>
              <a:rPr sz="1400" spc="-4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de</a:t>
            </a:r>
            <a:r>
              <a:rPr sz="1400" spc="-2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l’équipe</a:t>
            </a:r>
            <a:r>
              <a:rPr sz="1400" spc="-3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basé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l’analyse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faits </a:t>
            </a:r>
            <a:r>
              <a:rPr sz="1400" dirty="0">
                <a:latin typeface="Arial MT"/>
                <a:cs typeface="Arial MT"/>
              </a:rPr>
              <a:t>(organisationnel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minimum)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des </a:t>
            </a:r>
            <a:r>
              <a:rPr sz="1400" dirty="0">
                <a:latin typeface="Arial MT"/>
                <a:cs typeface="Arial MT"/>
              </a:rPr>
              <a:t>prises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décision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(relationnel minimum)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5"/>
              </a:spcBef>
            </a:pP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Qualités</a:t>
            </a:r>
            <a:r>
              <a:rPr sz="1400" spc="-2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du</a:t>
            </a:r>
            <a:r>
              <a:rPr sz="1400" spc="-1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manager</a:t>
            </a:r>
            <a:r>
              <a:rPr sz="1400" spc="-3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permissif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créatif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intuitif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5"/>
              </a:spcBef>
              <a:buClr>
                <a:srgbClr val="E6142D"/>
              </a:buClr>
              <a:buFont typeface="Arial MT"/>
              <a:buChar char="•"/>
            </a:pP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Attitudes</a:t>
            </a:r>
            <a:r>
              <a:rPr sz="1400" spc="-4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énergie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enthousiasme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12727" y="5494111"/>
            <a:ext cx="1006475" cy="11988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Résultats</a:t>
            </a:r>
            <a:r>
              <a:rPr sz="1400" spc="-4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initiative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innovation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spontanéité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ambiance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587" y="1963737"/>
            <a:ext cx="109537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48018" y="1406896"/>
            <a:ext cx="1692910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Manager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plus</a:t>
            </a:r>
            <a:r>
              <a:rPr sz="1400" spc="-10" dirty="0">
                <a:latin typeface="Arial MT"/>
                <a:cs typeface="Arial MT"/>
              </a:rPr>
              <a:t> distant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Peu</a:t>
            </a:r>
            <a:r>
              <a:rPr sz="14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" y="5137150"/>
            <a:ext cx="3076575" cy="1276350"/>
          </a:xfrm>
          <a:prstGeom prst="rect">
            <a:avLst/>
          </a:prstGeom>
          <a:ln w="9525">
            <a:solidFill>
              <a:srgbClr val="E46C0A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5"/>
              </a:spcBef>
            </a:pPr>
            <a:r>
              <a:rPr sz="1400" spc="-10" dirty="0">
                <a:solidFill>
                  <a:srgbClr val="C00000"/>
                </a:solidFill>
                <a:latin typeface="Arial MT"/>
                <a:cs typeface="Arial MT"/>
              </a:rPr>
              <a:t>Risques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1400">
              <a:latin typeface="Arial MT"/>
              <a:cs typeface="Arial MT"/>
            </a:endParaRPr>
          </a:p>
          <a:p>
            <a:pPr marL="90805" marR="320040" indent="-8890">
              <a:lnSpc>
                <a:spcPct val="110000"/>
              </a:lnSpc>
              <a:spcBef>
                <a:spcPts val="5"/>
              </a:spcBef>
              <a:buClr>
                <a:srgbClr val="E6142D"/>
              </a:buClr>
              <a:buSzPct val="92857"/>
              <a:buChar char="•"/>
              <a:tabLst>
                <a:tab pos="151765" algn="l"/>
              </a:tabLst>
            </a:pPr>
            <a:r>
              <a:rPr sz="1400" dirty="0">
                <a:latin typeface="Arial MT"/>
                <a:cs typeface="Arial MT"/>
              </a:rPr>
              <a:t>	Démotivation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si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résultats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sont </a:t>
            </a:r>
            <a:r>
              <a:rPr sz="1400" dirty="0">
                <a:latin typeface="Arial MT"/>
                <a:cs typeface="Arial MT"/>
              </a:rPr>
              <a:t>trop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long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à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atteindre</a:t>
            </a: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dirty="0">
                <a:latin typeface="Arial MT"/>
                <a:cs typeface="Arial MT"/>
              </a:rPr>
              <a:t>Affaiblissement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notion</a:t>
            </a:r>
            <a:r>
              <a:rPr sz="1400" spc="-4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d’équipe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45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3333337" y="1419535"/>
            <a:ext cx="232219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44139" y="1913381"/>
            <a:ext cx="2211070" cy="2494915"/>
            <a:chOff x="2644139" y="1913381"/>
            <a:chExt cx="2211070" cy="249491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249478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494212" y="2073020"/>
              <a:ext cx="0" cy="2136140"/>
            </a:xfrm>
            <a:custGeom>
              <a:avLst/>
              <a:gdLst/>
              <a:ahLst/>
              <a:cxnLst/>
              <a:rect l="l" t="t" r="r" b="b"/>
              <a:pathLst>
                <a:path h="2136140">
                  <a:moveTo>
                    <a:pt x="0" y="0"/>
                  </a:moveTo>
                  <a:lnTo>
                    <a:pt x="0" y="213569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8" y="4132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2210561" cy="30860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823908" y="3986212"/>
              <a:ext cx="1851660" cy="0"/>
            </a:xfrm>
            <a:custGeom>
              <a:avLst/>
              <a:gdLst/>
              <a:ahLst/>
              <a:cxnLst/>
              <a:rect l="l" t="t" r="r" b="b"/>
              <a:pathLst>
                <a:path w="1851660">
                  <a:moveTo>
                    <a:pt x="0" y="0"/>
                  </a:moveTo>
                  <a:lnTo>
                    <a:pt x="1851533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99244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66787" y="2047875"/>
            <a:ext cx="114617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0235" y="2721641"/>
            <a:ext cx="2632075" cy="15824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73355">
              <a:lnSpc>
                <a:spcPct val="100000"/>
              </a:lnSpc>
              <a:spcBef>
                <a:spcPts val="385"/>
              </a:spcBef>
            </a:pPr>
            <a:r>
              <a:rPr sz="1800" b="1" spc="-10" dirty="0">
                <a:latin typeface="Arial"/>
                <a:cs typeface="Arial"/>
              </a:rPr>
              <a:t>Mobilise</a:t>
            </a:r>
            <a:endParaRPr sz="1800">
              <a:latin typeface="Arial"/>
              <a:cs typeface="Arial"/>
            </a:endParaRPr>
          </a:p>
          <a:p>
            <a:pPr marL="173355" marR="508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S’appuie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son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sens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de </a:t>
            </a:r>
            <a:r>
              <a:rPr sz="1400" dirty="0">
                <a:latin typeface="Arial MT"/>
                <a:cs typeface="Arial MT"/>
              </a:rPr>
              <a:t>l’organisation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son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25"/>
              </a:spcBef>
            </a:pPr>
            <a:endParaRPr sz="1400">
              <a:latin typeface="Arial MT"/>
              <a:cs typeface="Arial MT"/>
            </a:endParaRPr>
          </a:p>
          <a:p>
            <a:pPr marR="950594" algn="ctr">
              <a:lnSpc>
                <a:spcPct val="100000"/>
              </a:lnSpc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la</a:t>
            </a:r>
            <a:r>
              <a:rPr sz="1400" spc="-10" dirty="0">
                <a:latin typeface="Arial MT"/>
                <a:cs typeface="Arial MT"/>
              </a:rPr>
              <a:t> relation</a:t>
            </a:r>
            <a:endParaRPr sz="1400">
              <a:latin typeface="Arial MT"/>
              <a:cs typeface="Arial MT"/>
            </a:endParaRPr>
          </a:p>
          <a:p>
            <a:pPr marR="951230"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2663" y="1973636"/>
            <a:ext cx="2879725" cy="3411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845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Fonctionnement</a:t>
            </a:r>
            <a:r>
              <a:rPr sz="1400" spc="-4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de</a:t>
            </a:r>
            <a:r>
              <a:rPr sz="1400" spc="-2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l’équipe</a:t>
            </a:r>
            <a:r>
              <a:rPr sz="1400" spc="-3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basé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procédures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(organisationnel </a:t>
            </a:r>
            <a:r>
              <a:rPr sz="1400" dirty="0">
                <a:latin typeface="Arial MT"/>
                <a:cs typeface="Arial MT"/>
              </a:rPr>
              <a:t>fort)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échanges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nombreux </a:t>
            </a:r>
            <a:r>
              <a:rPr sz="1400" dirty="0">
                <a:latin typeface="Arial MT"/>
                <a:cs typeface="Arial MT"/>
              </a:rPr>
              <a:t>(relationnel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20" dirty="0">
                <a:latin typeface="Arial MT"/>
                <a:cs typeface="Arial MT"/>
              </a:rPr>
              <a:t>fort)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Qualités</a:t>
            </a:r>
            <a:r>
              <a:rPr sz="1400" spc="-2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du</a:t>
            </a:r>
            <a:r>
              <a:rPr sz="1400" spc="-1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manager</a:t>
            </a:r>
            <a:r>
              <a:rPr sz="1400" spc="-3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charisme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chaleur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humaine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capacité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à</a:t>
            </a:r>
            <a:r>
              <a:rPr sz="1400" spc="-10" dirty="0">
                <a:latin typeface="Arial MT"/>
                <a:cs typeface="Arial MT"/>
              </a:rPr>
              <a:t> guider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Attitudes</a:t>
            </a:r>
            <a:r>
              <a:rPr sz="1400" spc="-4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écoute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d’avis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suggestions</a:t>
            </a:r>
            <a:endParaRPr sz="1400">
              <a:latin typeface="Arial MT"/>
              <a:cs typeface="Arial MT"/>
            </a:endParaRPr>
          </a:p>
          <a:p>
            <a:pPr marL="12700" marR="5080" indent="-8890">
              <a:lnSpc>
                <a:spcPct val="110000"/>
              </a:lnSpc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	insiste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la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motivation,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valeurs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projet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décisions</a:t>
            </a:r>
            <a:r>
              <a:rPr sz="1400" spc="-6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efficaces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12727" y="5527560"/>
            <a:ext cx="2464435" cy="11988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Résultats</a:t>
            </a:r>
            <a:r>
              <a:rPr sz="1400" spc="-4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équipe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soudée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culture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service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rassemble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donne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envie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se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rassembler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" y="5137150"/>
            <a:ext cx="3076575" cy="1040130"/>
          </a:xfrm>
          <a:prstGeom prst="rect">
            <a:avLst/>
          </a:prstGeom>
          <a:ln w="9525">
            <a:solidFill>
              <a:srgbClr val="E46C0A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5"/>
              </a:spcBef>
            </a:pPr>
            <a:r>
              <a:rPr sz="1400" spc="-10" dirty="0">
                <a:solidFill>
                  <a:srgbClr val="C00000"/>
                </a:solidFill>
                <a:latin typeface="Arial MT"/>
                <a:cs typeface="Arial MT"/>
              </a:rPr>
              <a:t>Risques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5"/>
              </a:spcBef>
            </a:pP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dirty="0">
                <a:latin typeface="Arial MT"/>
                <a:cs typeface="Arial MT"/>
              </a:rPr>
              <a:t>Débats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sans</a:t>
            </a:r>
            <a:r>
              <a:rPr sz="1400" spc="-25" dirty="0">
                <a:latin typeface="Arial MT"/>
                <a:cs typeface="Arial MT"/>
              </a:rPr>
              <a:t> fin</a:t>
            </a: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dirty="0">
                <a:latin typeface="Arial MT"/>
                <a:cs typeface="Arial MT"/>
              </a:rPr>
              <a:t>Avis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opposés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peu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écoutés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46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3333337" y="1419535"/>
            <a:ext cx="2322195" cy="4953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latin typeface="Arial MT"/>
                <a:cs typeface="Arial MT"/>
              </a:rPr>
              <a:t>Forte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implication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du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manager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organisationnel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44139" y="1913381"/>
            <a:ext cx="2211070" cy="2494915"/>
            <a:chOff x="2644139" y="1913381"/>
            <a:chExt cx="2211070" cy="249491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249478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494212" y="2073020"/>
              <a:ext cx="0" cy="2136140"/>
            </a:xfrm>
            <a:custGeom>
              <a:avLst/>
              <a:gdLst/>
              <a:ahLst/>
              <a:cxnLst/>
              <a:rect l="l" t="t" r="r" b="b"/>
              <a:pathLst>
                <a:path h="2136140">
                  <a:moveTo>
                    <a:pt x="0" y="0"/>
                  </a:moveTo>
                  <a:lnTo>
                    <a:pt x="0" y="213569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8" y="4132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2210561" cy="30860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823908" y="3986212"/>
              <a:ext cx="1851660" cy="0"/>
            </a:xfrm>
            <a:custGeom>
              <a:avLst/>
              <a:gdLst/>
              <a:ahLst/>
              <a:cxnLst/>
              <a:rect l="l" t="t" r="r" b="b"/>
              <a:pathLst>
                <a:path w="1851660">
                  <a:moveTo>
                    <a:pt x="0" y="0"/>
                  </a:moveTo>
                  <a:lnTo>
                    <a:pt x="1851533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99244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02640" y="2502711"/>
            <a:ext cx="2431415" cy="180086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dirty="0">
                <a:latin typeface="Arial"/>
                <a:cs typeface="Arial"/>
              </a:rPr>
              <a:t>Associe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et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implique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50"/>
              </a:spcBef>
            </a:pPr>
            <a:r>
              <a:rPr sz="1400" dirty="0">
                <a:latin typeface="Arial MT"/>
                <a:cs typeface="Arial MT"/>
              </a:rPr>
              <a:t>S’appuie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les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faits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et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25" dirty="0">
                <a:latin typeface="Arial MT"/>
                <a:cs typeface="Arial MT"/>
              </a:rPr>
              <a:t>les </a:t>
            </a:r>
            <a:r>
              <a:rPr sz="1400" dirty="0">
                <a:latin typeface="Arial MT"/>
                <a:cs typeface="Arial MT"/>
              </a:rPr>
              <a:t>ressources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l’équipe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40"/>
              </a:spcBef>
            </a:pPr>
            <a:endParaRPr sz="1400">
              <a:latin typeface="Arial MT"/>
              <a:cs typeface="Arial MT"/>
            </a:endParaRPr>
          </a:p>
          <a:p>
            <a:pPr marR="735330" algn="ctr">
              <a:lnSpc>
                <a:spcPct val="100000"/>
              </a:lnSpc>
            </a:pPr>
            <a:r>
              <a:rPr sz="1400" dirty="0">
                <a:latin typeface="Arial MT"/>
                <a:cs typeface="Arial MT"/>
              </a:rPr>
              <a:t>Centré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sur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la</a:t>
            </a:r>
            <a:r>
              <a:rPr sz="1400" spc="-10" dirty="0">
                <a:latin typeface="Arial MT"/>
                <a:cs typeface="Arial MT"/>
              </a:rPr>
              <a:t> relation</a:t>
            </a:r>
            <a:endParaRPr sz="1400">
              <a:latin typeface="Arial MT"/>
              <a:cs typeface="Arial MT"/>
            </a:endParaRPr>
          </a:p>
          <a:p>
            <a:pPr marR="735330" algn="ctr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/</a:t>
            </a:r>
            <a:r>
              <a:rPr sz="1400" spc="-6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818181"/>
                </a:solidFill>
                <a:latin typeface="Arial MT"/>
                <a:cs typeface="Arial MT"/>
              </a:rPr>
              <a:t>Très</a:t>
            </a:r>
            <a:r>
              <a:rPr sz="1400" spc="-4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818181"/>
                </a:solidFill>
                <a:latin typeface="Arial MT"/>
                <a:cs typeface="Arial MT"/>
              </a:rPr>
              <a:t>relationnel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0350">
              <a:lnSpc>
                <a:spcPct val="110000"/>
              </a:lnSpc>
              <a:spcBef>
                <a:spcPts val="100"/>
              </a:spcBef>
            </a:pPr>
            <a:r>
              <a:rPr dirty="0">
                <a:solidFill>
                  <a:srgbClr val="C00000"/>
                </a:solidFill>
              </a:rPr>
              <a:t>Fonctionnement</a:t>
            </a:r>
            <a:r>
              <a:rPr spc="-40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de</a:t>
            </a:r>
            <a:r>
              <a:rPr spc="-2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l’équipe</a:t>
            </a:r>
            <a:r>
              <a:rPr spc="-35" dirty="0">
                <a:solidFill>
                  <a:srgbClr val="C00000"/>
                </a:solidFill>
              </a:rPr>
              <a:t> </a:t>
            </a:r>
            <a:r>
              <a:rPr spc="-20" dirty="0"/>
              <a:t>basé </a:t>
            </a:r>
            <a:r>
              <a:rPr dirty="0"/>
              <a:t>sur</a:t>
            </a:r>
            <a:r>
              <a:rPr spc="-15" dirty="0"/>
              <a:t> </a:t>
            </a:r>
            <a:r>
              <a:rPr dirty="0"/>
              <a:t>l’analyse</a:t>
            </a:r>
            <a:r>
              <a:rPr spc="-30" dirty="0"/>
              <a:t> </a:t>
            </a:r>
            <a:r>
              <a:rPr dirty="0"/>
              <a:t>des</a:t>
            </a:r>
            <a:r>
              <a:rPr spc="-15" dirty="0"/>
              <a:t> </a:t>
            </a:r>
            <a:r>
              <a:rPr spc="-20" dirty="0"/>
              <a:t>faits </a:t>
            </a:r>
            <a:r>
              <a:rPr dirty="0"/>
              <a:t>(organisationnel</a:t>
            </a:r>
            <a:r>
              <a:rPr spc="-45" dirty="0"/>
              <a:t> </a:t>
            </a:r>
            <a:r>
              <a:rPr dirty="0"/>
              <a:t>minimum)</a:t>
            </a:r>
            <a:r>
              <a:rPr spc="-45" dirty="0"/>
              <a:t> </a:t>
            </a:r>
            <a:r>
              <a:rPr spc="-25" dirty="0"/>
              <a:t>et</a:t>
            </a:r>
          </a:p>
          <a:p>
            <a:pPr marL="12700" marR="5080">
              <a:lnSpc>
                <a:spcPct val="110000"/>
              </a:lnSpc>
            </a:pPr>
            <a:r>
              <a:rPr dirty="0"/>
              <a:t>des</a:t>
            </a:r>
            <a:r>
              <a:rPr spc="-25" dirty="0"/>
              <a:t> </a:t>
            </a:r>
            <a:r>
              <a:rPr dirty="0"/>
              <a:t>échanges</a:t>
            </a:r>
            <a:r>
              <a:rPr spc="-30" dirty="0"/>
              <a:t> </a:t>
            </a:r>
            <a:r>
              <a:rPr dirty="0"/>
              <a:t>nombreux</a:t>
            </a:r>
            <a:r>
              <a:rPr spc="-35" dirty="0"/>
              <a:t> </a:t>
            </a:r>
            <a:r>
              <a:rPr spc="-10" dirty="0"/>
              <a:t>(relationnel fort)</a:t>
            </a: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dirty="0">
                <a:solidFill>
                  <a:srgbClr val="C00000"/>
                </a:solidFill>
              </a:rPr>
              <a:t>Qualités</a:t>
            </a:r>
            <a:r>
              <a:rPr spc="-2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du</a:t>
            </a:r>
            <a:r>
              <a:rPr spc="-1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manager</a:t>
            </a:r>
            <a:r>
              <a:rPr spc="-30" dirty="0">
                <a:solidFill>
                  <a:srgbClr val="C00000"/>
                </a:solidFill>
              </a:rPr>
              <a:t> </a:t>
            </a:r>
            <a:r>
              <a:rPr spc="-50" dirty="0">
                <a:solidFill>
                  <a:srgbClr val="C00000"/>
                </a:solidFill>
              </a:rPr>
              <a:t>:</a:t>
            </a: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pc="-10" dirty="0"/>
              <a:t>arbitre</a:t>
            </a: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dirty="0"/>
              <a:t>«</a:t>
            </a:r>
            <a:r>
              <a:rPr spc="-10" dirty="0"/>
              <a:t> </a:t>
            </a:r>
            <a:r>
              <a:rPr dirty="0"/>
              <a:t>centre</a:t>
            </a:r>
            <a:r>
              <a:rPr spc="-25" dirty="0"/>
              <a:t> </a:t>
            </a:r>
            <a:r>
              <a:rPr dirty="0"/>
              <a:t>»</a:t>
            </a:r>
            <a:r>
              <a:rPr spc="-10" dirty="0"/>
              <a:t> </a:t>
            </a:r>
            <a:r>
              <a:rPr dirty="0"/>
              <a:t>de</a:t>
            </a:r>
            <a:r>
              <a:rPr spc="-10" dirty="0"/>
              <a:t> </a:t>
            </a:r>
            <a:r>
              <a:rPr dirty="0"/>
              <a:t>l’équipe</a:t>
            </a:r>
            <a:r>
              <a:rPr spc="-25" dirty="0"/>
              <a:t> </a:t>
            </a:r>
            <a:r>
              <a:rPr dirty="0"/>
              <a:t>/</a:t>
            </a:r>
            <a:r>
              <a:rPr spc="-10" dirty="0"/>
              <a:t> collaboratif</a:t>
            </a: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dirty="0"/>
              <a:t>révélateur</a:t>
            </a:r>
            <a:r>
              <a:rPr spc="-40" dirty="0"/>
              <a:t> </a:t>
            </a:r>
            <a:r>
              <a:rPr dirty="0"/>
              <a:t>/</a:t>
            </a:r>
            <a:r>
              <a:rPr spc="-20" dirty="0"/>
              <a:t> </a:t>
            </a:r>
            <a:r>
              <a:rPr spc="-10" dirty="0"/>
              <a:t>engagement</a:t>
            </a: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pc="-10" dirty="0"/>
              <a:t>visionnaire</a:t>
            </a: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dirty="0">
                <a:solidFill>
                  <a:srgbClr val="C00000"/>
                </a:solidFill>
              </a:rPr>
              <a:t>Attitudes</a:t>
            </a:r>
            <a:r>
              <a:rPr spc="-40" dirty="0">
                <a:solidFill>
                  <a:srgbClr val="C00000"/>
                </a:solidFill>
              </a:rPr>
              <a:t> </a:t>
            </a:r>
            <a:r>
              <a:rPr spc="-50" dirty="0">
                <a:solidFill>
                  <a:srgbClr val="C00000"/>
                </a:solidFill>
              </a:rPr>
              <a:t>:</a:t>
            </a: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dirty="0"/>
              <a:t>analyse</a:t>
            </a:r>
            <a:r>
              <a:rPr spc="-20" dirty="0"/>
              <a:t> </a:t>
            </a:r>
            <a:r>
              <a:rPr dirty="0"/>
              <a:t>et</a:t>
            </a:r>
            <a:r>
              <a:rPr spc="-10" dirty="0"/>
              <a:t> conseille</a:t>
            </a: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pc="-10" dirty="0"/>
              <a:t>objectivité</a:t>
            </a: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pc="-10" dirty="0"/>
              <a:t>planification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312727" y="5762256"/>
            <a:ext cx="1804670" cy="96456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400" dirty="0">
                <a:solidFill>
                  <a:srgbClr val="C00000"/>
                </a:solidFill>
                <a:latin typeface="Arial MT"/>
                <a:cs typeface="Arial MT"/>
              </a:rPr>
              <a:t>Résultats</a:t>
            </a:r>
            <a:r>
              <a:rPr sz="1400" spc="-4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400" spc="-50" dirty="0">
                <a:solidFill>
                  <a:srgbClr val="C00000"/>
                </a:solidFill>
                <a:latin typeface="Arial MT"/>
                <a:cs typeface="Arial MT"/>
              </a:rPr>
              <a:t>: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gestion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0" dirty="0">
                <a:latin typeface="Arial MT"/>
                <a:cs typeface="Arial MT"/>
              </a:rPr>
              <a:t> complexité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dirty="0">
                <a:latin typeface="Arial MT"/>
                <a:cs typeface="Arial MT"/>
              </a:rPr>
              <a:t>consensus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qualité</a:t>
            </a:r>
            <a:endParaRPr sz="1400">
              <a:latin typeface="Arial MT"/>
              <a:cs typeface="Arial MT"/>
            </a:endParaRPr>
          </a:p>
          <a:p>
            <a:pPr marL="73660" indent="-69850">
              <a:lnSpc>
                <a:spcPct val="100000"/>
              </a:lnSpc>
              <a:spcBef>
                <a:spcPts val="165"/>
              </a:spcBef>
              <a:buClr>
                <a:srgbClr val="E6142D"/>
              </a:buClr>
              <a:buSzPct val="92857"/>
              <a:buChar char="•"/>
              <a:tabLst>
                <a:tab pos="73660" algn="l"/>
              </a:tabLst>
            </a:pPr>
            <a:r>
              <a:rPr sz="1400" spc="-10" dirty="0">
                <a:latin typeface="Arial MT"/>
                <a:cs typeface="Arial MT"/>
              </a:rPr>
              <a:t>motivation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3900" y="1963737"/>
            <a:ext cx="1262380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2900" y="5137150"/>
            <a:ext cx="3076575" cy="1040130"/>
          </a:xfrm>
          <a:prstGeom prst="rect">
            <a:avLst/>
          </a:prstGeom>
          <a:ln w="9525">
            <a:solidFill>
              <a:srgbClr val="E46C0A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5"/>
              </a:spcBef>
            </a:pPr>
            <a:r>
              <a:rPr sz="1400" spc="-10" dirty="0">
                <a:solidFill>
                  <a:srgbClr val="C00000"/>
                </a:solidFill>
                <a:latin typeface="Arial MT"/>
                <a:cs typeface="Arial MT"/>
              </a:rPr>
              <a:t>Risques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5"/>
              </a:spcBef>
            </a:pP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spc="-10" dirty="0">
                <a:latin typeface="Arial MT"/>
                <a:cs typeface="Arial MT"/>
              </a:rPr>
              <a:t>Démotivation</a:t>
            </a:r>
            <a:endParaRPr sz="1400">
              <a:latin typeface="Arial MT"/>
              <a:cs typeface="Arial MT"/>
            </a:endParaRPr>
          </a:p>
          <a:p>
            <a:pPr marL="152400" indent="-69850">
              <a:lnSpc>
                <a:spcPct val="100000"/>
              </a:lnSpc>
              <a:spcBef>
                <a:spcPts val="170"/>
              </a:spcBef>
              <a:buClr>
                <a:srgbClr val="E6142D"/>
              </a:buClr>
              <a:buSzPct val="92857"/>
              <a:buChar char="•"/>
              <a:tabLst>
                <a:tab pos="152400" algn="l"/>
              </a:tabLst>
            </a:pPr>
            <a:r>
              <a:rPr sz="1400" dirty="0">
                <a:latin typeface="Arial MT"/>
                <a:cs typeface="Arial MT"/>
              </a:rPr>
              <a:t>Coalition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conservatrice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47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1177925" y="1892300"/>
            <a:ext cx="90360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66687" y="3829557"/>
            <a:ext cx="2148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Centré</a:t>
            </a:r>
            <a:r>
              <a:rPr sz="18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sur</a:t>
            </a: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la</a:t>
            </a:r>
            <a:r>
              <a:rPr sz="1800" spc="-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relation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0762" y="6014059"/>
            <a:ext cx="2148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Manager</a:t>
            </a:r>
            <a:r>
              <a:rPr sz="18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plus</a:t>
            </a:r>
            <a:r>
              <a:rPr sz="18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distant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1462" y="3818585"/>
            <a:ext cx="21482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Centré</a:t>
            </a:r>
            <a:r>
              <a:rPr sz="18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sur</a:t>
            </a: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le</a:t>
            </a:r>
            <a:r>
              <a:rPr sz="1800" spc="-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résultat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86938" y="1534185"/>
            <a:ext cx="29876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Forte</a:t>
            </a:r>
            <a:r>
              <a:rPr sz="180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implication</a:t>
            </a:r>
            <a:r>
              <a:rPr sz="1800" spc="-2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818181"/>
                </a:solidFill>
                <a:latin typeface="Arial MT"/>
                <a:cs typeface="Arial MT"/>
              </a:rPr>
              <a:t>du</a:t>
            </a:r>
            <a:r>
              <a:rPr sz="180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818181"/>
                </a:solidFill>
                <a:latin typeface="Arial MT"/>
                <a:cs typeface="Arial MT"/>
              </a:rPr>
              <a:t>manager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44139" y="1913381"/>
            <a:ext cx="3702050" cy="4152265"/>
            <a:chOff x="2644139" y="1913381"/>
            <a:chExt cx="3702050" cy="41522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415213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494212" y="2073020"/>
              <a:ext cx="0" cy="3793490"/>
            </a:xfrm>
            <a:custGeom>
              <a:avLst/>
              <a:gdLst/>
              <a:ahLst/>
              <a:cxnLst/>
              <a:rect l="l" t="t" r="r" b="b"/>
              <a:pathLst>
                <a:path h="3793490">
                  <a:moveTo>
                    <a:pt x="0" y="0"/>
                  </a:moveTo>
                  <a:lnTo>
                    <a:pt x="0" y="379304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49768" y="5789868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4139" y="3851909"/>
              <a:ext cx="3701794" cy="30860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823908" y="3986212"/>
              <a:ext cx="3342640" cy="0"/>
            </a:xfrm>
            <a:custGeom>
              <a:avLst/>
              <a:gdLst/>
              <a:ahLst/>
              <a:cxnLst/>
              <a:rect l="l" t="t" r="r" b="b"/>
              <a:pathLst>
                <a:path w="3342640">
                  <a:moveTo>
                    <a:pt x="0" y="0"/>
                  </a:moveTo>
                  <a:lnTo>
                    <a:pt x="3342195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089905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23911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96087" y="1900237"/>
            <a:ext cx="1148080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85837" y="5518150"/>
            <a:ext cx="109537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81787" y="5518150"/>
            <a:ext cx="1262380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9915" y="2618425"/>
            <a:ext cx="2573020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dirty="0">
                <a:latin typeface="Arial"/>
                <a:cs typeface="Arial"/>
              </a:rPr>
              <a:t>Structurant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/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Coercitif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dirty="0">
                <a:latin typeface="Arial MT"/>
                <a:cs typeface="Arial MT"/>
              </a:rPr>
              <a:t>+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contrat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&gt;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sécurité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latin typeface="Arial MT"/>
                <a:cs typeface="Arial MT"/>
              </a:rPr>
              <a:t>-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Procédurier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&gt;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dérive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autoritaire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5615" y="4352120"/>
            <a:ext cx="3785235" cy="10471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dirty="0">
                <a:latin typeface="Arial"/>
                <a:cs typeface="Arial"/>
              </a:rPr>
              <a:t>Responsabilisant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/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Bureaucratique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dirty="0">
                <a:latin typeface="Arial MT"/>
                <a:cs typeface="Arial MT"/>
              </a:rPr>
              <a:t>+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apprentissage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par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l’expérience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400" dirty="0">
                <a:latin typeface="Arial MT"/>
                <a:cs typeface="Arial MT"/>
              </a:rPr>
              <a:t>+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développement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400" dirty="0">
                <a:latin typeface="Arial MT"/>
                <a:cs typeface="Arial MT"/>
              </a:rPr>
              <a:t>-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Risque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d’abandon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-</a:t>
            </a:r>
            <a:r>
              <a:rPr sz="1400" spc="-10" dirty="0">
                <a:latin typeface="Arial MT"/>
                <a:cs typeface="Arial MT"/>
              </a:rPr>
              <a:t> chaos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487352" y="2609045"/>
            <a:ext cx="2119630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dirty="0">
                <a:latin typeface="Arial"/>
                <a:cs typeface="Arial"/>
              </a:rPr>
              <a:t>Mobilise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/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Utopique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dirty="0">
                <a:latin typeface="Arial MT"/>
                <a:cs typeface="Arial MT"/>
              </a:rPr>
              <a:t>+</a:t>
            </a:r>
            <a:r>
              <a:rPr sz="1400" spc="-9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Analytique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+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confiance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400" dirty="0">
                <a:latin typeface="Arial MT"/>
                <a:cs typeface="Arial MT"/>
              </a:rPr>
              <a:t>-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manipulation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61965" y="4352120"/>
            <a:ext cx="2235835" cy="8121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dirty="0">
                <a:latin typeface="Arial"/>
                <a:cs typeface="Arial"/>
              </a:rPr>
              <a:t>Impliquant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/</a:t>
            </a:r>
            <a:r>
              <a:rPr sz="1800" b="1" spc="-1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Affiliatif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dirty="0">
                <a:latin typeface="Arial MT"/>
                <a:cs typeface="Arial MT"/>
              </a:rPr>
              <a:t>+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créativité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+</a:t>
            </a:r>
            <a:r>
              <a:rPr sz="1400" spc="-10" dirty="0">
                <a:latin typeface="Arial MT"/>
                <a:cs typeface="Arial MT"/>
              </a:rPr>
              <a:t> engagement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400" dirty="0">
                <a:latin typeface="Arial MT"/>
                <a:cs typeface="Arial MT"/>
              </a:rPr>
              <a:t>-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Risque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désorganisation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48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4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TYPES</a:t>
            </a:r>
            <a:r>
              <a:rPr sz="22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E46C0A"/>
                </a:solidFill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6687" y="4005262"/>
            <a:ext cx="903605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5152" y="2912110"/>
            <a:ext cx="7871459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style</a:t>
            </a:r>
            <a:r>
              <a:rPr sz="2800" spc="-8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de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management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pour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quelle</a:t>
            </a:r>
            <a:r>
              <a:rPr sz="2800" spc="-5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situation</a:t>
            </a:r>
            <a:r>
              <a:rPr sz="2800" spc="-8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?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5787" y="4005262"/>
            <a:ext cx="1148080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20987" y="4005262"/>
            <a:ext cx="1095375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4562" y="4005262"/>
            <a:ext cx="1260475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49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240" y="943166"/>
            <a:ext cx="5145405" cy="69278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200" dirty="0"/>
              <a:t>4</a:t>
            </a:r>
            <a:r>
              <a:rPr sz="2200" spc="-15" dirty="0"/>
              <a:t> </a:t>
            </a:r>
            <a:r>
              <a:rPr sz="2200" dirty="0"/>
              <a:t>TYPES</a:t>
            </a:r>
            <a:r>
              <a:rPr sz="2200" spc="-35" dirty="0"/>
              <a:t> </a:t>
            </a:r>
            <a:r>
              <a:rPr sz="2200" dirty="0"/>
              <a:t>DE</a:t>
            </a:r>
            <a:r>
              <a:rPr sz="2200" spc="-15" dirty="0"/>
              <a:t> </a:t>
            </a:r>
            <a:r>
              <a:rPr sz="2200" spc="-10" dirty="0"/>
              <a:t>MANAGEMENT</a:t>
            </a:r>
            <a:endParaRPr sz="2200"/>
          </a:p>
          <a:p>
            <a:pPr marL="100965">
              <a:lnSpc>
                <a:spcPct val="100000"/>
              </a:lnSpc>
              <a:spcBef>
                <a:spcPts val="204"/>
              </a:spcBef>
            </a:pP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1800" b="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style</a:t>
            </a:r>
            <a:r>
              <a:rPr sz="1800" b="0" spc="-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de</a:t>
            </a:r>
            <a:r>
              <a:rPr sz="1800" b="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management</a:t>
            </a:r>
            <a:r>
              <a:rPr sz="1800" b="0" spc="-2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pour</a:t>
            </a:r>
            <a:r>
              <a:rPr sz="1800" b="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quelle</a:t>
            </a:r>
            <a:r>
              <a:rPr sz="1800" b="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dirty="0">
                <a:solidFill>
                  <a:srgbClr val="818181"/>
                </a:solidFill>
                <a:latin typeface="Arial MT"/>
                <a:cs typeface="Arial MT"/>
              </a:rPr>
              <a:t>situation</a:t>
            </a:r>
            <a:r>
              <a:rPr sz="1800" b="0" spc="-1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1800" b="0" spc="-50" dirty="0">
                <a:solidFill>
                  <a:srgbClr val="818181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7925" y="1892300"/>
            <a:ext cx="90360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23365" y="1913381"/>
            <a:ext cx="6784340" cy="4152265"/>
            <a:chOff x="1023365" y="1913381"/>
            <a:chExt cx="6784340" cy="415226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39589" y="1913381"/>
              <a:ext cx="308609" cy="415213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494212" y="2073020"/>
              <a:ext cx="0" cy="3793490"/>
            </a:xfrm>
            <a:custGeom>
              <a:avLst/>
              <a:gdLst/>
              <a:ahLst/>
              <a:cxnLst/>
              <a:rect l="l" t="t" r="r" b="b"/>
              <a:pathLst>
                <a:path h="3793490">
                  <a:moveTo>
                    <a:pt x="0" y="0"/>
                  </a:moveTo>
                  <a:lnTo>
                    <a:pt x="0" y="3793045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49768" y="5789868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49767" y="2073023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76200"/>
                  </a:moveTo>
                  <a:lnTo>
                    <a:pt x="44450" y="0"/>
                  </a:lnTo>
                  <a:lnTo>
                    <a:pt x="88900" y="762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3365" y="3851909"/>
              <a:ext cx="6784084" cy="30860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03071" y="3986212"/>
              <a:ext cx="6425565" cy="0"/>
            </a:xfrm>
            <a:custGeom>
              <a:avLst/>
              <a:gdLst/>
              <a:ahLst/>
              <a:cxnLst/>
              <a:rect l="l" t="t" r="r" b="b"/>
              <a:pathLst>
                <a:path w="6425565">
                  <a:moveTo>
                    <a:pt x="0" y="0"/>
                  </a:moveTo>
                  <a:lnTo>
                    <a:pt x="642512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51993" y="394175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03072" y="394175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88900"/>
                  </a:moveTo>
                  <a:lnTo>
                    <a:pt x="0" y="44450"/>
                  </a:lnTo>
                  <a:lnTo>
                    <a:pt x="76200" y="0"/>
                  </a:lnTo>
                </a:path>
              </a:pathLst>
            </a:custGeom>
            <a:ln w="2540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796087" y="1900237"/>
            <a:ext cx="1148080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5837" y="5518150"/>
            <a:ext cx="1095375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81787" y="6084887"/>
            <a:ext cx="1262380" cy="37338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1627" y="2545072"/>
            <a:ext cx="3625215" cy="964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à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chaque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fois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qu’il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faut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aller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vite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qu’il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n’y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pas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consensus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là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où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attend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un.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Il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est </a:t>
            </a:r>
            <a:r>
              <a:rPr sz="1400" dirty="0">
                <a:latin typeface="Calibri"/>
                <a:cs typeface="Calibri"/>
              </a:rPr>
              <a:t>important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l’équipe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soit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informée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caractère </a:t>
            </a:r>
            <a:r>
              <a:rPr sz="1400" dirty="0">
                <a:latin typeface="Calibri"/>
                <a:cs typeface="Calibri"/>
              </a:rPr>
              <a:t>spécifique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cette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action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sens.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84246" y="2527673"/>
            <a:ext cx="3712210" cy="964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à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chaque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fois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l’équipe/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l’individu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fait </a:t>
            </a:r>
            <a:r>
              <a:rPr sz="1400" spc="-10" dirty="0">
                <a:latin typeface="Calibri"/>
                <a:cs typeface="Calibri"/>
              </a:rPr>
              <a:t>correctement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travail,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qu’on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envisage d’améliorer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qualité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sans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sortir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cadre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ordinaire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10" dirty="0">
                <a:latin typeface="Calibri"/>
                <a:cs typeface="Calibri"/>
              </a:rPr>
              <a:t> compétence </a:t>
            </a:r>
            <a:r>
              <a:rPr sz="1400" dirty="0">
                <a:latin typeface="Calibri"/>
                <a:cs typeface="Calibri"/>
              </a:rPr>
              <a:t>du</a:t>
            </a:r>
            <a:r>
              <a:rPr sz="1400" spc="-10" dirty="0">
                <a:latin typeface="Calibri"/>
                <a:cs typeface="Calibri"/>
              </a:rPr>
              <a:t> groupe/de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l’individu.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4181" y="4277211"/>
            <a:ext cx="3729354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à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chaque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fois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qu’un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groupe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/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individu</a:t>
            </a:r>
            <a:r>
              <a:rPr sz="1400" spc="-25" dirty="0">
                <a:latin typeface="Calibri"/>
                <a:cs typeface="Calibri"/>
              </a:rPr>
              <a:t> est </a:t>
            </a:r>
            <a:r>
              <a:rPr sz="1400" spc="-10" dirty="0">
                <a:latin typeface="Calibri"/>
                <a:cs typeface="Calibri"/>
              </a:rPr>
              <a:t>compétent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pour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gérer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seul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mission.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Attention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50" dirty="0">
                <a:latin typeface="Calibri"/>
                <a:cs typeface="Calibri"/>
              </a:rPr>
              <a:t>: </a:t>
            </a:r>
            <a:r>
              <a:rPr sz="1400" dirty="0">
                <a:latin typeface="Calibri"/>
                <a:cs typeface="Calibri"/>
              </a:rPr>
              <a:t>le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style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délégatif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implique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vraie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délégation</a:t>
            </a:r>
            <a:r>
              <a:rPr sz="1400" spc="5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avec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définition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préalable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d’objectifs,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moyens,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de </a:t>
            </a:r>
            <a:r>
              <a:rPr sz="1400" dirty="0">
                <a:latin typeface="Calibri"/>
                <a:cs typeface="Calibri"/>
              </a:rPr>
              <a:t>délais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évaluation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l’action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une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fois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finie.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84246" y="4277211"/>
            <a:ext cx="3713479" cy="166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autant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possible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et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défaut.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style </a:t>
            </a:r>
            <a:r>
              <a:rPr sz="1400" dirty="0">
                <a:latin typeface="Calibri"/>
                <a:cs typeface="Calibri"/>
              </a:rPr>
              <a:t>participatif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du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postulat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chacun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une </a:t>
            </a:r>
            <a:r>
              <a:rPr sz="1400" dirty="0">
                <a:latin typeface="Calibri"/>
                <a:cs typeface="Calibri"/>
              </a:rPr>
              <a:t>valeur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et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cette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valeur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mérite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d’être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reconnue</a:t>
            </a:r>
            <a:r>
              <a:rPr sz="1400" spc="5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utilisée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pour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bien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commun.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prend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aussi </a:t>
            </a:r>
            <a:r>
              <a:rPr sz="1400" dirty="0">
                <a:latin typeface="Calibri"/>
                <a:cs typeface="Calibri"/>
              </a:rPr>
              <a:t>chacun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avec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compétence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qu’il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éventuellement </a:t>
            </a:r>
            <a:r>
              <a:rPr sz="1400" spc="-20" dirty="0">
                <a:latin typeface="Calibri"/>
                <a:cs typeface="Calibri"/>
              </a:rPr>
              <a:t>l’augmente,</a:t>
            </a:r>
            <a:r>
              <a:rPr sz="1400" dirty="0">
                <a:latin typeface="Calibri"/>
                <a:cs typeface="Calibri"/>
              </a:rPr>
              <a:t> et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donne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à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chacun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responsabilités </a:t>
            </a:r>
            <a:r>
              <a:rPr sz="1400" dirty="0">
                <a:latin typeface="Calibri"/>
                <a:cs typeface="Calibri"/>
              </a:rPr>
              <a:t>qui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correspondent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à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ces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compétences.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2348" y="3270712"/>
            <a:ext cx="6783070" cy="1909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495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Pour</a:t>
            </a:r>
            <a:r>
              <a:rPr sz="2400" spc="-8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beaucoup,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20" dirty="0">
                <a:latin typeface="Arial MT"/>
                <a:cs typeface="Arial MT"/>
              </a:rPr>
              <a:t>communiquer,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c’est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transmettre </a:t>
            </a:r>
            <a:r>
              <a:rPr sz="2400" dirty="0">
                <a:latin typeface="Arial MT"/>
                <a:cs typeface="Arial MT"/>
              </a:rPr>
              <a:t>un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message.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2400">
              <a:latin typeface="Arial MT"/>
              <a:cs typeface="Arial MT"/>
            </a:endParaRPr>
          </a:p>
          <a:p>
            <a:pPr marL="12700" marR="5080" indent="-635">
              <a:lnSpc>
                <a:spcPct val="100000"/>
              </a:lnSpc>
            </a:pPr>
            <a:r>
              <a:rPr sz="2400" dirty="0">
                <a:latin typeface="Arial MT"/>
                <a:cs typeface="Arial MT"/>
              </a:rPr>
              <a:t>Informer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:</a:t>
            </a:r>
            <a:r>
              <a:rPr sz="2400" spc="-7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action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d’informer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autrui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ou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s’informer soi-</a:t>
            </a:r>
            <a:r>
              <a:rPr sz="2400" spc="-20" dirty="0">
                <a:latin typeface="Arial MT"/>
                <a:cs typeface="Arial MT"/>
              </a:rPr>
              <a:t>même.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50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9240" y="974534"/>
            <a:ext cx="375285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4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TYPES</a:t>
            </a:r>
            <a:r>
              <a:rPr sz="22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E46C0A"/>
                </a:solidFill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6687" y="4005262"/>
            <a:ext cx="903605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5152" y="2912110"/>
            <a:ext cx="76136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style</a:t>
            </a:r>
            <a:r>
              <a:rPr sz="2800" spc="-8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de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management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pour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employé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?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5787" y="4005262"/>
            <a:ext cx="1148080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20987" y="4005262"/>
            <a:ext cx="1095375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4562" y="4005262"/>
            <a:ext cx="1260475" cy="374650"/>
          </a:xfrm>
          <a:prstGeom prst="rect">
            <a:avLst/>
          </a:prstGeom>
          <a:solidFill>
            <a:srgbClr val="E46C0A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51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88200" y="5376862"/>
            <a:ext cx="313055" cy="373380"/>
          </a:xfrm>
          <a:custGeom>
            <a:avLst/>
            <a:gdLst/>
            <a:ahLst/>
            <a:cxnLst/>
            <a:rect l="l" t="t" r="r" b="b"/>
            <a:pathLst>
              <a:path w="313054" h="373379">
                <a:moveTo>
                  <a:pt x="312737" y="0"/>
                </a:moveTo>
                <a:lnTo>
                  <a:pt x="0" y="0"/>
                </a:lnTo>
                <a:lnTo>
                  <a:pt x="0" y="373062"/>
                </a:lnTo>
                <a:lnTo>
                  <a:pt x="312737" y="373062"/>
                </a:lnTo>
                <a:lnTo>
                  <a:pt x="312737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88200" y="5407596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03825" y="5376862"/>
            <a:ext cx="313055" cy="373380"/>
          </a:xfrm>
          <a:custGeom>
            <a:avLst/>
            <a:gdLst/>
            <a:ahLst/>
            <a:cxnLst/>
            <a:rect l="l" t="t" r="r" b="b"/>
            <a:pathLst>
              <a:path w="313054" h="373379">
                <a:moveTo>
                  <a:pt x="312737" y="0"/>
                </a:moveTo>
                <a:lnTo>
                  <a:pt x="0" y="0"/>
                </a:lnTo>
                <a:lnTo>
                  <a:pt x="0" y="373062"/>
                </a:lnTo>
                <a:lnTo>
                  <a:pt x="312737" y="373062"/>
                </a:lnTo>
                <a:lnTo>
                  <a:pt x="312737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03825" y="5407596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35075" y="5376862"/>
            <a:ext cx="313055" cy="373380"/>
          </a:xfrm>
          <a:custGeom>
            <a:avLst/>
            <a:gdLst/>
            <a:ahLst/>
            <a:cxnLst/>
            <a:rect l="l" t="t" r="r" b="b"/>
            <a:pathLst>
              <a:path w="313055" h="373379">
                <a:moveTo>
                  <a:pt x="312737" y="0"/>
                </a:moveTo>
                <a:lnTo>
                  <a:pt x="0" y="0"/>
                </a:lnTo>
                <a:lnTo>
                  <a:pt x="0" y="373062"/>
                </a:lnTo>
                <a:lnTo>
                  <a:pt x="312737" y="373062"/>
                </a:lnTo>
                <a:lnTo>
                  <a:pt x="312737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075" y="5407596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19450" y="5376862"/>
            <a:ext cx="313055" cy="373380"/>
          </a:xfrm>
          <a:custGeom>
            <a:avLst/>
            <a:gdLst/>
            <a:ahLst/>
            <a:cxnLst/>
            <a:rect l="l" t="t" r="r" b="b"/>
            <a:pathLst>
              <a:path w="313054" h="373379">
                <a:moveTo>
                  <a:pt x="312737" y="0"/>
                </a:moveTo>
                <a:lnTo>
                  <a:pt x="0" y="0"/>
                </a:lnTo>
                <a:lnTo>
                  <a:pt x="0" y="373062"/>
                </a:lnTo>
                <a:lnTo>
                  <a:pt x="312737" y="373062"/>
                </a:lnTo>
                <a:lnTo>
                  <a:pt x="312737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219450" y="5407596"/>
            <a:ext cx="313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83025" y="2370137"/>
            <a:ext cx="1504950" cy="373380"/>
          </a:xfrm>
          <a:custGeom>
            <a:avLst/>
            <a:gdLst/>
            <a:ahLst/>
            <a:cxnLst/>
            <a:rect l="l" t="t" r="r" b="b"/>
            <a:pathLst>
              <a:path w="1504950" h="373380">
                <a:moveTo>
                  <a:pt x="1504950" y="0"/>
                </a:moveTo>
                <a:lnTo>
                  <a:pt x="0" y="0"/>
                </a:lnTo>
                <a:lnTo>
                  <a:pt x="0" y="373062"/>
                </a:lnTo>
                <a:lnTo>
                  <a:pt x="1504950" y="373062"/>
                </a:lnTo>
                <a:lnTo>
                  <a:pt x="1504950" y="0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9240" y="974534"/>
            <a:ext cx="7929880" cy="17265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4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TYPES</a:t>
            </a:r>
            <a:r>
              <a:rPr sz="22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E46C0A"/>
                </a:solidFill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  <a:p>
            <a:pPr marL="328295">
              <a:lnSpc>
                <a:spcPct val="100000"/>
              </a:lnSpc>
              <a:spcBef>
                <a:spcPts val="2440"/>
              </a:spcBef>
            </a:pP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style</a:t>
            </a:r>
            <a:r>
              <a:rPr sz="2800" spc="-8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de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management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pour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employé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?</a:t>
            </a:r>
            <a:endParaRPr sz="2800">
              <a:latin typeface="Arial MT"/>
              <a:cs typeface="Arial MT"/>
            </a:endParaRPr>
          </a:p>
          <a:p>
            <a:pPr marL="789305" algn="ctr">
              <a:lnSpc>
                <a:spcPct val="100000"/>
              </a:lnSpc>
              <a:spcBef>
                <a:spcPts val="279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Compétent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19300" y="3205162"/>
            <a:ext cx="802005" cy="396875"/>
          </a:xfrm>
          <a:custGeom>
            <a:avLst/>
            <a:gdLst/>
            <a:ahLst/>
            <a:cxnLst/>
            <a:rect l="l" t="t" r="r" b="b"/>
            <a:pathLst>
              <a:path w="802005" h="396875">
                <a:moveTo>
                  <a:pt x="801687" y="0"/>
                </a:moveTo>
                <a:lnTo>
                  <a:pt x="0" y="0"/>
                </a:lnTo>
                <a:lnTo>
                  <a:pt x="0" y="396875"/>
                </a:lnTo>
                <a:lnTo>
                  <a:pt x="801687" y="396875"/>
                </a:lnTo>
                <a:lnTo>
                  <a:pt x="801687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98039" y="3235896"/>
            <a:ext cx="637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Oui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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151562" y="3205162"/>
            <a:ext cx="866775" cy="396875"/>
          </a:xfrm>
          <a:custGeom>
            <a:avLst/>
            <a:gdLst/>
            <a:ahLst/>
            <a:cxnLst/>
            <a:rect l="l" t="t" r="r" b="b"/>
            <a:pathLst>
              <a:path w="866775" h="396875">
                <a:moveTo>
                  <a:pt x="866775" y="0"/>
                </a:moveTo>
                <a:lnTo>
                  <a:pt x="0" y="0"/>
                </a:lnTo>
                <a:lnTo>
                  <a:pt x="0" y="396875"/>
                </a:lnTo>
                <a:lnTo>
                  <a:pt x="866775" y="396875"/>
                </a:lnTo>
                <a:lnTo>
                  <a:pt x="866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30302" y="3235896"/>
            <a:ext cx="701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Non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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0262" y="4422775"/>
            <a:ext cx="1122680" cy="398780"/>
          </a:xfrm>
          <a:custGeom>
            <a:avLst/>
            <a:gdLst/>
            <a:ahLst/>
            <a:cxnLst/>
            <a:rect l="l" t="t" r="r" b="b"/>
            <a:pathLst>
              <a:path w="1122680" h="398779">
                <a:moveTo>
                  <a:pt x="1122362" y="0"/>
                </a:moveTo>
                <a:lnTo>
                  <a:pt x="0" y="0"/>
                </a:lnTo>
                <a:lnTo>
                  <a:pt x="0" y="398462"/>
                </a:lnTo>
                <a:lnTo>
                  <a:pt x="1122362" y="398462"/>
                </a:lnTo>
                <a:lnTo>
                  <a:pt x="1122362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30262" y="4453508"/>
            <a:ext cx="1122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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99012" y="4422775"/>
            <a:ext cx="1122680" cy="398780"/>
          </a:xfrm>
          <a:custGeom>
            <a:avLst/>
            <a:gdLst/>
            <a:ahLst/>
            <a:cxnLst/>
            <a:rect l="l" t="t" r="r" b="b"/>
            <a:pathLst>
              <a:path w="1122679" h="398779">
                <a:moveTo>
                  <a:pt x="1122362" y="0"/>
                </a:moveTo>
                <a:lnTo>
                  <a:pt x="0" y="0"/>
                </a:lnTo>
                <a:lnTo>
                  <a:pt x="0" y="398462"/>
                </a:lnTo>
                <a:lnTo>
                  <a:pt x="1122362" y="398462"/>
                </a:lnTo>
                <a:lnTo>
                  <a:pt x="1122362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99012" y="4453508"/>
            <a:ext cx="11226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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84450" y="4422775"/>
            <a:ext cx="1584325" cy="374650"/>
          </a:xfrm>
          <a:custGeom>
            <a:avLst/>
            <a:gdLst/>
            <a:ahLst/>
            <a:cxnLst/>
            <a:rect l="l" t="t" r="r" b="b"/>
            <a:pathLst>
              <a:path w="1584325" h="374650">
                <a:moveTo>
                  <a:pt x="1584325" y="0"/>
                </a:moveTo>
                <a:lnTo>
                  <a:pt x="0" y="0"/>
                </a:lnTo>
                <a:lnTo>
                  <a:pt x="0" y="374650"/>
                </a:lnTo>
                <a:lnTo>
                  <a:pt x="1584325" y="374650"/>
                </a:lnTo>
                <a:lnTo>
                  <a:pt x="1584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84450" y="4453508"/>
            <a:ext cx="1584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Pas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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53200" y="4422775"/>
            <a:ext cx="1584325" cy="374650"/>
          </a:xfrm>
          <a:custGeom>
            <a:avLst/>
            <a:gdLst/>
            <a:ahLst/>
            <a:cxnLst/>
            <a:rect l="l" t="t" r="r" b="b"/>
            <a:pathLst>
              <a:path w="1584325" h="374650">
                <a:moveTo>
                  <a:pt x="1584325" y="0"/>
                </a:moveTo>
                <a:lnTo>
                  <a:pt x="0" y="0"/>
                </a:lnTo>
                <a:lnTo>
                  <a:pt x="0" y="374650"/>
                </a:lnTo>
                <a:lnTo>
                  <a:pt x="1584325" y="374650"/>
                </a:lnTo>
                <a:lnTo>
                  <a:pt x="1584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553200" y="4453508"/>
            <a:ext cx="1584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Pas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</a:t>
            </a:r>
            <a:endParaRPr sz="1800">
              <a:latin typeface="Wingdings"/>
              <a:cs typeface="Wingding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238249" y="2709671"/>
            <a:ext cx="6261735" cy="2841625"/>
            <a:chOff x="1238249" y="2709671"/>
            <a:chExt cx="6261735" cy="2841625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4663" y="2709671"/>
              <a:ext cx="2414777" cy="669797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2443962" y="2743200"/>
              <a:ext cx="2192020" cy="457200"/>
            </a:xfrm>
            <a:custGeom>
              <a:avLst/>
              <a:gdLst/>
              <a:ahLst/>
              <a:cxnLst/>
              <a:rect l="l" t="t" r="r" b="b"/>
              <a:pathLst>
                <a:path w="2192020" h="457200">
                  <a:moveTo>
                    <a:pt x="2191537" y="0"/>
                  </a:moveTo>
                  <a:lnTo>
                    <a:pt x="0" y="456831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43970" y="3140962"/>
              <a:ext cx="83820" cy="87630"/>
            </a:xfrm>
            <a:custGeom>
              <a:avLst/>
              <a:gdLst/>
              <a:ahLst/>
              <a:cxnLst/>
              <a:rect l="l" t="t" r="r" b="b"/>
              <a:pathLst>
                <a:path w="83819" h="87630">
                  <a:moveTo>
                    <a:pt x="65519" y="0"/>
                  </a:moveTo>
                  <a:lnTo>
                    <a:pt x="0" y="59067"/>
                  </a:lnTo>
                  <a:lnTo>
                    <a:pt x="83667" y="87033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91049" y="2709671"/>
              <a:ext cx="2116835" cy="66979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635499" y="2743200"/>
              <a:ext cx="1893570" cy="456565"/>
            </a:xfrm>
            <a:custGeom>
              <a:avLst/>
              <a:gdLst/>
              <a:ahLst/>
              <a:cxnLst/>
              <a:rect l="l" t="t" r="r" b="b"/>
              <a:pathLst>
                <a:path w="1893570" h="456564">
                  <a:moveTo>
                    <a:pt x="0" y="0"/>
                  </a:moveTo>
                  <a:lnTo>
                    <a:pt x="1893252" y="45606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44258" y="3138210"/>
              <a:ext cx="85090" cy="86995"/>
            </a:xfrm>
            <a:custGeom>
              <a:avLst/>
              <a:gdLst/>
              <a:ahLst/>
              <a:cxnLst/>
              <a:rect l="l" t="t" r="r" b="b"/>
              <a:pathLst>
                <a:path w="85090" h="86994">
                  <a:moveTo>
                    <a:pt x="20827" y="0"/>
                  </a:moveTo>
                  <a:lnTo>
                    <a:pt x="84493" y="61061"/>
                  </a:lnTo>
                  <a:lnTo>
                    <a:pt x="0" y="86423"/>
                  </a:lnTo>
                </a:path>
              </a:pathLst>
            </a:custGeom>
            <a:ln w="25399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8249" y="3570731"/>
              <a:ext cx="1229867" cy="1026413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411884" y="3602037"/>
              <a:ext cx="1007744" cy="805180"/>
            </a:xfrm>
            <a:custGeom>
              <a:avLst/>
              <a:gdLst/>
              <a:ahLst/>
              <a:cxnLst/>
              <a:rect l="l" t="t" r="r" b="b"/>
              <a:pathLst>
                <a:path w="1007744" h="805179">
                  <a:moveTo>
                    <a:pt x="1007465" y="0"/>
                  </a:moveTo>
                  <a:lnTo>
                    <a:pt x="0" y="80504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11884" y="4324781"/>
              <a:ext cx="87630" cy="82550"/>
            </a:xfrm>
            <a:custGeom>
              <a:avLst/>
              <a:gdLst/>
              <a:ahLst/>
              <a:cxnLst/>
              <a:rect l="l" t="t" r="r" b="b"/>
              <a:pathLst>
                <a:path w="87630" h="82550">
                  <a:moveTo>
                    <a:pt x="31775" y="0"/>
                  </a:moveTo>
                  <a:lnTo>
                    <a:pt x="0" y="82296"/>
                  </a:lnTo>
                  <a:lnTo>
                    <a:pt x="87274" y="69443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69819" y="3571493"/>
              <a:ext cx="1161287" cy="102565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419350" y="3602037"/>
              <a:ext cx="938530" cy="804545"/>
            </a:xfrm>
            <a:custGeom>
              <a:avLst/>
              <a:gdLst/>
              <a:ahLst/>
              <a:cxnLst/>
              <a:rect l="l" t="t" r="r" b="b"/>
              <a:pathLst>
                <a:path w="938529" h="804545">
                  <a:moveTo>
                    <a:pt x="0" y="0"/>
                  </a:moveTo>
                  <a:lnTo>
                    <a:pt x="938174" y="80436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270750" y="4323062"/>
              <a:ext cx="86995" cy="83820"/>
            </a:xfrm>
            <a:custGeom>
              <a:avLst/>
              <a:gdLst/>
              <a:ahLst/>
              <a:cxnLst/>
              <a:rect l="l" t="t" r="r" b="b"/>
              <a:pathLst>
                <a:path w="86995" h="83820">
                  <a:moveTo>
                    <a:pt x="57861" y="0"/>
                  </a:moveTo>
                  <a:lnTo>
                    <a:pt x="86779" y="83350"/>
                  </a:lnTo>
                  <a:lnTo>
                    <a:pt x="0" y="6748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06745" y="3569969"/>
              <a:ext cx="1426463" cy="102717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5381879" y="3602037"/>
              <a:ext cx="1203325" cy="807085"/>
            </a:xfrm>
            <a:custGeom>
              <a:avLst/>
              <a:gdLst/>
              <a:ahLst/>
              <a:cxnLst/>
              <a:rect l="l" t="t" r="r" b="b"/>
              <a:pathLst>
                <a:path w="1203325" h="807085">
                  <a:moveTo>
                    <a:pt x="1203071" y="0"/>
                  </a:moveTo>
                  <a:lnTo>
                    <a:pt x="0" y="80672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381870" y="4329410"/>
              <a:ext cx="88265" cy="79375"/>
            </a:xfrm>
            <a:custGeom>
              <a:avLst/>
              <a:gdLst/>
              <a:ahLst/>
              <a:cxnLst/>
              <a:rect l="l" t="t" r="r" b="b"/>
              <a:pathLst>
                <a:path w="88264" h="79375">
                  <a:moveTo>
                    <a:pt x="38531" y="0"/>
                  </a:moveTo>
                  <a:lnTo>
                    <a:pt x="0" y="79362"/>
                  </a:lnTo>
                  <a:lnTo>
                    <a:pt x="88049" y="7383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34149" y="3572255"/>
              <a:ext cx="965441" cy="1024889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584949" y="3602037"/>
              <a:ext cx="743585" cy="802640"/>
            </a:xfrm>
            <a:custGeom>
              <a:avLst/>
              <a:gdLst/>
              <a:ahLst/>
              <a:cxnLst/>
              <a:rect l="l" t="t" r="r" b="b"/>
              <a:pathLst>
                <a:path w="743584" h="802639">
                  <a:moveTo>
                    <a:pt x="0" y="0"/>
                  </a:moveTo>
                  <a:lnTo>
                    <a:pt x="743318" y="80229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243880" y="4318221"/>
              <a:ext cx="84455" cy="86360"/>
            </a:xfrm>
            <a:custGeom>
              <a:avLst/>
              <a:gdLst/>
              <a:ahLst/>
              <a:cxnLst/>
              <a:rect l="l" t="t" r="r" b="b"/>
              <a:pathLst>
                <a:path w="84454" h="86360">
                  <a:moveTo>
                    <a:pt x="65214" y="0"/>
                  </a:moveTo>
                  <a:lnTo>
                    <a:pt x="84391" y="86106"/>
                  </a:lnTo>
                  <a:lnTo>
                    <a:pt x="0" y="60413"/>
                  </a:lnTo>
                </a:path>
              </a:pathLst>
            </a:custGeom>
            <a:ln w="25399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8249" y="4799837"/>
              <a:ext cx="308609" cy="75133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392237" y="4821237"/>
              <a:ext cx="0" cy="530860"/>
            </a:xfrm>
            <a:custGeom>
              <a:avLst/>
              <a:gdLst/>
              <a:ahLst/>
              <a:cxnLst/>
              <a:rect l="l" t="t" r="r" b="b"/>
              <a:pathLst>
                <a:path h="530860">
                  <a:moveTo>
                    <a:pt x="0" y="0"/>
                  </a:moveTo>
                  <a:lnTo>
                    <a:pt x="0" y="53047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347793" y="5275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22497" y="4776215"/>
              <a:ext cx="308609" cy="77495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3376612" y="4797425"/>
              <a:ext cx="0" cy="554355"/>
            </a:xfrm>
            <a:custGeom>
              <a:avLst/>
              <a:gdLst/>
              <a:ahLst/>
              <a:cxnLst/>
              <a:rect l="l" t="t" r="r" b="b"/>
              <a:pathLst>
                <a:path h="554354">
                  <a:moveTo>
                    <a:pt x="0" y="0"/>
                  </a:moveTo>
                  <a:lnTo>
                    <a:pt x="0" y="554291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332168" y="5275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06745" y="4799837"/>
              <a:ext cx="308609" cy="751331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5360987" y="4821237"/>
              <a:ext cx="0" cy="530860"/>
            </a:xfrm>
            <a:custGeom>
              <a:avLst/>
              <a:gdLst/>
              <a:ahLst/>
              <a:cxnLst/>
              <a:rect l="l" t="t" r="r" b="b"/>
              <a:pathLst>
                <a:path h="530860">
                  <a:moveTo>
                    <a:pt x="0" y="0"/>
                  </a:moveTo>
                  <a:lnTo>
                    <a:pt x="0" y="53047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316543" y="5275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90993" y="4776215"/>
              <a:ext cx="308609" cy="77495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7345362" y="4797425"/>
              <a:ext cx="0" cy="554355"/>
            </a:xfrm>
            <a:custGeom>
              <a:avLst/>
              <a:gdLst/>
              <a:ahLst/>
              <a:cxnLst/>
              <a:rect l="l" t="t" r="r" b="b"/>
              <a:pathLst>
                <a:path h="554354">
                  <a:moveTo>
                    <a:pt x="0" y="0"/>
                  </a:moveTo>
                  <a:lnTo>
                    <a:pt x="0" y="554291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00917" y="5275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52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92925" y="5376862"/>
            <a:ext cx="903605" cy="373380"/>
          </a:xfrm>
          <a:custGeom>
            <a:avLst/>
            <a:gdLst/>
            <a:ahLst/>
            <a:cxnLst/>
            <a:rect l="l" t="t" r="r" b="b"/>
            <a:pathLst>
              <a:path w="903604" h="373379">
                <a:moveTo>
                  <a:pt x="903287" y="0"/>
                </a:moveTo>
                <a:lnTo>
                  <a:pt x="0" y="0"/>
                </a:lnTo>
                <a:lnTo>
                  <a:pt x="0" y="373062"/>
                </a:lnTo>
                <a:lnTo>
                  <a:pt x="903287" y="373062"/>
                </a:lnTo>
                <a:lnTo>
                  <a:pt x="903287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92925" y="5407596"/>
            <a:ext cx="903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Directif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75200" y="5376862"/>
            <a:ext cx="1146175" cy="373380"/>
          </a:xfrm>
          <a:custGeom>
            <a:avLst/>
            <a:gdLst/>
            <a:ahLst/>
            <a:cxnLst/>
            <a:rect l="l" t="t" r="r" b="b"/>
            <a:pathLst>
              <a:path w="1146175" h="373379">
                <a:moveTo>
                  <a:pt x="1146175" y="0"/>
                </a:moveTo>
                <a:lnTo>
                  <a:pt x="0" y="0"/>
                </a:lnTo>
                <a:lnTo>
                  <a:pt x="0" y="373062"/>
                </a:lnTo>
                <a:lnTo>
                  <a:pt x="1146175" y="373062"/>
                </a:lnTo>
                <a:lnTo>
                  <a:pt x="1146175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87106" y="5407596"/>
            <a:ext cx="1134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Persuasif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0262" y="5376862"/>
            <a:ext cx="1095375" cy="373380"/>
          </a:xfrm>
          <a:custGeom>
            <a:avLst/>
            <a:gdLst/>
            <a:ahLst/>
            <a:cxnLst/>
            <a:rect l="l" t="t" r="r" b="b"/>
            <a:pathLst>
              <a:path w="1095375" h="373379">
                <a:moveTo>
                  <a:pt x="1095375" y="0"/>
                </a:moveTo>
                <a:lnTo>
                  <a:pt x="0" y="0"/>
                </a:lnTo>
                <a:lnTo>
                  <a:pt x="0" y="373062"/>
                </a:lnTo>
                <a:lnTo>
                  <a:pt x="1095375" y="373062"/>
                </a:lnTo>
                <a:lnTo>
                  <a:pt x="1095375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0262" y="5407596"/>
            <a:ext cx="1109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Délégatif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40025" y="5376862"/>
            <a:ext cx="1262380" cy="373380"/>
          </a:xfrm>
          <a:custGeom>
            <a:avLst/>
            <a:gdLst/>
            <a:ahLst/>
            <a:cxnLst/>
            <a:rect l="l" t="t" r="r" b="b"/>
            <a:pathLst>
              <a:path w="1262379" h="373379">
                <a:moveTo>
                  <a:pt x="1262062" y="0"/>
                </a:moveTo>
                <a:lnTo>
                  <a:pt x="0" y="0"/>
                </a:lnTo>
                <a:lnTo>
                  <a:pt x="0" y="373062"/>
                </a:lnTo>
                <a:lnTo>
                  <a:pt x="1262062" y="373062"/>
                </a:lnTo>
                <a:lnTo>
                  <a:pt x="1262062" y="0"/>
                </a:lnTo>
                <a:close/>
              </a:path>
            </a:pathLst>
          </a:custGeom>
          <a:solidFill>
            <a:srgbClr val="E46C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40025" y="5407596"/>
            <a:ext cx="12623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Participatif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83025" y="2370137"/>
            <a:ext cx="1504950" cy="373380"/>
          </a:xfrm>
          <a:custGeom>
            <a:avLst/>
            <a:gdLst/>
            <a:ahLst/>
            <a:cxnLst/>
            <a:rect l="l" t="t" r="r" b="b"/>
            <a:pathLst>
              <a:path w="1504950" h="373380">
                <a:moveTo>
                  <a:pt x="1504950" y="0"/>
                </a:moveTo>
                <a:lnTo>
                  <a:pt x="0" y="0"/>
                </a:lnTo>
                <a:lnTo>
                  <a:pt x="0" y="373062"/>
                </a:lnTo>
                <a:lnTo>
                  <a:pt x="1504950" y="373062"/>
                </a:lnTo>
                <a:lnTo>
                  <a:pt x="1504950" y="0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9240" y="974534"/>
            <a:ext cx="7929880" cy="17265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4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TYPES</a:t>
            </a:r>
            <a:r>
              <a:rPr sz="22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E46C0A"/>
                </a:solidFill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  <a:p>
            <a:pPr marL="328295">
              <a:lnSpc>
                <a:spcPct val="100000"/>
              </a:lnSpc>
              <a:spcBef>
                <a:spcPts val="2440"/>
              </a:spcBef>
            </a:pP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style</a:t>
            </a:r>
            <a:r>
              <a:rPr sz="2800" spc="-8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de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management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pour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employé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?</a:t>
            </a:r>
            <a:endParaRPr sz="2800">
              <a:latin typeface="Arial MT"/>
              <a:cs typeface="Arial MT"/>
            </a:endParaRPr>
          </a:p>
          <a:p>
            <a:pPr marL="789305" algn="ctr">
              <a:lnSpc>
                <a:spcPct val="100000"/>
              </a:lnSpc>
              <a:spcBef>
                <a:spcPts val="279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Compétent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Arial MT"/>
                <a:cs typeface="Arial MT"/>
              </a:rPr>
              <a:t>?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19300" y="3205162"/>
            <a:ext cx="802005" cy="396875"/>
          </a:xfrm>
          <a:custGeom>
            <a:avLst/>
            <a:gdLst/>
            <a:ahLst/>
            <a:cxnLst/>
            <a:rect l="l" t="t" r="r" b="b"/>
            <a:pathLst>
              <a:path w="802005" h="396875">
                <a:moveTo>
                  <a:pt x="801687" y="0"/>
                </a:moveTo>
                <a:lnTo>
                  <a:pt x="0" y="0"/>
                </a:lnTo>
                <a:lnTo>
                  <a:pt x="0" y="396875"/>
                </a:lnTo>
                <a:lnTo>
                  <a:pt x="801687" y="396875"/>
                </a:lnTo>
                <a:lnTo>
                  <a:pt x="801687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98039" y="3235896"/>
            <a:ext cx="637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Oui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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151562" y="3205162"/>
            <a:ext cx="866775" cy="396875"/>
          </a:xfrm>
          <a:custGeom>
            <a:avLst/>
            <a:gdLst/>
            <a:ahLst/>
            <a:cxnLst/>
            <a:rect l="l" t="t" r="r" b="b"/>
            <a:pathLst>
              <a:path w="866775" h="396875">
                <a:moveTo>
                  <a:pt x="866775" y="0"/>
                </a:moveTo>
                <a:lnTo>
                  <a:pt x="0" y="0"/>
                </a:lnTo>
                <a:lnTo>
                  <a:pt x="0" y="396875"/>
                </a:lnTo>
                <a:lnTo>
                  <a:pt x="866775" y="396875"/>
                </a:lnTo>
                <a:lnTo>
                  <a:pt x="866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30302" y="3235896"/>
            <a:ext cx="701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Non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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0262" y="4422775"/>
            <a:ext cx="1122680" cy="398780"/>
          </a:xfrm>
          <a:custGeom>
            <a:avLst/>
            <a:gdLst/>
            <a:ahLst/>
            <a:cxnLst/>
            <a:rect l="l" t="t" r="r" b="b"/>
            <a:pathLst>
              <a:path w="1122680" h="398779">
                <a:moveTo>
                  <a:pt x="1122362" y="0"/>
                </a:moveTo>
                <a:lnTo>
                  <a:pt x="0" y="0"/>
                </a:lnTo>
                <a:lnTo>
                  <a:pt x="0" y="398462"/>
                </a:lnTo>
                <a:lnTo>
                  <a:pt x="1122362" y="398462"/>
                </a:lnTo>
                <a:lnTo>
                  <a:pt x="1122362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30262" y="4453508"/>
            <a:ext cx="1109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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99012" y="4422775"/>
            <a:ext cx="1122680" cy="398780"/>
          </a:xfrm>
          <a:custGeom>
            <a:avLst/>
            <a:gdLst/>
            <a:ahLst/>
            <a:cxnLst/>
            <a:rect l="l" t="t" r="r" b="b"/>
            <a:pathLst>
              <a:path w="1122679" h="398779">
                <a:moveTo>
                  <a:pt x="1122362" y="0"/>
                </a:moveTo>
                <a:lnTo>
                  <a:pt x="0" y="0"/>
                </a:lnTo>
                <a:lnTo>
                  <a:pt x="0" y="398462"/>
                </a:lnTo>
                <a:lnTo>
                  <a:pt x="1122362" y="398462"/>
                </a:lnTo>
                <a:lnTo>
                  <a:pt x="1122362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87106" y="4453508"/>
            <a:ext cx="1134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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584450" y="4422775"/>
            <a:ext cx="1584325" cy="374650"/>
          </a:xfrm>
          <a:custGeom>
            <a:avLst/>
            <a:gdLst/>
            <a:ahLst/>
            <a:cxnLst/>
            <a:rect l="l" t="t" r="r" b="b"/>
            <a:pathLst>
              <a:path w="1584325" h="374650">
                <a:moveTo>
                  <a:pt x="1584325" y="0"/>
                </a:moveTo>
                <a:lnTo>
                  <a:pt x="0" y="0"/>
                </a:lnTo>
                <a:lnTo>
                  <a:pt x="0" y="374650"/>
                </a:lnTo>
                <a:lnTo>
                  <a:pt x="1584325" y="374650"/>
                </a:lnTo>
                <a:lnTo>
                  <a:pt x="1584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84450" y="4453508"/>
            <a:ext cx="1584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Pas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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53200" y="4422775"/>
            <a:ext cx="1584325" cy="374650"/>
          </a:xfrm>
          <a:custGeom>
            <a:avLst/>
            <a:gdLst/>
            <a:ahLst/>
            <a:cxnLst/>
            <a:rect l="l" t="t" r="r" b="b"/>
            <a:pathLst>
              <a:path w="1584325" h="374650">
                <a:moveTo>
                  <a:pt x="1584325" y="0"/>
                </a:moveTo>
                <a:lnTo>
                  <a:pt x="0" y="0"/>
                </a:lnTo>
                <a:lnTo>
                  <a:pt x="0" y="374650"/>
                </a:lnTo>
                <a:lnTo>
                  <a:pt x="1584325" y="374650"/>
                </a:lnTo>
                <a:lnTo>
                  <a:pt x="1584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553200" y="4453508"/>
            <a:ext cx="1584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Pas</a:t>
            </a: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motivé</a:t>
            </a:r>
            <a:r>
              <a:rPr sz="1800" spc="-1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Wingdings"/>
                <a:cs typeface="Wingdings"/>
              </a:rPr>
              <a:t></a:t>
            </a:r>
            <a:endParaRPr sz="1800">
              <a:latin typeface="Wingdings"/>
              <a:cs typeface="Wingding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238249" y="2709671"/>
            <a:ext cx="6261735" cy="2841625"/>
            <a:chOff x="1238249" y="2709671"/>
            <a:chExt cx="6261735" cy="2841625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4663" y="2709671"/>
              <a:ext cx="2414777" cy="669797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2443962" y="2743200"/>
              <a:ext cx="2192020" cy="457200"/>
            </a:xfrm>
            <a:custGeom>
              <a:avLst/>
              <a:gdLst/>
              <a:ahLst/>
              <a:cxnLst/>
              <a:rect l="l" t="t" r="r" b="b"/>
              <a:pathLst>
                <a:path w="2192020" h="457200">
                  <a:moveTo>
                    <a:pt x="2191537" y="0"/>
                  </a:moveTo>
                  <a:lnTo>
                    <a:pt x="0" y="456831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43970" y="3140962"/>
              <a:ext cx="83820" cy="87630"/>
            </a:xfrm>
            <a:custGeom>
              <a:avLst/>
              <a:gdLst/>
              <a:ahLst/>
              <a:cxnLst/>
              <a:rect l="l" t="t" r="r" b="b"/>
              <a:pathLst>
                <a:path w="83819" h="87630">
                  <a:moveTo>
                    <a:pt x="65519" y="0"/>
                  </a:moveTo>
                  <a:lnTo>
                    <a:pt x="0" y="59067"/>
                  </a:lnTo>
                  <a:lnTo>
                    <a:pt x="83667" y="87033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91049" y="2709671"/>
              <a:ext cx="2116835" cy="66979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635499" y="2743200"/>
              <a:ext cx="1893570" cy="456565"/>
            </a:xfrm>
            <a:custGeom>
              <a:avLst/>
              <a:gdLst/>
              <a:ahLst/>
              <a:cxnLst/>
              <a:rect l="l" t="t" r="r" b="b"/>
              <a:pathLst>
                <a:path w="1893570" h="456564">
                  <a:moveTo>
                    <a:pt x="0" y="0"/>
                  </a:moveTo>
                  <a:lnTo>
                    <a:pt x="1893252" y="45606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44258" y="3138210"/>
              <a:ext cx="85090" cy="86995"/>
            </a:xfrm>
            <a:custGeom>
              <a:avLst/>
              <a:gdLst/>
              <a:ahLst/>
              <a:cxnLst/>
              <a:rect l="l" t="t" r="r" b="b"/>
              <a:pathLst>
                <a:path w="85090" h="86994">
                  <a:moveTo>
                    <a:pt x="20827" y="0"/>
                  </a:moveTo>
                  <a:lnTo>
                    <a:pt x="84493" y="61061"/>
                  </a:lnTo>
                  <a:lnTo>
                    <a:pt x="0" y="86423"/>
                  </a:lnTo>
                </a:path>
              </a:pathLst>
            </a:custGeom>
            <a:ln w="25399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8249" y="3570731"/>
              <a:ext cx="1229867" cy="1026413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411884" y="3602037"/>
              <a:ext cx="1007744" cy="805180"/>
            </a:xfrm>
            <a:custGeom>
              <a:avLst/>
              <a:gdLst/>
              <a:ahLst/>
              <a:cxnLst/>
              <a:rect l="l" t="t" r="r" b="b"/>
              <a:pathLst>
                <a:path w="1007744" h="805179">
                  <a:moveTo>
                    <a:pt x="1007465" y="0"/>
                  </a:moveTo>
                  <a:lnTo>
                    <a:pt x="0" y="80504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11884" y="4324781"/>
              <a:ext cx="87630" cy="82550"/>
            </a:xfrm>
            <a:custGeom>
              <a:avLst/>
              <a:gdLst/>
              <a:ahLst/>
              <a:cxnLst/>
              <a:rect l="l" t="t" r="r" b="b"/>
              <a:pathLst>
                <a:path w="87630" h="82550">
                  <a:moveTo>
                    <a:pt x="31775" y="0"/>
                  </a:moveTo>
                  <a:lnTo>
                    <a:pt x="0" y="82296"/>
                  </a:lnTo>
                  <a:lnTo>
                    <a:pt x="87274" y="69443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69819" y="3571493"/>
              <a:ext cx="1161287" cy="102565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2419350" y="3602037"/>
              <a:ext cx="938530" cy="804545"/>
            </a:xfrm>
            <a:custGeom>
              <a:avLst/>
              <a:gdLst/>
              <a:ahLst/>
              <a:cxnLst/>
              <a:rect l="l" t="t" r="r" b="b"/>
              <a:pathLst>
                <a:path w="938529" h="804545">
                  <a:moveTo>
                    <a:pt x="0" y="0"/>
                  </a:moveTo>
                  <a:lnTo>
                    <a:pt x="938174" y="80436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270750" y="4323062"/>
              <a:ext cx="86995" cy="83820"/>
            </a:xfrm>
            <a:custGeom>
              <a:avLst/>
              <a:gdLst/>
              <a:ahLst/>
              <a:cxnLst/>
              <a:rect l="l" t="t" r="r" b="b"/>
              <a:pathLst>
                <a:path w="86995" h="83820">
                  <a:moveTo>
                    <a:pt x="57861" y="0"/>
                  </a:moveTo>
                  <a:lnTo>
                    <a:pt x="86779" y="83350"/>
                  </a:lnTo>
                  <a:lnTo>
                    <a:pt x="0" y="6748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06745" y="3569969"/>
              <a:ext cx="1426463" cy="1027175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5381879" y="3602037"/>
              <a:ext cx="1203325" cy="807085"/>
            </a:xfrm>
            <a:custGeom>
              <a:avLst/>
              <a:gdLst/>
              <a:ahLst/>
              <a:cxnLst/>
              <a:rect l="l" t="t" r="r" b="b"/>
              <a:pathLst>
                <a:path w="1203325" h="807085">
                  <a:moveTo>
                    <a:pt x="1203071" y="0"/>
                  </a:moveTo>
                  <a:lnTo>
                    <a:pt x="0" y="80672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381870" y="4329410"/>
              <a:ext cx="88265" cy="79375"/>
            </a:xfrm>
            <a:custGeom>
              <a:avLst/>
              <a:gdLst/>
              <a:ahLst/>
              <a:cxnLst/>
              <a:rect l="l" t="t" r="r" b="b"/>
              <a:pathLst>
                <a:path w="88264" h="79375">
                  <a:moveTo>
                    <a:pt x="38531" y="0"/>
                  </a:moveTo>
                  <a:lnTo>
                    <a:pt x="0" y="79362"/>
                  </a:lnTo>
                  <a:lnTo>
                    <a:pt x="88049" y="7383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34149" y="3572255"/>
              <a:ext cx="965441" cy="1024889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584949" y="3602037"/>
              <a:ext cx="743585" cy="802640"/>
            </a:xfrm>
            <a:custGeom>
              <a:avLst/>
              <a:gdLst/>
              <a:ahLst/>
              <a:cxnLst/>
              <a:rect l="l" t="t" r="r" b="b"/>
              <a:pathLst>
                <a:path w="743584" h="802639">
                  <a:moveTo>
                    <a:pt x="0" y="0"/>
                  </a:moveTo>
                  <a:lnTo>
                    <a:pt x="743318" y="802297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243880" y="4318221"/>
              <a:ext cx="84455" cy="86360"/>
            </a:xfrm>
            <a:custGeom>
              <a:avLst/>
              <a:gdLst/>
              <a:ahLst/>
              <a:cxnLst/>
              <a:rect l="l" t="t" r="r" b="b"/>
              <a:pathLst>
                <a:path w="84454" h="86360">
                  <a:moveTo>
                    <a:pt x="65214" y="0"/>
                  </a:moveTo>
                  <a:lnTo>
                    <a:pt x="84391" y="86106"/>
                  </a:lnTo>
                  <a:lnTo>
                    <a:pt x="0" y="60413"/>
                  </a:lnTo>
                </a:path>
              </a:pathLst>
            </a:custGeom>
            <a:ln w="25399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8249" y="4799837"/>
              <a:ext cx="308609" cy="751331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392237" y="4821237"/>
              <a:ext cx="0" cy="530860"/>
            </a:xfrm>
            <a:custGeom>
              <a:avLst/>
              <a:gdLst/>
              <a:ahLst/>
              <a:cxnLst/>
              <a:rect l="l" t="t" r="r" b="b"/>
              <a:pathLst>
                <a:path h="530860">
                  <a:moveTo>
                    <a:pt x="0" y="0"/>
                  </a:moveTo>
                  <a:lnTo>
                    <a:pt x="0" y="530479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347793" y="5275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17163" y="4776216"/>
              <a:ext cx="309359" cy="77495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3372053" y="4797425"/>
              <a:ext cx="5080" cy="554355"/>
            </a:xfrm>
            <a:custGeom>
              <a:avLst/>
              <a:gdLst/>
              <a:ahLst/>
              <a:cxnLst/>
              <a:rect l="l" t="t" r="r" b="b"/>
              <a:pathLst>
                <a:path w="5079" h="554354">
                  <a:moveTo>
                    <a:pt x="4559" y="0"/>
                  </a:moveTo>
                  <a:lnTo>
                    <a:pt x="0" y="554291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328229" y="5275157"/>
              <a:ext cx="88900" cy="76835"/>
            </a:xfrm>
            <a:custGeom>
              <a:avLst/>
              <a:gdLst/>
              <a:ahLst/>
              <a:cxnLst/>
              <a:rect l="l" t="t" r="r" b="b"/>
              <a:pathLst>
                <a:path w="88900" h="76835">
                  <a:moveTo>
                    <a:pt x="0" y="0"/>
                  </a:moveTo>
                  <a:lnTo>
                    <a:pt x="43827" y="76555"/>
                  </a:lnTo>
                  <a:lnTo>
                    <a:pt x="88900" y="723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93791" y="4799837"/>
              <a:ext cx="308609" cy="751331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5348858" y="4821237"/>
              <a:ext cx="12700" cy="530860"/>
            </a:xfrm>
            <a:custGeom>
              <a:avLst/>
              <a:gdLst/>
              <a:ahLst/>
              <a:cxnLst/>
              <a:rect l="l" t="t" r="r" b="b"/>
              <a:pathLst>
                <a:path w="12700" h="530860">
                  <a:moveTo>
                    <a:pt x="12128" y="0"/>
                  </a:moveTo>
                  <a:lnTo>
                    <a:pt x="0" y="530491"/>
                  </a:lnTo>
                </a:path>
              </a:pathLst>
            </a:custGeom>
            <a:ln w="25399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306160" y="5274529"/>
              <a:ext cx="88900" cy="77470"/>
            </a:xfrm>
            <a:custGeom>
              <a:avLst/>
              <a:gdLst/>
              <a:ahLst/>
              <a:cxnLst/>
              <a:rect l="l" t="t" r="r" b="b"/>
              <a:pathLst>
                <a:path w="88900" h="77470">
                  <a:moveTo>
                    <a:pt x="0" y="0"/>
                  </a:moveTo>
                  <a:lnTo>
                    <a:pt x="42697" y="77190"/>
                  </a:lnTo>
                  <a:lnTo>
                    <a:pt x="88874" y="2032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90993" y="4776215"/>
              <a:ext cx="308609" cy="77495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7345362" y="4797425"/>
              <a:ext cx="0" cy="554355"/>
            </a:xfrm>
            <a:custGeom>
              <a:avLst/>
              <a:gdLst/>
              <a:ahLst/>
              <a:cxnLst/>
              <a:rect l="l" t="t" r="r" b="b"/>
              <a:pathLst>
                <a:path h="554354">
                  <a:moveTo>
                    <a:pt x="0" y="0"/>
                  </a:moveTo>
                  <a:lnTo>
                    <a:pt x="0" y="554291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00917" y="5275519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F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500348" y="5947283"/>
            <a:ext cx="1784350" cy="42799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sz="1200" dirty="0">
                <a:latin typeface="Arial MT"/>
                <a:cs typeface="Arial MT"/>
              </a:rPr>
              <a:t>Je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donne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tâche</a:t>
            </a:r>
            <a:endParaRPr sz="12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1200" dirty="0">
                <a:latin typeface="Arial MT"/>
                <a:cs typeface="Arial MT"/>
              </a:rPr>
              <a:t>Je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laisse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faire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comment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552414" y="5947283"/>
            <a:ext cx="1691005" cy="42799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sz="1200" dirty="0">
                <a:latin typeface="Arial MT"/>
                <a:cs typeface="Arial MT"/>
              </a:rPr>
              <a:t>Je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donne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tâche</a:t>
            </a:r>
            <a:endParaRPr sz="12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1200" dirty="0">
                <a:latin typeface="Arial MT"/>
                <a:cs typeface="Arial MT"/>
              </a:rPr>
              <a:t>Je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demande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le</a:t>
            </a:r>
            <a:r>
              <a:rPr sz="1200" spc="-10" dirty="0">
                <a:latin typeface="Arial MT"/>
                <a:cs typeface="Arial MT"/>
              </a:rPr>
              <a:t> comment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650962" y="5947283"/>
            <a:ext cx="1529080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2400">
              <a:lnSpc>
                <a:spcPct val="11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Je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donne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tâche </a:t>
            </a:r>
            <a:r>
              <a:rPr sz="1200" dirty="0">
                <a:latin typeface="Arial MT"/>
                <a:cs typeface="Arial MT"/>
              </a:rPr>
              <a:t>J’explique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comment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27259" y="5947283"/>
            <a:ext cx="1252855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970">
              <a:lnSpc>
                <a:spcPct val="11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Je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donne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tâche </a:t>
            </a:r>
            <a:r>
              <a:rPr sz="1200" dirty="0">
                <a:latin typeface="Arial MT"/>
                <a:cs typeface="Arial MT"/>
              </a:rPr>
              <a:t>Je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dis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comment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9404" y="6446202"/>
            <a:ext cx="16764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818181"/>
                </a:solidFill>
                <a:latin typeface="Arial MT"/>
                <a:cs typeface="Arial MT"/>
              </a:rPr>
              <a:t>53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9240" y="974534"/>
            <a:ext cx="7929880" cy="109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4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TYPES</a:t>
            </a:r>
            <a:r>
              <a:rPr sz="2200" b="1" spc="-3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E46C0A"/>
                </a:solidFill>
                <a:latin typeface="Arial"/>
                <a:cs typeface="Arial"/>
              </a:rPr>
              <a:t>DE</a:t>
            </a:r>
            <a:r>
              <a:rPr sz="2200" b="1" spc="-1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E46C0A"/>
                </a:solidFill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  <a:p>
            <a:pPr marL="328295">
              <a:lnSpc>
                <a:spcPct val="100000"/>
              </a:lnSpc>
              <a:spcBef>
                <a:spcPts val="2440"/>
              </a:spcBef>
            </a:pP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style</a:t>
            </a:r>
            <a:r>
              <a:rPr sz="2800" spc="-8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de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management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pour</a:t>
            </a:r>
            <a:r>
              <a:rPr sz="2800" spc="-70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quel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818181"/>
                </a:solidFill>
                <a:latin typeface="Arial MT"/>
                <a:cs typeface="Arial MT"/>
              </a:rPr>
              <a:t>employé</a:t>
            </a:r>
            <a:r>
              <a:rPr sz="2800" spc="-65" dirty="0">
                <a:solidFill>
                  <a:srgbClr val="818181"/>
                </a:solidFill>
                <a:latin typeface="Arial MT"/>
                <a:cs typeface="Arial MT"/>
              </a:rPr>
              <a:t> </a:t>
            </a:r>
            <a:r>
              <a:rPr sz="2800" spc="-50" dirty="0">
                <a:solidFill>
                  <a:srgbClr val="818181"/>
                </a:solidFill>
                <a:latin typeface="Arial MT"/>
                <a:cs typeface="Arial MT"/>
              </a:rPr>
              <a:t>?</a:t>
            </a:r>
            <a:endParaRPr sz="28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9534" y="2363787"/>
            <a:ext cx="6621130" cy="4427531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6363" y="2594876"/>
            <a:ext cx="7385684" cy="314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Plusieurs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définitions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«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communication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échange,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rapport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qui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s’établit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entre </a:t>
            </a:r>
            <a:r>
              <a:rPr sz="2000" dirty="0">
                <a:latin typeface="Arial MT"/>
                <a:cs typeface="Arial MT"/>
              </a:rPr>
              <a:t>individus,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groupes</a:t>
            </a:r>
            <a:r>
              <a:rPr sz="2000" spc="-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et</a:t>
            </a:r>
            <a:r>
              <a:rPr sz="2000" spc="-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société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»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 MT"/>
                <a:cs typeface="Arial MT"/>
              </a:rPr>
              <a:t>«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C’est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transmettre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quelque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chose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message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à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quelqu’un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»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2000">
              <a:latin typeface="Arial MT"/>
              <a:cs typeface="Arial MT"/>
            </a:endParaRPr>
          </a:p>
          <a:p>
            <a:pPr marL="12700" marR="174625">
              <a:lnSpc>
                <a:spcPct val="110000"/>
              </a:lnSpc>
            </a:pPr>
            <a:r>
              <a:rPr sz="2000" dirty="0">
                <a:latin typeface="Arial MT"/>
                <a:cs typeface="Arial MT"/>
              </a:rPr>
              <a:t>«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peut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communiquer,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l’on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taise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ou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que </a:t>
            </a:r>
            <a:r>
              <a:rPr sz="2000" dirty="0">
                <a:latin typeface="Arial MT"/>
                <a:cs typeface="Arial MT"/>
              </a:rPr>
              <a:t>l’on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parle,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tout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communication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»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63848" y="1071277"/>
            <a:ext cx="801560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7180" marR="5080" indent="-15551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Savez-</a:t>
            </a:r>
            <a:r>
              <a:rPr dirty="0"/>
              <a:t>vous</a:t>
            </a:r>
            <a:r>
              <a:rPr spc="-30" dirty="0"/>
              <a:t> </a:t>
            </a:r>
            <a:r>
              <a:rPr dirty="0"/>
              <a:t>vraiment</a:t>
            </a:r>
            <a:r>
              <a:rPr spc="-5" dirty="0"/>
              <a:t> </a:t>
            </a:r>
            <a:r>
              <a:rPr dirty="0"/>
              <a:t>ce</a:t>
            </a:r>
            <a:r>
              <a:rPr spc="-15" dirty="0"/>
              <a:t> </a:t>
            </a:r>
            <a:r>
              <a:rPr dirty="0"/>
              <a:t>que</a:t>
            </a:r>
            <a:r>
              <a:rPr spc="-20" dirty="0"/>
              <a:t> veut </a:t>
            </a:r>
            <a:r>
              <a:rPr dirty="0"/>
              <a:t>dire</a:t>
            </a:r>
            <a:r>
              <a:rPr spc="-114" dirty="0"/>
              <a:t> </a:t>
            </a:r>
            <a:r>
              <a:rPr dirty="0"/>
              <a:t>communiquer</a:t>
            </a:r>
            <a:r>
              <a:rPr spc="-114" dirty="0"/>
              <a:t> </a:t>
            </a:r>
            <a:r>
              <a:rPr spc="-50" dirty="0"/>
              <a:t>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98500"/>
          </a:xfrm>
          <a:custGeom>
            <a:avLst/>
            <a:gdLst/>
            <a:ahLst/>
            <a:cxnLst/>
            <a:rect l="l" t="t" r="r" b="b"/>
            <a:pathLst>
              <a:path w="9144000" h="698500">
                <a:moveTo>
                  <a:pt x="9144000" y="0"/>
                </a:moveTo>
                <a:lnTo>
                  <a:pt x="0" y="0"/>
                </a:lnTo>
                <a:lnTo>
                  <a:pt x="0" y="698500"/>
                </a:lnTo>
                <a:lnTo>
                  <a:pt x="9144000" y="698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6D9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74819" y="1071277"/>
            <a:ext cx="4794885" cy="123063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238125">
              <a:lnSpc>
                <a:spcPts val="4690"/>
              </a:lnSpc>
              <a:spcBef>
                <a:spcPts val="305"/>
              </a:spcBef>
            </a:pPr>
            <a:r>
              <a:rPr dirty="0"/>
              <a:t>Comment</a:t>
            </a:r>
            <a:r>
              <a:rPr spc="-150" dirty="0"/>
              <a:t> </a:t>
            </a:r>
            <a:r>
              <a:rPr spc="-10" dirty="0"/>
              <a:t>s’opère </a:t>
            </a:r>
            <a:r>
              <a:rPr dirty="0"/>
              <a:t>la</a:t>
            </a:r>
            <a:r>
              <a:rPr spc="-114" dirty="0"/>
              <a:t> </a:t>
            </a:r>
            <a:r>
              <a:rPr dirty="0"/>
              <a:t>communication</a:t>
            </a:r>
            <a:r>
              <a:rPr spc="-125" dirty="0"/>
              <a:t> </a:t>
            </a:r>
            <a:r>
              <a:rPr spc="-50" dirty="0"/>
              <a:t>?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2150" y="2806700"/>
            <a:ext cx="5334000" cy="32956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74819" y="1071277"/>
            <a:ext cx="4794885" cy="123063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238125">
              <a:lnSpc>
                <a:spcPts val="4690"/>
              </a:lnSpc>
              <a:spcBef>
                <a:spcPts val="305"/>
              </a:spcBef>
            </a:pPr>
            <a:r>
              <a:rPr sz="4000" b="1" dirty="0">
                <a:solidFill>
                  <a:srgbClr val="E46C0A"/>
                </a:solidFill>
                <a:latin typeface="Arial"/>
                <a:cs typeface="Arial"/>
              </a:rPr>
              <a:t>Comment</a:t>
            </a:r>
            <a:r>
              <a:rPr sz="4000" b="1" spc="-15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E46C0A"/>
                </a:solidFill>
                <a:latin typeface="Arial"/>
                <a:cs typeface="Arial"/>
              </a:rPr>
              <a:t>s’opère </a:t>
            </a:r>
            <a:r>
              <a:rPr sz="4000" b="1" dirty="0">
                <a:solidFill>
                  <a:srgbClr val="E46C0A"/>
                </a:solidFill>
                <a:latin typeface="Arial"/>
                <a:cs typeface="Arial"/>
              </a:rPr>
              <a:t>la</a:t>
            </a:r>
            <a:r>
              <a:rPr sz="4000" b="1" spc="-114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E46C0A"/>
                </a:solidFill>
                <a:latin typeface="Arial"/>
                <a:cs typeface="Arial"/>
              </a:rPr>
              <a:t>communication</a:t>
            </a:r>
            <a:r>
              <a:rPr sz="4000" b="1" spc="-1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4000" b="1" spc="-50" dirty="0">
                <a:solidFill>
                  <a:srgbClr val="E46C0A"/>
                </a:solidFill>
                <a:latin typeface="Arial"/>
                <a:cs typeface="Arial"/>
              </a:rPr>
              <a:t>?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62150" y="2806700"/>
            <a:ext cx="5334000" cy="3295650"/>
            <a:chOff x="1962150" y="2806700"/>
            <a:chExt cx="5334000" cy="329565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62150" y="2806700"/>
              <a:ext cx="5334000" cy="329565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526968" y="4077072"/>
              <a:ext cx="557530" cy="0"/>
            </a:xfrm>
            <a:custGeom>
              <a:avLst/>
              <a:gdLst/>
              <a:ahLst/>
              <a:cxnLst/>
              <a:rect l="l" t="t" r="r" b="b"/>
              <a:pathLst>
                <a:path w="557529">
                  <a:moveTo>
                    <a:pt x="557199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26961" y="4032618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0"/>
                  </a:moveTo>
                  <a:lnTo>
                    <a:pt x="0" y="44450"/>
                  </a:lnTo>
                  <a:lnTo>
                    <a:pt x="76200" y="8890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24018" y="4437112"/>
              <a:ext cx="776605" cy="494030"/>
            </a:xfrm>
            <a:custGeom>
              <a:avLst/>
              <a:gdLst/>
              <a:ahLst/>
              <a:cxnLst/>
              <a:rect l="l" t="t" r="r" b="b"/>
              <a:pathLst>
                <a:path w="776604" h="494029">
                  <a:moveTo>
                    <a:pt x="776173" y="0"/>
                  </a:moveTo>
                  <a:lnTo>
                    <a:pt x="0" y="493928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24009" y="4852629"/>
              <a:ext cx="88265" cy="78740"/>
            </a:xfrm>
            <a:custGeom>
              <a:avLst/>
              <a:gdLst/>
              <a:ahLst/>
              <a:cxnLst/>
              <a:rect l="l" t="t" r="r" b="b"/>
              <a:pathLst>
                <a:path w="88264" h="78739">
                  <a:moveTo>
                    <a:pt x="40424" y="0"/>
                  </a:moveTo>
                  <a:lnTo>
                    <a:pt x="0" y="78409"/>
                  </a:lnTo>
                  <a:lnTo>
                    <a:pt x="88150" y="74993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521893" y="4653136"/>
              <a:ext cx="1066800" cy="995680"/>
            </a:xfrm>
            <a:custGeom>
              <a:avLst/>
              <a:gdLst/>
              <a:ahLst/>
              <a:cxnLst/>
              <a:rect l="l" t="t" r="r" b="b"/>
              <a:pathLst>
                <a:path w="1066800" h="995679">
                  <a:moveTo>
                    <a:pt x="1066330" y="0"/>
                  </a:moveTo>
                  <a:lnTo>
                    <a:pt x="0" y="995248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21888" y="5563890"/>
              <a:ext cx="86360" cy="85090"/>
            </a:xfrm>
            <a:custGeom>
              <a:avLst/>
              <a:gdLst/>
              <a:ahLst/>
              <a:cxnLst/>
              <a:rect l="l" t="t" r="r" b="b"/>
              <a:pathLst>
                <a:path w="86360" h="85089">
                  <a:moveTo>
                    <a:pt x="25374" y="0"/>
                  </a:moveTo>
                  <a:lnTo>
                    <a:pt x="0" y="84493"/>
                  </a:lnTo>
                  <a:lnTo>
                    <a:pt x="86029" y="64985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524975" y="3221404"/>
              <a:ext cx="559435" cy="280035"/>
            </a:xfrm>
            <a:custGeom>
              <a:avLst/>
              <a:gdLst/>
              <a:ahLst/>
              <a:cxnLst/>
              <a:rect l="l" t="t" r="r" b="b"/>
              <a:pathLst>
                <a:path w="559435" h="280035">
                  <a:moveTo>
                    <a:pt x="559193" y="279603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524972" y="3215733"/>
              <a:ext cx="88265" cy="80010"/>
            </a:xfrm>
            <a:custGeom>
              <a:avLst/>
              <a:gdLst/>
              <a:ahLst/>
              <a:cxnLst/>
              <a:rect l="l" t="t" r="r" b="b"/>
              <a:pathLst>
                <a:path w="88264" h="80010">
                  <a:moveTo>
                    <a:pt x="48272" y="79514"/>
                  </a:moveTo>
                  <a:lnTo>
                    <a:pt x="0" y="5676"/>
                  </a:lnTo>
                  <a:lnTo>
                    <a:pt x="88036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33150" y="3068960"/>
              <a:ext cx="991235" cy="424815"/>
            </a:xfrm>
            <a:custGeom>
              <a:avLst/>
              <a:gdLst/>
              <a:ahLst/>
              <a:cxnLst/>
              <a:rect l="l" t="t" r="r" b="b"/>
              <a:pathLst>
                <a:path w="991235" h="424814">
                  <a:moveTo>
                    <a:pt x="990777" y="0"/>
                  </a:moveTo>
                  <a:lnTo>
                    <a:pt x="0" y="424624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33148" y="3422703"/>
              <a:ext cx="87630" cy="81915"/>
            </a:xfrm>
            <a:custGeom>
              <a:avLst/>
              <a:gdLst/>
              <a:ahLst/>
              <a:cxnLst/>
              <a:rect l="l" t="t" r="r" b="b"/>
              <a:pathLst>
                <a:path w="87630" h="81914">
                  <a:moveTo>
                    <a:pt x="52527" y="0"/>
                  </a:moveTo>
                  <a:lnTo>
                    <a:pt x="0" y="70878"/>
                  </a:lnTo>
                  <a:lnTo>
                    <a:pt x="87553" y="81711"/>
                  </a:lnTo>
                </a:path>
              </a:pathLst>
            </a:custGeom>
            <a:ln w="19049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06688" y="3789039"/>
              <a:ext cx="557530" cy="0"/>
            </a:xfrm>
            <a:custGeom>
              <a:avLst/>
              <a:gdLst/>
              <a:ahLst/>
              <a:cxnLst/>
              <a:rect l="l" t="t" r="r" b="b"/>
              <a:pathLst>
                <a:path w="557529">
                  <a:moveTo>
                    <a:pt x="557199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06681" y="3744587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0"/>
                  </a:moveTo>
                  <a:lnTo>
                    <a:pt x="0" y="44450"/>
                  </a:lnTo>
                  <a:lnTo>
                    <a:pt x="76200" y="8890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32935" y="4228994"/>
              <a:ext cx="919480" cy="424180"/>
            </a:xfrm>
            <a:custGeom>
              <a:avLst/>
              <a:gdLst/>
              <a:ahLst/>
              <a:cxnLst/>
              <a:rect l="l" t="t" r="r" b="b"/>
              <a:pathLst>
                <a:path w="919479" h="424179">
                  <a:moveTo>
                    <a:pt x="918984" y="424141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32936" y="4220564"/>
              <a:ext cx="88265" cy="81280"/>
            </a:xfrm>
            <a:custGeom>
              <a:avLst/>
              <a:gdLst/>
              <a:ahLst/>
              <a:cxnLst/>
              <a:rect l="l" t="t" r="r" b="b"/>
              <a:pathLst>
                <a:path w="88264" h="81279">
                  <a:moveTo>
                    <a:pt x="50558" y="80721"/>
                  </a:moveTo>
                  <a:lnTo>
                    <a:pt x="0" y="8432"/>
                  </a:lnTo>
                  <a:lnTo>
                    <a:pt x="87820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12210" y="4451306"/>
              <a:ext cx="996315" cy="1138555"/>
            </a:xfrm>
            <a:custGeom>
              <a:avLst/>
              <a:gdLst/>
              <a:ahLst/>
              <a:cxnLst/>
              <a:rect l="l" t="t" r="r" b="b"/>
              <a:pathLst>
                <a:path w="996314" h="1138554">
                  <a:moveTo>
                    <a:pt x="995692" y="1137932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12206" y="4451309"/>
              <a:ext cx="83820" cy="86995"/>
            </a:xfrm>
            <a:custGeom>
              <a:avLst/>
              <a:gdLst/>
              <a:ahLst/>
              <a:cxnLst/>
              <a:rect l="l" t="t" r="r" b="b"/>
              <a:pathLst>
                <a:path w="83819" h="86995">
                  <a:moveTo>
                    <a:pt x="16725" y="86613"/>
                  </a:moveTo>
                  <a:lnTo>
                    <a:pt x="0" y="0"/>
                  </a:lnTo>
                  <a:lnTo>
                    <a:pt x="83629" y="28079"/>
                  </a:lnTo>
                </a:path>
              </a:pathLst>
            </a:custGeom>
            <a:ln w="19050">
              <a:solidFill>
                <a:srgbClr val="E46C0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646455" y="2451621"/>
            <a:ext cx="63557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latin typeface="Arial"/>
                <a:cs typeface="Arial"/>
              </a:rPr>
              <a:t>Mais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communication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est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échange…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permanent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23" name="object 2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51159" y="159482"/>
            <a:ext cx="3151505" cy="182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BIEN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COMMUNIQUER</a:t>
            </a:r>
            <a:r>
              <a:rPr sz="1000" b="1" spc="-15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EN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F497D"/>
                </a:solidFill>
                <a:latin typeface="Arial"/>
                <a:cs typeface="Arial"/>
              </a:rPr>
              <a:t>MILIEU</a:t>
            </a:r>
            <a:r>
              <a:rPr sz="1000" b="1" spc="-10" dirty="0">
                <a:solidFill>
                  <a:srgbClr val="1F497D"/>
                </a:solidFill>
                <a:latin typeface="Arial"/>
                <a:cs typeface="Arial"/>
              </a:rPr>
              <a:t> PROFESSIONNEL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74819" y="1071277"/>
            <a:ext cx="4794885" cy="123063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 indent="238125">
              <a:lnSpc>
                <a:spcPts val="4690"/>
              </a:lnSpc>
              <a:spcBef>
                <a:spcPts val="305"/>
              </a:spcBef>
            </a:pPr>
            <a:r>
              <a:rPr sz="4000" b="1" dirty="0">
                <a:solidFill>
                  <a:srgbClr val="E46C0A"/>
                </a:solidFill>
                <a:latin typeface="Arial"/>
                <a:cs typeface="Arial"/>
              </a:rPr>
              <a:t>Comment</a:t>
            </a:r>
            <a:r>
              <a:rPr sz="4000" b="1" spc="-150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E46C0A"/>
                </a:solidFill>
                <a:latin typeface="Arial"/>
                <a:cs typeface="Arial"/>
              </a:rPr>
              <a:t>s’opère </a:t>
            </a:r>
            <a:r>
              <a:rPr sz="4000" b="1" dirty="0">
                <a:solidFill>
                  <a:srgbClr val="E46C0A"/>
                </a:solidFill>
                <a:latin typeface="Arial"/>
                <a:cs typeface="Arial"/>
              </a:rPr>
              <a:t>la</a:t>
            </a:r>
            <a:r>
              <a:rPr sz="4000" b="1" spc="-114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E46C0A"/>
                </a:solidFill>
                <a:latin typeface="Arial"/>
                <a:cs typeface="Arial"/>
              </a:rPr>
              <a:t>communication</a:t>
            </a:r>
            <a:r>
              <a:rPr sz="4000" b="1" spc="-125" dirty="0">
                <a:solidFill>
                  <a:srgbClr val="E46C0A"/>
                </a:solidFill>
                <a:latin typeface="Arial"/>
                <a:cs typeface="Arial"/>
              </a:rPr>
              <a:t> </a:t>
            </a:r>
            <a:r>
              <a:rPr sz="4000" b="1" spc="-50" dirty="0">
                <a:solidFill>
                  <a:srgbClr val="E46C0A"/>
                </a:solidFill>
                <a:latin typeface="Arial"/>
                <a:cs typeface="Arial"/>
              </a:rPr>
              <a:t>?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46455" y="2451621"/>
            <a:ext cx="63557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latin typeface="Arial"/>
                <a:cs typeface="Arial"/>
              </a:rPr>
              <a:t>Mais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communication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est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échange…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permanent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64" y="3501009"/>
            <a:ext cx="6248396" cy="23989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20471" y="836717"/>
            <a:ext cx="144018" cy="1440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3153</Words>
  <Application>Microsoft Office PowerPoint</Application>
  <PresentationFormat>Affichage à l'écran (4:3)</PresentationFormat>
  <Paragraphs>563</Paragraphs>
  <Slides>53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53</vt:i4>
      </vt:variant>
    </vt:vector>
  </HeadingPairs>
  <TitlesOfParts>
    <vt:vector size="59" baseType="lpstr">
      <vt:lpstr>Arial</vt:lpstr>
      <vt:lpstr>Arial MT</vt:lpstr>
      <vt:lpstr>Calibri</vt:lpstr>
      <vt:lpstr>Times New Roman</vt:lpstr>
      <vt:lpstr>Wingdings</vt:lpstr>
      <vt:lpstr>Office Theme</vt:lpstr>
      <vt:lpstr>BIEN COMMUNIQUER EN MILIEU PROFESSIONNEL</vt:lpstr>
      <vt:lpstr>Présentation PowerPoint</vt:lpstr>
      <vt:lpstr>Le message est déformé</vt:lpstr>
      <vt:lpstr>La communication consiste à comprendre celui qui écoute</vt:lpstr>
      <vt:lpstr>Savez-vous vraiment ce que veut dire communiquer ?</vt:lpstr>
      <vt:lpstr>Savez-vous vraiment ce que veut dire communiquer ?</vt:lpstr>
      <vt:lpstr>Comment s’opère la communication ?</vt:lpstr>
      <vt:lpstr>Présentation PowerPoint</vt:lpstr>
      <vt:lpstr>Présentation PowerPoint</vt:lpstr>
      <vt:lpstr>Comment s’opère la communication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Savez-vous vraiment ce que veut dire communiquer ?</vt:lpstr>
      <vt:lpstr>La communication consiste à comprendre celui qui écoute</vt:lpstr>
      <vt:lpstr>Comment communiquer ?</vt:lpstr>
      <vt:lpstr>Comment communiquer ?</vt:lpstr>
      <vt:lpstr>Comment communiquer ?</vt:lpstr>
      <vt:lpstr>Comment communiquer ?</vt:lpstr>
      <vt:lpstr>Comment communiquer ?</vt:lpstr>
      <vt:lpstr>Comment communiquer ?</vt:lpstr>
      <vt:lpstr>La communication consiste à comprendre celui qui écoute</vt:lpstr>
      <vt:lpstr>Comment communiquer ?</vt:lpstr>
      <vt:lpstr>Comment communiquer ?</vt:lpstr>
      <vt:lpstr>Comment communiquer ?</vt:lpstr>
      <vt:lpstr>Comment communiquer ?</vt:lpstr>
      <vt:lpstr>Comment communiquer ?</vt:lpstr>
      <vt:lpstr>Comment communiquer ?</vt:lpstr>
      <vt:lpstr>Comment communiquer ?</vt:lpstr>
      <vt:lpstr>Comment communiquer ?</vt:lpstr>
      <vt:lpstr>Comment communiquer ?</vt:lpstr>
      <vt:lpstr>La communication consiste à comprendre celui qui écoute</vt:lpstr>
      <vt:lpstr>4 TYPES DE MANAGEMENT</vt:lpstr>
      <vt:lpstr>4 TYPES DE MANAGEMENT</vt:lpstr>
      <vt:lpstr>4 TYPES DE MANAGEMENT</vt:lpstr>
      <vt:lpstr>4 TYPES DE MANAGEMENT</vt:lpstr>
      <vt:lpstr>4 TYPES DE MANAGEMENT</vt:lpstr>
      <vt:lpstr>4 TYPES DE MANAGEMENT</vt:lpstr>
      <vt:lpstr>4 TYPES DE MANAGEMENT</vt:lpstr>
      <vt:lpstr>4 TYPES DE MANAGEMENT</vt:lpstr>
      <vt:lpstr>4 TYPES DE MANAGEMENT</vt:lpstr>
      <vt:lpstr>Présentation PowerPoint</vt:lpstr>
      <vt:lpstr>4 TYPES DE MANAGEMENT Quel style de management pour quelle situation ?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 communiquer en milieu professionnel</dc:title>
  <dc:subject>Diaporama de conférence</dc:subject>
  <dc:creator>Ghislain BOURDILLEAU</dc:creator>
  <cp:keywords>communiquer/communication/langage/prise de parole/non-verbal/gestuelle/stature/communication managériale/style de management</cp:keywords>
  <cp:lastModifiedBy>nicolas carre</cp:lastModifiedBy>
  <cp:revision>1</cp:revision>
  <dcterms:created xsi:type="dcterms:W3CDTF">2024-02-21T15:59:23Z</dcterms:created>
  <dcterms:modified xsi:type="dcterms:W3CDTF">2024-02-21T16:13:50Z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2019-03-22T00:00:00Z</vt:filetime>
  </property>
  <property fmtid="{D5CDD505-2E9C-101B-9397-08002B2CF9AE}" pid="3" name="Creator">
    <vt:lpwstr>Acrobat PDFMaker 10.1 pour PowerPoint</vt:lpwstr>
  </property>
  <property fmtid="{D5CDD505-2E9C-101B-9397-08002B2CF9AE}" pid="4" name="LastSaved">
    <vt:filetime>2024-02-21T00:00:00Z</vt:filetime>
  </property>
  <property fmtid="{D5CDD505-2E9C-101B-9397-08002B2CF9AE}" pid="5" name="Producer">
    <vt:lpwstr>Adobe PDF Library 10.0</vt:lpwstr>
  </property>
</Properties>
</file>