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567"/>
  </p:normalViewPr>
  <p:slideViewPr>
    <p:cSldViewPr snapToGrid="0">
      <p:cViewPr varScale="1">
        <p:scale>
          <a:sx n="90" d="100"/>
          <a:sy n="90" d="100"/>
        </p:scale>
        <p:origin x="23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682662-121A-2E4F-3A4B-86AE3CB4D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FA1A66-A5FA-95F6-D8F9-58817BB34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5F8C8F-F94D-089C-DC3A-029C023D9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B0C3-2E67-6A49-805B-B2FE31BD2CBC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A0E37D-D819-AD11-5E76-C304B75A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433692-6ACF-A79B-6A4A-D8AE72E9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05E87-2B36-D740-891F-731BF77A0D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59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B4BB51-962B-9B2D-B8A6-E75356341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74076C-537C-4D92-FF1B-44A0DCF24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3057A7-F4E0-9A75-05F5-4BC49684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B0C3-2E67-6A49-805B-B2FE31BD2CBC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9DD461-4D16-FD11-E033-141870A8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9B14CB-20CC-9EA6-7F6A-EFA1F6855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05E87-2B36-D740-891F-731BF77A0D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1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394E9F1-FECC-B0EC-1A57-AE2DDC8FCB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46C3A4-44AE-3641-5574-88BBA2CA8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87D667-D85C-29C0-0A8C-FC0FBF0BA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B0C3-2E67-6A49-805B-B2FE31BD2CBC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AB35E3-0AFC-2619-8F43-5023C11CD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5A8221-CC2B-CA12-C1B2-8C4B28EA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05E87-2B36-D740-891F-731BF77A0D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95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BB9879-5EFD-ABDE-E406-BC4BD9E38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EECF13-AF9C-DD9B-25B0-B57300D2E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AC687-A8BC-C7D1-2BD7-038AB159F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B0C3-2E67-6A49-805B-B2FE31BD2CBC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76369D-7982-91B7-5903-F8E30841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594486-B745-7063-602D-BFFDA4638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05E87-2B36-D740-891F-731BF77A0D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609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C3CA97-7F44-6733-4832-C16483366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5598B4-5EC0-DD8A-4ECE-2F5253035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A5526D-54A5-1D50-B588-7EB252F8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B0C3-2E67-6A49-805B-B2FE31BD2CBC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6EAD71-55D6-A5D2-1154-461E68F3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688E0B-9FDB-0F5A-A255-DB9BFBAB6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05E87-2B36-D740-891F-731BF77A0D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63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FEEEAB-AE8B-4728-C7AD-B7E064B89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90A4E2-ABEC-6159-604F-A14210915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AF38A06-4CD1-74EE-76A2-8405036C4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18183D-F6B8-603A-2538-BE31EB60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B0C3-2E67-6A49-805B-B2FE31BD2CBC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D8D0AE-6CB6-3DDE-8373-8B126BD3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88B682-71B1-0184-D677-8D6708C0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05E87-2B36-D740-891F-731BF77A0D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14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103ED9-1BCC-6F40-A5DD-24CE2A63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8FFDC9-5B47-24B6-3900-221DCB0F8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A8897E2-770B-B282-B97B-60620AAE1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E8D84BF-071D-67F2-360A-135A47EE05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3E00539-5614-25B1-9842-1563CD7C4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8D86F63-DA0A-BFE3-85F9-4FCB22CB7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B0C3-2E67-6A49-805B-B2FE31BD2CBC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BA3DC79-B891-D518-D3EC-2704947E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82FBB4-099E-C6B5-E08E-FDC6B67B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05E87-2B36-D740-891F-731BF77A0D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09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33A0B-ADFF-BE92-CBAF-D0DE98671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76E0AEA-D452-4080-53C7-565C328E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B0C3-2E67-6A49-805B-B2FE31BD2CBC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BF7BE3-22ED-B87B-BE68-D1F77D2C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E177A6-6DE2-E742-7703-4A01C67B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05E87-2B36-D740-891F-731BF77A0D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91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EC11739-8D16-C52B-DCF6-D8494F63D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B0C3-2E67-6A49-805B-B2FE31BD2CBC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A7A9FB-7D5C-900F-A462-FDF9CA45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949552-C13A-D18D-8599-88B20008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05E87-2B36-D740-891F-731BF77A0D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9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D2C904-6481-C54F-9EDD-A14ABF85A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304BDC-D1E4-B9C2-8814-55D38CFCB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D3B5D6-7D9F-90C4-1E12-9B08DCBEE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678CDB-1058-5100-0E9E-70078C994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B0C3-2E67-6A49-805B-B2FE31BD2CBC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4C7465-D36B-88DE-5AF6-ED1BBD6EF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F4F93A-43AD-4AE0-610E-50861FC3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05E87-2B36-D740-891F-731BF77A0D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884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7578C-F818-5CF2-47C8-9807F4644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27361F1-9551-18CE-8235-329DFBF24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89874E-6674-36C0-A730-15596F8B8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C7929E-A81B-285E-5E32-B95B80098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B0C3-2E67-6A49-805B-B2FE31BD2CBC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1E6372-7776-FD61-F8CE-B726A2772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95491C-94FE-B8F2-833F-90DC79E8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05E87-2B36-D740-891F-731BF77A0D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84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0346C1-364D-F9F4-7399-6B11E0B8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18FBA0-5E0B-F721-DEBF-32C8B0DF7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343407-F98B-C17F-F55A-5A25DE69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AB0C3-2E67-6A49-805B-B2FE31BD2CBC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B42BAA-C7E7-3BE4-C3F2-9927F2AAE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4E13DA-D347-54E4-6171-B09D558EF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05E87-2B36-D740-891F-731BF77A0D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34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B2D90D-2C22-2E9D-A97F-91E81F16E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2662" y="1800225"/>
            <a:ext cx="3964781" cy="2387600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 années Malraux à Jack Lang</a:t>
            </a:r>
            <a:br>
              <a:rPr lang="fr-FR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(1959-1993)</a:t>
            </a:r>
            <a:br>
              <a:rPr lang="fr-FR" sz="4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4000" dirty="0">
              <a:latin typeface="Garamond" panose="02020404030301010803" pitchFamily="18" charset="0"/>
            </a:endParaRPr>
          </a:p>
        </p:txBody>
      </p:sp>
      <p:pic>
        <p:nvPicPr>
          <p:cNvPr id="6146" name="Picture 2" descr="Théâtre National Populaire | Saison 2020-2021 : tous les spectacles du TNP  Villeurbanne Lyon">
            <a:extLst>
              <a:ext uri="{FF2B5EF4-FFF2-40B4-BE49-F238E27FC236}">
                <a16:creationId xmlns:a16="http://schemas.microsoft.com/office/drawing/2014/main" id="{92B0D389-EAEC-5AF1-ED62-542548373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" y="257175"/>
            <a:ext cx="2997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9728A7-D0CA-7955-4EBC-1F3CE80C5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38" y="203703"/>
            <a:ext cx="4336065" cy="6511422"/>
          </a:xfrm>
          <a:prstGeom prst="rect">
            <a:avLst/>
          </a:prstGeom>
        </p:spPr>
      </p:pic>
      <p:pic>
        <p:nvPicPr>
          <p:cNvPr id="6148" name="Picture 4" descr="La Pyramide du Louvre, une des “fiertés” de François Mitterrand – Institut  François Mitterrand">
            <a:extLst>
              <a:ext uri="{FF2B5EF4-FFF2-40B4-BE49-F238E27FC236}">
                <a16:creationId xmlns:a16="http://schemas.microsoft.com/office/drawing/2014/main" id="{A7C71F0C-49B7-9488-6D1B-F3F915F4F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7" y="3663885"/>
            <a:ext cx="4336065" cy="293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47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1F1FD-7623-9495-583F-DE20627A0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1" y="100012"/>
            <a:ext cx="10515600" cy="1325563"/>
          </a:xfrm>
        </p:spPr>
        <p:txBody>
          <a:bodyPr/>
          <a:lstStyle/>
          <a:p>
            <a:r>
              <a:rPr lang="fr-FR" dirty="0"/>
              <a:t>Introduction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A4D00F-42AA-51A0-A3BF-DB58D7437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61" y="1425575"/>
            <a:ext cx="11163301" cy="497522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sz="1800" dirty="0"/>
              <a:t>Héritages:</a:t>
            </a:r>
          </a:p>
          <a:p>
            <a:pPr marL="0" indent="0">
              <a:buNone/>
            </a:pPr>
            <a:r>
              <a:rPr lang="fr-FR" sz="1800" dirty="0"/>
              <a:t>- monarchique</a:t>
            </a:r>
          </a:p>
          <a:p>
            <a:pPr marL="0" indent="0">
              <a:buNone/>
            </a:pPr>
            <a:r>
              <a:rPr lang="fr-FR" sz="1800" dirty="0"/>
              <a:t>- libéral</a:t>
            </a:r>
          </a:p>
          <a:p>
            <a:pPr marL="0" indent="0">
              <a:buNone/>
            </a:pPr>
            <a:r>
              <a:rPr lang="fr-FR" sz="1800" dirty="0"/>
              <a:t>- apprentissage démocratique au XIXe s</a:t>
            </a:r>
          </a:p>
          <a:p>
            <a:pPr marL="0" indent="0">
              <a:buNone/>
            </a:pPr>
            <a:endParaRPr lang="fr-FR" sz="1800" dirty="0"/>
          </a:p>
          <a:p>
            <a:pPr>
              <a:buFont typeface="Wingdings" pitchFamily="2" charset="2"/>
              <a:buChar char="Ø"/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France du XIXe s connait une </a:t>
            </a:r>
            <a:r>
              <a:rPr lang="fr-FR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véritable « révolution culturelle » </a:t>
            </a:r>
          </a:p>
          <a:p>
            <a:pPr>
              <a:buFont typeface="Wingdings" pitchFamily="2" charset="2"/>
              <a:buChar char="Ø"/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notion de patrimoine </a:t>
            </a:r>
          </a:p>
          <a:p>
            <a:pPr>
              <a:buFont typeface="Wingdings" pitchFamily="2" charset="2"/>
              <a:buChar char="Ø"/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Alexandre Lenoir, l’abbé Grégoire, Victor Hugo « Guerre aux démolisseurs », Guizot, puis surtout Prosper Mérimée et Viollet-le-Duc</a:t>
            </a:r>
          </a:p>
          <a:p>
            <a:pPr>
              <a:buFont typeface="Wingdings" pitchFamily="2" charset="2"/>
              <a:buChar char="Ø"/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création de la commission des Monuments historiques en 1837 </a:t>
            </a:r>
          </a:p>
          <a:p>
            <a:pPr>
              <a:buFont typeface="Wingdings" pitchFamily="2" charset="2"/>
              <a:buChar char="Ø"/>
            </a:pPr>
            <a:r>
              <a:rPr lang="fr-FR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Organisation votée définitivement par la loi du 31 décembre 1913</a:t>
            </a:r>
          </a:p>
          <a:p>
            <a:pPr>
              <a:buFont typeface="Wingdings" pitchFamily="2" charset="2"/>
              <a:buChar char="Ø"/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expositions universelles (1855-1867-1878-1889-1900)</a:t>
            </a:r>
            <a:r>
              <a:rPr lang="fr-FR" sz="1200" dirty="0">
                <a:effectLst/>
              </a:rPr>
              <a:t> </a:t>
            </a:r>
            <a:endParaRPr lang="fr-FR" sz="18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422574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A53C74-DAE9-EA70-43B1-6F4AAB17E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712" y="-116723"/>
            <a:ext cx="10515600" cy="1325563"/>
          </a:xfrm>
        </p:spPr>
        <p:txBody>
          <a:bodyPr/>
          <a:lstStyle/>
          <a:p>
            <a:r>
              <a:rPr lang="fr-FR" dirty="0"/>
              <a:t>Palais de la Découverte et Grand Palais</a:t>
            </a:r>
          </a:p>
        </p:txBody>
      </p:sp>
      <p:pic>
        <p:nvPicPr>
          <p:cNvPr id="1029" name="Picture 5" descr="page1image1030736464">
            <a:extLst>
              <a:ext uri="{FF2B5EF4-FFF2-40B4-BE49-F238E27FC236}">
                <a16:creationId xmlns:a16="http://schemas.microsoft.com/office/drawing/2014/main" id="{0D1C03EC-CC6F-980D-FD9B-E88CB9B57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876696"/>
            <a:ext cx="4243388" cy="32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2image197621888">
            <a:extLst>
              <a:ext uri="{FF2B5EF4-FFF2-40B4-BE49-F238E27FC236}">
                <a16:creationId xmlns:a16="http://schemas.microsoft.com/office/drawing/2014/main" id="{325AED41-B300-0D7A-297A-70E238A98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728663"/>
            <a:ext cx="1168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2image197638000">
            <a:extLst>
              <a:ext uri="{FF2B5EF4-FFF2-40B4-BE49-F238E27FC236}">
                <a16:creationId xmlns:a16="http://schemas.microsoft.com/office/drawing/2014/main" id="{D50C5150-7C15-7779-665B-E8D9F1E09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3884172"/>
            <a:ext cx="369570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La recherche confortée au Palais de la découverte">
            <a:extLst>
              <a:ext uri="{FF2B5EF4-FFF2-40B4-BE49-F238E27FC236}">
                <a16:creationId xmlns:a16="http://schemas.microsoft.com/office/drawing/2014/main" id="{372BBD93-5886-000C-7D4C-7B750714D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1081445"/>
            <a:ext cx="3889375" cy="260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Grand Palais (Paris) — Wikipédia">
            <a:extLst>
              <a:ext uri="{FF2B5EF4-FFF2-40B4-BE49-F238E27FC236}">
                <a16:creationId xmlns:a16="http://schemas.microsoft.com/office/drawing/2014/main" id="{240520F2-B79E-F9A1-FA14-F14285E0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4476750"/>
            <a:ext cx="27940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94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CAEF5F-405B-13F0-CAED-38953E74D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4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D'André Malraux à Jack Lang (1959-1993), on peut distinguer quatre périodes :</a:t>
            </a:r>
            <a:br>
              <a:rPr lang="fr-F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6B57C8-9303-6461-3358-B0A2B3C27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« période Malraux » (1959-1969)</a:t>
            </a: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fr-FR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deuxième période (1971-1973) : Jacques Duhamel</a:t>
            </a: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fr-FR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troisième période (1973-1981), continuité </a:t>
            </a:r>
            <a:r>
              <a:rPr lang="fr-FR" sz="18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Malraux/</a:t>
            </a:r>
            <a:r>
              <a:rPr lang="fr-FR" sz="1800" b="1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Duhamel_</a:t>
            </a:r>
            <a:r>
              <a:rPr lang="fr-FR" sz="1800" b="1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six</a:t>
            </a:r>
            <a:r>
              <a:rPr lang="fr-FR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ministres</a:t>
            </a: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fr-FR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quatrième période (1981/86-1988/91) J. Lang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6878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F168EC-1BDD-1DC2-2D4F-176E623D9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85911" y="-1076673"/>
            <a:ext cx="9144000" cy="2387600"/>
          </a:xfrm>
        </p:spPr>
        <p:txBody>
          <a:bodyPr/>
          <a:lstStyle/>
          <a:p>
            <a:r>
              <a:rPr lang="fr-FR" dirty="0"/>
              <a:t>André Malraux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A1FD01B4-1984-A62D-F2A5-969150B86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7324" y="1216958"/>
            <a:ext cx="5591175" cy="4055130"/>
          </a:xfrm>
        </p:spPr>
        <p:txBody>
          <a:bodyPr/>
          <a:lstStyle/>
          <a:p>
            <a:pPr algn="l"/>
            <a:r>
              <a:rPr lang="fr-FR" dirty="0"/>
              <a:t>IVe Plan</a:t>
            </a:r>
          </a:p>
          <a:p>
            <a:pPr algn="l"/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Centre national d’art contemporain »</a:t>
            </a:r>
          </a:p>
          <a:p>
            <a:pPr algn="l"/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conseillers régionaux à la création artistique </a:t>
            </a:r>
            <a:r>
              <a:rPr lang="fr-FR" sz="1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</a:t>
            </a:r>
          </a:p>
          <a:p>
            <a:pPr algn="l"/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Helvetica" pitchFamily="2" charset="0"/>
              </a:rPr>
              <a:t>« maison de la culture »: </a:t>
            </a:r>
            <a:r>
              <a:rPr lang="fr-FR" sz="1800" dirty="0">
                <a:latin typeface="Garamond" panose="02020404030301010803" pitchFamily="18" charset="0"/>
                <a:ea typeface="Calibri" panose="020F0502020204030204" pitchFamily="34" charset="0"/>
                <a:cs typeface="Helvetica" pitchFamily="2" charset="0"/>
              </a:rPr>
              <a:t>L</a:t>
            </a: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Helvetica" pitchFamily="2" charset="0"/>
              </a:rPr>
              <a:t>e </a:t>
            </a:r>
            <a:r>
              <a:rPr lang="fr-FR" sz="1800" dirty="0">
                <a:latin typeface="Garamond" panose="02020404030301010803" pitchFamily="18" charset="0"/>
                <a:ea typeface="Calibri" panose="020F0502020204030204" pitchFamily="34" charset="0"/>
                <a:cs typeface="Helvetica" pitchFamily="2" charset="0"/>
              </a:rPr>
              <a:t>H</a:t>
            </a: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Helvetica" pitchFamily="2" charset="0"/>
              </a:rPr>
              <a:t>avre, Bourges, </a:t>
            </a:r>
            <a:r>
              <a:rPr lang="fr-FR" sz="1800" dirty="0">
                <a:latin typeface="Garamond" panose="02020404030301010803" pitchFamily="18" charset="0"/>
                <a:ea typeface="Calibri" panose="020F0502020204030204" pitchFamily="34" charset="0"/>
                <a:cs typeface="Helvetica" pitchFamily="2" charset="0"/>
              </a:rPr>
              <a:t>C</a:t>
            </a: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Helvetica" pitchFamily="2" charset="0"/>
              </a:rPr>
              <a:t>aen, </a:t>
            </a:r>
            <a:r>
              <a:rPr lang="fr-FR" sz="1800" dirty="0">
                <a:latin typeface="Garamond" panose="02020404030301010803" pitchFamily="18" charset="0"/>
                <a:ea typeface="Calibri" panose="020F0502020204030204" pitchFamily="34" charset="0"/>
                <a:cs typeface="Helvetica" pitchFamily="2" charset="0"/>
              </a:rPr>
              <a:t>B</a:t>
            </a: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Helvetica" pitchFamily="2" charset="0"/>
              </a:rPr>
              <a:t>obigny, </a:t>
            </a:r>
            <a:r>
              <a:rPr lang="fr-FR" sz="1800" dirty="0">
                <a:latin typeface="Garamond" panose="02020404030301010803" pitchFamily="18" charset="0"/>
                <a:ea typeface="Calibri" panose="020F0502020204030204" pitchFamily="34" charset="0"/>
                <a:cs typeface="Helvetica" pitchFamily="2" charset="0"/>
              </a:rPr>
              <a:t>G</a:t>
            </a: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Helvetica" pitchFamily="2" charset="0"/>
              </a:rPr>
              <a:t>renoble, Thonon, Amiens, Reims, Créteil. </a:t>
            </a:r>
          </a:p>
          <a:p>
            <a:pPr algn="l"/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Helvetica" pitchFamily="2" charset="0"/>
              </a:rPr>
              <a:t>Centres d’action culturelle » (CAC) puis scènes nationales.</a:t>
            </a:r>
            <a:r>
              <a:rPr lang="fr-FR" sz="1400" dirty="0">
                <a:effectLst/>
              </a:rPr>
              <a:t> </a:t>
            </a:r>
          </a:p>
          <a:p>
            <a:pPr algn="l"/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Helvetica" pitchFamily="2" charset="0"/>
              </a:rPr>
              <a:t>Création d’une direction de la musique : plan Landowski </a:t>
            </a:r>
            <a:r>
              <a:rPr lang="fr-FR" sz="18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Helvetica" pitchFamily="2" charset="0"/>
              </a:rPr>
              <a:t>decentralisation</a:t>
            </a:r>
            <a:endParaRPr lang="fr-FR" sz="1800" dirty="0">
              <a:effectLst/>
              <a:latin typeface="Garamond" panose="02020404030301010803" pitchFamily="18" charset="0"/>
              <a:ea typeface="Calibri" panose="020F0502020204030204" pitchFamily="34" charset="0"/>
              <a:cs typeface="Helvetica" pitchFamily="2" charset="0"/>
            </a:endParaRPr>
          </a:p>
          <a:p>
            <a:pPr algn="l"/>
            <a:r>
              <a:rPr lang="fr-FR" sz="1800" dirty="0">
                <a:latin typeface="Garamond" panose="02020404030301010803" pitchFamily="18" charset="0"/>
              </a:rPr>
              <a:t>DRAC</a:t>
            </a:r>
            <a:endParaRPr lang="fr-FR" dirty="0">
              <a:effectLst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5CA9FDC-F93E-4213-E21C-09DD3173D0F6}"/>
              </a:ext>
            </a:extLst>
          </p:cNvPr>
          <p:cNvSpPr txBox="1">
            <a:spLocks/>
          </p:cNvSpPr>
          <p:nvPr/>
        </p:nvSpPr>
        <p:spPr>
          <a:xfrm>
            <a:off x="3355975" y="2611437"/>
            <a:ext cx="5796766" cy="2502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5" name="Picture 2" descr="André Malraux | Musée d'Archéologie nationale">
            <a:extLst>
              <a:ext uri="{FF2B5EF4-FFF2-40B4-BE49-F238E27FC236}">
                <a16:creationId xmlns:a16="http://schemas.microsoft.com/office/drawing/2014/main" id="{09E63A1A-2527-2FFF-409B-E0ED6948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86726"/>
            <a:ext cx="4176713" cy="439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065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85EFA7-6153-149D-455C-64A58173958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85775" y="0"/>
            <a:ext cx="9144000" cy="2387600"/>
          </a:xfrm>
        </p:spPr>
        <p:txBody>
          <a:bodyPr/>
          <a:lstStyle/>
          <a:p>
            <a:r>
              <a:rPr lang="fr-FR" dirty="0"/>
              <a:t>Jacques Duhamel</a:t>
            </a:r>
          </a:p>
        </p:txBody>
      </p:sp>
      <p:pic>
        <p:nvPicPr>
          <p:cNvPr id="4098" name="Picture 2" descr="Jacques Duhamel">
            <a:extLst>
              <a:ext uri="{FF2B5EF4-FFF2-40B4-BE49-F238E27FC236}">
                <a16:creationId xmlns:a16="http://schemas.microsoft.com/office/drawing/2014/main" id="{A654FDEE-7CD7-3647-8174-67E6DD487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1716087"/>
            <a:ext cx="2832100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13A15B1-7D2D-C160-4586-B62058C78425}"/>
              </a:ext>
            </a:extLst>
          </p:cNvPr>
          <p:cNvSpPr txBox="1"/>
          <p:nvPr/>
        </p:nvSpPr>
        <p:spPr>
          <a:xfrm>
            <a:off x="4357688" y="1885950"/>
            <a:ext cx="71723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culture citoyenne </a:t>
            </a:r>
          </a:p>
          <a:p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culture générale </a:t>
            </a:r>
            <a:r>
              <a:rPr lang="fr-FR" dirty="0">
                <a:effectLst/>
              </a:rPr>
              <a:t> </a:t>
            </a:r>
          </a:p>
          <a:p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programme de la « Nouvelle Société » de Chaban-D</a:t>
            </a:r>
          </a:p>
          <a:p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dvlpt du partenariat, de la contractualisation et des subventions.</a:t>
            </a:r>
          </a:p>
          <a:p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Démarche vers des patrimoines moins prestigieux mais plus nombreux</a:t>
            </a:r>
            <a:r>
              <a:rPr lang="fr-FR" dirty="0">
                <a:effectLst/>
              </a:rPr>
              <a:t>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8810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ack Lang">
            <a:extLst>
              <a:ext uri="{FF2B5EF4-FFF2-40B4-BE49-F238E27FC236}">
                <a16:creationId xmlns:a16="http://schemas.microsoft.com/office/drawing/2014/main" id="{47988770-F2A3-621C-30D1-2C53FF8A0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47170"/>
            <a:ext cx="3487737" cy="524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B11D7CC-4094-115D-722D-9781996DBA05}"/>
              </a:ext>
            </a:extLst>
          </p:cNvPr>
          <p:cNvSpPr txBox="1"/>
          <p:nvPr/>
        </p:nvSpPr>
        <p:spPr>
          <a:xfrm>
            <a:off x="1028699" y="597717"/>
            <a:ext cx="3328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Jack Lang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B07642-DBFF-64B7-8386-60DC2D19A737}"/>
              </a:ext>
            </a:extLst>
          </p:cNvPr>
          <p:cNvSpPr txBox="1"/>
          <p:nvPr/>
        </p:nvSpPr>
        <p:spPr>
          <a:xfrm>
            <a:off x="4495009" y="231226"/>
            <a:ext cx="6678612" cy="7943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  <a:tabLst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périodes : 1981-1986 puis 1988-1993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  <a:tabLst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Doublement du budget du ministère de la culture : modernisation accélérée de la culture en France</a:t>
            </a:r>
          </a:p>
          <a:p>
            <a:pPr marL="342900" lvl="0" algn="just">
              <a:lnSpc>
                <a:spcPct val="150000"/>
              </a:lnSpc>
              <a:buFont typeface="Calibri" panose="020F0502020204030204" pitchFamily="34" charset="0"/>
              <a:buChar char="-"/>
              <a:tabLst>
                <a:tab pos="1066800" algn="l"/>
              </a:tabLst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Passage de 3 à 14 centres d’art contemporain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algn="just">
              <a:lnSpc>
                <a:spcPct val="150000"/>
              </a:lnSpc>
              <a:buFont typeface="Calibri" panose="020F0502020204030204" pitchFamily="34" charset="0"/>
              <a:buChar char="-"/>
              <a:tabLst>
                <a:tab pos="1066800" algn="l"/>
              </a:tabLst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Passage de 1 à 2 milliards pour les Monuments historiques/an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algn="just">
              <a:lnSpc>
                <a:spcPct val="150000"/>
              </a:lnSpc>
              <a:buFont typeface="Calibri" panose="020F0502020204030204" pitchFamily="34" charset="0"/>
              <a:buChar char="-"/>
              <a:tabLst>
                <a:tab pos="1066800" algn="l"/>
              </a:tabLst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Archéologie : doublement des personnels, x5 pour le budget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algn="just">
              <a:lnSpc>
                <a:spcPct val="150000"/>
              </a:lnSpc>
              <a:buFont typeface="Calibri" panose="020F0502020204030204" pitchFamily="34" charset="0"/>
              <a:buChar char="-"/>
              <a:tabLst>
                <a:tab pos="1066800" algn="l"/>
              </a:tabLst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Compagnies de théâtre subventionnés : 200 à 700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algn="just">
              <a:lnSpc>
                <a:spcPct val="150000"/>
              </a:lnSpc>
              <a:buFont typeface="Calibri" panose="020F0502020204030204" pitchFamily="34" charset="0"/>
              <a:buChar char="-"/>
              <a:tabLst>
                <a:tab pos="1066800" algn="l"/>
              </a:tabLst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compagnies de danse subventionnées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algn="just">
              <a:lnSpc>
                <a:spcPct val="150000"/>
              </a:lnSpc>
              <a:buFont typeface="Calibri" panose="020F0502020204030204" pitchFamily="34" charset="0"/>
              <a:buChar char="-"/>
              <a:tabLst>
                <a:tab pos="1066800" algn="l"/>
              </a:tabLst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Modernisation des musées : aides à 1200 musées, création des fonds régionaux d’acquisition des Musées (FRAM), 22 fonds régionaux d’art contemporain (FRAC)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  <a:tabLst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convention de développement culturel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  <a:tabLst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Création de nouvelles institutions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  <a:tabLst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arts à l’école </a:t>
            </a:r>
            <a:r>
              <a:rPr lang="fr-FR" dirty="0">
                <a:effectLst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  <a:tabLst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Ouverture à l’internationa</a:t>
            </a:r>
            <a:r>
              <a:rPr lang="fr-FR" sz="1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endParaRPr lang="fr-FR" dirty="0"/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  <a:tabLst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  <a:tabLst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Ø"/>
              <a:tabLst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fr-FR" sz="18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itchFamily="2" charset="2"/>
              <a:buChar char=""/>
              <a:tabLst>
                <a:tab pos="2921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1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es années Lang, une histoire des politiques culturelles, 1981-1993 :  dictionnaire critique">
            <a:extLst>
              <a:ext uri="{FF2B5EF4-FFF2-40B4-BE49-F238E27FC236}">
                <a16:creationId xmlns:a16="http://schemas.microsoft.com/office/drawing/2014/main" id="{07856BE0-B847-E0D6-7E80-BF70D52E7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82704"/>
            <a:ext cx="4014788" cy="601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Jack Lang">
            <a:extLst>
              <a:ext uri="{FF2B5EF4-FFF2-40B4-BE49-F238E27FC236}">
                <a16:creationId xmlns:a16="http://schemas.microsoft.com/office/drawing/2014/main" id="{FC855215-7FEB-D344-523F-A3DFDCB0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056" y="1146292"/>
            <a:ext cx="6245583" cy="414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7154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6884</TotalTime>
  <Words>359</Words>
  <Application>Microsoft Macintosh PowerPoint</Application>
  <PresentationFormat>Grand écran</PresentationFormat>
  <Paragraphs>48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Garamond</vt:lpstr>
      <vt:lpstr>Symbol</vt:lpstr>
      <vt:lpstr>Wingdings</vt:lpstr>
      <vt:lpstr>Thème Office</vt:lpstr>
      <vt:lpstr>Des années Malraux à Jack Lang (1959-1993) </vt:lpstr>
      <vt:lpstr>Introduction </vt:lpstr>
      <vt:lpstr>Palais de la Découverte et Grand Palais</vt:lpstr>
      <vt:lpstr>D'André Malraux à Jack Lang (1959-1993), on peut distinguer quatre périodes : </vt:lpstr>
      <vt:lpstr>André Malraux</vt:lpstr>
      <vt:lpstr>Jacques Duhamel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années Malraux à Jack Lang (1959-1993) </dc:title>
  <dc:creator>Destemberg</dc:creator>
  <cp:lastModifiedBy>Destemberg</cp:lastModifiedBy>
  <cp:revision>2</cp:revision>
  <dcterms:created xsi:type="dcterms:W3CDTF">2023-09-14T13:17:05Z</dcterms:created>
  <dcterms:modified xsi:type="dcterms:W3CDTF">2023-09-19T08:02:01Z</dcterms:modified>
</cp:coreProperties>
</file>