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64" r:id="rId2"/>
    <p:sldId id="256" r:id="rId3"/>
    <p:sldId id="260" r:id="rId4"/>
    <p:sldId id="258" r:id="rId5"/>
    <p:sldId id="261" r:id="rId6"/>
    <p:sldId id="267" r:id="rId7"/>
    <p:sldId id="259" r:id="rId8"/>
    <p:sldId id="262" r:id="rId9"/>
    <p:sldId id="265" r:id="rId10"/>
    <p:sldId id="266" r:id="rId11"/>
    <p:sldId id="26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024"/>
  </p:normalViewPr>
  <p:slideViewPr>
    <p:cSldViewPr snapToGrid="0">
      <p:cViewPr>
        <p:scale>
          <a:sx n="82" d="100"/>
          <a:sy n="82" d="100"/>
        </p:scale>
        <p:origin x="496"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EAB03-7681-D456-301E-CDE088AA44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CF60A54-E417-2385-7091-A5EB5E038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836A19B-75D8-BDC9-506A-FCBB0EB6A770}"/>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5" name="Espace réservé du pied de page 4">
            <a:extLst>
              <a:ext uri="{FF2B5EF4-FFF2-40B4-BE49-F238E27FC236}">
                <a16:creationId xmlns:a16="http://schemas.microsoft.com/office/drawing/2014/main" id="{68117805-C9BA-0859-9A17-A777C087AD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E51A32-9345-6439-99F9-CFDBE5F55EDF}"/>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429403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04DD70-73BC-CE8C-549A-B01A9CED9EC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2791D06-6A62-3614-B4AF-2DC565B8E9E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A0FD51-DC70-B373-99D4-1452ED974786}"/>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5" name="Espace réservé du pied de page 4">
            <a:extLst>
              <a:ext uri="{FF2B5EF4-FFF2-40B4-BE49-F238E27FC236}">
                <a16:creationId xmlns:a16="http://schemas.microsoft.com/office/drawing/2014/main" id="{B9140413-706A-FC74-3A53-EC6D5613E6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EFF3BA-E109-F6B7-8972-D5FC6E35CABA}"/>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117510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EB32C1-C955-67DE-0CF7-9125A8FE6E6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882FFF-4408-20A7-EEFB-85272877C81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A546EC-6E31-3F42-F829-12F6CDBB344E}"/>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5" name="Espace réservé du pied de page 4">
            <a:extLst>
              <a:ext uri="{FF2B5EF4-FFF2-40B4-BE49-F238E27FC236}">
                <a16:creationId xmlns:a16="http://schemas.microsoft.com/office/drawing/2014/main" id="{1FDAB08E-BC4B-FB0F-05C6-34C8220A47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A8D2E7-B00C-A64F-3431-D8A3F5077C3F}"/>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385816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FFEE8E-4F19-2973-F61C-D0DAE5EC0E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D92512-8BA2-93C7-8223-193F836534E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6B4863-07B7-9D3E-4E11-5FE85332158F}"/>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5" name="Espace réservé du pied de page 4">
            <a:extLst>
              <a:ext uri="{FF2B5EF4-FFF2-40B4-BE49-F238E27FC236}">
                <a16:creationId xmlns:a16="http://schemas.microsoft.com/office/drawing/2014/main" id="{8B4E1CCB-76B8-9A8F-8D2C-7787C11196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4231B0-3F28-295B-3D72-453EDBDE6AB9}"/>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390376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19E2D-0B16-60D1-BC48-C2FB447B990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7A740F2-B4FB-7A7F-F7E4-8629BA61E6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6652C9-3501-14BE-E0B1-6E2CD574DB70}"/>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5" name="Espace réservé du pied de page 4">
            <a:extLst>
              <a:ext uri="{FF2B5EF4-FFF2-40B4-BE49-F238E27FC236}">
                <a16:creationId xmlns:a16="http://schemas.microsoft.com/office/drawing/2014/main" id="{6C8D9D69-B0A5-D243-FBA5-907C5E5C65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4524EE-1A75-8ED8-46B8-647E2F7E724E}"/>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152706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3589B-5F8F-1C76-6341-482CE27BF6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C0BC47-8DF1-4B2F-44A1-57B183986E9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67B25DB-445A-F5B1-3868-227FFADD821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5BE36FA-72C5-E9C6-5B98-BC311E7A0F37}"/>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6" name="Espace réservé du pied de page 5">
            <a:extLst>
              <a:ext uri="{FF2B5EF4-FFF2-40B4-BE49-F238E27FC236}">
                <a16:creationId xmlns:a16="http://schemas.microsoft.com/office/drawing/2014/main" id="{8736E852-2508-C34D-DF33-30E8C125B5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34D903-7C1F-425F-56E6-E0B26CB59C8A}"/>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118968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23658-A22F-F52E-D171-4E95CB3E5C9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02ADBAA-4016-4815-0FF6-7F535D672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07879BC-257D-2156-0346-29F1140A61B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889598-9206-1B65-8614-9D2496560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4AD0639-66B5-86E4-7F61-4B48A4F362F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89F9C7D-DEB3-B8BD-C756-CAA6C7798F33}"/>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8" name="Espace réservé du pied de page 7">
            <a:extLst>
              <a:ext uri="{FF2B5EF4-FFF2-40B4-BE49-F238E27FC236}">
                <a16:creationId xmlns:a16="http://schemas.microsoft.com/office/drawing/2014/main" id="{BAAA6F73-613E-3EFE-8A39-27E5E465F52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8759563-5F5F-5952-AA32-1D46900A972C}"/>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406669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79CD8-E5BF-6079-843E-6ED08940E2A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47A9C6-049C-64B5-0E6F-C35C07B99359}"/>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4" name="Espace réservé du pied de page 3">
            <a:extLst>
              <a:ext uri="{FF2B5EF4-FFF2-40B4-BE49-F238E27FC236}">
                <a16:creationId xmlns:a16="http://schemas.microsoft.com/office/drawing/2014/main" id="{389E79B2-319C-A568-AAE9-FAAA3D54FE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E13B6F3-C41E-A4D7-B132-DA78D9D156F3}"/>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5250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EF96E5-3254-AB32-6BCC-CDE115662A24}"/>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3" name="Espace réservé du pied de page 2">
            <a:extLst>
              <a:ext uri="{FF2B5EF4-FFF2-40B4-BE49-F238E27FC236}">
                <a16:creationId xmlns:a16="http://schemas.microsoft.com/office/drawing/2014/main" id="{93E7BBD2-2594-13AA-AC44-0ACC6F6C3C7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6961B46-4A30-5518-EA95-426E1070BD99}"/>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366372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3D026-19DC-432C-38A1-6BDA8CD244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37C945-D475-9299-9DCD-0C8197806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2D9D5D3-E256-D881-9877-2CFC51771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DEBC95-2EA3-4C79-9067-9322921097D6}"/>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6" name="Espace réservé du pied de page 5">
            <a:extLst>
              <a:ext uri="{FF2B5EF4-FFF2-40B4-BE49-F238E27FC236}">
                <a16:creationId xmlns:a16="http://schemas.microsoft.com/office/drawing/2014/main" id="{2DA63B1A-C23B-97E8-6600-83EE9E76E3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FBD0BC-136A-CC6A-A70E-D825ABE154D5}"/>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46493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6C862-80A0-22CB-5753-7569EEAB28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1E8F4C8-178E-4C97-7688-53B23B99B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BCBEC53-1653-CA73-7DBA-35AD10185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6EAA32-F4E3-1D5C-2F61-0E803A17EF87}"/>
              </a:ext>
            </a:extLst>
          </p:cNvPr>
          <p:cNvSpPr>
            <a:spLocks noGrp="1"/>
          </p:cNvSpPr>
          <p:nvPr>
            <p:ph type="dt" sz="half" idx="10"/>
          </p:nvPr>
        </p:nvSpPr>
        <p:spPr/>
        <p:txBody>
          <a:bodyPr/>
          <a:lstStyle/>
          <a:p>
            <a:fld id="{CDA20024-4CEB-F840-A2EE-478F5DEAF8E0}" type="datetimeFigureOut">
              <a:rPr lang="fr-FR" smtClean="0"/>
              <a:t>23/09/2023</a:t>
            </a:fld>
            <a:endParaRPr lang="fr-FR"/>
          </a:p>
        </p:txBody>
      </p:sp>
      <p:sp>
        <p:nvSpPr>
          <p:cNvPr id="6" name="Espace réservé du pied de page 5">
            <a:extLst>
              <a:ext uri="{FF2B5EF4-FFF2-40B4-BE49-F238E27FC236}">
                <a16:creationId xmlns:a16="http://schemas.microsoft.com/office/drawing/2014/main" id="{218AA0A0-88A4-7E1F-7F8D-6EB11F2EA9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2DAB07-E409-A48D-29A5-BC64A65A7C7D}"/>
              </a:ext>
            </a:extLst>
          </p:cNvPr>
          <p:cNvSpPr>
            <a:spLocks noGrp="1"/>
          </p:cNvSpPr>
          <p:nvPr>
            <p:ph type="sldNum" sz="quarter" idx="12"/>
          </p:nvPr>
        </p:nvSpPr>
        <p:spPr/>
        <p:txBody>
          <a:bodyPr/>
          <a:lstStyle/>
          <a:p>
            <a:fld id="{A6A91495-6C41-814B-841A-4EF88AD97EFF}" type="slidenum">
              <a:rPr lang="fr-FR" smtClean="0"/>
              <a:t>‹N°›</a:t>
            </a:fld>
            <a:endParaRPr lang="fr-FR"/>
          </a:p>
        </p:txBody>
      </p:sp>
    </p:spTree>
    <p:extLst>
      <p:ext uri="{BB962C8B-B14F-4D97-AF65-F5344CB8AC3E}">
        <p14:creationId xmlns:p14="http://schemas.microsoft.com/office/powerpoint/2010/main" val="16437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80741A1-BF6E-FFE4-A51F-9F20CCA592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EBCB65C-FE78-0A99-86FB-5EA7AA638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3F068A-AACA-6966-2FB3-D650B33E70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20024-4CEB-F840-A2EE-478F5DEAF8E0}" type="datetimeFigureOut">
              <a:rPr lang="fr-FR" smtClean="0"/>
              <a:t>23/09/2023</a:t>
            </a:fld>
            <a:endParaRPr lang="fr-FR"/>
          </a:p>
        </p:txBody>
      </p:sp>
      <p:sp>
        <p:nvSpPr>
          <p:cNvPr id="5" name="Espace réservé du pied de page 4">
            <a:extLst>
              <a:ext uri="{FF2B5EF4-FFF2-40B4-BE49-F238E27FC236}">
                <a16:creationId xmlns:a16="http://schemas.microsoft.com/office/drawing/2014/main" id="{C1A5A236-C917-063D-5D03-E56E508EE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A712A0C-42FE-A9CE-4F19-2B74DFEB7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91495-6C41-814B-841A-4EF88AD97EFF}" type="slidenum">
              <a:rPr lang="fr-FR" smtClean="0"/>
              <a:t>‹N°›</a:t>
            </a:fld>
            <a:endParaRPr lang="fr-FR"/>
          </a:p>
        </p:txBody>
      </p:sp>
    </p:spTree>
    <p:extLst>
      <p:ext uri="{BB962C8B-B14F-4D97-AF65-F5344CB8AC3E}">
        <p14:creationId xmlns:p14="http://schemas.microsoft.com/office/powerpoint/2010/main" val="24842257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nrtl.fr/definition/festiva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E5F23A-355D-2BBA-34A1-E4B68C710E1C}"/>
              </a:ext>
            </a:extLst>
          </p:cNvPr>
          <p:cNvSpPr>
            <a:spLocks noGrp="1"/>
          </p:cNvSpPr>
          <p:nvPr>
            <p:ph idx="4294967295"/>
          </p:nvPr>
        </p:nvSpPr>
        <p:spPr>
          <a:xfrm>
            <a:off x="838200" y="2404310"/>
            <a:ext cx="10515600" cy="1158875"/>
          </a:xfrm>
        </p:spPr>
        <p:txBody>
          <a:bodyPr>
            <a:normAutofit/>
          </a:bodyPr>
          <a:lstStyle/>
          <a:p>
            <a:pPr marL="0" indent="0" algn="ctr">
              <a:buNone/>
            </a:pPr>
            <a:r>
              <a:rPr lang="fr-FR" sz="3600" dirty="0"/>
              <a:t>Festivals et politiques culturelles</a:t>
            </a:r>
          </a:p>
          <a:p>
            <a:pPr marL="0" indent="0" algn="ctr">
              <a:buNone/>
            </a:pPr>
            <a:r>
              <a:rPr lang="fr-FR" dirty="0"/>
              <a:t>Définitions, effets et difficultés</a:t>
            </a:r>
          </a:p>
        </p:txBody>
      </p:sp>
      <p:pic>
        <p:nvPicPr>
          <p:cNvPr id="3074" name="Picture 2">
            <a:extLst>
              <a:ext uri="{FF2B5EF4-FFF2-40B4-BE49-F238E27FC236}">
                <a16:creationId xmlns:a16="http://schemas.microsoft.com/office/drawing/2014/main" id="{C371A663-D0B5-DDD1-89A0-0E75463B2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22" y="258010"/>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estival Théâtre en Mai : une édition 2022 revisitée | ARTCENA">
            <a:extLst>
              <a:ext uri="{FF2B5EF4-FFF2-40B4-BE49-F238E27FC236}">
                <a16:creationId xmlns:a16="http://schemas.microsoft.com/office/drawing/2014/main" id="{63F76BD9-D057-42F1-D62E-78760C646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363" y="424488"/>
            <a:ext cx="4766482" cy="19517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estival des Jeux du Théâtre de Sarlat | Festival Théâtre Sarlat en Périgord">
            <a:extLst>
              <a:ext uri="{FF2B5EF4-FFF2-40B4-BE49-F238E27FC236}">
                <a16:creationId xmlns:a16="http://schemas.microsoft.com/office/drawing/2014/main" id="{93AAF0F9-D79B-30DA-701F-2585146D7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43" y="3734870"/>
            <a:ext cx="5757103" cy="26986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F8E642F-28C2-A8C6-A5EB-9C2E24792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612" y="3591288"/>
            <a:ext cx="4589445" cy="305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 Festival de Cannes : tout savoir sur le Festival et les activités à  vivre à Cannes pendant le Festival| Cannes France">
            <a:extLst>
              <a:ext uri="{FF2B5EF4-FFF2-40B4-BE49-F238E27FC236}">
                <a16:creationId xmlns:a16="http://schemas.microsoft.com/office/drawing/2014/main" id="{68059B67-C69F-EBAC-A2E2-6510F0BD0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93" y="235380"/>
            <a:ext cx="5625886" cy="28129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lais du cinéma Lido - Visit Lido">
            <a:extLst>
              <a:ext uri="{FF2B5EF4-FFF2-40B4-BE49-F238E27FC236}">
                <a16:creationId xmlns:a16="http://schemas.microsoft.com/office/drawing/2014/main" id="{CCFF73D3-30EF-67E8-A5D5-1A7ECEE23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449" y="1567589"/>
            <a:ext cx="5005953" cy="33373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4EF8122B-B563-8994-4871-96D132FEC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870" y="3236240"/>
            <a:ext cx="5419241" cy="304832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124C7CD-EFF7-0FC8-F47B-4F7324647024}"/>
              </a:ext>
            </a:extLst>
          </p:cNvPr>
          <p:cNvSpPr txBox="1"/>
          <p:nvPr/>
        </p:nvSpPr>
        <p:spPr>
          <a:xfrm>
            <a:off x="6096000" y="387458"/>
            <a:ext cx="5973307" cy="954107"/>
          </a:xfrm>
          <a:prstGeom prst="rect">
            <a:avLst/>
          </a:prstGeom>
          <a:noFill/>
        </p:spPr>
        <p:txBody>
          <a:bodyPr wrap="square" rtlCol="0">
            <a:spAutoFit/>
          </a:bodyPr>
          <a:lstStyle/>
          <a:p>
            <a:pPr algn="ctr"/>
            <a:r>
              <a:rPr lang="fr-FR" sz="2800" dirty="0"/>
              <a:t>Cannes, Venise et Berlin: les festivals du cinéma</a:t>
            </a:r>
          </a:p>
        </p:txBody>
      </p:sp>
    </p:spTree>
    <p:extLst>
      <p:ext uri="{BB962C8B-B14F-4D97-AF65-F5344CB8AC3E}">
        <p14:creationId xmlns:p14="http://schemas.microsoft.com/office/powerpoint/2010/main" val="395764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A4E42-AFDE-3941-A404-497F39FA3BB1}"/>
              </a:ext>
            </a:extLst>
          </p:cNvPr>
          <p:cNvSpPr>
            <a:spLocks noGrp="1"/>
          </p:cNvSpPr>
          <p:nvPr>
            <p:ph type="title"/>
          </p:nvPr>
        </p:nvSpPr>
        <p:spPr/>
        <p:txBody>
          <a:bodyPr/>
          <a:lstStyle/>
          <a:p>
            <a:r>
              <a:rPr lang="fr-FR" sz="1800" b="1" dirty="0">
                <a:solidFill>
                  <a:srgbClr val="000000"/>
                </a:solidFill>
                <a:latin typeface="Garamond" panose="02020404030301010803" pitchFamily="18" charset="0"/>
                <a:ea typeface="Times New Roman" panose="02020603050405020304" pitchFamily="18" charset="0"/>
              </a:rPr>
              <a:t>4) </a:t>
            </a:r>
            <a:r>
              <a:rPr lang="fr-FR" sz="1800" b="1" dirty="0">
                <a:solidFill>
                  <a:srgbClr val="000000"/>
                </a:solidFill>
                <a:effectLst/>
                <a:latin typeface="Garamond" panose="02020404030301010803" pitchFamily="18" charset="0"/>
                <a:ea typeface="Times New Roman" panose="02020603050405020304" pitchFamily="18" charset="0"/>
              </a:rPr>
              <a:t>Festivals et politiques culturelles</a:t>
            </a:r>
            <a:br>
              <a:rPr lang="fr-FR" sz="1800" dirty="0">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916664B0-D47C-8FA4-6E57-8A751AE6730D}"/>
              </a:ext>
            </a:extLst>
          </p:cNvPr>
          <p:cNvSpPr>
            <a:spLocks noGrp="1"/>
          </p:cNvSpPr>
          <p:nvPr>
            <p:ph idx="1"/>
          </p:nvPr>
        </p:nvSpPr>
        <p:spPr>
          <a:xfrm>
            <a:off x="666750" y="1027906"/>
            <a:ext cx="10515600" cy="4351338"/>
          </a:xfrm>
        </p:spPr>
        <p:txBody>
          <a:bodyPr/>
          <a:lstStyle/>
          <a:p>
            <a:pPr>
              <a:buFont typeface="Wingdings" pitchFamily="2" charset="2"/>
              <a:buChar char="Ø"/>
            </a:pPr>
            <a:r>
              <a:rPr lang="fr-FR" dirty="0">
                <a:effectLst/>
                <a:latin typeface="Garamond" panose="02020404030301010803" pitchFamily="18" charset="0"/>
                <a:ea typeface="Calibri" panose="020F0502020204030204" pitchFamily="34" charset="0"/>
                <a:cs typeface="Times New Roman" panose="02020603050405020304" pitchFamily="18" charset="0"/>
              </a:rPr>
              <a:t>La « </a:t>
            </a:r>
            <a:r>
              <a:rPr lang="fr-FR" dirty="0" err="1">
                <a:effectLst/>
                <a:latin typeface="Garamond" panose="02020404030301010803" pitchFamily="18" charset="0"/>
                <a:ea typeface="Calibri" panose="020F0502020204030204" pitchFamily="34" charset="0"/>
                <a:cs typeface="Times New Roman" panose="02020603050405020304" pitchFamily="18" charset="0"/>
              </a:rPr>
              <a:t>festivalisation</a:t>
            </a:r>
            <a:r>
              <a:rPr lang="fr-FR" dirty="0">
                <a:effectLst/>
                <a:latin typeface="Garamond" panose="02020404030301010803" pitchFamily="18" charset="0"/>
                <a:ea typeface="Calibri" panose="020F0502020204030204" pitchFamily="34" charset="0"/>
                <a:cs typeface="Times New Roman" panose="02020603050405020304" pitchFamily="18" charset="0"/>
              </a:rPr>
              <a:t> » de la vie culturelle</a:t>
            </a:r>
            <a:r>
              <a:rPr lang="fr-FR" dirty="0">
                <a:effectLst/>
              </a:rPr>
              <a:t> </a:t>
            </a:r>
          </a:p>
          <a:p>
            <a:pPr>
              <a:buFont typeface="Wingdings" pitchFamily="2" charset="2"/>
              <a:buChar char="Ø"/>
            </a:pPr>
            <a:r>
              <a:rPr lang="fr-FR" dirty="0">
                <a:effectLst/>
                <a:latin typeface="Garamond" panose="02020404030301010803" pitchFamily="18" charset="0"/>
                <a:ea typeface="Times New Roman" panose="02020603050405020304" pitchFamily="18" charset="0"/>
              </a:rPr>
              <a:t>la territorialisation croissante des politiques culturelles= traduit leur institutionnalisation au sein des politiques des collectivités territoriales/ concurrence qui combine les échelles nationales et internationales. </a:t>
            </a:r>
          </a:p>
          <a:p>
            <a:pPr>
              <a:buFont typeface="Wingdings" pitchFamily="2" charset="2"/>
              <a:buChar char="Ø"/>
            </a:pPr>
            <a:r>
              <a:rPr lang="fr-FR" dirty="0">
                <a:effectLst/>
                <a:latin typeface="Garamond" panose="02020404030301010803" pitchFamily="18" charset="0"/>
                <a:ea typeface="Calibri" panose="020F0502020204030204" pitchFamily="34" charset="0"/>
                <a:cs typeface="Times New Roman" panose="02020603050405020304" pitchFamily="18" charset="0"/>
              </a:rPr>
              <a:t>Cerner le public dans toutes ses dimensions=  vrai enjeu</a:t>
            </a:r>
            <a:r>
              <a:rPr lang="fr-FR" dirty="0">
                <a:effectLst/>
              </a:rPr>
              <a:t> </a:t>
            </a:r>
            <a:endParaRPr lang="fr-FR" dirty="0">
              <a:effectLst/>
              <a:latin typeface="Times New Roman" panose="02020603050405020304" pitchFamily="18" charset="0"/>
              <a:ea typeface="Times New Roman" panose="02020603050405020304" pitchFamily="18" charset="0"/>
            </a:endParaRPr>
          </a:p>
          <a:p>
            <a:pPr>
              <a:buFont typeface="Wingdings" pitchFamily="2" charset="2"/>
              <a:buChar char="Ø"/>
            </a:pPr>
            <a:r>
              <a:rPr lang="fr-FR" dirty="0">
                <a:effectLst/>
                <a:latin typeface="Garamond" panose="02020404030301010803" pitchFamily="18" charset="0"/>
                <a:ea typeface="Times New Roman" panose="02020603050405020304" pitchFamily="18" charset="0"/>
              </a:rPr>
              <a:t>Le festival « reste, après deux siècles d’aventure, le type achevé du rituel de la religion culturelle » (Pascal Ory). </a:t>
            </a:r>
            <a:endParaRPr lang="fr-FR"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70630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0F52943A-9BFC-12EF-774E-30368A9E1672}"/>
              </a:ext>
            </a:extLst>
          </p:cNvPr>
          <p:cNvSpPr>
            <a:spLocks noGrp="1"/>
          </p:cNvSpPr>
          <p:nvPr>
            <p:ph type="subTitle" idx="1"/>
          </p:nvPr>
        </p:nvSpPr>
        <p:spPr>
          <a:xfrm>
            <a:off x="605790" y="1509554"/>
            <a:ext cx="9399270" cy="3838892"/>
          </a:xfrm>
        </p:spPr>
        <p:txBody>
          <a:bodyPr>
            <a:noAutofit/>
          </a:bodyPr>
          <a:lstStyle/>
          <a:p>
            <a:pPr algn="just"/>
            <a:r>
              <a:rPr lang="fr-FR" sz="1600" dirty="0">
                <a:effectLst/>
                <a:latin typeface="Garamond" panose="02020404030301010803" pitchFamily="18" charset="0"/>
                <a:ea typeface="Calibri" panose="020F0502020204030204" pitchFamily="34" charset="0"/>
                <a:cs typeface="Times New Roman" panose="02020603050405020304" pitchFamily="18" charset="0"/>
              </a:rPr>
              <a:t>- </a:t>
            </a:r>
            <a:r>
              <a:rPr lang="fr-FR" b="1" dirty="0">
                <a:effectLst/>
                <a:latin typeface="Garamond" panose="02020404030301010803" pitchFamily="18" charset="0"/>
                <a:ea typeface="Calibri" panose="020F0502020204030204" pitchFamily="34" charset="0"/>
                <a:cs typeface="Times New Roman" panose="02020603050405020304" pitchFamily="18" charset="0"/>
              </a:rPr>
              <a:t>7300 festivals ont connu une </a:t>
            </a:r>
            <a:r>
              <a:rPr lang="fr-FR" b="1" dirty="0" err="1">
                <a:effectLst/>
                <a:latin typeface="Garamond" panose="02020404030301010803" pitchFamily="18" charset="0"/>
                <a:ea typeface="Calibri" panose="020F0502020204030204" pitchFamily="34" charset="0"/>
                <a:cs typeface="Times New Roman" panose="02020603050405020304" pitchFamily="18" charset="0"/>
              </a:rPr>
              <a:t>édition</a:t>
            </a:r>
            <a:r>
              <a:rPr lang="fr-FR" b="1" dirty="0">
                <a:effectLst/>
                <a:latin typeface="Garamond" panose="02020404030301010803" pitchFamily="18" charset="0"/>
                <a:ea typeface="Calibri" panose="020F0502020204030204" pitchFamily="34" charset="0"/>
                <a:cs typeface="Times New Roman" panose="02020603050405020304" pitchFamily="18" charset="0"/>
              </a:rPr>
              <a:t> en 2019, </a:t>
            </a:r>
            <a:r>
              <a:rPr lang="fr-FR" b="1" dirty="0">
                <a:latin typeface="Garamond" panose="02020404030301010803" pitchFamily="18" charset="0"/>
                <a:ea typeface="Calibri" panose="020F0502020204030204" pitchFamily="34" charset="0"/>
                <a:cs typeface="Times New Roman" panose="02020603050405020304" pitchFamily="18" charset="0"/>
              </a:rPr>
              <a:t>diversité des tailles, des propositions, des durées</a:t>
            </a:r>
          </a:p>
          <a:p>
            <a:pPr algn="just"/>
            <a:r>
              <a:rPr lang="fr-FR" b="1" dirty="0">
                <a:effectLst/>
                <a:latin typeface="Garamond" panose="02020404030301010803" pitchFamily="18" charset="0"/>
                <a:ea typeface="Calibri" panose="020F0502020204030204" pitchFamily="34" charset="0"/>
                <a:cs typeface="Times New Roman" panose="02020603050405020304" pitchFamily="18" charset="0"/>
              </a:rPr>
              <a:t>- Chorégies </a:t>
            </a:r>
            <a:r>
              <a:rPr lang="fr-FR" b="1" dirty="0">
                <a:solidFill>
                  <a:srgbClr val="111111"/>
                </a:solidFill>
                <a:effectLst/>
                <a:latin typeface="Garamond" panose="02020404030301010803" pitchFamily="18" charset="0"/>
                <a:ea typeface="Calibri" panose="020F0502020204030204" pitchFamily="34" charset="0"/>
              </a:rPr>
              <a:t>fondé en 1869 par le compositeur Hector Berlioz (Lyrique)</a:t>
            </a:r>
            <a:endParaRPr lang="fr-FR" b="1"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fr-FR" b="1" dirty="0">
                <a:effectLst/>
                <a:latin typeface="Garamond" panose="02020404030301010803" pitchFamily="18" charset="0"/>
                <a:ea typeface="Calibri" panose="020F0502020204030204" pitchFamily="34" charset="0"/>
                <a:cs typeface="Times New Roman" panose="02020603050405020304" pitchFamily="18" charset="0"/>
              </a:rPr>
              <a:t>- </a:t>
            </a:r>
            <a:r>
              <a:rPr lang="fr-FR" b="1" dirty="0">
                <a:solidFill>
                  <a:srgbClr val="111111"/>
                </a:solidFill>
                <a:latin typeface="Garamond" panose="02020404030301010803" pitchFamily="18" charset="0"/>
                <a:ea typeface="Calibri" panose="020F0502020204030204" pitchFamily="34" charset="0"/>
                <a:cs typeface="Times New Roman" panose="02020603050405020304" pitchFamily="18" charset="0"/>
              </a:rPr>
              <a:t>L</a:t>
            </a:r>
            <a:r>
              <a:rPr lang="fr-FR" b="1" dirty="0">
                <a:solidFill>
                  <a:srgbClr val="111111"/>
                </a:solidFill>
                <a:effectLst/>
                <a:latin typeface="Garamond" panose="02020404030301010803" pitchFamily="18" charset="0"/>
                <a:ea typeface="Calibri" panose="020F0502020204030204" pitchFamily="34" charset="0"/>
              </a:rPr>
              <a:t>e Festival des filets bleus à Concarneau dans le Finistère, crée en 1902 (Pêche)</a:t>
            </a:r>
          </a:p>
          <a:p>
            <a:pPr algn="just"/>
            <a:r>
              <a:rPr lang="fr-FR" b="1" dirty="0">
                <a:effectLst/>
                <a:latin typeface="Garamond" panose="02020404030301010803" pitchFamily="18" charset="0"/>
                <a:ea typeface="Calibri" panose="020F0502020204030204" pitchFamily="34" charset="0"/>
                <a:cs typeface="Times New Roman" panose="02020603050405020304" pitchFamily="18" charset="0"/>
              </a:rPr>
              <a:t>-</a:t>
            </a:r>
            <a:r>
              <a:rPr lang="fr-FR" b="1" dirty="0">
                <a:solidFill>
                  <a:srgbClr val="111111"/>
                </a:solidFill>
                <a:effectLst/>
                <a:latin typeface="Garamond" panose="02020404030301010803" pitchFamily="18" charset="0"/>
                <a:ea typeface="Times New Roman" panose="02020603050405020304" pitchFamily="18" charset="0"/>
              </a:rPr>
              <a:t> </a:t>
            </a:r>
            <a:r>
              <a:rPr lang="fr-FR" b="1" dirty="0">
                <a:solidFill>
                  <a:srgbClr val="111111"/>
                </a:solidFill>
                <a:latin typeface="Garamond" panose="02020404030301010803" pitchFamily="18" charset="0"/>
                <a:ea typeface="Times New Roman" panose="02020603050405020304" pitchFamily="18" charset="0"/>
              </a:rPr>
              <a:t>L</a:t>
            </a:r>
            <a:r>
              <a:rPr lang="fr-FR" b="1" dirty="0">
                <a:solidFill>
                  <a:srgbClr val="111111"/>
                </a:solidFill>
                <a:effectLst/>
                <a:latin typeface="Garamond" panose="02020404030301010803" pitchFamily="18" charset="0"/>
                <a:ea typeface="Times New Roman" panose="02020603050405020304" pitchFamily="18" charset="0"/>
              </a:rPr>
              <a:t>e festival interceltique de Lorient qui accueille jusqu'à 800 000 visiteurs chaque année autour de toutes les formes de musiques issues des pays celtiques</a:t>
            </a:r>
            <a:r>
              <a:rPr lang="fr-FR" b="1" dirty="0">
                <a:effectLst/>
                <a:latin typeface="Garamond" panose="02020404030301010803" pitchFamily="18" charset="0"/>
              </a:rPr>
              <a:t>  (musique)</a:t>
            </a:r>
            <a:endParaRPr lang="fr-FR" b="1"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fr-FR" b="1" dirty="0">
                <a:effectLst/>
                <a:latin typeface="Garamond" panose="02020404030301010803" pitchFamily="18" charset="0"/>
                <a:ea typeface="Calibri" panose="020F0502020204030204" pitchFamily="34" charset="0"/>
                <a:cs typeface="Times New Roman" panose="02020603050405020304" pitchFamily="18" charset="0"/>
              </a:rPr>
              <a:t> </a:t>
            </a:r>
            <a:endParaRPr lang="fr-FR" b="1" dirty="0">
              <a:latin typeface="Garamond" panose="02020404030301010803" pitchFamily="18" charset="0"/>
            </a:endParaRPr>
          </a:p>
        </p:txBody>
      </p:sp>
      <p:sp>
        <p:nvSpPr>
          <p:cNvPr id="6" name="ZoneTexte 5">
            <a:extLst>
              <a:ext uri="{FF2B5EF4-FFF2-40B4-BE49-F238E27FC236}">
                <a16:creationId xmlns:a16="http://schemas.microsoft.com/office/drawing/2014/main" id="{833C0516-313B-E956-ED4A-9D4C4D717BA4}"/>
              </a:ext>
            </a:extLst>
          </p:cNvPr>
          <p:cNvSpPr txBox="1"/>
          <p:nvPr/>
        </p:nvSpPr>
        <p:spPr>
          <a:xfrm>
            <a:off x="605790" y="605790"/>
            <a:ext cx="8366760" cy="523220"/>
          </a:xfrm>
          <a:prstGeom prst="rect">
            <a:avLst/>
          </a:prstGeom>
          <a:noFill/>
        </p:spPr>
        <p:txBody>
          <a:bodyPr wrap="square" rtlCol="0">
            <a:spAutoFit/>
          </a:bodyPr>
          <a:lstStyle/>
          <a:p>
            <a:r>
              <a:rPr lang="fr-FR" sz="2800" b="1" dirty="0"/>
              <a:t>Quelques données chiffrées</a:t>
            </a:r>
          </a:p>
        </p:txBody>
      </p:sp>
    </p:spTree>
    <p:extLst>
      <p:ext uri="{BB962C8B-B14F-4D97-AF65-F5344CB8AC3E}">
        <p14:creationId xmlns:p14="http://schemas.microsoft.com/office/powerpoint/2010/main" val="24854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407C85D-5FCC-3CC5-A501-E97016470DA8}"/>
              </a:ext>
            </a:extLst>
          </p:cNvPr>
          <p:cNvPicPr>
            <a:picLocks noChangeAspect="1"/>
          </p:cNvPicPr>
          <p:nvPr/>
        </p:nvPicPr>
        <p:blipFill>
          <a:blip r:embed="rId2"/>
          <a:stretch>
            <a:fillRect/>
          </a:stretch>
        </p:blipFill>
        <p:spPr>
          <a:xfrm>
            <a:off x="3016797" y="0"/>
            <a:ext cx="6158405" cy="6858000"/>
          </a:xfrm>
          <a:prstGeom prst="rect">
            <a:avLst/>
          </a:prstGeom>
        </p:spPr>
      </p:pic>
    </p:spTree>
    <p:extLst>
      <p:ext uri="{BB962C8B-B14F-4D97-AF65-F5344CB8AC3E}">
        <p14:creationId xmlns:p14="http://schemas.microsoft.com/office/powerpoint/2010/main" val="250911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2C24FC-3789-61DF-80E4-79BD598EAEA1}"/>
              </a:ext>
            </a:extLst>
          </p:cNvPr>
          <p:cNvPicPr>
            <a:picLocks noChangeAspect="1"/>
          </p:cNvPicPr>
          <p:nvPr/>
        </p:nvPicPr>
        <p:blipFill rotWithShape="1">
          <a:blip r:embed="rId2"/>
          <a:srcRect l="4158" t="8724" r="5163" b="30621"/>
          <a:stretch/>
        </p:blipFill>
        <p:spPr>
          <a:xfrm>
            <a:off x="2934346" y="287161"/>
            <a:ext cx="6323308" cy="6570839"/>
          </a:xfrm>
          <a:prstGeom prst="rect">
            <a:avLst/>
          </a:prstGeom>
        </p:spPr>
      </p:pic>
    </p:spTree>
    <p:extLst>
      <p:ext uri="{BB962C8B-B14F-4D97-AF65-F5344CB8AC3E}">
        <p14:creationId xmlns:p14="http://schemas.microsoft.com/office/powerpoint/2010/main" val="217364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A7DCE-87B5-C521-F3FA-45E09E86C24F}"/>
              </a:ext>
            </a:extLst>
          </p:cNvPr>
          <p:cNvSpPr>
            <a:spLocks noGrp="1"/>
          </p:cNvSpPr>
          <p:nvPr>
            <p:ph type="title"/>
          </p:nvPr>
        </p:nvSpPr>
        <p:spPr/>
        <p:txBody>
          <a:bodyPr/>
          <a:lstStyle/>
          <a:p>
            <a:r>
              <a:rPr lang="fr-FR" dirty="0"/>
              <a:t>Définitions « festival »</a:t>
            </a:r>
          </a:p>
        </p:txBody>
      </p:sp>
      <p:sp>
        <p:nvSpPr>
          <p:cNvPr id="3" name="Espace réservé du contenu 2">
            <a:extLst>
              <a:ext uri="{FF2B5EF4-FFF2-40B4-BE49-F238E27FC236}">
                <a16:creationId xmlns:a16="http://schemas.microsoft.com/office/drawing/2014/main" id="{F53A633A-71EF-C9E6-DC3D-4A1E04207055}"/>
              </a:ext>
            </a:extLst>
          </p:cNvPr>
          <p:cNvSpPr>
            <a:spLocks noGrp="1"/>
          </p:cNvSpPr>
          <p:nvPr>
            <p:ph idx="1"/>
          </p:nvPr>
        </p:nvSpPr>
        <p:spPr/>
        <p:txBody>
          <a:bodyPr>
            <a:noAutofit/>
          </a:bodyPr>
          <a:lstStyle/>
          <a:p>
            <a:pPr>
              <a:buFont typeface="Wingdings" pitchFamily="2" charset="2"/>
              <a:buChar char="Ø"/>
            </a:pPr>
            <a:r>
              <a:rPr lang="fr-FR" sz="2400" dirty="0">
                <a:effectLst/>
                <a:latin typeface="Garamond" panose="02020404030301010803" pitchFamily="18" charset="0"/>
                <a:ea typeface="Calibri" panose="020F0502020204030204" pitchFamily="34" charset="0"/>
                <a:cs typeface="Times New Roman" panose="02020603050405020304" pitchFamily="18" charset="0"/>
              </a:rPr>
              <a:t>Une manifestation qui s’organise autour des trois unités : unité́ de temps (un temps ), resserré dans l’année et récurrent), unité́ d’action (une ligne artistique directrice) et unité́ de lieu (un territoire d’implantation). </a:t>
            </a:r>
          </a:p>
          <a:p>
            <a:pPr>
              <a:buFont typeface="Wingdings" pitchFamily="2" charset="2"/>
              <a:buChar char="Ø"/>
            </a:pPr>
            <a:r>
              <a:rPr lang="fr-FR" sz="2400" dirty="0">
                <a:effectLst/>
                <a:latin typeface="Garamond" panose="02020404030301010803" pitchFamily="18" charset="0"/>
                <a:ea typeface="Calibri" panose="020F0502020204030204" pitchFamily="34" charset="0"/>
                <a:cs typeface="Times New Roman" panose="02020603050405020304" pitchFamily="18" charset="0"/>
              </a:rPr>
              <a:t>varier en fonction des domaines artistiques proposés</a:t>
            </a:r>
            <a:r>
              <a:rPr lang="fr-FR" sz="2400" dirty="0">
                <a:effectLst/>
              </a:rPr>
              <a:t> </a:t>
            </a:r>
          </a:p>
          <a:p>
            <a:pPr marL="0" indent="0">
              <a:buNone/>
            </a:pPr>
            <a:endParaRPr lang="fr-FR" sz="2400" dirty="0">
              <a:effectLst/>
            </a:endParaRPr>
          </a:p>
          <a:p>
            <a:pPr>
              <a:buFont typeface="Wingdings" pitchFamily="2" charset="2"/>
              <a:buChar char="Ø"/>
            </a:pPr>
            <a:r>
              <a:rPr lang="fr-FR" sz="2400" dirty="0">
                <a:effectLst/>
                <a:latin typeface="Garamond" panose="02020404030301010803" pitchFamily="18" charset="0"/>
                <a:ea typeface="Calibri" panose="020F0502020204030204" pitchFamily="34" charset="0"/>
                <a:cs typeface="Times New Roman" panose="02020603050405020304" pitchFamily="18" charset="0"/>
              </a:rPr>
              <a:t>taxe parafiscale </a:t>
            </a:r>
            <a:r>
              <a:rPr lang="fr-FR" sz="2400" dirty="0" err="1">
                <a:effectLst/>
                <a:latin typeface="Garamond" panose="02020404030301010803" pitchFamily="18" charset="0"/>
                <a:ea typeface="Calibri" panose="020F0502020204030204" pitchFamily="34" charset="0"/>
                <a:cs typeface="Times New Roman" panose="02020603050405020304" pitchFamily="18" charset="0"/>
              </a:rPr>
              <a:t>versée</a:t>
            </a:r>
            <a:r>
              <a:rPr lang="fr-FR" sz="2400" dirty="0">
                <a:effectLst/>
                <a:latin typeface="Garamond" panose="02020404030301010803" pitchFamily="18" charset="0"/>
                <a:ea typeface="Calibri" panose="020F0502020204030204" pitchFamily="34" charset="0"/>
                <a:cs typeface="Times New Roman" panose="02020603050405020304" pitchFamily="18" charset="0"/>
              </a:rPr>
              <a:t> au CNV (Centre national des Variétés</a:t>
            </a:r>
            <a:r>
              <a:rPr lang="fr-FR" sz="2400" dirty="0">
                <a:latin typeface="Garamond" panose="02020404030301010803" pitchFamily="18" charset="0"/>
                <a:ea typeface="Calibri" panose="020F0502020204030204" pitchFamily="34" charset="0"/>
                <a:cs typeface="Times New Roman" panose="02020603050405020304" pitchFamily="18" charset="0"/>
              </a:rPr>
              <a:t>)</a:t>
            </a:r>
          </a:p>
          <a:p>
            <a:pPr marL="0" indent="0">
              <a:buNone/>
            </a:pPr>
            <a:endParaRPr lang="fr-FR" sz="2400" dirty="0">
              <a:latin typeface="Garamond" panose="02020404030301010803" pitchFamily="18" charset="0"/>
              <a:cs typeface="Times New Roman" panose="02020603050405020304" pitchFamily="18" charset="0"/>
            </a:endParaRPr>
          </a:p>
          <a:p>
            <a:pPr>
              <a:buFont typeface="Wingdings" pitchFamily="2" charset="2"/>
              <a:buChar char="Ø"/>
            </a:pPr>
            <a:r>
              <a:rPr lang="fr-FR" sz="2400" dirty="0">
                <a:effectLst/>
                <a:latin typeface="Garamond" panose="02020404030301010803" pitchFamily="18" charset="0"/>
                <a:ea typeface="Calibri" panose="020F0502020204030204" pitchFamily="34" charset="0"/>
                <a:cs typeface="Times New Roman" panose="02020603050405020304" pitchFamily="18" charset="0"/>
              </a:rPr>
              <a:t>Pascal Ory, définition</a:t>
            </a:r>
            <a:r>
              <a:rPr lang="fr-FR" sz="2400" dirty="0">
                <a:latin typeface="Garamond" panose="02020404030301010803" pitchFamily="18" charset="0"/>
                <a:ea typeface="Calibri" panose="020F0502020204030204" pitchFamily="34" charset="0"/>
                <a:cs typeface="Times New Roman" panose="02020603050405020304" pitchFamily="18" charset="0"/>
              </a:rPr>
              <a:t> </a:t>
            </a:r>
            <a:r>
              <a:rPr lang="fr-FR" sz="2400" i="1" dirty="0">
                <a:effectLst/>
                <a:latin typeface="Garamond" panose="02020404030301010803" pitchFamily="18" charset="0"/>
                <a:ea typeface="Calibri" panose="020F0502020204030204" pitchFamily="34" charset="0"/>
                <a:cs typeface="Times New Roman" panose="02020603050405020304" pitchFamily="18" charset="0"/>
              </a:rPr>
              <a:t>festival </a:t>
            </a:r>
            <a:r>
              <a:rPr lang="fr-FR" sz="2400" i="1" dirty="0">
                <a:latin typeface="Garamond" panose="02020404030301010803" pitchFamily="18" charset="0"/>
                <a:ea typeface="Calibri" panose="020F0502020204030204" pitchFamily="34" charset="0"/>
                <a:cs typeface="Times New Roman" panose="02020603050405020304" pitchFamily="18" charset="0"/>
              </a:rPr>
              <a:t>:</a:t>
            </a:r>
            <a:r>
              <a:rPr lang="fr-FR" sz="2400" dirty="0">
                <a:effectLst/>
                <a:latin typeface="Garamond" panose="02020404030301010803" pitchFamily="18" charset="0"/>
                <a:ea typeface="Calibri" panose="020F0502020204030204" pitchFamily="34" charset="0"/>
                <a:cs typeface="Times New Roman" panose="02020603050405020304" pitchFamily="18" charset="0"/>
              </a:rPr>
              <a:t>  terme anglais qui ne prend son sens actuel qu’à partir du moment où il est adopté hors de son pays d’origine, pour un usage qui dépasse le sens original et dont peuvent rendre compte d’autres termes d’acceptation locale </a:t>
            </a:r>
            <a:endParaRPr lang="fr-FR" sz="2400" dirty="0"/>
          </a:p>
        </p:txBody>
      </p:sp>
    </p:spTree>
    <p:extLst>
      <p:ext uri="{BB962C8B-B14F-4D97-AF65-F5344CB8AC3E}">
        <p14:creationId xmlns:p14="http://schemas.microsoft.com/office/powerpoint/2010/main" val="106153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0675384-2C43-149F-3594-BC30FE8AF4DE}"/>
              </a:ext>
            </a:extLst>
          </p:cNvPr>
          <p:cNvSpPr txBox="1"/>
          <p:nvPr/>
        </p:nvSpPr>
        <p:spPr>
          <a:xfrm>
            <a:off x="273804" y="474345"/>
            <a:ext cx="11256935" cy="5909310"/>
          </a:xfrm>
          <a:prstGeom prst="rect">
            <a:avLst/>
          </a:prstGeom>
          <a:noFill/>
        </p:spPr>
        <p:txBody>
          <a:bodyPr wrap="square">
            <a:spAutoFit/>
          </a:bodyPr>
          <a:lstStyle/>
          <a:p>
            <a:pPr algn="just">
              <a:buFont typeface="Arial" panose="020B0604020202020204" pitchFamily="34" charset="0"/>
              <a:buChar char="•"/>
            </a:pPr>
            <a:r>
              <a:rPr lang="fr-FR" b="1" i="0" u="none" strike="noStrike" dirty="0">
                <a:solidFill>
                  <a:srgbClr val="D2222D"/>
                </a:solidFill>
                <a:effectLst/>
                <a:latin typeface="Arial" panose="020B0604020202020204" pitchFamily="34" charset="0"/>
                <a:hlinkClick r:id="rId2"/>
              </a:rPr>
              <a:t>FESTIVAL</a:t>
            </a:r>
            <a:r>
              <a:rPr lang="fr-FR" b="0" i="0" u="none" strike="noStrike" dirty="0">
                <a:solidFill>
                  <a:srgbClr val="000000"/>
                </a:solidFill>
                <a:effectLst/>
                <a:latin typeface="Arial" panose="020B0604020202020204" pitchFamily="34" charset="0"/>
                <a:hlinkClick r:id="rId2"/>
              </a:rPr>
              <a:t>, subst. masc.</a:t>
            </a:r>
            <a:endParaRPr lang="fr-FR" b="0" i="0" u="none" strike="noStrike" dirty="0">
              <a:solidFill>
                <a:srgbClr val="000000"/>
              </a:solidFill>
              <a:effectLst/>
              <a:latin typeface="Arial" panose="020B0604020202020204" pitchFamily="34" charset="0"/>
            </a:endParaRPr>
          </a:p>
          <a:p>
            <a:pPr algn="just"/>
            <a:r>
              <a:rPr lang="fr-FR" b="1" i="0" u="none" strike="noStrike" dirty="0">
                <a:solidFill>
                  <a:srgbClr val="000000"/>
                </a:solidFill>
                <a:effectLst/>
                <a:latin typeface="arial" panose="020B0604020202020204" pitchFamily="34" charset="0"/>
              </a:rPr>
              <a:t>A.−</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Vieilli.</a:t>
            </a:r>
            <a:r>
              <a:rPr lang="fr-FR" b="0" i="0" u="none" strike="noStrike" dirty="0">
                <a:solidFill>
                  <a:srgbClr val="000000"/>
                </a:solidFill>
                <a:effectLst/>
                <a:latin typeface="arial" panose="020B0604020202020204" pitchFamily="34" charset="0"/>
              </a:rPr>
              <a:t> </a:t>
            </a:r>
            <a:r>
              <a:rPr lang="fr-FR" b="0" i="0" u="none" strike="noStrike" dirty="0">
                <a:solidFill>
                  <a:srgbClr val="000000"/>
                </a:solidFill>
                <a:effectLst/>
                <a:highlight>
                  <a:srgbClr val="FFFF00"/>
                </a:highlight>
                <a:latin typeface="arial" panose="020B0604020202020204" pitchFamily="34" charset="0"/>
              </a:rPr>
              <a:t>Fête</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Il est bien probable que je vais rester ici jusqu'à la fin de janvier. Mais quel festival, quand je reviendrai près de vous! Il me tarde d'y être </a:t>
            </a:r>
            <a:r>
              <a:rPr lang="fr-FR" b="0" i="0" u="none" strike="noStrike" dirty="0">
                <a:solidFill>
                  <a:srgbClr val="000000"/>
                </a:solidFill>
                <a:effectLst/>
                <a:latin typeface="arial" panose="020B0604020202020204" pitchFamily="34" charset="0"/>
              </a:rPr>
              <a:t>(</a:t>
            </a:r>
            <a:r>
              <a:rPr lang="fr-FR" b="0" i="0" u="none" strike="noStrike" dirty="0" err="1">
                <a:solidFill>
                  <a:srgbClr val="000000"/>
                </a:solidFill>
                <a:effectLst/>
                <a:latin typeface="arial" panose="020B0604020202020204" pitchFamily="34" charset="0"/>
              </a:rPr>
              <a:t>Flaub</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Corresp.,</a:t>
            </a:r>
            <a:r>
              <a:rPr lang="fr-FR" b="0" i="0" u="none" strike="noStrike" dirty="0">
                <a:solidFill>
                  <a:srgbClr val="000000"/>
                </a:solidFill>
                <a:effectLst/>
                <a:latin typeface="arial" panose="020B0604020202020204" pitchFamily="34" charset="0"/>
              </a:rPr>
              <a:t>1876, p. 370).</a:t>
            </a:r>
          </a:p>
          <a:p>
            <a:pPr algn="just"/>
            <a:endParaRPr lang="fr-FR" b="0" i="0" u="none" strike="noStrike" dirty="0">
              <a:solidFill>
                <a:srgbClr val="000000"/>
              </a:solidFill>
              <a:effectLst/>
              <a:latin typeface="arial" panose="020B0604020202020204" pitchFamily="34" charset="0"/>
            </a:endParaRPr>
          </a:p>
          <a:p>
            <a:pPr algn="just"/>
            <a:r>
              <a:rPr lang="fr-FR" b="1" i="0" u="none" strike="noStrike" dirty="0">
                <a:solidFill>
                  <a:srgbClr val="000000"/>
                </a:solidFill>
                <a:effectLst/>
                <a:latin typeface="arial" panose="020B0604020202020204" pitchFamily="34" charset="0"/>
              </a:rPr>
              <a:t>B.−</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Usuel.</a:t>
            </a:r>
            <a:r>
              <a:rPr lang="fr-FR" b="0" i="0" u="none" strike="noStrike" dirty="0">
                <a:solidFill>
                  <a:srgbClr val="000000"/>
                </a:solidFill>
                <a:effectLst/>
                <a:highlight>
                  <a:srgbClr val="FFFF00"/>
                </a:highlight>
                <a:latin typeface="arial" panose="020B0604020202020204" pitchFamily="34" charset="0"/>
              </a:rPr>
              <a:t> Série périodique de manifestations musicales, de caractère exceptionnel, tant par la qualité des artistes que par le cadre dans lequel elles se déroulent et l'intérêt des œuvres exécutées </a:t>
            </a:r>
            <a:r>
              <a:rPr lang="fr-FR" b="0" i="0" u="none" strike="noStrike" dirty="0">
                <a:solidFill>
                  <a:srgbClr val="000000"/>
                </a:solidFill>
                <a:effectLst/>
                <a:latin typeface="arial" panose="020B0604020202020204" pitchFamily="34" charset="0"/>
              </a:rPr>
              <a:t>(d'apr. </a:t>
            </a:r>
            <a:r>
              <a:rPr lang="fr-FR" b="0" i="1" u="none" strike="noStrike" dirty="0">
                <a:solidFill>
                  <a:srgbClr val="000000"/>
                </a:solidFill>
                <a:effectLst/>
                <a:latin typeface="arial" panose="020B0604020202020204" pitchFamily="34" charset="0"/>
              </a:rPr>
              <a:t>Mus.</a:t>
            </a:r>
            <a:r>
              <a:rPr lang="fr-FR" b="0" i="0" u="none" strike="noStrike" dirty="0">
                <a:solidFill>
                  <a:srgbClr val="000000"/>
                </a:solidFill>
                <a:effectLst/>
                <a:latin typeface="arial" panose="020B0604020202020204" pitchFamily="34" charset="0"/>
              </a:rPr>
              <a:t> 1976). </a:t>
            </a:r>
            <a:r>
              <a:rPr lang="fr-FR" b="0" i="1" u="none" strike="noStrike" dirty="0">
                <a:solidFill>
                  <a:srgbClr val="000000"/>
                </a:solidFill>
                <a:effectLst/>
                <a:latin typeface="arial" panose="020B0604020202020204" pitchFamily="34" charset="0"/>
              </a:rPr>
              <a:t>Festival de Strasbourg, de Bayreuth; association européenne des festivals de musique.</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Au festival d'Aix-en-Provence (...) le comité régional de </a:t>
            </a:r>
            <a:r>
              <a:rPr lang="fr-FR" b="0" i="1" u="none" strike="noStrike" dirty="0" err="1">
                <a:solidFill>
                  <a:srgbClr val="000000"/>
                </a:solidFill>
                <a:effectLst/>
                <a:latin typeface="arial" panose="020B0604020202020204" pitchFamily="34" charset="0"/>
              </a:rPr>
              <a:t>l'</a:t>
            </a:r>
            <a:r>
              <a:rPr lang="fr-FR" b="0" i="0" u="none" strike="noStrike" dirty="0" err="1">
                <a:solidFill>
                  <a:srgbClr val="000000"/>
                </a:solidFill>
                <a:effectLst/>
                <a:latin typeface="arial" panose="020B0604020202020204" pitchFamily="34" charset="0"/>
              </a:rPr>
              <a:t>unesco</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organisait un débat. La musique concrète était mise sur la sellette en même temps que la musique dodécaphonique</a:t>
            </a:r>
            <a:r>
              <a:rPr lang="fr-FR" b="0" i="0" u="none" strike="noStrike" dirty="0">
                <a:solidFill>
                  <a:srgbClr val="000000"/>
                </a:solidFill>
                <a:effectLst/>
                <a:latin typeface="arial" panose="020B0604020202020204" pitchFamily="34" charset="0"/>
              </a:rPr>
              <a:t> (Schaeffer, </a:t>
            </a:r>
            <a:r>
              <a:rPr lang="fr-FR" b="0" i="1" u="none" strike="noStrike" dirty="0">
                <a:solidFill>
                  <a:srgbClr val="000000"/>
                </a:solidFill>
                <a:effectLst/>
                <a:latin typeface="arial" panose="020B0604020202020204" pitchFamily="34" charset="0"/>
              </a:rPr>
              <a:t>Rech. mus. concr.,</a:t>
            </a:r>
            <a:r>
              <a:rPr lang="fr-FR" b="0" i="0" u="none" strike="noStrike" dirty="0">
                <a:solidFill>
                  <a:srgbClr val="000000"/>
                </a:solidFill>
                <a:effectLst/>
                <a:latin typeface="arial" panose="020B0604020202020204" pitchFamily="34" charset="0"/>
              </a:rPr>
              <a:t>1952, p. 114):... </a:t>
            </a:r>
            <a:r>
              <a:rPr lang="fr-FR" b="0" i="0" u="none" strike="noStrike" dirty="0">
                <a:solidFill>
                  <a:srgbClr val="000000"/>
                </a:solidFill>
                <a:effectLst/>
                <a:highlight>
                  <a:srgbClr val="FFFF00"/>
                </a:highlight>
                <a:latin typeface="arial" panose="020B0604020202020204" pitchFamily="34" charset="0"/>
              </a:rPr>
              <a:t>la composition homogène d'un programme consacré à un auteur, à un pays, à une forme musicale est un élément neuf, très apprécié aujourd'hui. Un </a:t>
            </a:r>
            <a:r>
              <a:rPr lang="fr-FR" b="1" i="0" u="none" strike="noStrike" dirty="0">
                <a:solidFill>
                  <a:srgbClr val="000000"/>
                </a:solidFill>
                <a:effectLst/>
                <a:highlight>
                  <a:srgbClr val="FFFF00"/>
                </a:highlight>
                <a:latin typeface="arial" panose="020B0604020202020204" pitchFamily="34" charset="0"/>
              </a:rPr>
              <a:t>festival </a:t>
            </a:r>
            <a:r>
              <a:rPr lang="fr-FR" b="0" i="0" u="none" strike="noStrike" dirty="0">
                <a:solidFill>
                  <a:srgbClr val="000000"/>
                </a:solidFill>
                <a:effectLst/>
                <a:highlight>
                  <a:srgbClr val="FFFF00"/>
                </a:highlight>
                <a:latin typeface="arial" panose="020B0604020202020204" pitchFamily="34" charset="0"/>
              </a:rPr>
              <a:t>de musique russe, de musique de danse, un tableau musical historique sont pour le public un attrait. </a:t>
            </a:r>
            <a:r>
              <a:rPr lang="fr-FR" b="0" i="1" u="none" strike="noStrike" dirty="0">
                <a:solidFill>
                  <a:srgbClr val="000000"/>
                </a:solidFill>
                <a:effectLst/>
                <a:highlight>
                  <a:srgbClr val="FFFF00"/>
                </a:highlight>
                <a:latin typeface="arial" panose="020B0604020202020204" pitchFamily="34" charset="0"/>
              </a:rPr>
              <a:t>Arts et litt.,</a:t>
            </a:r>
            <a:r>
              <a:rPr lang="fr-FR" b="0" i="0" u="none" strike="noStrike" dirty="0">
                <a:solidFill>
                  <a:srgbClr val="000000"/>
                </a:solidFill>
                <a:effectLst/>
                <a:highlight>
                  <a:srgbClr val="FFFF00"/>
                </a:highlight>
                <a:latin typeface="arial" panose="020B0604020202020204" pitchFamily="34" charset="0"/>
              </a:rPr>
              <a:t>1936, p. 8015.</a:t>
            </a:r>
          </a:p>
          <a:p>
            <a:pPr algn="just"/>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P. </a:t>
            </a:r>
            <a:r>
              <a:rPr lang="fr-FR" b="0" i="1" u="none" strike="noStrike" dirty="0" err="1">
                <a:solidFill>
                  <a:srgbClr val="000000"/>
                </a:solidFill>
                <a:effectLst/>
                <a:latin typeface="arial" panose="020B0604020202020204" pitchFamily="34" charset="0"/>
              </a:rPr>
              <a:t>ext</a:t>
            </a:r>
            <a:r>
              <a:rPr lang="fr-FR" b="0" i="1" u="none" strike="noStrike" dirty="0">
                <a:solidFill>
                  <a:srgbClr val="000000"/>
                </a:solidFill>
                <a:effectLst/>
                <a:latin typeface="arial" panose="020B0604020202020204" pitchFamily="34" charset="0"/>
              </a:rPr>
              <a:t>.</a:t>
            </a:r>
            <a:r>
              <a:rPr lang="fr-FR" b="0" i="0" u="none" strike="noStrike" dirty="0">
                <a:solidFill>
                  <a:srgbClr val="000000"/>
                </a:solidFill>
                <a:effectLst/>
                <a:latin typeface="arial" panose="020B0604020202020204" pitchFamily="34" charset="0"/>
              </a:rPr>
              <a:t> Série de représentations au cours desquelles sont présentés des spectacles ou des œuvres d'art. </a:t>
            </a:r>
            <a:r>
              <a:rPr lang="fr-FR" b="0" i="1" u="none" strike="noStrike" dirty="0">
                <a:solidFill>
                  <a:srgbClr val="000000"/>
                </a:solidFill>
                <a:effectLst/>
                <a:latin typeface="arial" panose="020B0604020202020204" pitchFamily="34" charset="0"/>
              </a:rPr>
              <a:t>Festival de danse.</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Ce film a été primé au festival de Cannes en 1964</a:t>
            </a:r>
            <a:r>
              <a:rPr lang="fr-FR" b="0" i="0" u="none" strike="noStrike" dirty="0">
                <a:solidFill>
                  <a:srgbClr val="000000"/>
                </a:solidFill>
                <a:effectLst/>
                <a:latin typeface="arial" panose="020B0604020202020204" pitchFamily="34" charset="0"/>
              </a:rPr>
              <a:t> (Dub.).</a:t>
            </a:r>
          </a:p>
          <a:p>
            <a:pPr algn="just"/>
            <a:r>
              <a:rPr lang="fr-FR" b="1" i="0" u="none" strike="noStrike" dirty="0" err="1">
                <a:solidFill>
                  <a:srgbClr val="000000"/>
                </a:solidFill>
                <a:effectLst/>
                <a:latin typeface="arial" panose="020B0604020202020204" pitchFamily="34" charset="0"/>
              </a:rPr>
              <a:t>Prononc</a:t>
            </a:r>
            <a:r>
              <a:rPr lang="fr-FR" b="1" i="0" u="none" strike="noStrike" dirty="0">
                <a:solidFill>
                  <a:srgbClr val="000000"/>
                </a:solidFill>
                <a:effectLst/>
                <a:latin typeface="arial" panose="020B0604020202020204" pitchFamily="34" charset="0"/>
              </a:rPr>
              <a:t>. et </a:t>
            </a:r>
            <a:r>
              <a:rPr lang="fr-FR" b="1" i="0" u="none" strike="noStrike" dirty="0" err="1">
                <a:solidFill>
                  <a:srgbClr val="000000"/>
                </a:solidFill>
                <a:effectLst/>
                <a:latin typeface="arial" panose="020B0604020202020204" pitchFamily="34" charset="0"/>
              </a:rPr>
              <a:t>Orth</a:t>
            </a:r>
            <a:r>
              <a:rPr lang="fr-FR" b="1" i="0" u="none" strike="noStrike" dirty="0">
                <a:solidFill>
                  <a:srgbClr val="000000"/>
                </a:solidFill>
                <a:effectLst/>
                <a:latin typeface="arial" panose="020B0604020202020204" pitchFamily="34" charset="0"/>
              </a:rPr>
              <a:t>. :</a:t>
            </a:r>
            <a:r>
              <a:rPr lang="fr-FR" b="0" i="0" u="none" strike="noStrike" dirty="0">
                <a:solidFill>
                  <a:srgbClr val="000000"/>
                </a:solidFill>
                <a:effectLst/>
                <a:latin typeface="arial" panose="020B0604020202020204" pitchFamily="34" charset="0"/>
              </a:rPr>
              <a:t> [f</a:t>
            </a:r>
            <a:r>
              <a:rPr lang="el-GR" b="0" i="0" u="none" strike="noStrike" dirty="0">
                <a:solidFill>
                  <a:srgbClr val="000000"/>
                </a:solidFill>
                <a:effectLst/>
                <a:latin typeface="arial" panose="020B0604020202020204" pitchFamily="34" charset="0"/>
              </a:rPr>
              <a:t>ε</a:t>
            </a:r>
            <a:r>
              <a:rPr lang="fr-FR" b="0" i="0" u="none" strike="noStrike" dirty="0" err="1">
                <a:solidFill>
                  <a:srgbClr val="000000"/>
                </a:solidFill>
                <a:effectLst/>
                <a:latin typeface="arial" panose="020B0604020202020204" pitchFamily="34" charset="0"/>
              </a:rPr>
              <a:t>stival</a:t>
            </a:r>
            <a:r>
              <a:rPr lang="fr-FR" b="0" i="0" u="none" strike="noStrike" dirty="0">
                <a:solidFill>
                  <a:srgbClr val="000000"/>
                </a:solidFill>
                <a:effectLst/>
                <a:latin typeface="arial" panose="020B0604020202020204" pitchFamily="34" charset="0"/>
              </a:rPr>
              <a:t>], [</a:t>
            </a:r>
            <a:r>
              <a:rPr lang="fr-FR" b="0" i="0" u="none" strike="noStrike" dirty="0" err="1">
                <a:solidFill>
                  <a:srgbClr val="000000"/>
                </a:solidFill>
                <a:effectLst/>
                <a:latin typeface="arial" panose="020B0604020202020204" pitchFamily="34" charset="0"/>
              </a:rPr>
              <a:t>fe</a:t>
            </a:r>
            <a:r>
              <a:rPr lang="fr-FR" b="0" i="0" u="none" strike="noStrike" dirty="0">
                <a:solidFill>
                  <a:srgbClr val="000000"/>
                </a:solidFill>
                <a:effectLst/>
                <a:latin typeface="arial" panose="020B0604020202020204" pitchFamily="34" charset="0"/>
              </a:rPr>
              <a:t>-]. </a:t>
            </a:r>
            <a:r>
              <a:rPr lang="fr-FR" b="0" i="0" u="none" strike="noStrike" dirty="0" err="1">
                <a:solidFill>
                  <a:srgbClr val="000000"/>
                </a:solidFill>
                <a:effectLst/>
                <a:latin typeface="arial" panose="020B0604020202020204" pitchFamily="34" charset="0"/>
              </a:rPr>
              <a:t>Ds</a:t>
            </a:r>
            <a:r>
              <a:rPr lang="fr-FR" b="0" i="0" u="none" strike="noStrike" dirty="0">
                <a:solidFill>
                  <a:srgbClr val="000000"/>
                </a:solidFill>
                <a:effectLst/>
                <a:latin typeface="arial" panose="020B0604020202020204" pitchFamily="34" charset="0"/>
              </a:rPr>
              <a:t> </a:t>
            </a:r>
            <a:r>
              <a:rPr lang="fr-FR" b="0" i="1" u="none" strike="noStrike" dirty="0" err="1">
                <a:solidFill>
                  <a:srgbClr val="000000"/>
                </a:solidFill>
                <a:effectLst/>
                <a:latin typeface="arial" panose="020B0604020202020204" pitchFamily="34" charset="0"/>
              </a:rPr>
              <a:t>Ac</a:t>
            </a:r>
            <a:r>
              <a:rPr lang="fr-FR" b="0" i="1" u="none" strike="noStrike" dirty="0">
                <a:solidFill>
                  <a:srgbClr val="000000"/>
                </a:solidFill>
                <a:effectLst/>
                <a:latin typeface="arial" panose="020B0604020202020204" pitchFamily="34" charset="0"/>
              </a:rPr>
              <a:t>.</a:t>
            </a:r>
            <a:r>
              <a:rPr lang="fr-FR" b="0" i="0" u="none" strike="noStrike" dirty="0">
                <a:solidFill>
                  <a:srgbClr val="000000"/>
                </a:solidFill>
                <a:effectLst/>
                <a:latin typeface="arial" panose="020B0604020202020204" pitchFamily="34" charset="0"/>
              </a:rPr>
              <a:t> 1878 et 1932. Au </a:t>
            </a:r>
            <a:r>
              <a:rPr lang="fr-FR" b="0" i="0" u="none" strike="noStrike" dirty="0" err="1">
                <a:solidFill>
                  <a:srgbClr val="000000"/>
                </a:solidFill>
                <a:effectLst/>
                <a:latin typeface="arial" panose="020B0604020202020204" pitchFamily="34" charset="0"/>
              </a:rPr>
              <a:t>plur</a:t>
            </a:r>
            <a:r>
              <a:rPr lang="fr-FR" b="0" i="0" u="none" strike="noStrike" dirty="0">
                <a:solidFill>
                  <a:srgbClr val="000000"/>
                </a:solidFill>
                <a:effectLst/>
                <a:latin typeface="arial" panose="020B0604020202020204" pitchFamily="34" charset="0"/>
              </a:rPr>
              <a:t>. des </a:t>
            </a:r>
            <a:r>
              <a:rPr lang="fr-FR" b="0" i="1" u="none" strike="noStrike" dirty="0">
                <a:solidFill>
                  <a:srgbClr val="000000"/>
                </a:solidFill>
                <a:effectLst/>
                <a:latin typeface="arial" panose="020B0604020202020204" pitchFamily="34" charset="0"/>
              </a:rPr>
              <a:t>festivals.  </a:t>
            </a:r>
            <a:r>
              <a:rPr lang="fr-FR" b="1" i="0" u="none" strike="noStrike" dirty="0" err="1">
                <a:solidFill>
                  <a:srgbClr val="000000"/>
                </a:solidFill>
                <a:effectLst/>
                <a:latin typeface="arial" panose="020B0604020202020204" pitchFamily="34" charset="0"/>
              </a:rPr>
              <a:t>Étymol</a:t>
            </a:r>
            <a:r>
              <a:rPr lang="fr-FR" b="1" i="0" u="none" strike="noStrike" dirty="0">
                <a:solidFill>
                  <a:srgbClr val="000000"/>
                </a:solidFill>
                <a:effectLst/>
                <a:latin typeface="arial" panose="020B0604020202020204" pitchFamily="34" charset="0"/>
              </a:rPr>
              <a:t>. et Hist.</a:t>
            </a:r>
            <a:r>
              <a:rPr lang="fr-FR" b="0" i="0" u="none" strike="noStrike" dirty="0">
                <a:solidFill>
                  <a:srgbClr val="000000"/>
                </a:solidFill>
                <a:effectLst/>
                <a:latin typeface="arial" panose="020B0604020202020204" pitchFamily="34" charset="0"/>
              </a:rPr>
              <a:t> 1830 </a:t>
            </a:r>
            <a:r>
              <a:rPr lang="fr-FR" b="0" i="0" u="none" strike="noStrike" dirty="0" err="1">
                <a:solidFill>
                  <a:srgbClr val="000000"/>
                </a:solidFill>
                <a:effectLst/>
                <a:latin typeface="arial" panose="020B0604020202020204" pitchFamily="34" charset="0"/>
              </a:rPr>
              <a:t>empl</a:t>
            </a:r>
            <a:r>
              <a:rPr lang="fr-FR" b="0" i="0" u="none" strike="noStrike" dirty="0">
                <a:solidFill>
                  <a:srgbClr val="000000"/>
                </a:solidFill>
                <a:effectLst/>
                <a:latin typeface="arial" panose="020B0604020202020204" pitchFamily="34" charset="0"/>
              </a:rPr>
              <a:t>. par Berlioz d'apr. Mack.; 1838 (</a:t>
            </a:r>
            <a:r>
              <a:rPr lang="fr-FR" b="0" i="1" u="none" strike="noStrike" dirty="0">
                <a:solidFill>
                  <a:srgbClr val="000000"/>
                </a:solidFill>
                <a:effectLst/>
                <a:latin typeface="arial" panose="020B0604020202020204" pitchFamily="34" charset="0"/>
              </a:rPr>
              <a:t>Encyclopédie des Gens du Monde,</a:t>
            </a:r>
            <a:r>
              <a:rPr lang="fr-FR" b="0" i="0" u="none" strike="noStrike" dirty="0">
                <a:solidFill>
                  <a:srgbClr val="000000"/>
                </a:solidFill>
                <a:effectLst/>
                <a:latin typeface="arial" panose="020B0604020202020204" pitchFamily="34" charset="0"/>
              </a:rPr>
              <a:t> X, 724, </a:t>
            </a:r>
            <a:r>
              <a:rPr lang="fr-FR" b="0" i="1" u="none" strike="noStrike" dirty="0">
                <a:solidFill>
                  <a:srgbClr val="000000"/>
                </a:solidFill>
                <a:effectLst/>
                <a:latin typeface="arial" panose="020B0604020202020204" pitchFamily="34" charset="0"/>
              </a:rPr>
              <a:t>ibid.</a:t>
            </a:r>
            <a:r>
              <a:rPr lang="fr-FR" b="0" i="0" u="none" strike="noStrike" dirty="0">
                <a:solidFill>
                  <a:srgbClr val="000000"/>
                </a:solidFill>
                <a:effectLst/>
                <a:latin typeface="arial" panose="020B0604020202020204" pitchFamily="34" charset="0"/>
              </a:rPr>
              <a:t>). </a:t>
            </a:r>
            <a:r>
              <a:rPr lang="fr-FR" b="0" i="0" u="none" strike="noStrike" dirty="0" err="1">
                <a:solidFill>
                  <a:srgbClr val="000000"/>
                </a:solidFill>
                <a:effectLst/>
                <a:latin typeface="arial" panose="020B0604020202020204" pitchFamily="34" charset="0"/>
              </a:rPr>
              <a:t>Empr</a:t>
            </a:r>
            <a:r>
              <a:rPr lang="fr-FR" b="0" i="0" u="none" strike="noStrike" dirty="0">
                <a:solidFill>
                  <a:srgbClr val="000000"/>
                </a:solidFill>
                <a:effectLst/>
                <a:latin typeface="arial" panose="020B0604020202020204" pitchFamily="34" charset="0"/>
              </a:rPr>
              <a:t>. à l'angl.</a:t>
            </a:r>
            <a:r>
              <a:rPr lang="fr-FR" b="0" i="1" u="none" strike="noStrike" dirty="0">
                <a:solidFill>
                  <a:srgbClr val="000000"/>
                </a:solidFill>
                <a:effectLst/>
                <a:latin typeface="arial" panose="020B0604020202020204" pitchFamily="34" charset="0"/>
              </a:rPr>
              <a:t> festival</a:t>
            </a:r>
            <a:r>
              <a:rPr lang="fr-FR" b="0" i="0" u="none" strike="noStrike" dirty="0">
                <a:solidFill>
                  <a:srgbClr val="000000"/>
                </a:solidFill>
                <a:effectLst/>
                <a:latin typeface="arial" panose="020B0604020202020204" pitchFamily="34" charset="0"/>
              </a:rPr>
              <a:t> adj. « de fête » (</a:t>
            </a:r>
            <a:r>
              <a:rPr lang="fr-FR" b="0" i="0" u="none" strike="noStrike" dirty="0" err="1">
                <a:solidFill>
                  <a:srgbClr val="000000"/>
                </a:solidFill>
                <a:effectLst/>
                <a:latin typeface="arial" panose="020B0604020202020204" pitchFamily="34" charset="0"/>
              </a:rPr>
              <a:t>xiv</a:t>
            </a:r>
            <a:r>
              <a:rPr lang="fr-FR" b="0" i="0" u="none" strike="noStrike" baseline="30000" dirty="0" err="1">
                <a:solidFill>
                  <a:srgbClr val="000000"/>
                </a:solidFill>
                <a:effectLst/>
                <a:latin typeface="arial" panose="020B0604020202020204" pitchFamily="34" charset="0"/>
              </a:rPr>
              <a:t>e</a:t>
            </a:r>
            <a:r>
              <a:rPr lang="fr-FR" b="0" i="0" u="none" strike="noStrike" dirty="0" err="1">
                <a:solidFill>
                  <a:srgbClr val="000000"/>
                </a:solidFill>
                <a:effectLst/>
                <a:latin typeface="arial" panose="020B0604020202020204" pitchFamily="34" charset="0"/>
              </a:rPr>
              <a:t>s</a:t>
            </a:r>
            <a:r>
              <a:rPr lang="fr-FR" b="0" i="0" u="none" strike="noStrike" dirty="0">
                <a:solidFill>
                  <a:srgbClr val="000000"/>
                </a:solidFill>
                <a:effectLst/>
                <a:latin typeface="arial" panose="020B0604020202020204" pitchFamily="34" charset="0"/>
              </a:rPr>
              <a:t>.) et subst. « période de fête, jour de fête » (</a:t>
            </a:r>
            <a:r>
              <a:rPr lang="fr-FR" b="0" i="0" u="none" strike="noStrike" dirty="0" err="1">
                <a:solidFill>
                  <a:srgbClr val="000000"/>
                </a:solidFill>
                <a:effectLst/>
                <a:latin typeface="arial" panose="020B0604020202020204" pitchFamily="34" charset="0"/>
              </a:rPr>
              <a:t>xvi</a:t>
            </a:r>
            <a:r>
              <a:rPr lang="fr-FR" b="0" i="0" u="none" strike="noStrike" baseline="30000" dirty="0" err="1">
                <a:solidFill>
                  <a:srgbClr val="000000"/>
                </a:solidFill>
                <a:effectLst/>
                <a:latin typeface="arial" panose="020B0604020202020204" pitchFamily="34" charset="0"/>
              </a:rPr>
              <a:t>e</a:t>
            </a:r>
            <a:r>
              <a:rPr lang="fr-FR" b="0" i="0" u="none" strike="noStrike" dirty="0" err="1">
                <a:solidFill>
                  <a:srgbClr val="000000"/>
                </a:solidFill>
                <a:effectLst/>
                <a:latin typeface="arial" panose="020B0604020202020204" pitchFamily="34" charset="0"/>
              </a:rPr>
              <a:t>s</a:t>
            </a:r>
            <a:r>
              <a:rPr lang="fr-FR" b="0" i="0" u="none" strike="noStrike" dirty="0">
                <a:solidFill>
                  <a:srgbClr val="000000"/>
                </a:solidFill>
                <a:effectLst/>
                <a:latin typeface="arial" panose="020B0604020202020204" pitchFamily="34" charset="0"/>
              </a:rPr>
              <a:t>.) et « fête musicale », p. </a:t>
            </a:r>
            <a:r>
              <a:rPr lang="fr-FR" b="0" i="0" u="none" strike="noStrike" dirty="0" err="1">
                <a:solidFill>
                  <a:srgbClr val="000000"/>
                </a:solidFill>
                <a:effectLst/>
                <a:latin typeface="arial" panose="020B0604020202020204" pitchFamily="34" charset="0"/>
              </a:rPr>
              <a:t>ext</a:t>
            </a:r>
            <a:r>
              <a:rPr lang="fr-FR" b="0" i="0" u="none" strike="noStrike" dirty="0">
                <a:solidFill>
                  <a:srgbClr val="000000"/>
                </a:solidFill>
                <a:effectLst/>
                <a:latin typeface="arial" panose="020B0604020202020204" pitchFamily="34" charset="0"/>
              </a:rPr>
              <a:t>. « série de manifestations musicales; série de représentations artistiques » </a:t>
            </a:r>
            <a:r>
              <a:rPr lang="fr-FR" b="0" i="1" u="none" strike="noStrike" dirty="0">
                <a:solidFill>
                  <a:srgbClr val="000000"/>
                </a:solidFill>
                <a:effectLst/>
                <a:latin typeface="arial" panose="020B0604020202020204" pitchFamily="34" charset="0"/>
              </a:rPr>
              <a:t>(NED)</a:t>
            </a:r>
            <a:r>
              <a:rPr lang="fr-FR" b="0" i="0" u="none" strike="noStrike" dirty="0">
                <a:solidFill>
                  <a:srgbClr val="000000"/>
                </a:solidFill>
                <a:effectLst/>
                <a:latin typeface="arial" panose="020B0604020202020204" pitchFamily="34" charset="0"/>
              </a:rPr>
              <a:t>; le mot angl. est lui-même </a:t>
            </a:r>
            <a:r>
              <a:rPr lang="fr-FR" b="0" i="0" u="none" strike="noStrike" dirty="0" err="1">
                <a:solidFill>
                  <a:srgbClr val="000000"/>
                </a:solidFill>
                <a:effectLst/>
                <a:latin typeface="arial" panose="020B0604020202020204" pitchFamily="34" charset="0"/>
              </a:rPr>
              <a:t>empr</a:t>
            </a:r>
            <a:r>
              <a:rPr lang="fr-FR" b="0" i="0" u="none" strike="noStrike" dirty="0">
                <a:solidFill>
                  <a:srgbClr val="000000"/>
                </a:solidFill>
                <a:effectLst/>
                <a:latin typeface="arial" panose="020B0604020202020204" pitchFamily="34" charset="0"/>
              </a:rPr>
              <a:t>. à l'a. </a:t>
            </a:r>
            <a:r>
              <a:rPr lang="fr-FR" b="0" i="0" u="none" strike="noStrike" dirty="0" err="1">
                <a:solidFill>
                  <a:srgbClr val="000000"/>
                </a:solidFill>
                <a:effectLst/>
                <a:latin typeface="arial" panose="020B0604020202020204" pitchFamily="34" charset="0"/>
              </a:rPr>
              <a:t>fr.</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festival</a:t>
            </a:r>
            <a:r>
              <a:rPr lang="fr-FR" b="0" i="0" u="none" strike="noStrike" dirty="0">
                <a:solidFill>
                  <a:srgbClr val="000000"/>
                </a:solidFill>
                <a:effectLst/>
                <a:latin typeface="arial" panose="020B0604020202020204" pitchFamily="34" charset="0"/>
              </a:rPr>
              <a:t> « de fête; joyeux; solennel » (début </a:t>
            </a:r>
            <a:r>
              <a:rPr lang="fr-FR" b="0" i="0" u="none" strike="noStrike" dirty="0" err="1">
                <a:solidFill>
                  <a:srgbClr val="000000"/>
                </a:solidFill>
                <a:effectLst/>
                <a:latin typeface="arial" panose="020B0604020202020204" pitchFamily="34" charset="0"/>
              </a:rPr>
              <a:t>xii</a:t>
            </a:r>
            <a:r>
              <a:rPr lang="fr-FR" b="0" i="0" u="none" strike="noStrike" baseline="30000" dirty="0" err="1">
                <a:solidFill>
                  <a:srgbClr val="000000"/>
                </a:solidFill>
                <a:effectLst/>
                <a:latin typeface="arial" panose="020B0604020202020204" pitchFamily="34" charset="0"/>
              </a:rPr>
              <a:t>e</a:t>
            </a:r>
            <a:r>
              <a:rPr lang="fr-FR" b="0" i="0" u="none" strike="noStrike" dirty="0" err="1">
                <a:solidFill>
                  <a:srgbClr val="000000"/>
                </a:solidFill>
                <a:effectLst/>
                <a:latin typeface="arial" panose="020B0604020202020204" pitchFamily="34" charset="0"/>
              </a:rPr>
              <a:t>s</a:t>
            </a:r>
            <a:r>
              <a:rPr lang="fr-FR" b="0" i="0" u="none" strike="noStrike" dirty="0">
                <a:solidFill>
                  <a:srgbClr val="000000"/>
                </a:solidFill>
                <a:effectLst/>
                <a:latin typeface="arial" panose="020B0604020202020204" pitchFamily="34" charset="0"/>
              </a:rPr>
              <a:t>., </a:t>
            </a:r>
            <a:r>
              <a:rPr lang="fr-FR" b="0" i="1" u="none" strike="noStrike" dirty="0">
                <a:solidFill>
                  <a:srgbClr val="000000"/>
                </a:solidFill>
                <a:effectLst/>
                <a:latin typeface="arial" panose="020B0604020202020204" pitchFamily="34" charset="0"/>
              </a:rPr>
              <a:t>Psautier d'Oxford,</a:t>
            </a:r>
            <a:r>
              <a:rPr lang="fr-FR" b="0" i="0" u="none" strike="noStrike" dirty="0">
                <a:solidFill>
                  <a:srgbClr val="000000"/>
                </a:solidFill>
                <a:effectLst/>
                <a:latin typeface="arial" panose="020B0604020202020204" pitchFamily="34" charset="0"/>
              </a:rPr>
              <a:t> 75, 10 </a:t>
            </a:r>
            <a:r>
              <a:rPr lang="fr-FR" b="0" i="0" u="none" strike="noStrike" dirty="0" err="1">
                <a:solidFill>
                  <a:srgbClr val="000000"/>
                </a:solidFill>
                <a:effectLst/>
                <a:latin typeface="arial" panose="020B0604020202020204" pitchFamily="34" charset="0"/>
              </a:rPr>
              <a:t>ds</a:t>
            </a:r>
            <a:r>
              <a:rPr lang="fr-FR" b="0" i="0" u="none" strike="noStrike" dirty="0">
                <a:solidFill>
                  <a:srgbClr val="000000"/>
                </a:solidFill>
                <a:effectLst/>
                <a:latin typeface="arial" panose="020B0604020202020204" pitchFamily="34" charset="0"/>
              </a:rPr>
              <a:t> T.-L.), dér. du lat. </a:t>
            </a:r>
            <a:r>
              <a:rPr lang="fr-FR" b="0" i="1" u="none" strike="noStrike" dirty="0" err="1">
                <a:solidFill>
                  <a:srgbClr val="000000"/>
                </a:solidFill>
                <a:effectLst/>
                <a:latin typeface="arial" panose="020B0604020202020204" pitchFamily="34" charset="0"/>
              </a:rPr>
              <a:t>festivus</a:t>
            </a:r>
            <a:r>
              <a:rPr lang="fr-FR" b="0" i="1" u="none" strike="noStrike" dirty="0">
                <a:solidFill>
                  <a:srgbClr val="000000"/>
                </a:solidFill>
                <a:effectLst/>
                <a:latin typeface="arial" panose="020B0604020202020204" pitchFamily="34" charset="0"/>
              </a:rPr>
              <a:t>,</a:t>
            </a:r>
            <a:r>
              <a:rPr lang="fr-FR" b="0" i="0" u="none" strike="noStrike" dirty="0">
                <a:solidFill>
                  <a:srgbClr val="000000"/>
                </a:solidFill>
                <a:effectLst/>
                <a:latin typeface="arial" panose="020B0604020202020204" pitchFamily="34" charset="0"/>
              </a:rPr>
              <a:t> « où il y a fête; divertissant »; v. </a:t>
            </a:r>
            <a:r>
              <a:rPr lang="fr-FR" b="0" i="1" u="none" strike="noStrike" dirty="0">
                <a:solidFill>
                  <a:srgbClr val="000000"/>
                </a:solidFill>
                <a:effectLst/>
                <a:latin typeface="arial" panose="020B0604020202020204" pitchFamily="34" charset="0"/>
              </a:rPr>
              <a:t>FEW</a:t>
            </a:r>
            <a:r>
              <a:rPr lang="fr-FR" b="0" i="0" u="none" strike="noStrike" dirty="0">
                <a:solidFill>
                  <a:srgbClr val="000000"/>
                </a:solidFill>
                <a:effectLst/>
                <a:latin typeface="arial" panose="020B0604020202020204" pitchFamily="34" charset="0"/>
              </a:rPr>
              <a:t> </a:t>
            </a:r>
            <a:r>
              <a:rPr lang="fr-FR" b="0" i="0" u="none" strike="noStrike" dirty="0" err="1">
                <a:solidFill>
                  <a:srgbClr val="000000"/>
                </a:solidFill>
                <a:effectLst/>
                <a:latin typeface="arial" panose="020B0604020202020204" pitchFamily="34" charset="0"/>
              </a:rPr>
              <a:t>t</a:t>
            </a:r>
            <a:r>
              <a:rPr lang="fr-FR" b="0" i="0" u="none" strike="noStrike" dirty="0">
                <a:solidFill>
                  <a:srgbClr val="000000"/>
                </a:solidFill>
                <a:effectLst/>
                <a:latin typeface="arial" panose="020B0604020202020204" pitchFamily="34" charset="0"/>
              </a:rPr>
              <a:t>. 18, p. 61a. </a:t>
            </a:r>
            <a:r>
              <a:rPr lang="fr-FR" b="1" i="0" u="none" strike="noStrike" dirty="0" err="1">
                <a:solidFill>
                  <a:srgbClr val="000000"/>
                </a:solidFill>
                <a:effectLst/>
                <a:latin typeface="arial" panose="020B0604020202020204" pitchFamily="34" charset="0"/>
              </a:rPr>
              <a:t>Fréq</a:t>
            </a:r>
            <a:r>
              <a:rPr lang="fr-FR" b="1" i="0" u="none" strike="noStrike" dirty="0">
                <a:solidFill>
                  <a:srgbClr val="000000"/>
                </a:solidFill>
                <a:effectLst/>
                <a:latin typeface="arial" panose="020B0604020202020204" pitchFamily="34" charset="0"/>
              </a:rPr>
              <a:t>. abs. </a:t>
            </a:r>
            <a:r>
              <a:rPr lang="fr-FR" b="1" i="0" u="none" strike="noStrike" dirty="0" err="1">
                <a:solidFill>
                  <a:srgbClr val="000000"/>
                </a:solidFill>
                <a:effectLst/>
                <a:latin typeface="arial" panose="020B0604020202020204" pitchFamily="34" charset="0"/>
              </a:rPr>
              <a:t>littér</a:t>
            </a:r>
            <a:r>
              <a:rPr lang="fr-FR" b="1" i="0" u="none" strike="noStrike" dirty="0">
                <a:solidFill>
                  <a:srgbClr val="000000"/>
                </a:solidFill>
                <a:effectLst/>
                <a:latin typeface="arial" panose="020B0604020202020204" pitchFamily="34" charset="0"/>
              </a:rPr>
              <a:t>. :</a:t>
            </a:r>
            <a:r>
              <a:rPr lang="fr-FR" b="0" i="0" u="none" strike="noStrike" dirty="0">
                <a:solidFill>
                  <a:srgbClr val="000000"/>
                </a:solidFill>
                <a:effectLst/>
                <a:latin typeface="arial" panose="020B0604020202020204" pitchFamily="34" charset="0"/>
              </a:rPr>
              <a:t> 29.  </a:t>
            </a:r>
            <a:r>
              <a:rPr lang="fr-FR" b="1" i="0" u="none" strike="noStrike" dirty="0" err="1">
                <a:solidFill>
                  <a:srgbClr val="000000"/>
                </a:solidFill>
                <a:effectLst/>
                <a:latin typeface="arial" panose="020B0604020202020204" pitchFamily="34" charset="0"/>
              </a:rPr>
              <a:t>Bbg</a:t>
            </a:r>
            <a:r>
              <a:rPr lang="fr-FR" b="1" i="0" u="none" strike="noStrike" dirty="0">
                <a:solidFill>
                  <a:srgbClr val="000000"/>
                </a:solidFill>
                <a:effectLst/>
                <a:latin typeface="arial" panose="020B0604020202020204" pitchFamily="34" charset="0"/>
              </a:rPr>
              <a:t>.</a:t>
            </a:r>
            <a:r>
              <a:rPr lang="fr-FR" b="0" i="0" u="none" strike="noStrike" dirty="0">
                <a:solidFill>
                  <a:srgbClr val="000000"/>
                </a:solidFill>
                <a:effectLst/>
                <a:latin typeface="arial" panose="020B0604020202020204" pitchFamily="34" charset="0"/>
              </a:rPr>
              <a:t> Bonn. 1920, p. 58, 180. − Giraud (J.). </a:t>
            </a:r>
            <a:r>
              <a:rPr lang="fr-FR" b="0" i="0" u="none" strike="noStrike" dirty="0" err="1">
                <a:solidFill>
                  <a:srgbClr val="000000"/>
                </a:solidFill>
                <a:effectLst/>
                <a:latin typeface="arial" panose="020B0604020202020204" pitchFamily="34" charset="0"/>
              </a:rPr>
              <a:t>Pamart</a:t>
            </a:r>
            <a:r>
              <a:rPr lang="fr-FR" b="0" i="0" u="none" strike="noStrike" dirty="0">
                <a:solidFill>
                  <a:srgbClr val="000000"/>
                </a:solidFill>
                <a:effectLst/>
                <a:latin typeface="arial" panose="020B0604020202020204" pitchFamily="34" charset="0"/>
              </a:rPr>
              <a:t> (P.). Riverain (J.). Mots dans le vent. </a:t>
            </a:r>
            <a:r>
              <a:rPr lang="fr-FR" b="0" i="1" u="none" strike="noStrike" dirty="0">
                <a:solidFill>
                  <a:srgbClr val="000000"/>
                </a:solidFill>
                <a:effectLst/>
                <a:latin typeface="arial" panose="020B0604020202020204" pitchFamily="34" charset="0"/>
              </a:rPr>
              <a:t>Vie Lang.</a:t>
            </a:r>
            <a:r>
              <a:rPr lang="fr-FR" b="0" i="0" u="none" strike="noStrike" dirty="0">
                <a:solidFill>
                  <a:srgbClr val="000000"/>
                </a:solidFill>
                <a:effectLst/>
                <a:latin typeface="arial" panose="020B0604020202020204" pitchFamily="34" charset="0"/>
              </a:rPr>
              <a:t>1970, pp. 97-98.</a:t>
            </a:r>
          </a:p>
        </p:txBody>
      </p:sp>
    </p:spTree>
    <p:extLst>
      <p:ext uri="{BB962C8B-B14F-4D97-AF65-F5344CB8AC3E}">
        <p14:creationId xmlns:p14="http://schemas.microsoft.com/office/powerpoint/2010/main" val="206254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CA79938-35BC-076B-B43E-8A3E5B06FE44}"/>
              </a:ext>
            </a:extLst>
          </p:cNvPr>
          <p:cNvPicPr>
            <a:picLocks noChangeAspect="1"/>
          </p:cNvPicPr>
          <p:nvPr/>
        </p:nvPicPr>
        <p:blipFill>
          <a:blip r:embed="rId2"/>
          <a:stretch>
            <a:fillRect/>
          </a:stretch>
        </p:blipFill>
        <p:spPr>
          <a:xfrm>
            <a:off x="2790650" y="0"/>
            <a:ext cx="5764415" cy="6710766"/>
          </a:xfrm>
          <a:prstGeom prst="rect">
            <a:avLst/>
          </a:prstGeom>
        </p:spPr>
      </p:pic>
    </p:spTree>
    <p:extLst>
      <p:ext uri="{BB962C8B-B14F-4D97-AF65-F5344CB8AC3E}">
        <p14:creationId xmlns:p14="http://schemas.microsoft.com/office/powerpoint/2010/main" val="322336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ED6BB0-180E-DF08-5EA5-4F7E0594B6B7}"/>
              </a:ext>
            </a:extLst>
          </p:cNvPr>
          <p:cNvSpPr>
            <a:spLocks noGrp="1"/>
          </p:cNvSpPr>
          <p:nvPr>
            <p:ph idx="1"/>
          </p:nvPr>
        </p:nvSpPr>
        <p:spPr>
          <a:xfrm>
            <a:off x="369570" y="454024"/>
            <a:ext cx="11003280" cy="5855335"/>
          </a:xfrm>
        </p:spPr>
        <p:txBody>
          <a:bodyPr>
            <a:normAutofit lnSpcReduction="10000"/>
          </a:bodyPr>
          <a:lstStyle/>
          <a:p>
            <a:pPr marL="342900" indent="-342900">
              <a:buAutoNum type="arabicParenR"/>
            </a:pPr>
            <a:r>
              <a:rPr lang="fr-FR" sz="1800" b="1" dirty="0">
                <a:solidFill>
                  <a:srgbClr val="000000"/>
                </a:solidFill>
                <a:effectLst/>
                <a:latin typeface="Garamond" panose="02020404030301010803" pitchFamily="18" charset="0"/>
                <a:ea typeface="Times New Roman" panose="02020603050405020304" pitchFamily="18" charset="0"/>
              </a:rPr>
              <a:t>Festivals et effets </a:t>
            </a:r>
            <a:r>
              <a:rPr lang="fr-FR" sz="1800" b="1" dirty="0" err="1">
                <a:solidFill>
                  <a:srgbClr val="000000"/>
                </a:solidFill>
                <a:effectLst/>
                <a:latin typeface="Garamond" panose="02020404030301010803" pitchFamily="18" charset="0"/>
                <a:ea typeface="Times New Roman" panose="02020603050405020304" pitchFamily="18" charset="0"/>
              </a:rPr>
              <a:t>écoculturels</a:t>
            </a:r>
            <a:endParaRPr lang="fr-FR" sz="1800" b="1" dirty="0">
              <a:solidFill>
                <a:srgbClr val="000000"/>
              </a:solidFill>
              <a:latin typeface="Garamond" panose="02020404030301010803" pitchFamily="18" charset="0"/>
              <a:ea typeface="Times New Roman" panose="02020603050405020304" pitchFamily="18" charset="0"/>
            </a:endParaRPr>
          </a:p>
          <a:p>
            <a:pPr marL="342900" indent="-342900">
              <a:buAutoNum type="arabicParenR"/>
            </a:pPr>
            <a:r>
              <a:rPr lang="fr-FR" sz="1800" b="1" dirty="0">
                <a:solidFill>
                  <a:srgbClr val="000000"/>
                </a:solidFill>
                <a:latin typeface="Garamond" panose="02020404030301010803" pitchFamily="18" charset="0"/>
                <a:ea typeface="Times New Roman" panose="02020603050405020304" pitchFamily="18" charset="0"/>
              </a:rPr>
              <a:t>D</a:t>
            </a:r>
            <a:r>
              <a:rPr lang="fr-FR" sz="1800" b="1" dirty="0">
                <a:solidFill>
                  <a:srgbClr val="000000"/>
                </a:solidFill>
                <a:effectLst/>
                <a:latin typeface="Garamond" panose="02020404030301010803" pitchFamily="18" charset="0"/>
                <a:ea typeface="Times New Roman" panose="02020603050405020304" pitchFamily="18" charset="0"/>
              </a:rPr>
              <a:t>es facteurs d’instabilité</a:t>
            </a:r>
          </a:p>
          <a:p>
            <a:pPr marL="342900" indent="-342900">
              <a:buFont typeface="Arial" panose="020B0604020202020204" pitchFamily="34" charset="0"/>
              <a:buAutoNum type="arabicParenR"/>
            </a:pPr>
            <a:r>
              <a:rPr lang="fr-FR" sz="1800" b="1" dirty="0">
                <a:solidFill>
                  <a:srgbClr val="000000"/>
                </a:solidFill>
                <a:effectLst/>
                <a:latin typeface="Garamond" panose="02020404030301010803" pitchFamily="18" charset="0"/>
                <a:ea typeface="Times New Roman" panose="02020603050405020304" pitchFamily="18" charset="0"/>
              </a:rPr>
              <a:t>Des éléments historiques</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Garamond" panose="02020404030301010803" pitchFamily="18" charset="0"/>
                <a:ea typeface="Calibri" panose="020F0502020204030204" pitchFamily="34" charset="0"/>
                <a:cs typeface="Times New Roman" panose="02020603050405020304" pitchFamily="18" charset="0"/>
              </a:rPr>
              <a:t>Le festival est manifestation culturelle éphémère </a:t>
            </a:r>
          </a:p>
          <a:p>
            <a:pPr marL="0" indent="0">
              <a:buNone/>
            </a:pPr>
            <a:r>
              <a:rPr lang="fr-FR" sz="1800" dirty="0">
                <a:latin typeface="Garamond" panose="02020404030301010803" pitchFamily="18" charset="0"/>
                <a:ea typeface="Calibri" panose="020F0502020204030204" pitchFamily="34" charset="0"/>
                <a:cs typeface="Times New Roman" panose="02020603050405020304" pitchFamily="18" charset="0"/>
              </a:rPr>
              <a:t>R</a:t>
            </a:r>
            <a:r>
              <a:rPr lang="fr-FR" sz="1800" dirty="0">
                <a:effectLst/>
                <a:latin typeface="Garamond" panose="02020404030301010803" pitchFamily="18" charset="0"/>
                <a:ea typeface="Calibri" panose="020F0502020204030204" pitchFamily="34" charset="0"/>
                <a:cs typeface="Times New Roman" panose="02020603050405020304" pitchFamily="18" charset="0"/>
              </a:rPr>
              <a:t>assemblements de chorales, en Angleterre,</a:t>
            </a:r>
          </a:p>
          <a:p>
            <a:pPr marL="0" indent="0">
              <a:buNone/>
            </a:pPr>
            <a:r>
              <a:rPr lang="fr-FR" sz="1800" dirty="0">
                <a:effectLst/>
                <a:latin typeface="Garamond" panose="02020404030301010803" pitchFamily="18" charset="0"/>
                <a:ea typeface="Calibri" panose="020F0502020204030204" pitchFamily="34" charset="0"/>
                <a:cs typeface="Times New Roman" panose="02020603050405020304" pitchFamily="18" charset="0"/>
              </a:rPr>
              <a:t>mouvement </a:t>
            </a:r>
            <a:r>
              <a:rPr lang="fr-FR" sz="1800" dirty="0" err="1">
                <a:effectLst/>
                <a:latin typeface="Garamond" panose="02020404030301010803" pitchFamily="18" charset="0"/>
                <a:ea typeface="Calibri" panose="020F0502020204030204" pitchFamily="34" charset="0"/>
                <a:cs typeface="Times New Roman" panose="02020603050405020304" pitchFamily="18" charset="0"/>
              </a:rPr>
              <a:t>orphéonique</a:t>
            </a:r>
            <a:endParaRPr lang="fr-FR" sz="1800" dirty="0">
              <a:latin typeface="Garamond" panose="02020404030301010803" pitchFamily="18" charset="0"/>
              <a:ea typeface="Calibri" panose="020F0502020204030204" pitchFamily="34" charset="0"/>
              <a:cs typeface="Times New Roman" panose="02020603050405020304" pitchFamily="18" charset="0"/>
            </a:endParaRPr>
          </a:p>
          <a:p>
            <a:pPr marL="0" indent="0">
              <a:buNone/>
            </a:pPr>
            <a:r>
              <a:rPr lang="fr-FR" sz="1800" dirty="0">
                <a:effectLst/>
                <a:latin typeface="Garamond" panose="02020404030301010803" pitchFamily="18" charset="0"/>
                <a:ea typeface="Calibri" panose="020F0502020204030204" pitchFamily="34" charset="0"/>
                <a:cs typeface="Times New Roman" panose="02020603050405020304" pitchFamily="18" charset="0"/>
              </a:rPr>
              <a:t>Musique savante et festivals: </a:t>
            </a:r>
          </a:p>
          <a:p>
            <a:pPr>
              <a:buFont typeface="Wingdings" pitchFamily="2" charset="2"/>
              <a:buChar char="Ø"/>
            </a:pPr>
            <a:r>
              <a:rPr lang="fr-FR" sz="1800" dirty="0">
                <a:effectLst/>
                <a:latin typeface="Garamond" panose="02020404030301010803" pitchFamily="18" charset="0"/>
                <a:ea typeface="Calibri" panose="020F0502020204030204" pitchFamily="34" charset="0"/>
                <a:cs typeface="Times New Roman" panose="02020603050405020304" pitchFamily="18" charset="0"/>
              </a:rPr>
              <a:t>Le Festival Beethoven de Bonn (1845)</a:t>
            </a:r>
          </a:p>
          <a:p>
            <a:pPr>
              <a:buFont typeface="Wingdings" pitchFamily="2" charset="2"/>
              <a:buChar char="Ø"/>
            </a:pPr>
            <a:r>
              <a:rPr lang="fr-FR" sz="1800" dirty="0">
                <a:effectLst/>
                <a:latin typeface="Garamond" panose="02020404030301010803" pitchFamily="18" charset="0"/>
                <a:ea typeface="Calibri" panose="020F0502020204030204" pitchFamily="34" charset="0"/>
                <a:cs typeface="Times New Roman" panose="02020603050405020304" pitchFamily="18" charset="0"/>
              </a:rPr>
              <a:t> les Chorégies d’Orange (1869) </a:t>
            </a:r>
          </a:p>
          <a:p>
            <a:pPr>
              <a:buFont typeface="Wingdings" pitchFamily="2" charset="2"/>
              <a:buChar char="Ø"/>
            </a:pPr>
            <a:r>
              <a:rPr lang="fr-FR" sz="1800" dirty="0">
                <a:effectLst/>
                <a:latin typeface="Garamond" panose="02020404030301010803" pitchFamily="18" charset="0"/>
                <a:ea typeface="Calibri" panose="020F0502020204030204" pitchFamily="34" charset="0"/>
                <a:cs typeface="Times New Roman" panose="02020603050405020304" pitchFamily="18" charset="0"/>
              </a:rPr>
              <a:t>les festivals de Bayreuth (1876)  </a:t>
            </a:r>
          </a:p>
          <a:p>
            <a:pPr>
              <a:buFont typeface="Wingdings" pitchFamily="2" charset="2"/>
              <a:buChar char="Ø"/>
            </a:pPr>
            <a:r>
              <a:rPr lang="fr-FR" sz="1800" dirty="0">
                <a:effectLst/>
                <a:latin typeface="Garamond" panose="02020404030301010803" pitchFamily="18" charset="0"/>
                <a:ea typeface="Calibri" panose="020F0502020204030204" pitchFamily="34" charset="0"/>
                <a:cs typeface="Times New Roman" panose="02020603050405020304" pitchFamily="18" charset="0"/>
              </a:rPr>
              <a:t>Salzbourg (1920) </a:t>
            </a:r>
          </a:p>
          <a:p>
            <a:pPr>
              <a:buFont typeface="Wingdings" pitchFamily="2" charset="2"/>
              <a:buChar char="Ø"/>
            </a:pPr>
            <a:r>
              <a:rPr lang="fr-FR" sz="1800" dirty="0">
                <a:effectLst/>
                <a:latin typeface="Garamond" panose="02020404030301010803" pitchFamily="18" charset="0"/>
                <a:ea typeface="Calibri" panose="020F0502020204030204" pitchFamily="34" charset="0"/>
                <a:cs typeface="Times New Roman" panose="02020603050405020304" pitchFamily="18" charset="0"/>
              </a:rPr>
              <a:t>Les festivals internationaux de Berlin (1951), de Cannes (1946) et de Venise (1932, reprise en 1946) rythment la saison cinématographique</a:t>
            </a:r>
          </a:p>
          <a:p>
            <a:pPr>
              <a:buFont typeface="Wingdings" pitchFamily="2" charset="2"/>
              <a:buChar char="Ø"/>
            </a:pPr>
            <a:r>
              <a:rPr lang="fr-FR" sz="1800" dirty="0">
                <a:effectLst/>
                <a:latin typeface="Garamond" panose="02020404030301010803" pitchFamily="18" charset="0"/>
                <a:ea typeface="Calibri" panose="020F0502020204030204" pitchFamily="34" charset="0"/>
                <a:cs typeface="Times New Roman" panose="02020603050405020304" pitchFamily="18" charset="0"/>
              </a:rPr>
              <a:t>évènements médiatiques, suivis par l’ensemble des médias. </a:t>
            </a:r>
          </a:p>
          <a:p>
            <a:pPr>
              <a:buFont typeface="Wingdings" pitchFamily="2" charset="2"/>
              <a:buChar char="Ø"/>
            </a:pPr>
            <a:r>
              <a:rPr lang="fr-FR" sz="1800" dirty="0">
                <a:effectLst/>
                <a:latin typeface="Garamond" panose="02020404030301010803" pitchFamily="18" charset="0"/>
                <a:ea typeface="Calibri" panose="020F0502020204030204" pitchFamily="34" charset="0"/>
                <a:cs typeface="Times New Roman" panose="02020603050405020304" pitchFamily="18" charset="0"/>
              </a:rPr>
              <a:t>Les festivals nord-américains de Monterey (1967) et de Woodstock (1969), les festivals britanniques de l’Ile de Wight (1968-1970), hauts-lieux de la contre-culture, du mouvement hippie et de la musique pop= de véritables « marqueurs générationnels » (Anaïs </a:t>
            </a:r>
            <a:r>
              <a:rPr lang="fr-FR" sz="1800" dirty="0" err="1">
                <a:effectLst/>
                <a:latin typeface="Garamond" panose="02020404030301010803" pitchFamily="18" charset="0"/>
                <a:ea typeface="Calibri" panose="020F0502020204030204" pitchFamily="34" charset="0"/>
                <a:cs typeface="Times New Roman" panose="02020603050405020304" pitchFamily="18" charset="0"/>
              </a:rPr>
              <a:t>Fléchet</a:t>
            </a:r>
            <a:r>
              <a:rPr lang="fr-FR" sz="1800" dirty="0">
                <a:effectLst/>
                <a:latin typeface="Garamond" panose="02020404030301010803" pitchFamily="18"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185718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range : le théâtre antique va se transformer en festival techno à ciel  ouvert au Positiv">
            <a:extLst>
              <a:ext uri="{FF2B5EF4-FFF2-40B4-BE49-F238E27FC236}">
                <a16:creationId xmlns:a16="http://schemas.microsoft.com/office/drawing/2014/main" id="{184A2CE0-1422-B6E2-BE91-FC2FCA2F3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64" y="303508"/>
            <a:ext cx="5915704" cy="29578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onn Beethoven festivalBeethovenfest Bonn | Around the Music Festival">
            <a:extLst>
              <a:ext uri="{FF2B5EF4-FFF2-40B4-BE49-F238E27FC236}">
                <a16:creationId xmlns:a16="http://schemas.microsoft.com/office/drawing/2014/main" id="{82526C7D-C987-F7D4-6252-691A43CA4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775" y="303508"/>
            <a:ext cx="4929753" cy="29578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estival de Bayreuth - richard-wagner.org">
            <a:extLst>
              <a:ext uri="{FF2B5EF4-FFF2-40B4-BE49-F238E27FC236}">
                <a16:creationId xmlns:a16="http://schemas.microsoft.com/office/drawing/2014/main" id="{FBAADB1F-305C-7FBC-2ECB-A64055D9D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02" y="3429000"/>
            <a:ext cx="4348480" cy="32613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e Festival de Salzbourg, du 17 juillet au 31 août, fêtait l'année dernière  ses 100 ans !">
            <a:extLst>
              <a:ext uri="{FF2B5EF4-FFF2-40B4-BE49-F238E27FC236}">
                <a16:creationId xmlns:a16="http://schemas.microsoft.com/office/drawing/2014/main" id="{5C7CD894-8A32-1CF7-E319-543CC418C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775" y="3490891"/>
            <a:ext cx="5499945" cy="30937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22C5800-A16F-74ED-EB8E-0040BF2D9AA6}"/>
              </a:ext>
            </a:extLst>
          </p:cNvPr>
          <p:cNvSpPr txBox="1"/>
          <p:nvPr/>
        </p:nvSpPr>
        <p:spPr>
          <a:xfrm>
            <a:off x="4942582" y="3922105"/>
            <a:ext cx="1766807" cy="1938992"/>
          </a:xfrm>
          <a:prstGeom prst="rect">
            <a:avLst/>
          </a:prstGeom>
          <a:noFill/>
        </p:spPr>
        <p:txBody>
          <a:bodyPr wrap="square" rtlCol="0">
            <a:spAutoFit/>
          </a:bodyPr>
          <a:lstStyle/>
          <a:p>
            <a:pPr algn="ctr"/>
            <a:r>
              <a:rPr lang="fr-FR" sz="2400" dirty="0"/>
              <a:t>Chorégies d’orange</a:t>
            </a:r>
          </a:p>
          <a:p>
            <a:pPr algn="ctr"/>
            <a:r>
              <a:rPr lang="fr-FR" sz="2400" dirty="0"/>
              <a:t>Salzburg</a:t>
            </a:r>
          </a:p>
          <a:p>
            <a:pPr algn="ctr"/>
            <a:r>
              <a:rPr lang="fr-FR" sz="2400" dirty="0"/>
              <a:t>Bayreuth</a:t>
            </a:r>
          </a:p>
          <a:p>
            <a:pPr algn="ctr"/>
            <a:r>
              <a:rPr lang="fr-FR" sz="2400" dirty="0"/>
              <a:t>Bonn</a:t>
            </a:r>
          </a:p>
        </p:txBody>
      </p:sp>
    </p:spTree>
    <p:extLst>
      <p:ext uri="{BB962C8B-B14F-4D97-AF65-F5344CB8AC3E}">
        <p14:creationId xmlns:p14="http://schemas.microsoft.com/office/powerpoint/2010/main" val="17937426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899</Words>
  <Application>Microsoft Macintosh PowerPoint</Application>
  <PresentationFormat>Grand écran</PresentationFormat>
  <Paragraphs>45</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Arial</vt:lpstr>
      <vt:lpstr>Calibri</vt:lpstr>
      <vt:lpstr>Calibri Light</vt:lpstr>
      <vt:lpstr>Garamond</vt:lpstr>
      <vt:lpstr>Times New Roman</vt:lpstr>
      <vt:lpstr>Wingdings</vt:lpstr>
      <vt:lpstr>Thème Office</vt:lpstr>
      <vt:lpstr>Présentation PowerPoint</vt:lpstr>
      <vt:lpstr>Présentation PowerPoint</vt:lpstr>
      <vt:lpstr>Présentation PowerPoint</vt:lpstr>
      <vt:lpstr>Présentation PowerPoint</vt:lpstr>
      <vt:lpstr>Définitions « festival »</vt:lpstr>
      <vt:lpstr>Présentation PowerPoint</vt:lpstr>
      <vt:lpstr>Présentation PowerPoint</vt:lpstr>
      <vt:lpstr>Présentation PowerPoint</vt:lpstr>
      <vt:lpstr>Présentation PowerPoint</vt:lpstr>
      <vt:lpstr>Présentation PowerPoint</vt:lpstr>
      <vt:lpstr>4) Festivals et politiques culturelles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Destemberg</dc:creator>
  <cp:lastModifiedBy>Destemberg</cp:lastModifiedBy>
  <cp:revision>6</cp:revision>
  <dcterms:created xsi:type="dcterms:W3CDTF">2023-09-23T14:33:44Z</dcterms:created>
  <dcterms:modified xsi:type="dcterms:W3CDTF">2023-09-23T17:33:51Z</dcterms:modified>
</cp:coreProperties>
</file>