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3"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035"/>
  </p:normalViewPr>
  <p:slideViewPr>
    <p:cSldViewPr snapToGrid="0">
      <p:cViewPr varScale="1">
        <p:scale>
          <a:sx n="118" d="100"/>
          <a:sy n="118" d="100"/>
        </p:scale>
        <p:origin x="3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8B9EBBA-996F-894A-B54A-D6246ED52CEA}" type="datetimeFigureOut">
              <a:rPr lang="en-US" smtClean="0"/>
              <a:pPr/>
              <a:t>9/5/23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7431888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9/5/23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6147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9/5/23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9293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9/5/23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78472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DFA1846-DA80-1C48-A609-854EA85C59AD}" type="datetimeFigureOut">
              <a:rPr lang="en-US" smtClean="0"/>
              <a:pPr/>
              <a:t>9/5/23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7632503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9/5/23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4040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9B482E8-6E0E-1B4F-B1FD-C69DB9E858D9}" type="datetimeFigureOut">
              <a:rPr lang="en-US" smtClean="0"/>
              <a:pPr/>
              <a:t>9/5/23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4189156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9/5/23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2909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9/5/23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9650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0DF5E60-9974-AC48-9591-99C2BB44B7CF}" type="datetimeFigureOut">
              <a:rPr lang="en-US" smtClean="0"/>
              <a:pPr/>
              <a:t>9/5/23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9371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9B482E8-6E0E-1B4F-B1FD-C69DB9E858D9}" type="datetimeFigureOut">
              <a:rPr lang="en-US" smtClean="0"/>
              <a:pPr/>
              <a:t>9/5/23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2304790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9B482E8-6E0E-1B4F-B1FD-C69DB9E858D9}" type="datetimeFigureOut">
              <a:rPr lang="en-US" smtClean="0"/>
              <a:pPr/>
              <a:t>9/5/23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9313388"/>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50CE26-6EA1-09D1-9F8C-4E0686B51895}"/>
              </a:ext>
            </a:extLst>
          </p:cNvPr>
          <p:cNvSpPr>
            <a:spLocks noGrp="1"/>
          </p:cNvSpPr>
          <p:nvPr>
            <p:ph type="ctrTitle"/>
          </p:nvPr>
        </p:nvSpPr>
        <p:spPr/>
        <p:txBody>
          <a:bodyPr/>
          <a:lstStyle/>
          <a:p>
            <a:r>
              <a:rPr lang="fr-FR" dirty="0"/>
              <a:t>Politiques culturelles</a:t>
            </a:r>
          </a:p>
        </p:txBody>
      </p:sp>
      <p:sp>
        <p:nvSpPr>
          <p:cNvPr id="3" name="Sous-titre 2">
            <a:extLst>
              <a:ext uri="{FF2B5EF4-FFF2-40B4-BE49-F238E27FC236}">
                <a16:creationId xmlns:a16="http://schemas.microsoft.com/office/drawing/2014/main" id="{32EA5954-CB28-3453-B7C9-F0CF213489CA}"/>
              </a:ext>
            </a:extLst>
          </p:cNvPr>
          <p:cNvSpPr>
            <a:spLocks noGrp="1"/>
          </p:cNvSpPr>
          <p:nvPr>
            <p:ph type="subTitle" idx="1"/>
          </p:nvPr>
        </p:nvSpPr>
        <p:spPr/>
        <p:txBody>
          <a:bodyPr>
            <a:normAutofit fontScale="85000" lnSpcReduction="20000"/>
          </a:bodyPr>
          <a:lstStyle/>
          <a:p>
            <a:r>
              <a:rPr lang="fr-FR" sz="4000" dirty="0">
                <a:effectLst/>
                <a:ea typeface="Calibri" panose="020F0502020204030204" pitchFamily="34" charset="0"/>
                <a:cs typeface="Times New Roman" panose="02020603050405020304" pitchFamily="18" charset="0"/>
              </a:rPr>
              <a:t>Présentation générale, définitions, enjeux </a:t>
            </a:r>
          </a:p>
          <a:p>
            <a:endParaRPr lang="fr-FR" dirty="0"/>
          </a:p>
        </p:txBody>
      </p:sp>
    </p:spTree>
    <p:extLst>
      <p:ext uri="{BB962C8B-B14F-4D97-AF65-F5344CB8AC3E}">
        <p14:creationId xmlns:p14="http://schemas.microsoft.com/office/powerpoint/2010/main" val="121576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5A53B2-2D13-DD6C-8199-CA977B166D89}"/>
              </a:ext>
            </a:extLst>
          </p:cNvPr>
          <p:cNvSpPr>
            <a:spLocks noGrp="1"/>
          </p:cNvSpPr>
          <p:nvPr>
            <p:ph type="title"/>
          </p:nvPr>
        </p:nvSpPr>
        <p:spPr/>
        <p:txBody>
          <a:bodyPr/>
          <a:lstStyle/>
          <a:p>
            <a:r>
              <a:rPr lang="fr-FR" dirty="0"/>
              <a:t>Définitions</a:t>
            </a:r>
          </a:p>
        </p:txBody>
      </p:sp>
      <p:sp>
        <p:nvSpPr>
          <p:cNvPr id="3" name="Espace réservé du contenu 2">
            <a:extLst>
              <a:ext uri="{FF2B5EF4-FFF2-40B4-BE49-F238E27FC236}">
                <a16:creationId xmlns:a16="http://schemas.microsoft.com/office/drawing/2014/main" id="{D75EF031-AA7A-12A9-01A8-C12D37E8BE0B}"/>
              </a:ext>
            </a:extLst>
          </p:cNvPr>
          <p:cNvSpPr>
            <a:spLocks noGrp="1"/>
          </p:cNvSpPr>
          <p:nvPr>
            <p:ph idx="1"/>
          </p:nvPr>
        </p:nvSpPr>
        <p:spPr/>
        <p:txBody>
          <a:bodyPr/>
          <a:lstStyle/>
          <a:p>
            <a:r>
              <a:rPr lang="fr-FR" dirty="0"/>
              <a:t>Politique culturelle</a:t>
            </a:r>
          </a:p>
          <a:p>
            <a:r>
              <a:rPr lang="fr-FR" dirty="0"/>
              <a:t>Culture</a:t>
            </a:r>
          </a:p>
          <a:p>
            <a:r>
              <a:rPr lang="fr-FR" dirty="0"/>
              <a:t>Art et monde de l’art</a:t>
            </a:r>
          </a:p>
        </p:txBody>
      </p:sp>
    </p:spTree>
    <p:extLst>
      <p:ext uri="{BB962C8B-B14F-4D97-AF65-F5344CB8AC3E}">
        <p14:creationId xmlns:p14="http://schemas.microsoft.com/office/powerpoint/2010/main" val="399844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8846B30-8CCA-8F33-8B58-DA1BFFC6804D}"/>
              </a:ext>
            </a:extLst>
          </p:cNvPr>
          <p:cNvSpPr>
            <a:spLocks noGrp="1"/>
          </p:cNvSpPr>
          <p:nvPr>
            <p:ph idx="1"/>
          </p:nvPr>
        </p:nvSpPr>
        <p:spPr>
          <a:xfrm>
            <a:off x="1295399" y="500743"/>
            <a:ext cx="9851571" cy="5551714"/>
          </a:xfrm>
        </p:spPr>
        <p:txBody>
          <a:bodyPr/>
          <a:lstStyle/>
          <a:p>
            <a:pPr lvl="0">
              <a:buFont typeface="Wingdings" pitchFamily="2" charset="2"/>
              <a:buChar char="§"/>
            </a:pPr>
            <a:r>
              <a:rPr lang="fr-FR" sz="1800" dirty="0">
                <a:effectLst/>
                <a:latin typeface="Garamond" panose="02020404030301010803" pitchFamily="18" charset="0"/>
                <a:ea typeface="Calibri" panose="020F0502020204030204" pitchFamily="34" charset="0"/>
                <a:cs typeface="Times New Roman" panose="02020603050405020304" pitchFamily="18" charset="0"/>
              </a:rPr>
              <a:t>La notion de politique culturelle a pour référent un moment de convergence et de cohérence entre, d’une part, des représentations du rôle que l’État peut faire jouer à l’art et à la culture à l’égard de la société et d’autre part, l’organisation d’une action publique. Cela suppose donc 2 éléments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Wingdings" pitchFamily="2" charset="2"/>
              <a:buChar char="Ø"/>
            </a:pPr>
            <a:r>
              <a:rPr lang="fr-FR" sz="1800" dirty="0">
                <a:effectLst/>
                <a:latin typeface="Garamond" panose="02020404030301010803" pitchFamily="18" charset="0"/>
                <a:ea typeface="Calibri" panose="020F0502020204030204" pitchFamily="34" charset="0"/>
                <a:cs typeface="Times New Roman" panose="02020603050405020304" pitchFamily="18" charset="0"/>
              </a:rPr>
              <a:t>Une force et une cohérence de ces représentations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Wingdings" pitchFamily="2" charset="2"/>
              <a:buChar char="Ø"/>
            </a:pPr>
            <a:r>
              <a:rPr lang="fr-FR" sz="1800" dirty="0">
                <a:effectLst/>
                <a:latin typeface="Garamond" panose="02020404030301010803" pitchFamily="18" charset="0"/>
                <a:ea typeface="Calibri" panose="020F0502020204030204" pitchFamily="34" charset="0"/>
                <a:cs typeface="Times New Roman" panose="02020603050405020304" pitchFamily="18" charset="0"/>
              </a:rPr>
              <a:t>Et une unité d’action/une organisation des pouvoirs publics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tabLst>
                <a:tab pos="323850" algn="l"/>
              </a:tabLst>
            </a:pPr>
            <a:r>
              <a:rPr lang="fr-FR" sz="1800" dirty="0">
                <a:effectLst/>
                <a:latin typeface="Garamond" panose="02020404030301010803" pitchFamily="18" charset="0"/>
                <a:ea typeface="Calibri" panose="020F0502020204030204" pitchFamily="34" charset="0"/>
                <a:cs typeface="Times New Roman" panose="02020603050405020304" pitchFamily="18" charset="0"/>
              </a:rPr>
              <a:t>	</a:t>
            </a:r>
          </a:p>
          <a:p>
            <a:pPr>
              <a:buFont typeface="Wingdings" pitchFamily="2" charset="2"/>
              <a:buChar char="§"/>
              <a:tabLst>
                <a:tab pos="323850" algn="l"/>
              </a:tabLst>
            </a:pPr>
            <a:r>
              <a:rPr lang="fr-FR" sz="1800" dirty="0">
                <a:effectLst/>
                <a:latin typeface="Garamond" panose="02020404030301010803" pitchFamily="18" charset="0"/>
                <a:ea typeface="Calibri" panose="020F0502020204030204" pitchFamily="34" charset="0"/>
                <a:cs typeface="Times New Roman" panose="02020603050405020304" pitchFamily="18" charset="0"/>
              </a:rPr>
              <a:t>Autre version :</a:t>
            </a:r>
            <a:endParaRPr lang="fr-FR" sz="1800" dirty="0">
              <a:effectLst/>
              <a:latin typeface="Garamond" panose="02020404030301010803" pitchFamily="18" charset="0"/>
              <a:ea typeface="Times New Roman" panose="02020603050405020304" pitchFamily="18" charset="0"/>
              <a:cs typeface="Calibri" panose="020F0502020204030204" pitchFamily="34" charset="0"/>
            </a:endParaRPr>
          </a:p>
          <a:p>
            <a:pPr marL="0" indent="0">
              <a:buNone/>
            </a:pPr>
            <a:r>
              <a:rPr lang="fr-FR" sz="1800" dirty="0">
                <a:effectLst/>
                <a:latin typeface="Garamond" panose="02020404030301010803" pitchFamily="18" charset="0"/>
                <a:ea typeface="Times New Roman" panose="02020603050405020304" pitchFamily="18" charset="0"/>
                <a:cs typeface="Calibri" panose="020F0502020204030204" pitchFamily="34" charset="0"/>
              </a:rPr>
              <a:t>« Il y a politique publique lorsqu’une autorité́ politique locale ou nationale tente, au moyen d’un programme d’action coordonné, de modifier l’environnement culturel, social ou économique d’acteurs sociaux saisis en général dans une logique sectorielle ». </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555237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9671C9-863C-CFC1-C92D-5E55B163850D}"/>
              </a:ext>
            </a:extLst>
          </p:cNvPr>
          <p:cNvSpPr>
            <a:spLocks noGrp="1"/>
          </p:cNvSpPr>
          <p:nvPr>
            <p:ph type="title"/>
          </p:nvPr>
        </p:nvSpPr>
        <p:spPr/>
        <p:txBody>
          <a:bodyPr/>
          <a:lstStyle/>
          <a:p>
            <a:r>
              <a:rPr lang="fr-FR" sz="1800" b="1" dirty="0">
                <a:solidFill>
                  <a:srgbClr val="424242"/>
                </a:solidFill>
                <a:effectLst/>
                <a:latin typeface="Garamond" panose="02020404030301010803" pitchFamily="18" charset="0"/>
              </a:rPr>
              <a:t>Becker (Howard S.), </a:t>
            </a:r>
            <a:r>
              <a:rPr lang="fr-FR" sz="1800" b="1" i="1" dirty="0">
                <a:solidFill>
                  <a:srgbClr val="424242"/>
                </a:solidFill>
                <a:effectLst/>
                <a:latin typeface="Garamond" panose="02020404030301010803" pitchFamily="18" charset="0"/>
              </a:rPr>
              <a:t>Les Mondes de l’art</a:t>
            </a:r>
            <a:r>
              <a:rPr lang="fr-FR" sz="1800" b="1" dirty="0">
                <a:solidFill>
                  <a:srgbClr val="424242"/>
                </a:solidFill>
                <a:effectLst/>
                <a:latin typeface="Garamond" panose="02020404030301010803" pitchFamily="18" charset="0"/>
              </a:rPr>
              <a:t>, Paris, Flammarion, 1988. [</a:t>
            </a:r>
            <a:r>
              <a:rPr lang="fr-FR" sz="1800" b="1" dirty="0" err="1">
                <a:solidFill>
                  <a:srgbClr val="424242"/>
                </a:solidFill>
                <a:effectLst/>
                <a:latin typeface="Garamond" panose="02020404030301010803" pitchFamily="18" charset="0"/>
              </a:rPr>
              <a:t>extr</a:t>
            </a:r>
            <a:r>
              <a:rPr lang="fr-FR" sz="1800" b="1" dirty="0">
                <a:solidFill>
                  <a:srgbClr val="424242"/>
                </a:solidFill>
                <a:effectLst/>
                <a:latin typeface="Garamond" panose="02020404030301010803" pitchFamily="18" charset="0"/>
              </a:rPr>
              <a:t>. Recension de Sylvia Girel, </a:t>
            </a:r>
            <a:r>
              <a:rPr lang="fr-FR" sz="1800" b="1" dirty="0" err="1">
                <a:solidFill>
                  <a:srgbClr val="424242"/>
                </a:solidFill>
                <a:effectLst/>
                <a:latin typeface="Garamond" panose="02020404030301010803" pitchFamily="18" charset="0"/>
              </a:rPr>
              <a:t>Universite</a:t>
            </a:r>
            <a:r>
              <a:rPr lang="fr-FR" sz="1800" b="1" dirty="0">
                <a:solidFill>
                  <a:srgbClr val="424242"/>
                </a:solidFill>
                <a:effectLst/>
                <a:latin typeface="Garamond" panose="02020404030301010803" pitchFamily="18" charset="0"/>
              </a:rPr>
              <a:t>́ d’Aix-Marseille, CNRS, LAMES, UMR 7305] </a:t>
            </a:r>
            <a:br>
              <a:rPr lang="fr-FR" dirty="0"/>
            </a:br>
            <a:endParaRPr lang="fr-FR" dirty="0"/>
          </a:p>
        </p:txBody>
      </p:sp>
      <p:sp>
        <p:nvSpPr>
          <p:cNvPr id="3" name="Espace réservé du contenu 2">
            <a:extLst>
              <a:ext uri="{FF2B5EF4-FFF2-40B4-BE49-F238E27FC236}">
                <a16:creationId xmlns:a16="http://schemas.microsoft.com/office/drawing/2014/main" id="{BABDD03C-3401-8EEB-56F9-9D84EB8B3D73}"/>
              </a:ext>
            </a:extLst>
          </p:cNvPr>
          <p:cNvSpPr>
            <a:spLocks noGrp="1"/>
          </p:cNvSpPr>
          <p:nvPr>
            <p:ph idx="1"/>
          </p:nvPr>
        </p:nvSpPr>
        <p:spPr/>
        <p:txBody>
          <a:bodyPr/>
          <a:lstStyle/>
          <a:p>
            <a:pPr algn="just"/>
            <a:r>
              <a:rPr lang="fr-FR" sz="1800" dirty="0">
                <a:solidFill>
                  <a:srgbClr val="424242"/>
                </a:solidFill>
                <a:effectLst/>
                <a:latin typeface="Garamond" panose="02020404030301010803" pitchFamily="18" charset="0"/>
              </a:rPr>
              <a:t>Le monde de l’art est selon Becker « un réseau de coopération au sein duquel les mêmes personnes coopèrent de manière régulière et qui relie donc les participants selon un ordre établi. Un monde de l'art est fait de l'activité même de toutes ces personnes qui coopèrent ». Howard S. Becker engage à comprendre l’art comme « le produit d’une action collective », dont les acteurs partagent « des présupposés communs, les conventions, qui leur permettent de coordonner ces activités efficacement et sans difficultés » (Becker, 1999, p. 99). </a:t>
            </a:r>
            <a:endParaRPr lang="fr-FR" dirty="0"/>
          </a:p>
          <a:p>
            <a:pPr marL="0" indent="0">
              <a:buNone/>
            </a:pPr>
            <a:endParaRPr lang="fr-FR" dirty="0"/>
          </a:p>
        </p:txBody>
      </p:sp>
    </p:spTree>
    <p:extLst>
      <p:ext uri="{BB962C8B-B14F-4D97-AF65-F5344CB8AC3E}">
        <p14:creationId xmlns:p14="http://schemas.microsoft.com/office/powerpoint/2010/main" val="2399225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F31249-CF3D-AE73-2159-ED1C71618CD0}"/>
              </a:ext>
            </a:extLst>
          </p:cNvPr>
          <p:cNvSpPr>
            <a:spLocks noGrp="1"/>
          </p:cNvSpPr>
          <p:nvPr>
            <p:ph type="title"/>
          </p:nvPr>
        </p:nvSpPr>
        <p:spPr/>
        <p:txBody>
          <a:bodyPr/>
          <a:lstStyle/>
          <a:p>
            <a:r>
              <a:rPr lang="fr-FR" dirty="0"/>
              <a:t>L’art selon Pierre Bourdieu: la notion de champ</a:t>
            </a:r>
          </a:p>
        </p:txBody>
      </p:sp>
      <p:sp>
        <p:nvSpPr>
          <p:cNvPr id="3" name="Espace réservé du contenu 2">
            <a:extLst>
              <a:ext uri="{FF2B5EF4-FFF2-40B4-BE49-F238E27FC236}">
                <a16:creationId xmlns:a16="http://schemas.microsoft.com/office/drawing/2014/main" id="{621E7AC2-94E0-7318-A89C-256548860273}"/>
              </a:ext>
            </a:extLst>
          </p:cNvPr>
          <p:cNvSpPr>
            <a:spLocks noGrp="1"/>
          </p:cNvSpPr>
          <p:nvPr>
            <p:ph idx="1"/>
          </p:nvPr>
        </p:nvSpPr>
        <p:spPr/>
        <p:txBody>
          <a:bodyPr/>
          <a:lstStyle/>
          <a:p>
            <a:r>
              <a:rPr lang="fr-FR" sz="1800" dirty="0">
                <a:effectLst/>
                <a:latin typeface="Garamond" panose="02020404030301010803" pitchFamily="18" charset="0"/>
                <a:ea typeface="Times New Roman" panose="02020603050405020304" pitchFamily="18" charset="0"/>
                <a:cs typeface="Calibri" panose="020F0502020204030204" pitchFamily="34" charset="0"/>
              </a:rPr>
              <a:t>« La notion de champ, c'est la mise en œuvre du principe fondamental qui pose que le réel social est relationnel, que ce qui existe ce sont les relations non pas au sens de relations sociales comme interactions, mais au sens de structures invisibles, [...] mais en même temps la mise en œuvre de ce principe conduit à construire des objets </a:t>
            </a:r>
            <a:r>
              <a:rPr lang="fr-FR" sz="1800" dirty="0" err="1">
                <a:effectLst/>
                <a:latin typeface="Garamond" panose="02020404030301010803" pitchFamily="18" charset="0"/>
                <a:ea typeface="Times New Roman" panose="02020603050405020304" pitchFamily="18" charset="0"/>
                <a:cs typeface="Calibri" panose="020F0502020204030204" pitchFamily="34" charset="0"/>
              </a:rPr>
              <a:t>Scomme</a:t>
            </a:r>
            <a:r>
              <a:rPr lang="fr-FR" sz="1800" dirty="0">
                <a:effectLst/>
                <a:latin typeface="Garamond" panose="02020404030301010803" pitchFamily="18" charset="0"/>
                <a:ea typeface="Times New Roman" panose="02020603050405020304" pitchFamily="18" charset="0"/>
                <a:cs typeface="Calibri" panose="020F0502020204030204" pitchFamily="34" charset="0"/>
              </a:rPr>
              <a:t> l'espace des grandes écoles, comme le champ intellectuel et le champ artistique au temps de Flaubert, comme le champ religieux... »</a:t>
            </a:r>
            <a:br>
              <a:rPr lang="fr-FR" sz="1800" dirty="0">
                <a:effectLst/>
                <a:latin typeface="Garamond" panose="02020404030301010803" pitchFamily="18" charset="0"/>
                <a:ea typeface="Times New Roman" panose="02020603050405020304" pitchFamily="18" charset="0"/>
                <a:cs typeface="Calibri" panose="020F0502020204030204" pitchFamily="34" charset="0"/>
              </a:rPr>
            </a:br>
            <a:r>
              <a:rPr lang="fr-FR" sz="1800" dirty="0">
                <a:effectLst/>
                <a:latin typeface="Garamond" panose="02020404030301010803" pitchFamily="18" charset="0"/>
                <a:ea typeface="Times New Roman" panose="02020603050405020304" pitchFamily="18" charset="0"/>
                <a:cs typeface="Calibri" panose="020F0502020204030204" pitchFamily="34" charset="0"/>
              </a:rPr>
              <a:t>(Lire les sciences sociales 1989-1992, volume 1, pp.326-329, Éditions Belin, 1994). </a:t>
            </a:r>
            <a:endParaRPr lang="fr-FR" sz="1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814986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600E7F-9DE1-93BE-7A9D-D62A7D51D5D0}"/>
              </a:ext>
            </a:extLst>
          </p:cNvPr>
          <p:cNvSpPr>
            <a:spLocks noGrp="1"/>
          </p:cNvSpPr>
          <p:nvPr>
            <p:ph type="title"/>
          </p:nvPr>
        </p:nvSpPr>
        <p:spPr>
          <a:xfrm>
            <a:off x="1676400" y="468086"/>
            <a:ext cx="9601200" cy="1485900"/>
          </a:xfrm>
        </p:spPr>
        <p:txBody>
          <a:bodyPr>
            <a:normAutofit fontScale="90000"/>
          </a:bodyPr>
          <a:lstStyle/>
          <a:p>
            <a:pPr algn="ctr"/>
            <a:r>
              <a:rPr lang="fr-FR" dirty="0"/>
              <a:t>Définition du ministère de la culture et de son action dans le domaine de l’art et de la création</a:t>
            </a:r>
          </a:p>
        </p:txBody>
      </p:sp>
      <p:sp>
        <p:nvSpPr>
          <p:cNvPr id="3" name="Espace réservé du contenu 2">
            <a:extLst>
              <a:ext uri="{FF2B5EF4-FFF2-40B4-BE49-F238E27FC236}">
                <a16:creationId xmlns:a16="http://schemas.microsoft.com/office/drawing/2014/main" id="{C2146854-93AD-97EB-5C6A-1EA8604437F7}"/>
              </a:ext>
            </a:extLst>
          </p:cNvPr>
          <p:cNvSpPr>
            <a:spLocks noGrp="1"/>
          </p:cNvSpPr>
          <p:nvPr>
            <p:ph idx="1"/>
          </p:nvPr>
        </p:nvSpPr>
        <p:spPr/>
        <p:txBody>
          <a:bodyPr>
            <a:normAutofit fontScale="92500" lnSpcReduction="20000"/>
          </a:bodyPr>
          <a:lstStyle/>
          <a:p>
            <a:pPr algn="just"/>
            <a:r>
              <a:rPr lang="fr-FR" sz="1800" dirty="0">
                <a:effectLst/>
                <a:latin typeface="Garamond" panose="02020404030301010803" pitchFamily="18" charset="0"/>
                <a:ea typeface="Times New Roman" panose="02020603050405020304" pitchFamily="18" charset="0"/>
                <a:cs typeface="Calibri" panose="020F0502020204030204" pitchFamily="34" charset="0"/>
              </a:rPr>
              <a:t>Le ministère de la culture lui-même définit les fondements et justifie son action en termes d’intervention publique de la manière suivante : </a:t>
            </a:r>
          </a:p>
          <a:p>
            <a:pPr marL="0" indent="0" algn="just">
              <a:buNone/>
            </a:pPr>
            <a:r>
              <a:rPr lang="fr-FR" sz="1800" dirty="0">
                <a:effectLst/>
                <a:latin typeface="Garamond" panose="02020404030301010803" pitchFamily="18" charset="0"/>
                <a:ea typeface="Times New Roman" panose="02020603050405020304" pitchFamily="18" charset="0"/>
                <a:cs typeface="Calibri" panose="020F0502020204030204" pitchFamily="34" charset="0"/>
              </a:rPr>
              <a:t>« Le ministère de la culture et de la communication a pour mission de rendre accessibles au plus grand nombre les œuvres capitales de l’humanité, et d'abord de la France. A ce titre, il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conduit la politique de sauvegarde</a:t>
            </a:r>
            <a:r>
              <a:rPr lang="fr-FR" sz="1800" dirty="0">
                <a:effectLst/>
                <a:latin typeface="Garamond" panose="02020404030301010803" pitchFamily="18" charset="0"/>
                <a:ea typeface="Times New Roman" panose="02020603050405020304" pitchFamily="18" charset="0"/>
                <a:cs typeface="Calibri" panose="020F0502020204030204" pitchFamily="34" charset="0"/>
              </a:rPr>
              <a:t>, de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protection et de mise en valeur du patrimoine culturel </a:t>
            </a:r>
            <a:r>
              <a:rPr lang="fr-FR" sz="1800" dirty="0">
                <a:effectLst/>
                <a:latin typeface="Garamond" panose="02020404030301010803" pitchFamily="18" charset="0"/>
                <a:ea typeface="Times New Roman" panose="02020603050405020304" pitchFamily="18" charset="0"/>
                <a:cs typeface="Calibri" panose="020F0502020204030204" pitchFamily="34" charset="0"/>
              </a:rPr>
              <a:t>dans toutes ses composantes, il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favorise la création </a:t>
            </a:r>
            <a:r>
              <a:rPr lang="fr-FR" sz="1800" dirty="0">
                <a:effectLst/>
                <a:latin typeface="Garamond" panose="02020404030301010803" pitchFamily="18" charset="0"/>
                <a:ea typeface="Times New Roman" panose="02020603050405020304" pitchFamily="18" charset="0"/>
                <a:cs typeface="Calibri" panose="020F0502020204030204" pitchFamily="34" charset="0"/>
              </a:rPr>
              <a:t>des œuvres de l’art et de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l’esprit</a:t>
            </a:r>
            <a:r>
              <a:rPr lang="fr-FR" sz="1800" dirty="0">
                <a:effectLst/>
                <a:latin typeface="Garamond" panose="02020404030301010803" pitchFamily="18" charset="0"/>
                <a:ea typeface="Times New Roman" panose="02020603050405020304" pitchFamily="18" charset="0"/>
                <a:cs typeface="Calibri" panose="020F0502020204030204" pitchFamily="34" charset="0"/>
              </a:rPr>
              <a:t> et le </a:t>
            </a:r>
            <a:r>
              <a:rPr lang="fr-FR" sz="1800" dirty="0">
                <a:solidFill>
                  <a:srgbClr val="FF0000"/>
                </a:solidFill>
                <a:latin typeface="Garamond" panose="02020404030301010803" pitchFamily="18" charset="0"/>
                <a:ea typeface="Times New Roman" panose="02020603050405020304" pitchFamily="18" charset="0"/>
                <a:cs typeface="Calibri" panose="020F0502020204030204" pitchFamily="34" charset="0"/>
              </a:rPr>
              <a:t>dé</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veloppement des pratiques </a:t>
            </a:r>
            <a:r>
              <a:rPr lang="fr-FR" sz="1800" dirty="0">
                <a:effectLst/>
                <a:latin typeface="Garamond" panose="02020404030301010803" pitchFamily="18" charset="0"/>
                <a:ea typeface="Times New Roman" panose="02020603050405020304" pitchFamily="18" charset="0"/>
                <a:cs typeface="Calibri" panose="020F0502020204030204" pitchFamily="34" charset="0"/>
              </a:rPr>
              <a:t>et des enseignements artistiques. Il contribue, conjointement avec les autres ministres intéressés, au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développement de l'éducation artistique et culturelle des enfants et des jeunes adultes tout au long de leurs cycles de formation</a:t>
            </a:r>
            <a:r>
              <a:rPr lang="fr-FR" sz="1800" dirty="0">
                <a:effectLst/>
                <a:latin typeface="Garamond" panose="02020404030301010803" pitchFamily="18" charset="0"/>
                <a:ea typeface="Times New Roman" panose="02020603050405020304" pitchFamily="18" charset="0"/>
                <a:cs typeface="Calibri" panose="020F0502020204030204" pitchFamily="34" charset="0"/>
              </a:rPr>
              <a:t>.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Il encourage les initiatives </a:t>
            </a:r>
            <a:r>
              <a:rPr lang="fr-FR" sz="1800" dirty="0">
                <a:effectLst/>
                <a:latin typeface="Garamond" panose="02020404030301010803" pitchFamily="18" charset="0"/>
                <a:ea typeface="Times New Roman" panose="02020603050405020304" pitchFamily="18" charset="0"/>
                <a:cs typeface="Calibri" panose="020F0502020204030204" pitchFamily="34" charset="0"/>
              </a:rPr>
              <a:t>culturelles locales,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développe les liens</a:t>
            </a:r>
            <a:r>
              <a:rPr lang="fr-FR" sz="1800" dirty="0">
                <a:effectLst/>
                <a:latin typeface="Garamond" panose="02020404030301010803" pitchFamily="18" charset="0"/>
                <a:ea typeface="Times New Roman" panose="02020603050405020304" pitchFamily="18" charset="0"/>
                <a:cs typeface="Calibri" panose="020F0502020204030204" pitchFamily="34" charset="0"/>
              </a:rPr>
              <a:t> entre les politiques culturelles de l’État et celles des collectivités territoriales et participe à ce titre à la définition et à la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mise en œuvre </a:t>
            </a:r>
            <a:r>
              <a:rPr lang="fr-FR" sz="1800" dirty="0">
                <a:effectLst/>
                <a:latin typeface="Garamond" panose="02020404030301010803" pitchFamily="18" charset="0"/>
                <a:ea typeface="Times New Roman" panose="02020603050405020304" pitchFamily="18" charset="0"/>
                <a:cs typeface="Calibri" panose="020F0502020204030204" pitchFamily="34" charset="0"/>
              </a:rPr>
              <a:t>de la politique du Gouvernement dans le domaine de la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décentralisation.</a:t>
            </a:r>
            <a:r>
              <a:rPr lang="fr-FR" sz="1800" dirty="0">
                <a:effectLst/>
                <a:latin typeface="Garamond" panose="02020404030301010803" pitchFamily="18" charset="0"/>
                <a:ea typeface="Times New Roman" panose="02020603050405020304" pitchFamily="18" charset="0"/>
                <a:cs typeface="Calibri" panose="020F0502020204030204" pitchFamily="34" charset="0"/>
              </a:rPr>
              <a:t> Il veille au développement des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industries culturelles</a:t>
            </a:r>
            <a:r>
              <a:rPr lang="fr-FR" sz="1800" dirty="0">
                <a:effectLst/>
                <a:latin typeface="Garamond" panose="02020404030301010803" pitchFamily="18" charset="0"/>
                <a:ea typeface="Times New Roman" panose="02020603050405020304" pitchFamily="18" charset="0"/>
                <a:cs typeface="Calibri" panose="020F0502020204030204" pitchFamily="34" charset="0"/>
              </a:rPr>
              <a:t>. Il contribue au développement des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nouvelles technologies </a:t>
            </a:r>
            <a:r>
              <a:rPr lang="fr-FR" sz="1800" dirty="0">
                <a:effectLst/>
                <a:latin typeface="Garamond" panose="02020404030301010803" pitchFamily="18" charset="0"/>
                <a:ea typeface="Times New Roman" panose="02020603050405020304" pitchFamily="18" charset="0"/>
                <a:cs typeface="Calibri" panose="020F0502020204030204" pitchFamily="34" charset="0"/>
              </a:rPr>
              <a:t>de diffusion de la création et du patrimoine culturel. Il met en œuvre, conjointement avec les autres ministres intéressés, les </a:t>
            </a:r>
            <a:r>
              <a:rPr lang="fr-FR" sz="1800" dirty="0">
                <a:solidFill>
                  <a:srgbClr val="FF0000"/>
                </a:solidFill>
                <a:effectLst/>
                <a:latin typeface="Garamond" panose="02020404030301010803" pitchFamily="18" charset="0"/>
                <a:ea typeface="Times New Roman" panose="02020603050405020304" pitchFamily="18" charset="0"/>
                <a:cs typeface="Calibri" panose="020F0502020204030204" pitchFamily="34" charset="0"/>
              </a:rPr>
              <a:t>action</a:t>
            </a:r>
            <a:r>
              <a:rPr lang="fr-FR" sz="1800" dirty="0">
                <a:effectLst/>
                <a:latin typeface="Garamond" panose="02020404030301010803" pitchFamily="18" charset="0"/>
                <a:ea typeface="Times New Roman" panose="02020603050405020304" pitchFamily="18" charset="0"/>
                <a:cs typeface="Calibri" panose="020F0502020204030204" pitchFamily="34" charset="0"/>
              </a:rPr>
              <a:t>s de l’État destinées à </a:t>
            </a:r>
            <a:r>
              <a:rPr lang="fr-FR" sz="1800" dirty="0">
                <a:solidFill>
                  <a:srgbClr val="0070C0"/>
                </a:solidFill>
                <a:effectLst/>
                <a:latin typeface="Garamond" panose="02020404030301010803" pitchFamily="18" charset="0"/>
                <a:ea typeface="Times New Roman" panose="02020603050405020304" pitchFamily="18" charset="0"/>
                <a:cs typeface="Calibri" panose="020F0502020204030204" pitchFamily="34" charset="0"/>
              </a:rPr>
              <a:t>assurer le rayonnement dans le monde de la culture et de la création artistique françaises et de la francophonie.</a:t>
            </a:r>
            <a:r>
              <a:rPr lang="fr-FR" sz="1800" dirty="0">
                <a:effectLst/>
                <a:latin typeface="Garamond" panose="02020404030301010803" pitchFamily="18" charset="0"/>
                <a:ea typeface="Times New Roman" panose="02020603050405020304" pitchFamily="18" charset="0"/>
                <a:cs typeface="Calibri" panose="020F0502020204030204" pitchFamily="34" charset="0"/>
              </a:rPr>
              <a:t> Il contribue à </a:t>
            </a:r>
            <a:r>
              <a:rPr lang="fr-FR" sz="1800" dirty="0">
                <a:solidFill>
                  <a:srgbClr val="0070C0"/>
                </a:solidFill>
                <a:effectLst/>
                <a:latin typeface="Garamond" panose="02020404030301010803" pitchFamily="18" charset="0"/>
                <a:ea typeface="Times New Roman" panose="02020603050405020304" pitchFamily="18" charset="0"/>
                <a:cs typeface="Calibri" panose="020F0502020204030204" pitchFamily="34" charset="0"/>
              </a:rPr>
              <a:t>l’action culturelle </a:t>
            </a:r>
            <a:r>
              <a:rPr lang="fr-FR" sz="1800" dirty="0">
                <a:effectLst/>
                <a:latin typeface="Garamond" panose="02020404030301010803" pitchFamily="18" charset="0"/>
                <a:ea typeface="Times New Roman" panose="02020603050405020304" pitchFamily="18" charset="0"/>
                <a:cs typeface="Calibri" panose="020F0502020204030204" pitchFamily="34" charset="0"/>
              </a:rPr>
              <a:t>extérieure de la France et aux actions relatives aux implantations culturelles franç</a:t>
            </a:r>
            <a:r>
              <a:rPr lang="fr-FR" sz="1800" dirty="0">
                <a:effectLst/>
                <a:latin typeface="Times New Roman" panose="02020603050405020304" pitchFamily="18" charset="0"/>
                <a:ea typeface="Times New Roman" panose="02020603050405020304" pitchFamily="18" charset="0"/>
              </a:rPr>
              <a:t>a</a:t>
            </a:r>
            <a:r>
              <a:rPr lang="fr-FR" sz="1800" dirty="0">
                <a:effectLst/>
                <a:latin typeface="Garamond" panose="02020404030301010803" pitchFamily="18" charset="0"/>
                <a:ea typeface="Times New Roman" panose="02020603050405020304" pitchFamily="18" charset="0"/>
                <a:cs typeface="Calibri" panose="020F0502020204030204" pitchFamily="34" charset="0"/>
              </a:rPr>
              <a:t>ises à l'étranger ». site du ministère de la culture et de la communication. </a:t>
            </a:r>
            <a:endParaRPr lang="fr-FR" dirty="0"/>
          </a:p>
        </p:txBody>
      </p:sp>
    </p:spTree>
    <p:extLst>
      <p:ext uri="{BB962C8B-B14F-4D97-AF65-F5344CB8AC3E}">
        <p14:creationId xmlns:p14="http://schemas.microsoft.com/office/powerpoint/2010/main" val="4152835992"/>
      </p:ext>
    </p:extLst>
  </p:cSld>
  <p:clrMapOvr>
    <a:masterClrMapping/>
  </p:clrMapOvr>
</p:sld>
</file>

<file path=ppt/theme/theme1.xml><?xml version="1.0" encoding="utf-8"?>
<a:theme xmlns:a="http://schemas.openxmlformats.org/drawingml/2006/main" name="Cadrage">
  <a:themeElements>
    <a:clrScheme name="Cadrag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{3826BD92-6F98-1A48-85C3-010E5C32FE5B}tf10001072</Template>
  <TotalTime>1361</TotalTime>
  <Words>678</Words>
  <Application>Microsoft Macintosh PowerPoint</Application>
  <PresentationFormat>Grand écran</PresentationFormat>
  <Paragraphs>19</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Calibri</vt:lpstr>
      <vt:lpstr>Franklin Gothic Book</vt:lpstr>
      <vt:lpstr>Garamond</vt:lpstr>
      <vt:lpstr>Times New Roman</vt:lpstr>
      <vt:lpstr>Wingdings</vt:lpstr>
      <vt:lpstr>Cadrage</vt:lpstr>
      <vt:lpstr>Politiques culturelles</vt:lpstr>
      <vt:lpstr>Définitions</vt:lpstr>
      <vt:lpstr>Présentation PowerPoint</vt:lpstr>
      <vt:lpstr>Becker (Howard S.), Les Mondes de l’art, Paris, Flammarion, 1988. [extr. Recension de Sylvia Girel, Université d’Aix-Marseille, CNRS, LAMES, UMR 7305]  </vt:lpstr>
      <vt:lpstr>L’art selon Pierre Bourdieu: la notion de champ</vt:lpstr>
      <vt:lpstr>Définition du ministère de la culture et de son action dans le domaine de l’art et de la création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Politiques culturelles</dc:title>
  <dc:creator>Destemberg</dc:creator>
  <cp:lastModifiedBy>Destemberg</cp:lastModifiedBy>
  <cp:revision>3</cp:revision>
  <dcterms:created xsi:type="dcterms:W3CDTF">2023-09-05T09:08:18Z</dcterms:created>
  <dcterms:modified xsi:type="dcterms:W3CDTF">2023-09-06T07:50:14Z</dcterms:modified>
</cp:coreProperties>
</file>