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5" r:id="rId3"/>
    <p:sldId id="289" r:id="rId4"/>
    <p:sldId id="290" r:id="rId5"/>
    <p:sldId id="286" r:id="rId6"/>
    <p:sldId id="291" r:id="rId7"/>
    <p:sldId id="287" r:id="rId8"/>
    <p:sldId id="292" r:id="rId9"/>
    <p:sldId id="293" r:id="rId10"/>
    <p:sldId id="294" r:id="rId11"/>
    <p:sldId id="295" r:id="rId12"/>
    <p:sldId id="296" r:id="rId13"/>
    <p:sldId id="297" r:id="rId14"/>
    <p:sldId id="307" r:id="rId15"/>
    <p:sldId id="309" r:id="rId16"/>
    <p:sldId id="308" r:id="rId17"/>
    <p:sldId id="298" r:id="rId18"/>
    <p:sldId id="317" r:id="rId19"/>
    <p:sldId id="305" r:id="rId20"/>
    <p:sldId id="306" r:id="rId21"/>
    <p:sldId id="299" r:id="rId22"/>
    <p:sldId id="300" r:id="rId23"/>
    <p:sldId id="301" r:id="rId24"/>
    <p:sldId id="315" r:id="rId25"/>
    <p:sldId id="302" r:id="rId26"/>
    <p:sldId id="318" r:id="rId27"/>
    <p:sldId id="319" r:id="rId28"/>
    <p:sldId id="320" r:id="rId29"/>
    <p:sldId id="334" r:id="rId30"/>
    <p:sldId id="335" r:id="rId31"/>
    <p:sldId id="336" r:id="rId32"/>
    <p:sldId id="337" r:id="rId33"/>
    <p:sldId id="338" r:id="rId34"/>
    <p:sldId id="314"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70" r:id="rId66"/>
    <p:sldId id="369" r:id="rId67"/>
    <p:sldId id="371" r:id="rId68"/>
    <p:sldId id="372" r:id="rId69"/>
    <p:sldId id="373" r:id="rId70"/>
    <p:sldId id="374" r:id="rId71"/>
    <p:sldId id="375" r:id="rId72"/>
    <p:sldId id="376" r:id="rId73"/>
    <p:sldId id="378" r:id="rId74"/>
    <p:sldId id="379" r:id="rId7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7599389-E09F-4506-8C03-AF400191D08B}" type="datetimeFigureOut">
              <a:rPr lang="fr-FR" smtClean="0"/>
              <a:t>02/05/2023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10129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599389-E09F-4506-8C03-AF400191D08B}" type="datetimeFigureOut">
              <a:rPr lang="fr-FR" smtClean="0"/>
              <a:t>02/05/2023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386390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599389-E09F-4506-8C03-AF400191D08B}" type="datetimeFigureOut">
              <a:rPr lang="fr-FR" smtClean="0"/>
              <a:t>02/05/2023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320925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599389-E09F-4506-8C03-AF400191D08B}" type="datetimeFigureOut">
              <a:rPr lang="fr-FR" smtClean="0"/>
              <a:t>02/05/2023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74912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7599389-E09F-4506-8C03-AF400191D08B}" type="datetimeFigureOut">
              <a:rPr lang="fr-FR" smtClean="0"/>
              <a:t>02/05/2023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26753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7599389-E09F-4506-8C03-AF400191D08B}" type="datetimeFigureOut">
              <a:rPr lang="fr-FR" smtClean="0"/>
              <a:t>02/05/2023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180892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7599389-E09F-4506-8C03-AF400191D08B}" type="datetimeFigureOut">
              <a:rPr lang="fr-FR" smtClean="0"/>
              <a:t>02/05/2023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284912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7599389-E09F-4506-8C03-AF400191D08B}" type="datetimeFigureOut">
              <a:rPr lang="fr-FR" smtClean="0"/>
              <a:t>02/05/2023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307805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599389-E09F-4506-8C03-AF400191D08B}" type="datetimeFigureOut">
              <a:rPr lang="fr-FR" smtClean="0"/>
              <a:t>02/05/2023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109515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599389-E09F-4506-8C03-AF400191D08B}" type="datetimeFigureOut">
              <a:rPr lang="fr-FR" smtClean="0"/>
              <a:t>02/05/2023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281544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599389-E09F-4506-8C03-AF400191D08B}" type="datetimeFigureOut">
              <a:rPr lang="fr-FR" smtClean="0"/>
              <a:t>02/05/2023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FF8D1D-EFEC-4A36-A7E2-3E162FA90899}" type="slidenum">
              <a:rPr lang="fr-FR" smtClean="0"/>
              <a:t>‹N°›</a:t>
            </a:fld>
            <a:endParaRPr lang="fr-FR"/>
          </a:p>
        </p:txBody>
      </p:sp>
    </p:spTree>
    <p:extLst>
      <p:ext uri="{BB962C8B-B14F-4D97-AF65-F5344CB8AC3E}">
        <p14:creationId xmlns:p14="http://schemas.microsoft.com/office/powerpoint/2010/main" val="366199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99389-E09F-4506-8C03-AF400191D08B}" type="datetimeFigureOut">
              <a:rPr lang="fr-FR" smtClean="0"/>
              <a:t>02/05/2023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F8D1D-EFEC-4A36-A7E2-3E162FA90899}" type="slidenum">
              <a:rPr lang="fr-FR" smtClean="0"/>
              <a:t>‹N°›</a:t>
            </a:fld>
            <a:endParaRPr lang="fr-FR"/>
          </a:p>
        </p:txBody>
      </p:sp>
    </p:spTree>
    <p:extLst>
      <p:ext uri="{BB962C8B-B14F-4D97-AF65-F5344CB8AC3E}">
        <p14:creationId xmlns:p14="http://schemas.microsoft.com/office/powerpoint/2010/main" val="2242302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nrs-mp.fr/mp/cgi-bin/tableau.pl?tabkey=TAB_RG4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travail-emploi.gouv.fr/IMG/pdf/ct_2014.pdf"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risquesprofessionnels.ameli.fr/index.php?id=9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legifrance.gouv.fr/affichCodeArticle.do?idArticle=LEGIARTI000006903148&amp;cidTexte=LEGITEXT000006072050" TargetMode="External"/><Relationship Id="rId7" Type="http://schemas.openxmlformats.org/officeDocument/2006/relationships/hyperlink" Target="https://www.youtube.com/watch?v=9JSsgoQIIu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snEYOm8hxyI" TargetMode="External"/><Relationship Id="rId5" Type="http://schemas.openxmlformats.org/officeDocument/2006/relationships/hyperlink" Target="https://www.youtube.com/watch?v=DHs4-lHKLrQ" TargetMode="External"/><Relationship Id="rId4" Type="http://schemas.openxmlformats.org/officeDocument/2006/relationships/hyperlink" Target="https://www.youtube.com/watch?v=XkedOwcEWp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4-J0xbT0g" TargetMode="External"/><Relationship Id="rId7" Type="http://schemas.openxmlformats.org/officeDocument/2006/relationships/hyperlink" Target="https://www.youtube.com/watch?v=QGhJbjtP08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hAUWsqlmY_4" TargetMode="External"/><Relationship Id="rId5" Type="http://schemas.openxmlformats.org/officeDocument/2006/relationships/hyperlink" Target="https://www.youtube.com/watch?v=y4s02Ja4i_o" TargetMode="External"/><Relationship Id="rId4" Type="http://schemas.openxmlformats.org/officeDocument/2006/relationships/hyperlink" Target="https://www.youtube.com/watch?v=OcMyZRZdWb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egifrance.gouv.fr/affichCodeArticle.do?idArticle=LEGIARTI000006742977&amp;cidTexte=LEGITEXT000006073189&amp;dateTexte=20130918&amp;fastPos=2&amp;fastReqId=1616929792&amp;oldAction=rechCodeArticl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service-public.fr/particuliers/vosdroits/F17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06742977&amp;cidTexte=LEGITEXT00000607318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egifrance.gouv.fr/affichCodeArticle.do?idArticle=LEGIARTI000006743008&amp;cidTexte=LEGITEXT000006073189&amp;dateTexte=20131024&amp;oldAction=rechCodeArticl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service-public.fr/particuliers/vosdroits/F31881"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ervice-public.fr/particuliers/vosdroits/F3188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snEYOm8hxyI" TargetMode="External"/><Relationship Id="rId7" Type="http://schemas.openxmlformats.org/officeDocument/2006/relationships/hyperlink" Target="https://www.youtube.com/watch?v=hAUWsqlmY_4"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OcMyZRZdWbY" TargetMode="External"/><Relationship Id="rId5" Type="http://schemas.openxmlformats.org/officeDocument/2006/relationships/hyperlink" Target="https://www.youtube.com/watch?v=-u4-J0xbT0g" TargetMode="External"/><Relationship Id="rId4" Type="http://schemas.openxmlformats.org/officeDocument/2006/relationships/hyperlink" Target="https://www.youtube.com/watch?v=9JSsgoQIIu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31086903&amp;cidTexte=LEGITEXT000006073189&amp;dateTexte=20161213"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inrs.fr/publications/bdd/mp.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nrs.fr/publications/bdd/mp.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a:lnSpc>
                <a:spcPct val="150000"/>
              </a:lnSpc>
              <a:spcBef>
                <a:spcPts val="1200"/>
              </a:spcBef>
              <a:spcAft>
                <a:spcPts val="1200"/>
              </a:spcAft>
            </a:pPr>
            <a:r>
              <a:rPr lang="fr-FR" sz="2000" b="1" dirty="0">
                <a:solidFill>
                  <a:srgbClr val="00B0F0"/>
                </a:solidFill>
                <a:latin typeface="+mj-lt"/>
                <a:ea typeface="Calibri"/>
                <a:cs typeface="Times New Roman"/>
              </a:rPr>
              <a:t>E. BOURGEAIS</a:t>
            </a:r>
            <a:endParaRPr lang="fr-FR" sz="2000" dirty="0">
              <a:solidFill>
                <a:srgbClr val="00B0F0"/>
              </a:solidFill>
              <a:latin typeface="+mj-lt"/>
              <a:ea typeface="Calibri"/>
              <a:cs typeface="Times New Roman"/>
            </a:endParaRPr>
          </a:p>
        </p:txBody>
      </p:sp>
      <p:sp>
        <p:nvSpPr>
          <p:cNvPr id="41" name="Rectangle 40">
            <a:extLst>
              <a:ext uri="{FF2B5EF4-FFF2-40B4-BE49-F238E27FC236}">
                <a16:creationId xmlns:a16="http://schemas.microsoft.com/office/drawing/2014/main" id="{150125B3-E963-46EB-ABFE-75CCCEDC0F8F}"/>
              </a:ext>
            </a:extLst>
          </p:cNvPr>
          <p:cNvSpPr/>
          <p:nvPr/>
        </p:nvSpPr>
        <p:spPr>
          <a:xfrm>
            <a:off x="991892" y="1269332"/>
            <a:ext cx="10081647" cy="1318181"/>
          </a:xfrm>
          <a:prstGeom prst="rect">
            <a:avLst/>
          </a:prstGeom>
        </p:spPr>
        <p:txBody>
          <a:bodyPr wrap="square">
            <a:spAutoFit/>
          </a:bodyPr>
          <a:lstStyle/>
          <a:p>
            <a:pPr>
              <a:lnSpc>
                <a:spcPct val="150000"/>
              </a:lnSpc>
              <a:spcBef>
                <a:spcPts val="1200"/>
              </a:spcBef>
              <a:spcAft>
                <a:spcPts val="1200"/>
              </a:spcAft>
            </a:pPr>
            <a:r>
              <a:rPr lang="fr-FR" sz="2800" b="1" u="sng" dirty="0">
                <a:solidFill>
                  <a:srgbClr val="0070C0"/>
                </a:solidFill>
                <a:latin typeface="+mj-lt"/>
                <a:ea typeface="Calibri"/>
                <a:cs typeface="Times New Roman"/>
              </a:rPr>
              <a:t>3 TYPES D’ATTEINTES A LA SANTE RESULTANTS DES RISQUES PROFESSIONNELS</a:t>
            </a:r>
            <a:endParaRPr lang="fr-FR" sz="2800" dirty="0">
              <a:solidFill>
                <a:srgbClr val="0070C0"/>
              </a:solidFill>
              <a:latin typeface="+mj-lt"/>
              <a:ea typeface="Calibri"/>
              <a:cs typeface="Times New Roman"/>
            </a:endParaRPr>
          </a:p>
        </p:txBody>
      </p:sp>
      <p:sp>
        <p:nvSpPr>
          <p:cNvPr id="3" name="Titre 2"/>
          <p:cNvSpPr>
            <a:spLocks noGrp="1"/>
          </p:cNvSpPr>
          <p:nvPr>
            <p:ph type="ctrTitle"/>
          </p:nvPr>
        </p:nvSpPr>
        <p:spPr>
          <a:xfrm>
            <a:off x="1026428" y="2740191"/>
            <a:ext cx="6834752" cy="937787"/>
          </a:xfrm>
        </p:spPr>
        <p:txBody>
          <a:bodyPr>
            <a:normAutofit/>
          </a:bodyPr>
          <a:lstStyle/>
          <a:p>
            <a:pPr algn="l"/>
            <a:r>
              <a:rPr lang="fr-FR" sz="4000" dirty="0"/>
              <a:t>● LES ACCIDENTS DU TRAVAIL</a:t>
            </a:r>
          </a:p>
        </p:txBody>
      </p:sp>
      <p:sp>
        <p:nvSpPr>
          <p:cNvPr id="43" name="Titre 1"/>
          <p:cNvSpPr txBox="1">
            <a:spLocks/>
          </p:cNvSpPr>
          <p:nvPr/>
        </p:nvSpPr>
        <p:spPr>
          <a:xfrm>
            <a:off x="2619374" y="467988"/>
            <a:ext cx="9081845" cy="7981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a:latin typeface="+mn-lt"/>
              </a:rPr>
              <a:t>PREVENTION DES RISQUES PROFESSIONNELS</a:t>
            </a:r>
            <a:endParaRPr lang="fr-FR" sz="3600" b="1" dirty="0">
              <a:latin typeface="+mn-lt"/>
            </a:endParaRPr>
          </a:p>
        </p:txBody>
      </p:sp>
      <p:sp>
        <p:nvSpPr>
          <p:cNvPr id="46" name="Titre 2"/>
          <p:cNvSpPr txBox="1">
            <a:spLocks/>
          </p:cNvSpPr>
          <p:nvPr/>
        </p:nvSpPr>
        <p:spPr>
          <a:xfrm>
            <a:off x="1026426" y="3491402"/>
            <a:ext cx="6315559" cy="8925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dirty="0"/>
              <a:t>● LES ACCIDENTS DU TRAJET</a:t>
            </a:r>
          </a:p>
        </p:txBody>
      </p:sp>
      <p:sp>
        <p:nvSpPr>
          <p:cNvPr id="47" name="Titre 2"/>
          <p:cNvSpPr txBox="1">
            <a:spLocks/>
          </p:cNvSpPr>
          <p:nvPr/>
        </p:nvSpPr>
        <p:spPr>
          <a:xfrm>
            <a:off x="991892" y="4270488"/>
            <a:ext cx="10363200" cy="7830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dirty="0"/>
              <a:t>● LES MALADIES PROFESSIONNELLES</a:t>
            </a:r>
          </a:p>
        </p:txBody>
      </p:sp>
      <p:sp>
        <p:nvSpPr>
          <p:cNvPr id="2" name="ZoneTexte 1">
            <a:extLst>
              <a:ext uri="{FF2B5EF4-FFF2-40B4-BE49-F238E27FC236}">
                <a16:creationId xmlns:a16="http://schemas.microsoft.com/office/drawing/2014/main" id="{679B3BCE-A4AA-4EEF-80C4-7A034167E9D7}"/>
              </a:ext>
            </a:extLst>
          </p:cNvPr>
          <p:cNvSpPr txBox="1"/>
          <p:nvPr/>
        </p:nvSpPr>
        <p:spPr>
          <a:xfrm>
            <a:off x="11701219" y="6263640"/>
            <a:ext cx="347472" cy="400110"/>
          </a:xfrm>
          <a:prstGeom prst="rect">
            <a:avLst/>
          </a:prstGeom>
          <a:noFill/>
        </p:spPr>
        <p:txBody>
          <a:bodyPr wrap="square" rtlCol="0">
            <a:spAutoFit/>
          </a:bodyPr>
          <a:lstStyle/>
          <a:p>
            <a:r>
              <a:rPr lang="fr-FR" sz="2000" b="1" dirty="0"/>
              <a:t>1</a:t>
            </a:r>
          </a:p>
        </p:txBody>
      </p:sp>
    </p:spTree>
    <p:extLst>
      <p:ext uri="{BB962C8B-B14F-4D97-AF65-F5344CB8AC3E}">
        <p14:creationId xmlns:p14="http://schemas.microsoft.com/office/powerpoint/2010/main" val="4021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54494445"/>
              </p:ext>
            </p:extLst>
          </p:nvPr>
        </p:nvGraphicFramePr>
        <p:xfrm>
          <a:off x="1103710" y="2195969"/>
          <a:ext cx="9232479" cy="3902612"/>
        </p:xfrm>
        <a:graphic>
          <a:graphicData uri="http://schemas.openxmlformats.org/drawingml/2006/table">
            <a:tbl>
              <a:tblPr firstRow="1" firstCol="1" bandRow="1">
                <a:tableStyleId>{5C22544A-7EE6-4342-B048-85BDC9FD1C3A}</a:tableStyleId>
              </a:tblPr>
              <a:tblGrid>
                <a:gridCol w="3062840">
                  <a:extLst>
                    <a:ext uri="{9D8B030D-6E8A-4147-A177-3AD203B41FA5}">
                      <a16:colId xmlns:a16="http://schemas.microsoft.com/office/drawing/2014/main" val="2403185342"/>
                    </a:ext>
                  </a:extLst>
                </a:gridCol>
                <a:gridCol w="3105847">
                  <a:extLst>
                    <a:ext uri="{9D8B030D-6E8A-4147-A177-3AD203B41FA5}">
                      <a16:colId xmlns:a16="http://schemas.microsoft.com/office/drawing/2014/main" val="2660627495"/>
                    </a:ext>
                  </a:extLst>
                </a:gridCol>
                <a:gridCol w="3063792">
                  <a:extLst>
                    <a:ext uri="{9D8B030D-6E8A-4147-A177-3AD203B41FA5}">
                      <a16:colId xmlns:a16="http://schemas.microsoft.com/office/drawing/2014/main" val="1434614555"/>
                    </a:ext>
                  </a:extLst>
                </a:gridCol>
              </a:tblGrid>
              <a:tr h="711779">
                <a:tc>
                  <a:txBody>
                    <a:bodyPr/>
                    <a:lstStyle/>
                    <a:p>
                      <a:pPr algn="ctr">
                        <a:lnSpc>
                          <a:spcPts val="1195"/>
                        </a:lnSpc>
                        <a:spcAft>
                          <a:spcPts val="800"/>
                        </a:spcAft>
                      </a:pPr>
                      <a:r>
                        <a:rPr lang="fr-FR" sz="1600" cap="all" dirty="0">
                          <a:effectLst/>
                        </a:rPr>
                        <a:t>DÉSIGNATION DES MALADIES</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86910" marR="186910" marT="115022" marB="129399" anchor="ctr"/>
                </a:tc>
                <a:tc>
                  <a:txBody>
                    <a:bodyPr/>
                    <a:lstStyle/>
                    <a:p>
                      <a:pPr algn="ctr">
                        <a:lnSpc>
                          <a:spcPts val="1195"/>
                        </a:lnSpc>
                        <a:spcAft>
                          <a:spcPts val="800"/>
                        </a:spcAft>
                      </a:pPr>
                      <a:r>
                        <a:rPr lang="fr-FR" sz="1600" cap="all" dirty="0">
                          <a:effectLst/>
                        </a:rPr>
                        <a:t>DÉLAI DE PRISE EN CHARGE</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86910" marR="186910" marT="115022" marB="129399" anchor="ctr"/>
                </a:tc>
                <a:tc>
                  <a:txBody>
                    <a:bodyPr/>
                    <a:lstStyle/>
                    <a:p>
                      <a:pPr algn="ctr">
                        <a:lnSpc>
                          <a:spcPts val="1195"/>
                        </a:lnSpc>
                        <a:spcAft>
                          <a:spcPts val="800"/>
                        </a:spcAft>
                      </a:pPr>
                      <a:r>
                        <a:rPr lang="fr-FR" sz="1600" cap="all" dirty="0">
                          <a:effectLst/>
                        </a:rPr>
                        <a:t>LISTE DES TRAVAUX SUSCEPTIBLES DE PROVOQUER L’AFFECTION EN CAUSE</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86910" marR="186910" marT="115022" marB="129399" anchor="ctr"/>
                </a:tc>
                <a:extLst>
                  <a:ext uri="{0D108BD9-81ED-4DB2-BD59-A6C34878D82A}">
                    <a16:rowId xmlns:a16="http://schemas.microsoft.com/office/drawing/2014/main" val="1238483196"/>
                  </a:ext>
                </a:extLst>
              </a:tr>
              <a:tr h="3190833">
                <a:tc>
                  <a:txBody>
                    <a:bodyPr/>
                    <a:lstStyle/>
                    <a:p>
                      <a:pPr fontAlgn="base">
                        <a:lnSpc>
                          <a:spcPts val="1345"/>
                        </a:lnSpc>
                        <a:spcAft>
                          <a:spcPts val="0"/>
                        </a:spcAft>
                      </a:pPr>
                      <a:r>
                        <a:rPr lang="fr-FR" sz="1600" dirty="0">
                          <a:effectLst/>
                        </a:rPr>
                        <a:t>Sont listés ici les symptômes ou les affections dont le malade doit souffrir. Leur énumération est limitative.</a:t>
                      </a:r>
                      <a:endParaRPr lang="fr-FR" sz="1700" dirty="0">
                        <a:effectLst/>
                      </a:endParaRPr>
                    </a:p>
                    <a:p>
                      <a:pPr fontAlgn="base">
                        <a:lnSpc>
                          <a:spcPts val="1345"/>
                        </a:lnSpc>
                        <a:spcAft>
                          <a:spcPts val="0"/>
                        </a:spcAft>
                      </a:pPr>
                      <a:r>
                        <a:rPr lang="fr-FR" sz="1600" dirty="0">
                          <a:effectLst/>
                        </a:rPr>
                        <a:t>Par exemple, lorsqu’un travailleur est soumis à des travaux bruyants énumérés dans le </a:t>
                      </a:r>
                      <a:r>
                        <a:rPr lang="fr-FR" sz="1600" u="sng" dirty="0">
                          <a:effectLst/>
                          <a:hlinkClick r:id="rId2"/>
                        </a:rPr>
                        <a:t>tableau n° 42</a:t>
                      </a:r>
                      <a:r>
                        <a:rPr lang="fr-FR" sz="1600" dirty="0">
                          <a:effectLst/>
                        </a:rPr>
                        <a:t> du régime général, il ne sera pris en compte que les troubles liés à la surdité correspondent aux critères définis dans cette colonne.</a:t>
                      </a:r>
                      <a:endParaRPr lang="fr-FR"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6910" marR="186910" marT="215665" marB="201289"/>
                </a:tc>
                <a:tc>
                  <a:txBody>
                    <a:bodyPr/>
                    <a:lstStyle/>
                    <a:p>
                      <a:pPr fontAlgn="base">
                        <a:lnSpc>
                          <a:spcPts val="1345"/>
                        </a:lnSpc>
                        <a:spcBef>
                          <a:spcPts val="370"/>
                        </a:spcBef>
                        <a:spcAft>
                          <a:spcPts val="0"/>
                        </a:spcAft>
                      </a:pPr>
                      <a:r>
                        <a:rPr lang="fr-FR" sz="1600" b="1" dirty="0">
                          <a:effectLst/>
                        </a:rPr>
                        <a:t>Il s’agit du délai maximal entre la constatation de l’affection et la date à laquelle le travailleur a cessé d’être exposé au risque.</a:t>
                      </a:r>
                      <a:endParaRPr lang="fr-FR" sz="1700" b="1" dirty="0">
                        <a:effectLst/>
                      </a:endParaRPr>
                    </a:p>
                    <a:p>
                      <a:pPr fontAlgn="base">
                        <a:lnSpc>
                          <a:spcPts val="1345"/>
                        </a:lnSpc>
                        <a:spcBef>
                          <a:spcPts val="370"/>
                        </a:spcBef>
                        <a:spcAft>
                          <a:spcPts val="0"/>
                        </a:spcAft>
                      </a:pPr>
                      <a:r>
                        <a:rPr lang="fr-FR" sz="1600" b="1" dirty="0">
                          <a:effectLst/>
                        </a:rPr>
                        <a:t>Ce délai est variable non seulement suivant chaque maladie mais parfois, pour une même cause, selon les manifestations ou symptômes cliniques présentés par le malade.</a:t>
                      </a:r>
                      <a:endParaRPr lang="fr-FR" sz="1700" b="1" dirty="0">
                        <a:effectLst/>
                      </a:endParaRPr>
                    </a:p>
                    <a:p>
                      <a:pPr fontAlgn="base">
                        <a:lnSpc>
                          <a:spcPts val="1345"/>
                        </a:lnSpc>
                        <a:spcBef>
                          <a:spcPts val="370"/>
                        </a:spcBef>
                        <a:spcAft>
                          <a:spcPts val="0"/>
                        </a:spcAft>
                      </a:pPr>
                      <a:r>
                        <a:rPr lang="fr-FR" sz="1600" b="1" dirty="0">
                          <a:effectLst/>
                        </a:rPr>
                        <a:t>Certains tableaux prévoient, également, une durée minimale d’exposition.</a:t>
                      </a:r>
                      <a:endParaRPr lang="fr-FR" sz="1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6910" marR="186910" marT="215665" marB="201289"/>
                </a:tc>
                <a:tc>
                  <a:txBody>
                    <a:bodyPr/>
                    <a:lstStyle/>
                    <a:p>
                      <a:pPr fontAlgn="base">
                        <a:lnSpc>
                          <a:spcPts val="1345"/>
                        </a:lnSpc>
                        <a:spcBef>
                          <a:spcPts val="370"/>
                        </a:spcBef>
                        <a:spcAft>
                          <a:spcPts val="370"/>
                        </a:spcAft>
                      </a:pPr>
                      <a:r>
                        <a:rPr lang="fr-FR" sz="1600" b="1" dirty="0">
                          <a:effectLst/>
                        </a:rPr>
                        <a:t>Cette liste peut être : </a:t>
                      </a:r>
                      <a:endParaRPr lang="fr-FR" sz="1700" b="1" dirty="0">
                        <a:effectLst/>
                      </a:endParaRPr>
                    </a:p>
                    <a:p>
                      <a:pPr fontAlgn="base">
                        <a:lnSpc>
                          <a:spcPts val="1345"/>
                        </a:lnSpc>
                        <a:spcBef>
                          <a:spcPts val="370"/>
                        </a:spcBef>
                        <a:spcAft>
                          <a:spcPts val="370"/>
                        </a:spcAft>
                      </a:pPr>
                      <a:r>
                        <a:rPr lang="fr-FR" sz="1600" b="1" u="sng" dirty="0">
                          <a:effectLst/>
                        </a:rPr>
                        <a:t>Limitative</a:t>
                      </a:r>
                      <a:r>
                        <a:rPr lang="fr-FR" sz="1600" b="1" dirty="0">
                          <a:effectLst/>
                        </a:rPr>
                        <a:t> : seuls les travailleurs affectés aux travaux énumérés peuvent demander une réparation au titre des maladies professionnelles. C’est le cas des maladies infectieuses et de la plupart des cancers.</a:t>
                      </a:r>
                      <a:endParaRPr lang="fr-FR" sz="1700" b="1" dirty="0">
                        <a:effectLst/>
                      </a:endParaRPr>
                    </a:p>
                    <a:p>
                      <a:pPr fontAlgn="base">
                        <a:lnSpc>
                          <a:spcPts val="1345"/>
                        </a:lnSpc>
                        <a:spcBef>
                          <a:spcPts val="370"/>
                        </a:spcBef>
                        <a:spcAft>
                          <a:spcPts val="370"/>
                        </a:spcAft>
                      </a:pPr>
                      <a:r>
                        <a:rPr lang="fr-FR" sz="1600" b="1" u="sng" dirty="0">
                          <a:effectLst/>
                        </a:rPr>
                        <a:t>Indicative</a:t>
                      </a:r>
                      <a:r>
                        <a:rPr lang="fr-FR" sz="1600" b="1" dirty="0">
                          <a:effectLst/>
                        </a:rPr>
                        <a:t> : tout travail où le risque existe peut être pris en considération même s’il ne figure pas dans la liste. C’est le cas notamment de certaines maladies provoquées par des substances toxiques.</a:t>
                      </a:r>
                      <a:endParaRPr lang="fr-FR" sz="1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6910" marR="186910" marT="215665" marB="201289"/>
                </a:tc>
                <a:extLst>
                  <a:ext uri="{0D108BD9-81ED-4DB2-BD59-A6C34878D82A}">
                    <a16:rowId xmlns:a16="http://schemas.microsoft.com/office/drawing/2014/main" val="1713031138"/>
                  </a:ext>
                </a:extLst>
              </a:tr>
            </a:tbl>
          </a:graphicData>
        </a:graphic>
      </p:graphicFrame>
      <p:sp>
        <p:nvSpPr>
          <p:cNvPr id="3" name="Rectangle 1"/>
          <p:cNvSpPr>
            <a:spLocks noChangeArrowheads="1"/>
          </p:cNvSpPr>
          <p:nvPr/>
        </p:nvSpPr>
        <p:spPr bwMode="auto">
          <a:xfrm>
            <a:off x="1103710" y="1500533"/>
            <a:ext cx="9232479" cy="6411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effectLst/>
                <a:latin typeface="inherit" charset="0"/>
                <a:ea typeface="Times New Roman" panose="02020603050405020304" pitchFamily="18" charset="0"/>
                <a:cs typeface="Arial" panose="020B0604020202020204" pitchFamily="34" charset="0"/>
              </a:rPr>
              <a:t>R</a:t>
            </a:r>
            <a:r>
              <a:rPr kumimoji="0" lang="fr-FR" altLang="fr-FR" sz="2000" b="1" i="0" u="none" strike="noStrike" cap="none" normalizeH="0" baseline="0" dirty="0">
                <a:ln>
                  <a:noFill/>
                </a:ln>
                <a:effectLst/>
                <a:latin typeface="Calibri Light" panose="020F0302020204030204" pitchFamily="34" charset="0"/>
                <a:ea typeface="Times New Roman" panose="02020603050405020304" pitchFamily="18" charset="0"/>
                <a:cs typeface="Arial" panose="020B0604020202020204" pitchFamily="34" charset="0"/>
              </a:rPr>
              <a:t>é</a:t>
            </a:r>
            <a:r>
              <a:rPr kumimoji="0" lang="fr-FR" altLang="fr-FR" sz="2000" b="1" i="0" u="none" strike="noStrike" cap="none" normalizeH="0" baseline="0" dirty="0">
                <a:ln>
                  <a:noFill/>
                </a:ln>
                <a:effectLst/>
                <a:latin typeface="inherit" charset="0"/>
                <a:ea typeface="Times New Roman" panose="02020603050405020304" pitchFamily="18" charset="0"/>
                <a:cs typeface="Arial" panose="020B0604020202020204" pitchFamily="34" charset="0"/>
              </a:rPr>
              <a:t>gime g</a:t>
            </a:r>
            <a:r>
              <a:rPr kumimoji="0" lang="fr-FR" altLang="fr-FR" sz="2000" b="1" i="0" u="none" strike="noStrike" cap="none" normalizeH="0" baseline="0" dirty="0">
                <a:ln>
                  <a:noFill/>
                </a:ln>
                <a:effectLst/>
                <a:latin typeface="Calibri Light" panose="020F0302020204030204" pitchFamily="34" charset="0"/>
                <a:ea typeface="Times New Roman" panose="02020603050405020304" pitchFamily="18" charset="0"/>
                <a:cs typeface="Arial" panose="020B0604020202020204" pitchFamily="34" charset="0"/>
              </a:rPr>
              <a:t>é</a:t>
            </a:r>
            <a:r>
              <a:rPr kumimoji="0" lang="fr-FR" altLang="fr-FR" sz="2000" b="1" i="0" u="none" strike="noStrike" cap="none" normalizeH="0" baseline="0" dirty="0">
                <a:ln>
                  <a:noFill/>
                </a:ln>
                <a:effectLst/>
                <a:latin typeface="inherit" charset="0"/>
                <a:ea typeface="Times New Roman" panose="02020603050405020304" pitchFamily="18" charset="0"/>
                <a:cs typeface="Arial" panose="020B0604020202020204" pitchFamily="34" charset="0"/>
              </a:rPr>
              <a:t>n</a:t>
            </a:r>
            <a:r>
              <a:rPr kumimoji="0" lang="fr-FR" altLang="fr-FR" sz="2000" b="1" i="0" u="none" strike="noStrike" cap="none" normalizeH="0" baseline="0" dirty="0">
                <a:ln>
                  <a:noFill/>
                </a:ln>
                <a:effectLst/>
                <a:latin typeface="Calibri Light" panose="020F0302020204030204" pitchFamily="34" charset="0"/>
                <a:ea typeface="Times New Roman" panose="02020603050405020304" pitchFamily="18" charset="0"/>
                <a:cs typeface="Arial" panose="020B0604020202020204" pitchFamily="34" charset="0"/>
              </a:rPr>
              <a:t>é</a:t>
            </a:r>
            <a:r>
              <a:rPr kumimoji="0" lang="fr-FR" altLang="fr-FR" sz="2000" b="1" i="0" u="none" strike="noStrike" cap="none" normalizeH="0" baseline="0" dirty="0">
                <a:ln>
                  <a:noFill/>
                </a:ln>
                <a:effectLst/>
                <a:latin typeface="inherit" charset="0"/>
                <a:ea typeface="Times New Roman" panose="02020603050405020304" pitchFamily="18" charset="0"/>
                <a:cs typeface="Arial" panose="020B0604020202020204" pitchFamily="34" charset="0"/>
              </a:rPr>
              <a:t>ral </a:t>
            </a:r>
            <a:r>
              <a:rPr kumimoji="0" lang="fr-FR" altLang="fr-FR" sz="2000" b="1" i="0" u="none" strike="noStrike" cap="none" normalizeH="0" baseline="0" dirty="0">
                <a:ln>
                  <a:noFill/>
                </a:ln>
                <a:effectLst/>
                <a:latin typeface="Calibri Light" panose="020F0302020204030204" pitchFamily="34" charset="0"/>
                <a:ea typeface="Times New Roman" panose="02020603050405020304" pitchFamily="18" charset="0"/>
                <a:cs typeface="Arial" panose="020B0604020202020204" pitchFamily="34" charset="0"/>
              </a:rPr>
              <a:t>–</a:t>
            </a:r>
            <a:r>
              <a:rPr kumimoji="0" lang="fr-FR" altLang="fr-FR" sz="2000" b="1" i="0" u="none" strike="noStrike" cap="none" normalizeH="0" baseline="0" dirty="0">
                <a:ln>
                  <a:noFill/>
                </a:ln>
                <a:effectLst/>
                <a:latin typeface="inherit" charset="0"/>
                <a:ea typeface="Times New Roman" panose="02020603050405020304" pitchFamily="18" charset="0"/>
                <a:cs typeface="Arial" panose="020B0604020202020204" pitchFamily="34" charset="0"/>
              </a:rPr>
              <a:t> Num</a:t>
            </a:r>
            <a:r>
              <a:rPr kumimoji="0" lang="fr-FR" altLang="fr-FR" sz="2000" b="1" i="0" u="none" strike="noStrike" cap="none" normalizeH="0" baseline="0" dirty="0">
                <a:ln>
                  <a:noFill/>
                </a:ln>
                <a:effectLst/>
                <a:latin typeface="Calibri Light" panose="020F0302020204030204" pitchFamily="34" charset="0"/>
                <a:ea typeface="Times New Roman" panose="02020603050405020304" pitchFamily="18" charset="0"/>
                <a:cs typeface="Arial" panose="020B0604020202020204" pitchFamily="34" charset="0"/>
              </a:rPr>
              <a:t>é</a:t>
            </a:r>
            <a:r>
              <a:rPr kumimoji="0" lang="fr-FR" altLang="fr-FR" sz="2000" b="1" i="0" u="none" strike="noStrike" cap="none" normalizeH="0" baseline="0" dirty="0">
                <a:ln>
                  <a:noFill/>
                </a:ln>
                <a:effectLst/>
                <a:latin typeface="inherit" charset="0"/>
                <a:ea typeface="Times New Roman" panose="02020603050405020304" pitchFamily="18" charset="0"/>
                <a:cs typeface="Arial" panose="020B0604020202020204" pitchFamily="34" charset="0"/>
              </a:rPr>
              <a:t>ro du tableau</a:t>
            </a:r>
            <a:endParaRPr kumimoji="0" lang="fr-FR" altLang="fr-FR" sz="2000" b="0" i="0" u="none" strike="noStrike" cap="none" normalizeH="0" baseline="0" dirty="0">
              <a:ln>
                <a:noFill/>
              </a:ln>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effectLst/>
                <a:latin typeface="inherit" charset="0"/>
                <a:ea typeface="Times New Roman" panose="02020603050405020304" pitchFamily="18" charset="0"/>
                <a:cs typeface="Arial" panose="020B0604020202020204" pitchFamily="34" charset="0"/>
              </a:rPr>
              <a:t>Titre définissant la nuisance prise en compte</a:t>
            </a:r>
            <a:endParaRPr kumimoji="0" lang="fr-FR" altLang="fr-FR" sz="2000" b="0" i="0" u="none" strike="noStrike" cap="none" normalizeH="0" baseline="0" dirty="0">
              <a:ln>
                <a:noFill/>
              </a:ln>
              <a:effectLst/>
              <a:latin typeface="Arial" panose="020B0604020202020204" pitchFamily="34" charset="0"/>
            </a:endParaRPr>
          </a:p>
        </p:txBody>
      </p:sp>
      <p:sp>
        <p:nvSpPr>
          <p:cNvPr id="4" name="Titre 1"/>
          <p:cNvSpPr txBox="1">
            <a:spLocks/>
          </p:cNvSpPr>
          <p:nvPr/>
        </p:nvSpPr>
        <p:spPr>
          <a:xfrm>
            <a:off x="2619374" y="444741"/>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7" name="Rectangle 6">
            <a:extLst>
              <a:ext uri="{FF2B5EF4-FFF2-40B4-BE49-F238E27FC236}">
                <a16:creationId xmlns:a16="http://schemas.microsoft.com/office/drawing/2014/main" id="{150125B3-E963-46EB-ABFE-75CCCEDC0F8F}"/>
              </a:ext>
            </a:extLst>
          </p:cNvPr>
          <p:cNvSpPr/>
          <p:nvPr/>
        </p:nvSpPr>
        <p:spPr>
          <a:xfrm>
            <a:off x="2834689" y="765097"/>
            <a:ext cx="552907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MALADIES PROFESSIONNELLES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8" name="ZoneTexte 7">
            <a:extLst>
              <a:ext uri="{FF2B5EF4-FFF2-40B4-BE49-F238E27FC236}">
                <a16:creationId xmlns:a16="http://schemas.microsoft.com/office/drawing/2014/main" id="{EA535EE2-9F86-4487-B466-A88B6EC097BE}"/>
              </a:ext>
            </a:extLst>
          </p:cNvPr>
          <p:cNvSpPr txBox="1"/>
          <p:nvPr/>
        </p:nvSpPr>
        <p:spPr>
          <a:xfrm>
            <a:off x="11558016" y="6263640"/>
            <a:ext cx="490675" cy="400110"/>
          </a:xfrm>
          <a:prstGeom prst="rect">
            <a:avLst/>
          </a:prstGeom>
          <a:noFill/>
        </p:spPr>
        <p:txBody>
          <a:bodyPr wrap="square" rtlCol="0">
            <a:spAutoFit/>
          </a:bodyPr>
          <a:lstStyle/>
          <a:p>
            <a:r>
              <a:rPr lang="fr-FR" sz="2000" b="1" dirty="0"/>
              <a:t>10</a:t>
            </a:r>
          </a:p>
        </p:txBody>
      </p:sp>
    </p:spTree>
    <p:extLst>
      <p:ext uri="{BB962C8B-B14F-4D97-AF65-F5344CB8AC3E}">
        <p14:creationId xmlns:p14="http://schemas.microsoft.com/office/powerpoint/2010/main" val="287901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467988"/>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a:latin typeface="+mn-lt"/>
              </a:rPr>
              <a:t>PREVENTION DES RISQUES PROFESSIONNELS</a:t>
            </a:r>
            <a:endParaRPr lang="fr-FR" sz="3600" b="1" dirty="0">
              <a:latin typeface="+mn-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1127554" y="1227437"/>
            <a:ext cx="2983637"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STATISTIQUES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p:cNvSpPr/>
          <p:nvPr/>
        </p:nvSpPr>
        <p:spPr>
          <a:xfrm>
            <a:off x="790414" y="1965779"/>
            <a:ext cx="10507850" cy="3477875"/>
          </a:xfrm>
          <a:prstGeom prst="rect">
            <a:avLst/>
          </a:prstGeom>
        </p:spPr>
        <p:txBody>
          <a:bodyPr wrap="square">
            <a:spAutoFit/>
          </a:bodyPr>
          <a:lstStyle/>
          <a:p>
            <a:pPr fontAlgn="base">
              <a:spcAft>
                <a:spcPts val="0"/>
              </a:spcAft>
            </a:pPr>
            <a:r>
              <a:rPr lang="fr-FR" sz="2000" dirty="0">
                <a:solidFill>
                  <a:srgbClr val="000000"/>
                </a:solidFill>
                <a:latin typeface="inherit"/>
                <a:ea typeface="Times New Roman" panose="02020603050405020304" pitchFamily="18" charset="0"/>
                <a:cs typeface="Arial" panose="020B0604020202020204" pitchFamily="34" charset="0"/>
              </a:rPr>
              <a:t>Chaque année, le ministère chargé du Travail établit un </a:t>
            </a:r>
            <a:r>
              <a:rPr lang="fr-FR" sz="2000" b="1" u="sng" dirty="0">
                <a:solidFill>
                  <a:srgbClr val="B0273E"/>
                </a:solidFill>
                <a:latin typeface="inherit"/>
                <a:ea typeface="Times New Roman" panose="02020603050405020304" pitchFamily="18" charset="0"/>
                <a:cs typeface="Arial" panose="020B0604020202020204" pitchFamily="34" charset="0"/>
                <a:hlinkClick r:id="rId3"/>
              </a:rPr>
              <a:t>bilan annuel des conditions de travail</a:t>
            </a:r>
            <a:r>
              <a:rPr lang="fr-FR" sz="2000" dirty="0">
                <a:solidFill>
                  <a:srgbClr val="000000"/>
                </a:solidFill>
                <a:latin typeface="inherit"/>
                <a:ea typeface="Times New Roman" panose="02020603050405020304" pitchFamily="18" charset="0"/>
                <a:cs typeface="Arial" panose="020B0604020202020204" pitchFamily="34" charset="0"/>
              </a:rPr>
              <a:t>, qui fait la synthèse des principales évolutions en matière d’accidents du travail et de maladies professionnelles pour le régime général, le régime agricole et le secteur public.</a:t>
            </a:r>
          </a:p>
          <a:p>
            <a:pPr fontAlgn="base">
              <a:spcAft>
                <a:spcPts val="0"/>
              </a:spcAft>
            </a:pPr>
            <a:endParaRPr lang="fr-FR" sz="2000" dirty="0">
              <a:latin typeface="Times New Roman" panose="02020603050405020304" pitchFamily="18" charset="0"/>
              <a:ea typeface="Times New Roman" panose="02020603050405020304" pitchFamily="18" charset="0"/>
            </a:endParaRPr>
          </a:p>
          <a:p>
            <a:pPr fontAlgn="base">
              <a:spcAft>
                <a:spcPts val="0"/>
              </a:spcAft>
            </a:pPr>
            <a:r>
              <a:rPr lang="fr-FR" sz="2000" b="1" u="sng" dirty="0">
                <a:solidFill>
                  <a:srgbClr val="B0273E"/>
                </a:solidFill>
                <a:latin typeface="inherit"/>
                <a:ea typeface="Times New Roman" panose="02020603050405020304" pitchFamily="18" charset="0"/>
                <a:cs typeface="Arial" panose="020B0604020202020204" pitchFamily="34" charset="0"/>
                <a:hlinkClick r:id="rId4"/>
              </a:rPr>
              <a:t>Les statistiques de la </a:t>
            </a:r>
            <a:r>
              <a:rPr lang="fr-FR" sz="2000" b="1" dirty="0">
                <a:solidFill>
                  <a:srgbClr val="B0273E"/>
                </a:solidFill>
                <a:latin typeface="inherit"/>
                <a:ea typeface="Times New Roman" panose="02020603050405020304" pitchFamily="18" charset="0"/>
                <a:cs typeface="Arial" panose="020B0604020202020204" pitchFamily="34" charset="0"/>
                <a:hlinkClick r:id="rId4"/>
              </a:rPr>
              <a:t>CNAMTS</a:t>
            </a:r>
            <a:r>
              <a:rPr lang="fr-FR" sz="2000" dirty="0">
                <a:solidFill>
                  <a:srgbClr val="000000"/>
                </a:solidFill>
                <a:latin typeface="inherit"/>
                <a:ea typeface="Times New Roman" panose="02020603050405020304" pitchFamily="18" charset="0"/>
                <a:cs typeface="Arial" panose="020B0604020202020204" pitchFamily="34" charset="0"/>
              </a:rPr>
              <a:t> des accidents du travail et des maladies professionnelles (AT/MP) sont élaborées à partir des déclarations d'accidents du travail et des reconnaissances des maladies professionnelles. Les données sont regroupées dans chaque région par les Caisses d’Assurance Retraite et de la </a:t>
            </a:r>
            <a:r>
              <a:rPr lang="fr-FR" sz="2000" dirty="0" err="1">
                <a:solidFill>
                  <a:srgbClr val="000000"/>
                </a:solidFill>
                <a:latin typeface="inherit"/>
                <a:ea typeface="Times New Roman" panose="02020603050405020304" pitchFamily="18" charset="0"/>
                <a:cs typeface="Arial" panose="020B0604020202020204" pitchFamily="34" charset="0"/>
              </a:rPr>
              <a:t>SAnté</a:t>
            </a:r>
            <a:r>
              <a:rPr lang="fr-FR" sz="2000" dirty="0">
                <a:solidFill>
                  <a:srgbClr val="000000"/>
                </a:solidFill>
                <a:latin typeface="inherit"/>
                <a:ea typeface="Times New Roman" panose="02020603050405020304" pitchFamily="18" charset="0"/>
                <a:cs typeface="Arial" panose="020B0604020202020204" pitchFamily="34" charset="0"/>
              </a:rPr>
              <a:t> au Travail (CARSAT), la Caisse Régionale d’Assurance Maladie d’Ile de France (CRAMIF) ou les Caisses Générales de Sécurité Sociale (CGSS), puis au niveau national par la Caisse Nationale d’Assurance Maladie des Travailleurs Salariés (CNAMTS). Elles ne concernent que les travailleurs du régime général.</a:t>
            </a:r>
            <a:endParaRPr lang="fr-FR" sz="20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B286BD74-710F-4B7F-A70A-FD2DCB09A2AD}"/>
              </a:ext>
            </a:extLst>
          </p:cNvPr>
          <p:cNvSpPr txBox="1"/>
          <p:nvPr/>
        </p:nvSpPr>
        <p:spPr>
          <a:xfrm>
            <a:off x="11558016" y="6263640"/>
            <a:ext cx="490675" cy="400110"/>
          </a:xfrm>
          <a:prstGeom prst="rect">
            <a:avLst/>
          </a:prstGeom>
          <a:noFill/>
        </p:spPr>
        <p:txBody>
          <a:bodyPr wrap="square" rtlCol="0">
            <a:spAutoFit/>
          </a:bodyPr>
          <a:lstStyle/>
          <a:p>
            <a:r>
              <a:rPr lang="fr-FR" sz="2000" b="1" dirty="0"/>
              <a:t>11</a:t>
            </a:r>
          </a:p>
        </p:txBody>
      </p:sp>
    </p:spTree>
    <p:extLst>
      <p:ext uri="{BB962C8B-B14F-4D97-AF65-F5344CB8AC3E}">
        <p14:creationId xmlns:p14="http://schemas.microsoft.com/office/powerpoint/2010/main" val="264989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67721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2847866" y="1214239"/>
            <a:ext cx="49573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STATISTIQUES NATIONALES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Rectangle 6"/>
          <p:cNvSpPr/>
          <p:nvPr/>
        </p:nvSpPr>
        <p:spPr>
          <a:xfrm>
            <a:off x="976394" y="1934614"/>
            <a:ext cx="10376115" cy="4131900"/>
          </a:xfrm>
          <a:prstGeom prst="rect">
            <a:avLst/>
          </a:prstGeom>
        </p:spPr>
        <p:txBody>
          <a:bodyPr wrap="square">
            <a:spAutoFit/>
          </a:bodyPr>
          <a:lstStyle/>
          <a:p>
            <a:pPr fontAlgn="base">
              <a:spcAft>
                <a:spcPts val="0"/>
              </a:spcAft>
            </a:pPr>
            <a:r>
              <a:rPr lang="fr-FR" sz="2000" dirty="0">
                <a:solidFill>
                  <a:srgbClr val="000000"/>
                </a:solidFill>
                <a:latin typeface="inherit"/>
                <a:ea typeface="Times New Roman" panose="02020603050405020304" pitchFamily="18" charset="0"/>
                <a:cs typeface="Arial" panose="020B0604020202020204" pitchFamily="34" charset="0"/>
              </a:rPr>
              <a:t>Ces statistiques sont établies pour la France entière, par comité technique national (CTN) et par code NAF. A chacun de ces niveaux, elles permettent de connaître :</a:t>
            </a:r>
            <a:endParaRPr lang="fr-FR" sz="2000" dirty="0">
              <a:latin typeface="Times New Roman" panose="02020603050405020304" pitchFamily="18" charset="0"/>
              <a:ea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dirty="0">
                <a:solidFill>
                  <a:srgbClr val="000000"/>
                </a:solidFill>
                <a:latin typeface="inherit"/>
                <a:ea typeface="Calibri" panose="020F0502020204030204" pitchFamily="34" charset="0"/>
                <a:cs typeface="Arial" panose="020B0604020202020204" pitchFamily="34" charset="0"/>
              </a:rPr>
              <a:t>Le nombre de travailleurs,</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dirty="0">
                <a:solidFill>
                  <a:srgbClr val="000000"/>
                </a:solidFill>
                <a:latin typeface="inherit"/>
                <a:ea typeface="Calibri" panose="020F0502020204030204" pitchFamily="34" charset="0"/>
                <a:cs typeface="Arial" panose="020B0604020202020204" pitchFamily="34" charset="0"/>
              </a:rPr>
              <a:t>Le nombre de sinistres (accidents du travail ou de trajet ou maladies professionnelles) en premier règlement (c’est-à-dire ayant donné lieu à une réparation sous forme d’un premier paiement d’indemnité journalière ou d’un premier versement du capital ou d’une rente)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dirty="0">
                <a:solidFill>
                  <a:srgbClr val="000000"/>
                </a:solidFill>
                <a:latin typeface="inherit"/>
                <a:ea typeface="Calibri" panose="020F0502020204030204" pitchFamily="34" charset="0"/>
                <a:cs typeface="Arial" panose="020B0604020202020204" pitchFamily="34" charset="0"/>
              </a:rPr>
              <a:t>Le nombre de sinistres (accidents du travail ou de trajet ou maladies professionnelles) avec incapacité permanente,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dirty="0">
                <a:solidFill>
                  <a:srgbClr val="000000"/>
                </a:solidFill>
                <a:latin typeface="inherit"/>
                <a:ea typeface="Calibri" panose="020F0502020204030204" pitchFamily="34" charset="0"/>
                <a:cs typeface="Arial" panose="020B0604020202020204" pitchFamily="34" charset="0"/>
              </a:rPr>
              <a:t>Le nombre de journées perdues par incapacité temporaire (l’incapacité temporaire est l’état dans lequel se trouve une victime d’accident ou de maladie qui, du fait du dommage corporel subi, ne peut plus exercer son activité professionnelle pendant une période donnée).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dirty="0">
                <a:solidFill>
                  <a:srgbClr val="000000"/>
                </a:solidFill>
                <a:latin typeface="inherit"/>
                <a:ea typeface="Calibri" panose="020F0502020204030204" pitchFamily="34" charset="0"/>
                <a:cs typeface="Arial" panose="020B0604020202020204" pitchFamily="34" charset="0"/>
              </a:rPr>
              <a:t>Le nombre de décès.</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7EB184B8-99C5-463C-B3B6-B72933C7C6A7}"/>
              </a:ext>
            </a:extLst>
          </p:cNvPr>
          <p:cNvSpPr txBox="1"/>
          <p:nvPr/>
        </p:nvSpPr>
        <p:spPr>
          <a:xfrm>
            <a:off x="11558016" y="6263640"/>
            <a:ext cx="490675" cy="400110"/>
          </a:xfrm>
          <a:prstGeom prst="rect">
            <a:avLst/>
          </a:prstGeom>
          <a:noFill/>
        </p:spPr>
        <p:txBody>
          <a:bodyPr wrap="square" rtlCol="0">
            <a:spAutoFit/>
          </a:bodyPr>
          <a:lstStyle/>
          <a:p>
            <a:r>
              <a:rPr lang="fr-FR" sz="2000" b="1" dirty="0"/>
              <a:t>12</a:t>
            </a:r>
          </a:p>
        </p:txBody>
      </p:sp>
    </p:spTree>
    <p:extLst>
      <p:ext uri="{BB962C8B-B14F-4D97-AF65-F5344CB8AC3E}">
        <p14:creationId xmlns:p14="http://schemas.microsoft.com/office/powerpoint/2010/main" val="340682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185" y="2150466"/>
            <a:ext cx="11034793" cy="2952090"/>
          </a:xfrm>
          <a:prstGeom prst="rect">
            <a:avLst/>
          </a:prstGeom>
        </p:spPr>
        <p:txBody>
          <a:bodyPr wrap="square">
            <a:spAutoFit/>
          </a:bodyPr>
          <a:lstStyle/>
          <a:p>
            <a:pPr fontAlgn="base">
              <a:spcBef>
                <a:spcPts val="370"/>
              </a:spcBef>
              <a:spcAft>
                <a:spcPts val="370"/>
              </a:spcAft>
            </a:pPr>
            <a:r>
              <a:rPr lang="fr-FR" sz="2000" dirty="0">
                <a:solidFill>
                  <a:srgbClr val="000000"/>
                </a:solidFill>
                <a:latin typeface="inherit"/>
                <a:ea typeface="Times New Roman" panose="02020603050405020304" pitchFamily="18" charset="0"/>
                <a:cs typeface="Arial" panose="020B0604020202020204" pitchFamily="34" charset="0"/>
              </a:rPr>
              <a:t>Pour les accidents du travail, en plus des données générales, des indicateurs sont calculés, permettant de suivre l’évolution du niveau du risque pour l’activité ou le secteur. L'entreprise peut ainsi, par comparaison, se situer dans sa branche d’activité ou son secteur.</a:t>
            </a:r>
            <a:endParaRPr lang="fr-FR" sz="2000" dirty="0">
              <a:latin typeface="Times New Roman" panose="02020603050405020304" pitchFamily="18" charset="0"/>
              <a:ea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b="1" dirty="0">
                <a:solidFill>
                  <a:srgbClr val="000000"/>
                </a:solidFill>
                <a:latin typeface="inherit"/>
                <a:ea typeface="Calibri" panose="020F0502020204030204" pitchFamily="34" charset="0"/>
                <a:cs typeface="Arial" panose="020B0604020202020204" pitchFamily="34" charset="0"/>
              </a:rPr>
              <a:t>Indice de fréquence (IF) </a:t>
            </a:r>
            <a:r>
              <a:rPr lang="fr-FR" sz="2000" dirty="0">
                <a:solidFill>
                  <a:srgbClr val="000000"/>
                </a:solidFill>
                <a:latin typeface="inherit"/>
                <a:ea typeface="Calibri" panose="020F0502020204030204" pitchFamily="34" charset="0"/>
                <a:cs typeface="Arial" panose="020B0604020202020204" pitchFamily="34" charset="0"/>
              </a:rPr>
              <a:t>= (nb des accidents en premier règlement/effectif salarié) x 1 000</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b="1" dirty="0">
                <a:solidFill>
                  <a:srgbClr val="000000"/>
                </a:solidFill>
                <a:latin typeface="inherit"/>
                <a:ea typeface="Calibri" panose="020F0502020204030204" pitchFamily="34" charset="0"/>
                <a:cs typeface="Arial" panose="020B0604020202020204" pitchFamily="34" charset="0"/>
              </a:rPr>
              <a:t>Taux de fréquence (TF) </a:t>
            </a:r>
            <a:r>
              <a:rPr lang="fr-FR" sz="2000" dirty="0">
                <a:solidFill>
                  <a:srgbClr val="000000"/>
                </a:solidFill>
                <a:latin typeface="inherit"/>
                <a:ea typeface="Calibri" panose="020F0502020204030204" pitchFamily="34" charset="0"/>
                <a:cs typeface="Arial" panose="020B0604020202020204" pitchFamily="34" charset="0"/>
              </a:rPr>
              <a:t>= (nb des accidents en premier règlement/heures travaillées) x 1 000 000</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b="1" dirty="0">
                <a:solidFill>
                  <a:srgbClr val="000000"/>
                </a:solidFill>
                <a:latin typeface="inherit"/>
                <a:ea typeface="Calibri" panose="020F0502020204030204" pitchFamily="34" charset="0"/>
                <a:cs typeface="Arial" panose="020B0604020202020204" pitchFamily="34" charset="0"/>
              </a:rPr>
              <a:t>Taux de gravité (TG) </a:t>
            </a:r>
            <a:r>
              <a:rPr lang="fr-FR" sz="2000" dirty="0">
                <a:solidFill>
                  <a:srgbClr val="000000"/>
                </a:solidFill>
                <a:latin typeface="inherit"/>
                <a:ea typeface="Calibri" panose="020F0502020204030204" pitchFamily="34" charset="0"/>
                <a:cs typeface="Arial" panose="020B0604020202020204" pitchFamily="34" charset="0"/>
              </a:rPr>
              <a:t>= (nb des journées perdues par incapacité temporaire/heures travaillées) x 1 000</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Bef>
                <a:spcPts val="300"/>
              </a:spcBef>
              <a:spcAft>
                <a:spcPts val="300"/>
              </a:spcAft>
              <a:buSzPts val="1000"/>
              <a:buFont typeface="Symbol" panose="05050102010706020507" pitchFamily="18" charset="2"/>
              <a:buChar char=""/>
              <a:tabLst>
                <a:tab pos="457200" algn="l"/>
              </a:tabLst>
            </a:pPr>
            <a:r>
              <a:rPr lang="fr-FR" sz="2000" b="1" dirty="0">
                <a:solidFill>
                  <a:srgbClr val="000000"/>
                </a:solidFill>
                <a:latin typeface="inherit"/>
                <a:ea typeface="Calibri" panose="020F0502020204030204" pitchFamily="34" charset="0"/>
                <a:cs typeface="Arial" panose="020B0604020202020204" pitchFamily="34" charset="0"/>
              </a:rPr>
              <a:t>Indice de gravité (IG)</a:t>
            </a:r>
            <a:r>
              <a:rPr lang="fr-FR" sz="2000" dirty="0">
                <a:solidFill>
                  <a:srgbClr val="000000"/>
                </a:solidFill>
                <a:latin typeface="inherit"/>
                <a:ea typeface="Calibri" panose="020F0502020204030204" pitchFamily="34" charset="0"/>
                <a:cs typeface="Arial" panose="020B0604020202020204" pitchFamily="34" charset="0"/>
              </a:rPr>
              <a:t> = (somme des taux d’incapacité permanente/heures travaillées) x 1 000 000</a:t>
            </a:r>
          </a:p>
          <a:p>
            <a:pPr lvl="0" fontAlgn="t">
              <a:spcBef>
                <a:spcPts val="300"/>
              </a:spcBef>
              <a:spcAft>
                <a:spcPts val="300"/>
              </a:spcAft>
              <a:buSzPts val="1000"/>
              <a:tabLst>
                <a:tab pos="457200" algn="l"/>
              </a:tabLst>
            </a:pPr>
            <a:endParaRPr lang="fr-FR" sz="2000" dirty="0">
              <a:solidFill>
                <a:srgbClr val="000000"/>
              </a:solidFill>
              <a:latin typeface="inherit"/>
              <a:ea typeface="Calibri" panose="020F0502020204030204" pitchFamily="34" charset="0"/>
              <a:cs typeface="Arial" panose="020B0604020202020204" pitchFamily="34" charset="0"/>
            </a:endParaRPr>
          </a:p>
        </p:txBody>
      </p:sp>
      <p:sp>
        <p:nvSpPr>
          <p:cNvPr id="3" name="Titre 1"/>
          <p:cNvSpPr txBox="1">
            <a:spLocks/>
          </p:cNvSpPr>
          <p:nvPr/>
        </p:nvSpPr>
        <p:spPr>
          <a:xfrm>
            <a:off x="2619374" y="67721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150125B3-E963-46EB-ABFE-75CCCEDC0F8F}"/>
              </a:ext>
            </a:extLst>
          </p:cNvPr>
          <p:cNvSpPr/>
          <p:nvPr/>
        </p:nvSpPr>
        <p:spPr>
          <a:xfrm>
            <a:off x="2847866" y="1214239"/>
            <a:ext cx="49573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STATISTIQUES NATIONALES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ZoneTexte 6">
            <a:extLst>
              <a:ext uri="{FF2B5EF4-FFF2-40B4-BE49-F238E27FC236}">
                <a16:creationId xmlns:a16="http://schemas.microsoft.com/office/drawing/2014/main" id="{3D5471AE-71E4-4741-A6F5-7C1B5199F08F}"/>
              </a:ext>
            </a:extLst>
          </p:cNvPr>
          <p:cNvSpPr txBox="1"/>
          <p:nvPr/>
        </p:nvSpPr>
        <p:spPr>
          <a:xfrm>
            <a:off x="11558016" y="6263640"/>
            <a:ext cx="490675" cy="400110"/>
          </a:xfrm>
          <a:prstGeom prst="rect">
            <a:avLst/>
          </a:prstGeom>
          <a:noFill/>
        </p:spPr>
        <p:txBody>
          <a:bodyPr wrap="square" rtlCol="0">
            <a:spAutoFit/>
          </a:bodyPr>
          <a:lstStyle/>
          <a:p>
            <a:r>
              <a:rPr lang="fr-FR" sz="2000" b="1" dirty="0"/>
              <a:t>13</a:t>
            </a:r>
          </a:p>
        </p:txBody>
      </p:sp>
    </p:spTree>
    <p:extLst>
      <p:ext uri="{BB962C8B-B14F-4D97-AF65-F5344CB8AC3E}">
        <p14:creationId xmlns:p14="http://schemas.microsoft.com/office/powerpoint/2010/main" val="329707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5" y="249555"/>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3085991" y="519545"/>
            <a:ext cx="49573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STATISTIQUES NATIONALES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pic>
        <p:nvPicPr>
          <p:cNvPr id="6" name="Image 5"/>
          <p:cNvPicPr>
            <a:picLocks noChangeAspect="1"/>
          </p:cNvPicPr>
          <p:nvPr/>
        </p:nvPicPr>
        <p:blipFill>
          <a:blip r:embed="rId3"/>
          <a:stretch>
            <a:fillRect/>
          </a:stretch>
        </p:blipFill>
        <p:spPr>
          <a:xfrm>
            <a:off x="1128658" y="1210584"/>
            <a:ext cx="4029075" cy="5378815"/>
          </a:xfrm>
          <a:prstGeom prst="rect">
            <a:avLst/>
          </a:prstGeom>
        </p:spPr>
      </p:pic>
      <p:pic>
        <p:nvPicPr>
          <p:cNvPr id="7" name="Image 6"/>
          <p:cNvPicPr>
            <a:picLocks noChangeAspect="1"/>
          </p:cNvPicPr>
          <p:nvPr/>
        </p:nvPicPr>
        <p:blipFill>
          <a:blip r:embed="rId4"/>
          <a:stretch>
            <a:fillRect/>
          </a:stretch>
        </p:blipFill>
        <p:spPr>
          <a:xfrm>
            <a:off x="6322910" y="1208683"/>
            <a:ext cx="4726089" cy="5380716"/>
          </a:xfrm>
          <a:prstGeom prst="rect">
            <a:avLst/>
          </a:prstGeom>
        </p:spPr>
      </p:pic>
      <p:sp>
        <p:nvSpPr>
          <p:cNvPr id="8" name="ZoneTexte 7">
            <a:extLst>
              <a:ext uri="{FF2B5EF4-FFF2-40B4-BE49-F238E27FC236}">
                <a16:creationId xmlns:a16="http://schemas.microsoft.com/office/drawing/2014/main" id="{8BD6EB97-84E8-4811-A314-2E1C3C3BF70E}"/>
              </a:ext>
            </a:extLst>
          </p:cNvPr>
          <p:cNvSpPr txBox="1"/>
          <p:nvPr/>
        </p:nvSpPr>
        <p:spPr>
          <a:xfrm>
            <a:off x="11558016" y="6263640"/>
            <a:ext cx="490675" cy="400110"/>
          </a:xfrm>
          <a:prstGeom prst="rect">
            <a:avLst/>
          </a:prstGeom>
          <a:noFill/>
        </p:spPr>
        <p:txBody>
          <a:bodyPr wrap="square" rtlCol="0">
            <a:spAutoFit/>
          </a:bodyPr>
          <a:lstStyle/>
          <a:p>
            <a:r>
              <a:rPr lang="fr-FR" sz="2000" b="1" dirty="0"/>
              <a:t>14</a:t>
            </a:r>
          </a:p>
        </p:txBody>
      </p:sp>
    </p:spTree>
    <p:extLst>
      <p:ext uri="{BB962C8B-B14F-4D97-AF65-F5344CB8AC3E}">
        <p14:creationId xmlns:p14="http://schemas.microsoft.com/office/powerpoint/2010/main" val="37055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5" y="354330"/>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4295666" y="773647"/>
            <a:ext cx="49573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STATISTIQUES NATIONALES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pic>
        <p:nvPicPr>
          <p:cNvPr id="6" name="Image 5"/>
          <p:cNvPicPr/>
          <p:nvPr/>
        </p:nvPicPr>
        <p:blipFill>
          <a:blip r:embed="rId3"/>
          <a:stretch>
            <a:fillRect/>
          </a:stretch>
        </p:blipFill>
        <p:spPr>
          <a:xfrm>
            <a:off x="407206" y="1610634"/>
            <a:ext cx="11390732" cy="4561566"/>
          </a:xfrm>
          <a:prstGeom prst="rect">
            <a:avLst/>
          </a:prstGeom>
        </p:spPr>
      </p:pic>
      <p:sp>
        <p:nvSpPr>
          <p:cNvPr id="7" name="ZoneTexte 6">
            <a:extLst>
              <a:ext uri="{FF2B5EF4-FFF2-40B4-BE49-F238E27FC236}">
                <a16:creationId xmlns:a16="http://schemas.microsoft.com/office/drawing/2014/main" id="{F46D681E-B446-4350-BF3D-143A569B1E9B}"/>
              </a:ext>
            </a:extLst>
          </p:cNvPr>
          <p:cNvSpPr txBox="1"/>
          <p:nvPr/>
        </p:nvSpPr>
        <p:spPr>
          <a:xfrm>
            <a:off x="11558016" y="6263640"/>
            <a:ext cx="490675" cy="400110"/>
          </a:xfrm>
          <a:prstGeom prst="rect">
            <a:avLst/>
          </a:prstGeom>
          <a:noFill/>
        </p:spPr>
        <p:txBody>
          <a:bodyPr wrap="square" rtlCol="0">
            <a:spAutoFit/>
          </a:bodyPr>
          <a:lstStyle/>
          <a:p>
            <a:r>
              <a:rPr lang="fr-FR" sz="2000" b="1" dirty="0"/>
              <a:t>15</a:t>
            </a:r>
          </a:p>
        </p:txBody>
      </p:sp>
    </p:spTree>
    <p:extLst>
      <p:ext uri="{BB962C8B-B14F-4D97-AF65-F5344CB8AC3E}">
        <p14:creationId xmlns:p14="http://schemas.microsoft.com/office/powerpoint/2010/main" val="306088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5" y="354330"/>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4295666" y="773647"/>
            <a:ext cx="49573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STATISTIQUES NATIONALES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pic>
        <p:nvPicPr>
          <p:cNvPr id="6" name="Image 5"/>
          <p:cNvPicPr/>
          <p:nvPr/>
        </p:nvPicPr>
        <p:blipFill>
          <a:blip r:embed="rId3"/>
          <a:stretch>
            <a:fillRect/>
          </a:stretch>
        </p:blipFill>
        <p:spPr>
          <a:xfrm>
            <a:off x="925309" y="1592585"/>
            <a:ext cx="10266566" cy="4641004"/>
          </a:xfrm>
          <a:prstGeom prst="rect">
            <a:avLst/>
          </a:prstGeom>
        </p:spPr>
      </p:pic>
      <p:sp>
        <p:nvSpPr>
          <p:cNvPr id="7" name="ZoneTexte 6">
            <a:extLst>
              <a:ext uri="{FF2B5EF4-FFF2-40B4-BE49-F238E27FC236}">
                <a16:creationId xmlns:a16="http://schemas.microsoft.com/office/drawing/2014/main" id="{55BDAEC3-4194-4D9C-AEFC-09C86C344872}"/>
              </a:ext>
            </a:extLst>
          </p:cNvPr>
          <p:cNvSpPr txBox="1"/>
          <p:nvPr/>
        </p:nvSpPr>
        <p:spPr>
          <a:xfrm>
            <a:off x="11558016" y="6263640"/>
            <a:ext cx="490675" cy="400110"/>
          </a:xfrm>
          <a:prstGeom prst="rect">
            <a:avLst/>
          </a:prstGeom>
          <a:noFill/>
        </p:spPr>
        <p:txBody>
          <a:bodyPr wrap="square" rtlCol="0">
            <a:spAutoFit/>
          </a:bodyPr>
          <a:lstStyle/>
          <a:p>
            <a:r>
              <a:rPr lang="fr-FR" sz="2000" b="1" dirty="0"/>
              <a:t>16</a:t>
            </a:r>
          </a:p>
        </p:txBody>
      </p:sp>
    </p:spTree>
    <p:extLst>
      <p:ext uri="{BB962C8B-B14F-4D97-AF65-F5344CB8AC3E}">
        <p14:creationId xmlns:p14="http://schemas.microsoft.com/office/powerpoint/2010/main" val="18631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25101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2847866" y="627712"/>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p:cNvSpPr/>
          <p:nvPr/>
        </p:nvSpPr>
        <p:spPr>
          <a:xfrm>
            <a:off x="240223" y="1463695"/>
            <a:ext cx="11677974" cy="4154984"/>
          </a:xfrm>
          <a:prstGeom prst="rect">
            <a:avLst/>
          </a:prstGeom>
        </p:spPr>
        <p:txBody>
          <a:bodyPr wrap="square">
            <a:spAutoFit/>
          </a:bodyPr>
          <a:lstStyle/>
          <a:p>
            <a:pPr fontAlgn="base">
              <a:spcAft>
                <a:spcPts val="0"/>
              </a:spcAft>
            </a:pPr>
            <a:r>
              <a:rPr lang="fr-FR" sz="2400" dirty="0">
                <a:solidFill>
                  <a:srgbClr val="000000"/>
                </a:solidFill>
                <a:latin typeface="inherit"/>
                <a:ea typeface="Times New Roman" panose="02020603050405020304" pitchFamily="18" charset="0"/>
                <a:cs typeface="Arial" panose="020B0604020202020204" pitchFamily="34" charset="0"/>
              </a:rPr>
              <a:t>Pour mettre en place une démarche de prévention, il est nécessaire de s’appuyer sur les </a:t>
            </a:r>
            <a:r>
              <a:rPr lang="fr-FR" sz="2400" b="1" dirty="0">
                <a:solidFill>
                  <a:srgbClr val="000000"/>
                </a:solidFill>
                <a:latin typeface="inherit"/>
                <a:ea typeface="Times New Roman" panose="02020603050405020304" pitchFamily="18" charset="0"/>
                <a:cs typeface="Arial" panose="020B0604020202020204" pitchFamily="34" charset="0"/>
              </a:rPr>
              <a:t>neuf grands principes généraux</a:t>
            </a:r>
            <a:r>
              <a:rPr lang="fr-FR" sz="2400" dirty="0">
                <a:solidFill>
                  <a:srgbClr val="000000"/>
                </a:solidFill>
                <a:latin typeface="inherit"/>
                <a:ea typeface="Times New Roman" panose="02020603050405020304" pitchFamily="18" charset="0"/>
                <a:cs typeface="Arial" panose="020B0604020202020204" pitchFamily="34" charset="0"/>
              </a:rPr>
              <a:t> (</a:t>
            </a:r>
            <a:r>
              <a:rPr lang="fr-FR" sz="2400" b="1" u="sng" dirty="0">
                <a:solidFill>
                  <a:srgbClr val="B0273E"/>
                </a:solidFill>
                <a:latin typeface="inherit"/>
                <a:ea typeface="Times New Roman" panose="02020603050405020304" pitchFamily="18" charset="0"/>
                <a:cs typeface="Arial" panose="020B0604020202020204" pitchFamily="34" charset="0"/>
                <a:hlinkClick r:id="rId3"/>
              </a:rPr>
              <a:t>L.4121-2 du Code du travail</a:t>
            </a:r>
            <a:r>
              <a:rPr lang="fr-FR" sz="2400" dirty="0">
                <a:solidFill>
                  <a:srgbClr val="000000"/>
                </a:solidFill>
                <a:latin typeface="inherit"/>
                <a:ea typeface="Times New Roman" panose="02020603050405020304" pitchFamily="18" charset="0"/>
                <a:cs typeface="Arial" panose="020B0604020202020204" pitchFamily="34" charset="0"/>
              </a:rPr>
              <a:t> ) qui régissent l’organisation de la prévention :</a:t>
            </a:r>
            <a:endParaRPr lang="fr-FR" sz="2400" dirty="0">
              <a:latin typeface="Times New Roman" panose="02020603050405020304" pitchFamily="18" charset="0"/>
              <a:ea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4"/>
              </a:rPr>
              <a:t>Éviter les risques</a:t>
            </a:r>
            <a:r>
              <a:rPr lang="fr-FR" sz="2400" b="1" dirty="0">
                <a:solidFill>
                  <a:srgbClr val="000000"/>
                </a:solidFill>
                <a:latin typeface="inherit"/>
                <a:ea typeface="Calibri" panose="020F0502020204030204" pitchFamily="34" charset="0"/>
                <a:cs typeface="Arial" panose="020B0604020202020204" pitchFamily="34" charset="0"/>
              </a:rPr>
              <a:t> </a:t>
            </a:r>
            <a:r>
              <a:rPr lang="fr-FR" sz="2400" dirty="0">
                <a:solidFill>
                  <a:srgbClr val="000000"/>
                </a:solidFill>
                <a:latin typeface="inherit"/>
                <a:ea typeface="Calibri" panose="020F0502020204030204" pitchFamily="34" charset="0"/>
                <a:cs typeface="Arial" panose="020B0604020202020204" pitchFamily="34" charset="0"/>
              </a:rPr>
              <a:t>:</a:t>
            </a:r>
            <a:r>
              <a:rPr lang="fr-FR" sz="2400" b="1" dirty="0">
                <a:solidFill>
                  <a:srgbClr val="000000"/>
                </a:solidFill>
                <a:latin typeface="inherit"/>
                <a:ea typeface="Calibri" panose="020F0502020204030204" pitchFamily="34" charset="0"/>
                <a:cs typeface="Arial" panose="020B0604020202020204" pitchFamily="34" charset="0"/>
              </a:rPr>
              <a:t> </a:t>
            </a:r>
            <a:r>
              <a:rPr lang="fr-FR" sz="2400" dirty="0">
                <a:solidFill>
                  <a:srgbClr val="000000"/>
                </a:solidFill>
                <a:latin typeface="inherit"/>
                <a:ea typeface="Calibri" panose="020F0502020204030204" pitchFamily="34" charset="0"/>
                <a:cs typeface="Arial" panose="020B0604020202020204" pitchFamily="34" charset="0"/>
              </a:rPr>
              <a:t>c'est supprimer le danger ou l'exposition au danger.</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5"/>
              </a:rPr>
              <a:t>Évaluer les risques</a:t>
            </a:r>
            <a:r>
              <a:rPr lang="fr-FR" sz="2400" dirty="0">
                <a:solidFill>
                  <a:srgbClr val="000000"/>
                </a:solidFill>
                <a:latin typeface="inherit"/>
                <a:ea typeface="Calibri" panose="020F0502020204030204" pitchFamily="34" charset="0"/>
                <a:cs typeface="Arial" panose="020B0604020202020204" pitchFamily="34" charset="0"/>
              </a:rPr>
              <a:t> : c'est apprécier l’exposition au danger et l’importance du risque afin de prioriser les actions de prévention à mener.</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6"/>
              </a:rPr>
              <a:t>Combattre les risques à la source</a:t>
            </a:r>
            <a:r>
              <a:rPr lang="fr-FR" sz="2400" dirty="0">
                <a:solidFill>
                  <a:srgbClr val="000000"/>
                </a:solidFill>
                <a:latin typeface="inherit"/>
                <a:ea typeface="Calibri" panose="020F0502020204030204" pitchFamily="34" charset="0"/>
                <a:cs typeface="Arial" panose="020B0604020202020204" pitchFamily="34" charset="0"/>
              </a:rPr>
              <a:t> : c'est intégrer la prévention le plus en amont possible, notamment dès la conception des lieux de travail, des équipements ou des modes opératoires.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7"/>
              </a:rPr>
              <a:t>Adapter le travail à l'Homme</a:t>
            </a:r>
            <a:r>
              <a:rPr lang="fr-FR" sz="2400" dirty="0">
                <a:solidFill>
                  <a:srgbClr val="000000"/>
                </a:solidFill>
                <a:latin typeface="inherit"/>
                <a:ea typeface="Calibri" panose="020F0502020204030204" pitchFamily="34" charset="0"/>
                <a:cs typeface="Arial" panose="020B0604020202020204" pitchFamily="34" charset="0"/>
              </a:rPr>
              <a:t> : en tenant compte des différences interindividuelles, dans le but de réduire les effets du travail sur la santé.</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1167F47A-15D8-49AF-ACBC-147B736A251E}"/>
              </a:ext>
            </a:extLst>
          </p:cNvPr>
          <p:cNvSpPr txBox="1"/>
          <p:nvPr/>
        </p:nvSpPr>
        <p:spPr>
          <a:xfrm>
            <a:off x="11558016" y="6263640"/>
            <a:ext cx="490675" cy="400110"/>
          </a:xfrm>
          <a:prstGeom prst="rect">
            <a:avLst/>
          </a:prstGeom>
          <a:noFill/>
        </p:spPr>
        <p:txBody>
          <a:bodyPr wrap="square" rtlCol="0">
            <a:spAutoFit/>
          </a:bodyPr>
          <a:lstStyle/>
          <a:p>
            <a:r>
              <a:rPr lang="fr-FR" sz="2000" b="1" dirty="0"/>
              <a:t>17</a:t>
            </a:r>
          </a:p>
        </p:txBody>
      </p:sp>
    </p:spTree>
    <p:extLst>
      <p:ext uri="{BB962C8B-B14F-4D97-AF65-F5344CB8AC3E}">
        <p14:creationId xmlns:p14="http://schemas.microsoft.com/office/powerpoint/2010/main" val="410695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25101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2847866" y="769751"/>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p:cNvSpPr/>
          <p:nvPr/>
        </p:nvSpPr>
        <p:spPr>
          <a:xfrm>
            <a:off x="240223" y="1721141"/>
            <a:ext cx="11389525" cy="4524315"/>
          </a:xfrm>
          <a:prstGeom prst="rect">
            <a:avLst/>
          </a:prstGeom>
        </p:spPr>
        <p:txBody>
          <a:bodyPr wrap="square">
            <a:spAutoFit/>
          </a:bodyPr>
          <a:lstStyle/>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3"/>
              </a:rPr>
              <a:t>Tenir compte de l'évolution de la technique</a:t>
            </a:r>
            <a:r>
              <a:rPr lang="fr-FR" sz="2400" dirty="0">
                <a:solidFill>
                  <a:srgbClr val="000000"/>
                </a:solidFill>
                <a:latin typeface="inherit"/>
                <a:ea typeface="Calibri" panose="020F0502020204030204" pitchFamily="34" charset="0"/>
                <a:cs typeface="Arial" panose="020B0604020202020204" pitchFamily="34" charset="0"/>
              </a:rPr>
              <a:t> : c'est adapter la prévention aux évolutions techniques et organisationnelles.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4"/>
              </a:rPr>
              <a:t>Remplacer ce qui est dangereux par ce qui l’est moins</a:t>
            </a:r>
            <a:r>
              <a:rPr lang="fr-FR" sz="2400" dirty="0">
                <a:solidFill>
                  <a:srgbClr val="000000"/>
                </a:solidFill>
                <a:latin typeface="inherit"/>
                <a:ea typeface="Calibri" panose="020F0502020204030204" pitchFamily="34" charset="0"/>
                <a:cs typeface="Arial" panose="020B0604020202020204" pitchFamily="34" charset="0"/>
              </a:rPr>
              <a:t> : c’est éviter l’utilisation de procédés ou de produits dangereux lorsqu’un même résultat peut être obtenu avec une méthode présentant des dangers moindres.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u="sng" dirty="0">
                <a:solidFill>
                  <a:srgbClr val="B0273E"/>
                </a:solidFill>
                <a:latin typeface="inherit"/>
                <a:ea typeface="Calibri" panose="020F0502020204030204" pitchFamily="34" charset="0"/>
                <a:cs typeface="Arial" panose="020B0604020202020204" pitchFamily="34" charset="0"/>
                <a:hlinkClick r:id="rId5"/>
              </a:rPr>
              <a:t>Planifier la prévention</a:t>
            </a:r>
            <a:r>
              <a:rPr lang="fr-FR" sz="2400" b="1" dirty="0">
                <a:solidFill>
                  <a:srgbClr val="000000"/>
                </a:solidFill>
                <a:latin typeface="inherit"/>
                <a:ea typeface="Calibri" panose="020F0502020204030204" pitchFamily="34" charset="0"/>
                <a:cs typeface="Arial" panose="020B0604020202020204" pitchFamily="34" charset="0"/>
              </a:rPr>
              <a:t> </a:t>
            </a:r>
            <a:r>
              <a:rPr lang="fr-FR" sz="2400" dirty="0">
                <a:solidFill>
                  <a:srgbClr val="000000"/>
                </a:solidFill>
                <a:latin typeface="inherit"/>
                <a:ea typeface="Calibri" panose="020F0502020204030204" pitchFamily="34" charset="0"/>
                <a:cs typeface="Arial" panose="020B0604020202020204" pitchFamily="34" charset="0"/>
              </a:rPr>
              <a:t>en intégrant technique, organisation et conditions de travail, relations sociales et environnement.</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u="sng" dirty="0">
                <a:solidFill>
                  <a:srgbClr val="B0273E"/>
                </a:solidFill>
                <a:latin typeface="inherit"/>
                <a:ea typeface="Calibri" panose="020F0502020204030204" pitchFamily="34" charset="0"/>
                <a:cs typeface="Arial" panose="020B0604020202020204" pitchFamily="34" charset="0"/>
                <a:hlinkClick r:id="rId6"/>
              </a:rPr>
              <a:t>Donner la priorité aux mesures de protection collective</a:t>
            </a:r>
            <a:r>
              <a:rPr lang="fr-FR" sz="2400" b="1" dirty="0">
                <a:solidFill>
                  <a:srgbClr val="000000"/>
                </a:solidFill>
                <a:latin typeface="inherit"/>
                <a:ea typeface="Calibri" panose="020F0502020204030204" pitchFamily="34" charset="0"/>
                <a:cs typeface="Arial" panose="020B0604020202020204" pitchFamily="34" charset="0"/>
              </a:rPr>
              <a:t> </a:t>
            </a:r>
            <a:r>
              <a:rPr lang="fr-FR" sz="2400" dirty="0">
                <a:solidFill>
                  <a:srgbClr val="000000"/>
                </a:solidFill>
                <a:latin typeface="inherit"/>
                <a:ea typeface="Calibri" panose="020F0502020204030204" pitchFamily="34" charset="0"/>
                <a:cs typeface="Arial" panose="020B0604020202020204" pitchFamily="34" charset="0"/>
              </a:rPr>
              <a:t>et n'utiliser les équipements de protection individuelle qu'en complément des protections collectives si elles se révèlent insuffisantes.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7"/>
              </a:rPr>
              <a:t>Donner les instructions appropriées aux salariés</a:t>
            </a:r>
            <a:r>
              <a:rPr lang="fr-FR" sz="2400" dirty="0">
                <a:solidFill>
                  <a:srgbClr val="000000"/>
                </a:solidFill>
                <a:latin typeface="inherit"/>
                <a:ea typeface="Calibri" panose="020F0502020204030204" pitchFamily="34" charset="0"/>
                <a:cs typeface="Arial" panose="020B0604020202020204" pitchFamily="34" charset="0"/>
              </a:rPr>
              <a:t> : c’est former et informer les salariés afin qu’ils connaissent les risques et les mesures de prévention.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15502E34-11E0-4ACF-B797-2F8B2834F71C}"/>
              </a:ext>
            </a:extLst>
          </p:cNvPr>
          <p:cNvSpPr txBox="1"/>
          <p:nvPr/>
        </p:nvSpPr>
        <p:spPr>
          <a:xfrm>
            <a:off x="11558016" y="6263640"/>
            <a:ext cx="490675" cy="400110"/>
          </a:xfrm>
          <a:prstGeom prst="rect">
            <a:avLst/>
          </a:prstGeom>
          <a:noFill/>
        </p:spPr>
        <p:txBody>
          <a:bodyPr wrap="square" rtlCol="0">
            <a:spAutoFit/>
          </a:bodyPr>
          <a:lstStyle/>
          <a:p>
            <a:r>
              <a:rPr lang="fr-FR" sz="2000" b="1" dirty="0"/>
              <a:t>18</a:t>
            </a:r>
          </a:p>
        </p:txBody>
      </p:sp>
    </p:spTree>
    <p:extLst>
      <p:ext uri="{BB962C8B-B14F-4D97-AF65-F5344CB8AC3E}">
        <p14:creationId xmlns:p14="http://schemas.microsoft.com/office/powerpoint/2010/main" val="76503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5" y="48679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2838341" y="805858"/>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p:cNvSpPr/>
          <p:nvPr/>
        </p:nvSpPr>
        <p:spPr>
          <a:xfrm>
            <a:off x="730181" y="1466762"/>
            <a:ext cx="3330912" cy="487506"/>
          </a:xfrm>
          <a:prstGeom prst="rect">
            <a:avLst/>
          </a:prstGeom>
        </p:spPr>
        <p:txBody>
          <a:bodyPr wrap="none">
            <a:spAutoFit/>
          </a:bodyPr>
          <a:lstStyle/>
          <a:p>
            <a:pPr>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Qu’est ce qu’un danger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06356" y="1849493"/>
            <a:ext cx="10766494" cy="4616648"/>
          </a:xfrm>
          <a:prstGeom prst="rect">
            <a:avLst/>
          </a:prstGeom>
        </p:spPr>
        <p:txBody>
          <a:bodyPr wrap="square">
            <a:spAutoFit/>
          </a:bodyPr>
          <a:lstStyle/>
          <a:p>
            <a:pPr>
              <a:lnSpc>
                <a:spcPct val="150000"/>
              </a:lnSpc>
            </a:pPr>
            <a:r>
              <a:rPr lang="fr-FR" dirty="0">
                <a:latin typeface="Helvetica Neue"/>
              </a:rPr>
              <a:t>Le danger est défini de plusieurs façons, mais la définition la plus commune est celle associée à la santé et à la sécurité au travail : </a:t>
            </a:r>
            <a:r>
              <a:rPr lang="fr-FR" b="1" dirty="0">
                <a:latin typeface="Helvetica Neue"/>
              </a:rPr>
              <a:t>« Un danger est toute source potentielle de dommage, de préjudice ou d'effet nuisible sur la santé pour quelque chose ou quelqu'un ».</a:t>
            </a:r>
          </a:p>
          <a:p>
            <a:pPr>
              <a:lnSpc>
                <a:spcPct val="150000"/>
              </a:lnSpc>
            </a:pPr>
            <a:r>
              <a:rPr lang="fr-FR" dirty="0">
                <a:latin typeface="Helvetica Neue"/>
              </a:rPr>
              <a:t>La norme CSA Z1002 « Santé et sécurité au travail - Identification et élimination des phénomènes dangereux et appréciation et maîtrise du risque » utilise les termes suivants :</a:t>
            </a:r>
          </a:p>
          <a:p>
            <a:pPr>
              <a:lnSpc>
                <a:spcPct val="150000"/>
              </a:lnSpc>
            </a:pPr>
            <a:endParaRPr lang="fr-FR" sz="800" dirty="0">
              <a:latin typeface="Helvetica Neue"/>
            </a:endParaRPr>
          </a:p>
          <a:p>
            <a:pPr>
              <a:lnSpc>
                <a:spcPct val="150000"/>
              </a:lnSpc>
              <a:buFont typeface="Arial" panose="020B0604020202020204" pitchFamily="34" charset="0"/>
              <a:buChar char="•"/>
            </a:pPr>
            <a:r>
              <a:rPr lang="fr-FR" dirty="0">
                <a:latin typeface="Helvetica Neue"/>
              </a:rPr>
              <a:t> </a:t>
            </a:r>
            <a:r>
              <a:rPr lang="fr-FR" b="1" dirty="0">
                <a:latin typeface="Helvetica Neue"/>
              </a:rPr>
              <a:t>Dommage (ou préjudice) </a:t>
            </a:r>
            <a:r>
              <a:rPr lang="fr-FR" dirty="0">
                <a:latin typeface="Helvetica Neue"/>
              </a:rPr>
              <a:t>– blessure physique ou atteinte à la santé</a:t>
            </a:r>
          </a:p>
          <a:p>
            <a:pPr>
              <a:lnSpc>
                <a:spcPct val="150000"/>
              </a:lnSpc>
              <a:buFont typeface="Arial" panose="020B0604020202020204" pitchFamily="34" charset="0"/>
              <a:buChar char="•"/>
            </a:pPr>
            <a:r>
              <a:rPr lang="fr-FR" dirty="0">
                <a:latin typeface="Helvetica Neue"/>
              </a:rPr>
              <a:t> </a:t>
            </a:r>
            <a:r>
              <a:rPr lang="fr-FR" b="1" dirty="0">
                <a:latin typeface="Helvetica Neue"/>
              </a:rPr>
              <a:t>Danger </a:t>
            </a:r>
            <a:r>
              <a:rPr lang="fr-FR" dirty="0">
                <a:latin typeface="Helvetica Neue"/>
              </a:rPr>
              <a:t>– source potentielle de dommage pour un travailleur</a:t>
            </a:r>
          </a:p>
          <a:p>
            <a:pPr>
              <a:lnSpc>
                <a:spcPct val="150000"/>
              </a:lnSpc>
              <a:buFont typeface="Arial" panose="020B0604020202020204" pitchFamily="34" charset="0"/>
              <a:buChar char="•"/>
            </a:pPr>
            <a:endParaRPr lang="fr-FR" sz="800" dirty="0">
              <a:latin typeface="Helvetica Neue"/>
            </a:endParaRPr>
          </a:p>
          <a:p>
            <a:pPr>
              <a:lnSpc>
                <a:spcPct val="150000"/>
              </a:lnSpc>
            </a:pPr>
            <a:r>
              <a:rPr lang="fr-FR" dirty="0">
                <a:latin typeface="Helvetica Neue"/>
              </a:rPr>
              <a:t>Fondamentalement, un danger est un risque de dommage ou d'effet nuisible pour, par exemple, une personne quand il s'agit d'un effet sur la santé, une organisation quand il s'agit de dommages à la propriété ou d'une perte matérielle, ou pour l'environnement.</a:t>
            </a:r>
            <a:endParaRPr lang="fr-FR" b="0" i="0" dirty="0">
              <a:effectLst/>
              <a:latin typeface="Helvetica Neue"/>
            </a:endParaRPr>
          </a:p>
        </p:txBody>
      </p:sp>
      <p:sp>
        <p:nvSpPr>
          <p:cNvPr id="8" name="ZoneTexte 7">
            <a:extLst>
              <a:ext uri="{FF2B5EF4-FFF2-40B4-BE49-F238E27FC236}">
                <a16:creationId xmlns:a16="http://schemas.microsoft.com/office/drawing/2014/main" id="{37ACFBEA-BD25-4F54-A0B6-19537E4E467C}"/>
              </a:ext>
            </a:extLst>
          </p:cNvPr>
          <p:cNvSpPr txBox="1"/>
          <p:nvPr/>
        </p:nvSpPr>
        <p:spPr>
          <a:xfrm>
            <a:off x="11558016" y="6263640"/>
            <a:ext cx="490675" cy="400110"/>
          </a:xfrm>
          <a:prstGeom prst="rect">
            <a:avLst/>
          </a:prstGeom>
          <a:noFill/>
        </p:spPr>
        <p:txBody>
          <a:bodyPr wrap="square" rtlCol="0">
            <a:spAutoFit/>
          </a:bodyPr>
          <a:lstStyle/>
          <a:p>
            <a:r>
              <a:rPr lang="fr-FR" sz="2000" b="1" dirty="0"/>
              <a:t>19</a:t>
            </a:r>
          </a:p>
        </p:txBody>
      </p:sp>
    </p:spTree>
    <p:extLst>
      <p:ext uri="{BB962C8B-B14F-4D97-AF65-F5344CB8AC3E}">
        <p14:creationId xmlns:p14="http://schemas.microsoft.com/office/powerpoint/2010/main" val="337397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19374" y="467988"/>
            <a:ext cx="9081845" cy="798174"/>
          </a:xfrm>
        </p:spPr>
        <p:txBody>
          <a:bodyPr>
            <a:normAutofit/>
          </a:bodyPr>
          <a:lstStyle/>
          <a:p>
            <a:r>
              <a:rPr lang="fr-FR" sz="3600" b="1" dirty="0">
                <a:latin typeface="+mn-lt"/>
              </a:rPr>
              <a:t>PREVENTION DES RISQUES PROFESSIONNELS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41" name="Rectangle 40">
            <a:extLst>
              <a:ext uri="{FF2B5EF4-FFF2-40B4-BE49-F238E27FC236}">
                <a16:creationId xmlns:a16="http://schemas.microsoft.com/office/drawing/2014/main" id="{150125B3-E963-46EB-ABFE-75CCCEDC0F8F}"/>
              </a:ext>
            </a:extLst>
          </p:cNvPr>
          <p:cNvSpPr/>
          <p:nvPr/>
        </p:nvSpPr>
        <p:spPr>
          <a:xfrm>
            <a:off x="1147518" y="1134191"/>
            <a:ext cx="447859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ACCIDENTS DU TRAVAIL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25" name="Sous-titre 2">
            <a:extLst>
              <a:ext uri="{FF2B5EF4-FFF2-40B4-BE49-F238E27FC236}">
                <a16:creationId xmlns:a16="http://schemas.microsoft.com/office/drawing/2014/main" id="{E06A77EE-2D5D-4B35-8A8E-EE34B7F90C9B}"/>
              </a:ext>
            </a:extLst>
          </p:cNvPr>
          <p:cNvSpPr>
            <a:spLocks noGrp="1"/>
          </p:cNvSpPr>
          <p:nvPr>
            <p:ph type="subTitle" idx="1"/>
          </p:nvPr>
        </p:nvSpPr>
        <p:spPr>
          <a:xfrm>
            <a:off x="790415" y="1934907"/>
            <a:ext cx="10670583" cy="3195030"/>
          </a:xfrm>
        </p:spPr>
        <p:txBody>
          <a:bodyPr>
            <a:noAutofit/>
          </a:bodyPr>
          <a:lstStyle/>
          <a:p>
            <a:pPr algn="l" fontAlgn="base"/>
            <a:r>
              <a:rPr lang="fr-FR" sz="2000" dirty="0">
                <a:solidFill>
                  <a:schemeClr val="tx1"/>
                </a:solidFill>
                <a:latin typeface="Arial" panose="020B0604020202020204" pitchFamily="34" charset="0"/>
                <a:cs typeface="Arial" panose="020B0604020202020204" pitchFamily="34" charset="0"/>
              </a:rPr>
              <a:t>Aux termes de l’</a:t>
            </a:r>
            <a:r>
              <a:rPr lang="fr-FR" sz="2000" b="1" u="sng" dirty="0">
                <a:solidFill>
                  <a:schemeClr val="tx1"/>
                </a:solidFill>
                <a:latin typeface="Arial" panose="020B0604020202020204" pitchFamily="34" charset="0"/>
                <a:cs typeface="Arial" panose="020B0604020202020204" pitchFamily="34" charset="0"/>
                <a:hlinkClick r:id="rId3"/>
              </a:rPr>
              <a:t>article L.411-1</a:t>
            </a:r>
            <a:r>
              <a:rPr lang="fr-FR" sz="2000" dirty="0">
                <a:solidFill>
                  <a:schemeClr val="tx1"/>
                </a:solidFill>
                <a:latin typeface="Arial" panose="020B0604020202020204" pitchFamily="34" charset="0"/>
                <a:cs typeface="Arial" panose="020B0604020202020204" pitchFamily="34" charset="0"/>
              </a:rPr>
              <a:t> du Code de la Sécurité sociale, « est considéré comme </a:t>
            </a:r>
            <a:r>
              <a:rPr lang="fr-FR" sz="2000" b="1" u="sng" dirty="0">
                <a:solidFill>
                  <a:schemeClr val="tx1"/>
                </a:solidFill>
                <a:latin typeface="Arial" panose="020B0604020202020204" pitchFamily="34" charset="0"/>
                <a:cs typeface="Arial" panose="020B0604020202020204" pitchFamily="34" charset="0"/>
                <a:hlinkClick r:id="rId4"/>
              </a:rPr>
              <a:t>accident du travail</a:t>
            </a:r>
            <a:r>
              <a:rPr lang="fr-FR" sz="2000" dirty="0">
                <a:solidFill>
                  <a:schemeClr val="tx1"/>
                </a:solidFill>
                <a:latin typeface="Arial" panose="020B0604020202020204" pitchFamily="34" charset="0"/>
                <a:cs typeface="Arial" panose="020B0604020202020204" pitchFamily="34" charset="0"/>
              </a:rPr>
              <a:t>, quelle qu’en soit la cause, l’accident survenu par le fait ou à l’occasion du travail à toute personne salariée ou travaillant à quelque titre ou en quelque lieu que ce soit, pour un ou plusieurs employeurs ou chefs d’entreprise ».</a:t>
            </a:r>
          </a:p>
          <a:p>
            <a:pPr algn="l" fontAlgn="base"/>
            <a:r>
              <a:rPr lang="fr-FR" sz="2000" dirty="0">
                <a:solidFill>
                  <a:schemeClr val="tx1"/>
                </a:solidFill>
                <a:latin typeface="Arial" panose="020B0604020202020204" pitchFamily="34" charset="0"/>
                <a:cs typeface="Arial" panose="020B0604020202020204" pitchFamily="34" charset="0"/>
              </a:rPr>
              <a:t>Pour qu’il y ait accident de travail, deux conditions doivent être remplies ; il faut qu’il y ait un fait ayant entrainé une lésion immédiate ou différée ; que cet accident survienne à l’occasion ou par le fait du travail.</a:t>
            </a:r>
          </a:p>
          <a:p>
            <a:pPr algn="l" fontAlgn="base"/>
            <a:r>
              <a:rPr lang="fr-FR" sz="2000" dirty="0">
                <a:solidFill>
                  <a:schemeClr val="tx1"/>
                </a:solidFill>
                <a:latin typeface="Arial" panose="020B0604020202020204" pitchFamily="34" charset="0"/>
                <a:cs typeface="Arial" panose="020B0604020202020204" pitchFamily="34" charset="0"/>
              </a:rPr>
              <a:t>Tout accident survenant pendant et sur le lieu de travail est présumé « accident du travail ».</a:t>
            </a:r>
          </a:p>
          <a:p>
            <a:pPr algn="l" fontAlgn="base"/>
            <a:r>
              <a:rPr lang="fr-FR" sz="2000" dirty="0">
                <a:solidFill>
                  <a:schemeClr val="tx1"/>
                </a:solidFill>
                <a:latin typeface="Arial" panose="020B0604020202020204" pitchFamily="34" charset="0"/>
                <a:cs typeface="Arial" panose="020B0604020202020204" pitchFamily="34" charset="0"/>
              </a:rPr>
              <a:t>Cela signifie que, les conditions étant réunies, la victime n'a pas à apporter la preuve du lien entre son accident et son travail. En revanche, pour écarter cette présomption de qualification d'accident du travail, il faudra prouver que le fait accidentel est sans lien avec le travail.</a:t>
            </a:r>
          </a:p>
          <a:p>
            <a:pPr algn="l"/>
            <a:endParaRPr lang="fr-FR" sz="2000" dirty="0">
              <a:latin typeface="Arial" panose="020B0604020202020204" pitchFamily="34" charset="0"/>
              <a:ea typeface="Calibri"/>
              <a:cs typeface="Arial" panose="020B0604020202020204" pitchFamily="34" charset="0"/>
            </a:endParaRPr>
          </a:p>
          <a:p>
            <a:pPr algn="l"/>
            <a:endParaRPr lang="fr-FR" sz="20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D66CE80-1CEB-4C8F-A5C6-57BF351A3DB0}"/>
              </a:ext>
            </a:extLst>
          </p:cNvPr>
          <p:cNvSpPr txBox="1"/>
          <p:nvPr/>
        </p:nvSpPr>
        <p:spPr>
          <a:xfrm>
            <a:off x="11701219" y="6263640"/>
            <a:ext cx="347472" cy="400110"/>
          </a:xfrm>
          <a:prstGeom prst="rect">
            <a:avLst/>
          </a:prstGeom>
          <a:noFill/>
        </p:spPr>
        <p:txBody>
          <a:bodyPr wrap="square" rtlCol="0">
            <a:spAutoFit/>
          </a:bodyPr>
          <a:lstStyle/>
          <a:p>
            <a:r>
              <a:rPr lang="fr-FR" sz="2000" b="1" dirty="0"/>
              <a:t>2</a:t>
            </a:r>
          </a:p>
        </p:txBody>
      </p:sp>
    </p:spTree>
    <p:extLst>
      <p:ext uri="{BB962C8B-B14F-4D97-AF65-F5344CB8AC3E}">
        <p14:creationId xmlns:p14="http://schemas.microsoft.com/office/powerpoint/2010/main" val="164833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106" y="1935883"/>
            <a:ext cx="11029865" cy="4154984"/>
          </a:xfrm>
          <a:prstGeom prst="rect">
            <a:avLst/>
          </a:prstGeom>
        </p:spPr>
        <p:txBody>
          <a:bodyPr wrap="square">
            <a:spAutoFit/>
          </a:bodyPr>
          <a:lstStyle/>
          <a:p>
            <a:r>
              <a:rPr lang="fr-FR" sz="2400" dirty="0"/>
              <a:t>Les dangers sont généralement classés dans les catégories suivantes :</a:t>
            </a:r>
            <a:br>
              <a:rPr lang="fr-FR" sz="2400" dirty="0"/>
            </a:br>
            <a:endParaRPr lang="fr-FR" sz="2400" dirty="0"/>
          </a:p>
          <a:p>
            <a:pPr>
              <a:buFont typeface="Arial" panose="020B0604020202020204" pitchFamily="34" charset="0"/>
              <a:buChar char="•"/>
            </a:pPr>
            <a:r>
              <a:rPr lang="fr-FR" sz="2400" b="1" dirty="0"/>
              <a:t> Biologiques</a:t>
            </a:r>
            <a:r>
              <a:rPr lang="fr-FR" sz="2400" dirty="0"/>
              <a:t> – bactéries, virus, insectes, plantes, oiseaux, animaux et humains, etc.</a:t>
            </a:r>
          </a:p>
          <a:p>
            <a:pPr>
              <a:buFont typeface="Arial" panose="020B0604020202020204" pitchFamily="34" charset="0"/>
              <a:buChar char="•"/>
            </a:pPr>
            <a:r>
              <a:rPr lang="fr-FR" sz="2400" b="1" dirty="0"/>
              <a:t> Chimiques</a:t>
            </a:r>
            <a:r>
              <a:rPr lang="fr-FR" sz="2400" dirty="0"/>
              <a:t> – dépendent des propriétés physiques, chimiques et toxiques du produit</a:t>
            </a:r>
          </a:p>
          <a:p>
            <a:pPr>
              <a:buFont typeface="Arial" panose="020B0604020202020204" pitchFamily="34" charset="0"/>
              <a:buChar char="•"/>
            </a:pPr>
            <a:r>
              <a:rPr lang="fr-FR" sz="2400" b="1" dirty="0"/>
              <a:t> Ergonomiques</a:t>
            </a:r>
            <a:r>
              <a:rPr lang="fr-FR" sz="2400" dirty="0"/>
              <a:t> - mouvements répétitifs, aménagement inadéquat du poste de travail,</a:t>
            </a:r>
            <a:br>
              <a:rPr lang="fr-FR" sz="2400" dirty="0"/>
            </a:br>
            <a:r>
              <a:rPr lang="fr-FR" sz="2400" dirty="0"/>
              <a:t>                                 etc.</a:t>
            </a:r>
          </a:p>
          <a:p>
            <a:pPr>
              <a:buFont typeface="Arial" panose="020B0604020202020204" pitchFamily="34" charset="0"/>
              <a:buChar char="•"/>
            </a:pPr>
            <a:r>
              <a:rPr lang="fr-FR" sz="2400" b="1" dirty="0"/>
              <a:t> Physiques</a:t>
            </a:r>
            <a:r>
              <a:rPr lang="fr-FR" sz="2400" dirty="0"/>
              <a:t> – rayonnements, champs magnétiques, pressions extrêmes (haute pression</a:t>
            </a:r>
            <a:br>
              <a:rPr lang="fr-FR" sz="2400" dirty="0"/>
            </a:br>
            <a:r>
              <a:rPr lang="fr-FR" sz="2400" dirty="0"/>
              <a:t>                          ou vide), bruit, etc.</a:t>
            </a:r>
          </a:p>
          <a:p>
            <a:pPr>
              <a:buFont typeface="Arial" panose="020B0604020202020204" pitchFamily="34" charset="0"/>
              <a:buChar char="•"/>
            </a:pPr>
            <a:r>
              <a:rPr lang="fr-FR" sz="2400" b="1" dirty="0"/>
              <a:t> Psychosociaux</a:t>
            </a:r>
            <a:r>
              <a:rPr lang="fr-FR" sz="2400" dirty="0"/>
              <a:t> – stress, violence, etc.</a:t>
            </a:r>
          </a:p>
          <a:p>
            <a:pPr>
              <a:buFont typeface="Arial" panose="020B0604020202020204" pitchFamily="34" charset="0"/>
              <a:buChar char="•"/>
            </a:pPr>
            <a:r>
              <a:rPr lang="fr-FR" sz="2400" b="1" dirty="0"/>
              <a:t> Liés à la sécurité</a:t>
            </a:r>
            <a:r>
              <a:rPr lang="fr-FR" sz="2400" dirty="0"/>
              <a:t> – sources de chute et de trébuchement, surveillance inadéquate des</a:t>
            </a:r>
            <a:br>
              <a:rPr lang="fr-FR" sz="2400" dirty="0"/>
            </a:br>
            <a:r>
              <a:rPr lang="fr-FR" sz="2400" dirty="0"/>
              <a:t>                                      machines, défectuosités ou pannes de l'équipement</a:t>
            </a:r>
          </a:p>
        </p:txBody>
      </p:sp>
      <p:sp>
        <p:nvSpPr>
          <p:cNvPr id="3" name="Titre 1"/>
          <p:cNvSpPr txBox="1">
            <a:spLocks/>
          </p:cNvSpPr>
          <p:nvPr/>
        </p:nvSpPr>
        <p:spPr>
          <a:xfrm>
            <a:off x="2619375" y="48679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150125B3-E963-46EB-ABFE-75CCCEDC0F8F}"/>
              </a:ext>
            </a:extLst>
          </p:cNvPr>
          <p:cNvSpPr/>
          <p:nvPr/>
        </p:nvSpPr>
        <p:spPr>
          <a:xfrm>
            <a:off x="2838341" y="805858"/>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Rectangle 6"/>
          <p:cNvSpPr/>
          <p:nvPr/>
        </p:nvSpPr>
        <p:spPr>
          <a:xfrm>
            <a:off x="730181" y="1466762"/>
            <a:ext cx="5174815" cy="458780"/>
          </a:xfrm>
          <a:prstGeom prst="rect">
            <a:avLst/>
          </a:prstGeom>
        </p:spPr>
        <p:txBody>
          <a:bodyPr wrap="none">
            <a:spAutoFit/>
          </a:bodyPr>
          <a:lstStyle/>
          <a:p>
            <a:pPr>
              <a:lnSpc>
                <a:spcPct val="107000"/>
              </a:lnSpc>
              <a:spcAft>
                <a:spcPts val="800"/>
              </a:spcAft>
            </a:pPr>
            <a:r>
              <a:rPr lang="fr-FR" sz="2400" b="1" u="sng" dirty="0">
                <a:latin typeface="inherit"/>
              </a:rPr>
              <a:t>Quels sont les types de dangers ?</a:t>
            </a:r>
          </a:p>
        </p:txBody>
      </p:sp>
      <p:sp>
        <p:nvSpPr>
          <p:cNvPr id="8" name="ZoneTexte 7">
            <a:extLst>
              <a:ext uri="{FF2B5EF4-FFF2-40B4-BE49-F238E27FC236}">
                <a16:creationId xmlns:a16="http://schemas.microsoft.com/office/drawing/2014/main" id="{2F231B90-4BF1-46B2-9A90-905EC8B5A285}"/>
              </a:ext>
            </a:extLst>
          </p:cNvPr>
          <p:cNvSpPr txBox="1"/>
          <p:nvPr/>
        </p:nvSpPr>
        <p:spPr>
          <a:xfrm>
            <a:off x="11558016" y="6263640"/>
            <a:ext cx="490675" cy="400110"/>
          </a:xfrm>
          <a:prstGeom prst="rect">
            <a:avLst/>
          </a:prstGeom>
          <a:noFill/>
        </p:spPr>
        <p:txBody>
          <a:bodyPr wrap="square" rtlCol="0">
            <a:spAutoFit/>
          </a:bodyPr>
          <a:lstStyle/>
          <a:p>
            <a:r>
              <a:rPr lang="fr-FR" sz="2000" b="1" dirty="0"/>
              <a:t>20</a:t>
            </a:r>
          </a:p>
        </p:txBody>
      </p:sp>
    </p:spTree>
    <p:extLst>
      <p:ext uri="{BB962C8B-B14F-4D97-AF65-F5344CB8AC3E}">
        <p14:creationId xmlns:p14="http://schemas.microsoft.com/office/powerpoint/2010/main" val="166393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67721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150125B3-E963-46EB-ABFE-75CCCEDC0F8F}"/>
              </a:ext>
            </a:extLst>
          </p:cNvPr>
          <p:cNvSpPr/>
          <p:nvPr/>
        </p:nvSpPr>
        <p:spPr>
          <a:xfrm>
            <a:off x="2847866" y="966264"/>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Rectangle 6"/>
          <p:cNvSpPr/>
          <p:nvPr/>
        </p:nvSpPr>
        <p:spPr>
          <a:xfrm>
            <a:off x="437763" y="1613000"/>
            <a:ext cx="5927328" cy="487506"/>
          </a:xfrm>
          <a:prstGeom prst="rect">
            <a:avLst/>
          </a:prstGeom>
        </p:spPr>
        <p:txBody>
          <a:bodyPr wrap="none">
            <a:spAutoFit/>
          </a:bodyPr>
          <a:lstStyle/>
          <a:p>
            <a:pPr>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SCHEMA D’APPARITION d’un AT ou d’une MP</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llipse 8"/>
          <p:cNvSpPr/>
          <p:nvPr/>
        </p:nvSpPr>
        <p:spPr>
          <a:xfrm>
            <a:off x="3921071" y="2361261"/>
            <a:ext cx="3355383" cy="19416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482604" y="2368725"/>
            <a:ext cx="3355383" cy="1941687"/>
          </a:xfrm>
          <a:prstGeom prst="ellipse">
            <a:avLst/>
          </a:pr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171950" y="3050127"/>
            <a:ext cx="1283885" cy="461665"/>
          </a:xfrm>
          <a:prstGeom prst="rect">
            <a:avLst/>
          </a:prstGeom>
          <a:noFill/>
        </p:spPr>
        <p:txBody>
          <a:bodyPr wrap="square" rtlCol="0">
            <a:spAutoFit/>
          </a:bodyPr>
          <a:lstStyle/>
          <a:p>
            <a:r>
              <a:rPr lang="fr-FR" sz="2400" b="1" dirty="0"/>
              <a:t>DANGER</a:t>
            </a:r>
          </a:p>
        </p:txBody>
      </p:sp>
      <p:sp>
        <p:nvSpPr>
          <p:cNvPr id="12" name="ZoneTexte 11"/>
          <p:cNvSpPr txBox="1"/>
          <p:nvPr/>
        </p:nvSpPr>
        <p:spPr>
          <a:xfrm>
            <a:off x="7276454" y="3112361"/>
            <a:ext cx="1711243" cy="430887"/>
          </a:xfrm>
          <a:prstGeom prst="rect">
            <a:avLst/>
          </a:prstGeom>
          <a:noFill/>
        </p:spPr>
        <p:txBody>
          <a:bodyPr wrap="square" rtlCol="0">
            <a:spAutoFit/>
          </a:bodyPr>
          <a:lstStyle/>
          <a:p>
            <a:r>
              <a:rPr lang="fr-FR" sz="2200" b="1" dirty="0"/>
              <a:t>OPERATEUR</a:t>
            </a:r>
          </a:p>
        </p:txBody>
      </p:sp>
      <p:sp>
        <p:nvSpPr>
          <p:cNvPr id="13" name="ZoneTexte 12"/>
          <p:cNvSpPr txBox="1"/>
          <p:nvPr/>
        </p:nvSpPr>
        <p:spPr>
          <a:xfrm>
            <a:off x="5564514" y="2938572"/>
            <a:ext cx="1662134" cy="707886"/>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fr-FR" sz="2000" b="1" dirty="0">
                <a:solidFill>
                  <a:schemeClr val="bg1"/>
                </a:solidFill>
              </a:rPr>
              <a:t>SITUATION DANGEREUSE</a:t>
            </a:r>
          </a:p>
        </p:txBody>
      </p:sp>
      <p:sp>
        <p:nvSpPr>
          <p:cNvPr id="17" name="Flèche vers le bas 16"/>
          <p:cNvSpPr/>
          <p:nvPr/>
        </p:nvSpPr>
        <p:spPr>
          <a:xfrm>
            <a:off x="5024458" y="4358037"/>
            <a:ext cx="2681267" cy="161792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554989" y="4682295"/>
            <a:ext cx="1662134" cy="646331"/>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fr-FR" b="1" dirty="0">
                <a:solidFill>
                  <a:srgbClr val="FF0000"/>
                </a:solidFill>
              </a:rPr>
              <a:t>EVENEMENT DANGEREUX</a:t>
            </a:r>
          </a:p>
        </p:txBody>
      </p:sp>
      <p:sp>
        <p:nvSpPr>
          <p:cNvPr id="16" name="ZoneTexte 15"/>
          <p:cNvSpPr txBox="1"/>
          <p:nvPr/>
        </p:nvSpPr>
        <p:spPr>
          <a:xfrm>
            <a:off x="4839759" y="5947382"/>
            <a:ext cx="3149743" cy="461665"/>
          </a:xfrm>
          <a:prstGeom prst="rect">
            <a:avLst/>
          </a:prstGeom>
          <a:noFill/>
        </p:spPr>
        <p:txBody>
          <a:bodyPr wrap="square" rtlCol="0">
            <a:spAutoFit/>
          </a:bodyPr>
          <a:lstStyle/>
          <a:p>
            <a:pPr algn="ctr"/>
            <a:r>
              <a:rPr lang="fr-FR" sz="2400" b="1" dirty="0"/>
              <a:t>DOMMAGE EVENTUEL</a:t>
            </a:r>
          </a:p>
        </p:txBody>
      </p:sp>
      <p:sp>
        <p:nvSpPr>
          <p:cNvPr id="18" name="ZoneTexte 17">
            <a:extLst>
              <a:ext uri="{FF2B5EF4-FFF2-40B4-BE49-F238E27FC236}">
                <a16:creationId xmlns:a16="http://schemas.microsoft.com/office/drawing/2014/main" id="{A9E114A2-AD84-4E02-B124-89DB1364A9A3}"/>
              </a:ext>
            </a:extLst>
          </p:cNvPr>
          <p:cNvSpPr txBox="1"/>
          <p:nvPr/>
        </p:nvSpPr>
        <p:spPr>
          <a:xfrm>
            <a:off x="11558016" y="6263640"/>
            <a:ext cx="490675" cy="400110"/>
          </a:xfrm>
          <a:prstGeom prst="rect">
            <a:avLst/>
          </a:prstGeom>
          <a:noFill/>
        </p:spPr>
        <p:txBody>
          <a:bodyPr wrap="square" rtlCol="0">
            <a:spAutoFit/>
          </a:bodyPr>
          <a:lstStyle/>
          <a:p>
            <a:r>
              <a:rPr lang="fr-FR" sz="2000" b="1" dirty="0"/>
              <a:t>21</a:t>
            </a:r>
          </a:p>
        </p:txBody>
      </p:sp>
    </p:spTree>
    <p:extLst>
      <p:ext uri="{BB962C8B-B14F-4D97-AF65-F5344CB8AC3E}">
        <p14:creationId xmlns:p14="http://schemas.microsoft.com/office/powerpoint/2010/main" val="17391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7" grpId="0" animBg="1"/>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150125B3-E963-46EB-ABFE-75CCCEDC0F8F}"/>
              </a:ext>
            </a:extLst>
          </p:cNvPr>
          <p:cNvSpPr/>
          <p:nvPr/>
        </p:nvSpPr>
        <p:spPr>
          <a:xfrm>
            <a:off x="2847866" y="566214"/>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Rectangle 6"/>
          <p:cNvSpPr/>
          <p:nvPr/>
        </p:nvSpPr>
        <p:spPr>
          <a:xfrm>
            <a:off x="437763" y="1212950"/>
            <a:ext cx="8830944" cy="487506"/>
          </a:xfrm>
          <a:prstGeom prst="rect">
            <a:avLst/>
          </a:prstGeom>
        </p:spPr>
        <p:txBody>
          <a:bodyPr wrap="none">
            <a:spAutoFit/>
          </a:bodyPr>
          <a:lstStyle/>
          <a:p>
            <a:pPr>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LA PROTECTION INTRINSEQUE </a:t>
            </a:r>
            <a:r>
              <a:rPr lang="fr-FR" sz="2400" b="1" dirty="0">
                <a:latin typeface="Calibri" panose="020F0502020204030204" pitchFamily="34" charset="0"/>
                <a:ea typeface="Calibri" panose="020F0502020204030204" pitchFamily="34" charset="0"/>
                <a:cs typeface="Times New Roman" panose="02020603050405020304" pitchFamily="18" charset="0"/>
              </a:rPr>
              <a:t>: qui consiste à supprimer le DANGER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Ellipse 13"/>
          <p:cNvSpPr/>
          <p:nvPr/>
        </p:nvSpPr>
        <p:spPr>
          <a:xfrm>
            <a:off x="1541111" y="1885011"/>
            <a:ext cx="3355383" cy="19416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102644" y="1892475"/>
            <a:ext cx="3355383" cy="1941687"/>
          </a:xfrm>
          <a:prstGeom prst="ellipse">
            <a:avLst/>
          </a:pr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791990" y="2573877"/>
            <a:ext cx="1283885" cy="461665"/>
          </a:xfrm>
          <a:prstGeom prst="rect">
            <a:avLst/>
          </a:prstGeom>
          <a:noFill/>
        </p:spPr>
        <p:txBody>
          <a:bodyPr wrap="square" rtlCol="0">
            <a:spAutoFit/>
          </a:bodyPr>
          <a:lstStyle/>
          <a:p>
            <a:r>
              <a:rPr lang="fr-FR" sz="2400" b="1" dirty="0"/>
              <a:t>DANGER</a:t>
            </a:r>
          </a:p>
        </p:txBody>
      </p:sp>
      <p:sp>
        <p:nvSpPr>
          <p:cNvPr id="17" name="ZoneTexte 16"/>
          <p:cNvSpPr txBox="1"/>
          <p:nvPr/>
        </p:nvSpPr>
        <p:spPr>
          <a:xfrm>
            <a:off x="4896494" y="2636111"/>
            <a:ext cx="1711243" cy="430887"/>
          </a:xfrm>
          <a:prstGeom prst="rect">
            <a:avLst/>
          </a:prstGeom>
          <a:noFill/>
        </p:spPr>
        <p:txBody>
          <a:bodyPr wrap="square" rtlCol="0">
            <a:spAutoFit/>
          </a:bodyPr>
          <a:lstStyle/>
          <a:p>
            <a:r>
              <a:rPr lang="fr-FR" sz="2200" b="1" dirty="0"/>
              <a:t>OPERATEUR</a:t>
            </a:r>
          </a:p>
        </p:txBody>
      </p:sp>
      <p:sp>
        <p:nvSpPr>
          <p:cNvPr id="18" name="ZoneTexte 17"/>
          <p:cNvSpPr txBox="1"/>
          <p:nvPr/>
        </p:nvSpPr>
        <p:spPr>
          <a:xfrm>
            <a:off x="3184554" y="2462322"/>
            <a:ext cx="1662134" cy="707886"/>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fr-FR" sz="2000" b="1" dirty="0">
                <a:solidFill>
                  <a:schemeClr val="bg1"/>
                </a:solidFill>
              </a:rPr>
              <a:t>SITUATION DANGEREUSE</a:t>
            </a:r>
          </a:p>
        </p:txBody>
      </p:sp>
      <p:sp>
        <p:nvSpPr>
          <p:cNvPr id="19" name="Flèche vers le bas 18"/>
          <p:cNvSpPr/>
          <p:nvPr/>
        </p:nvSpPr>
        <p:spPr>
          <a:xfrm>
            <a:off x="2644498" y="3881787"/>
            <a:ext cx="2681267" cy="161792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175029" y="4206045"/>
            <a:ext cx="1662134" cy="646331"/>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fr-FR" b="1" dirty="0">
                <a:solidFill>
                  <a:srgbClr val="FF0000"/>
                </a:solidFill>
              </a:rPr>
              <a:t>EVENEMENT DANGEREUX</a:t>
            </a:r>
          </a:p>
        </p:txBody>
      </p:sp>
      <p:sp>
        <p:nvSpPr>
          <p:cNvPr id="21" name="ZoneTexte 20"/>
          <p:cNvSpPr txBox="1"/>
          <p:nvPr/>
        </p:nvSpPr>
        <p:spPr>
          <a:xfrm>
            <a:off x="2459799" y="5471132"/>
            <a:ext cx="3149743" cy="461665"/>
          </a:xfrm>
          <a:prstGeom prst="rect">
            <a:avLst/>
          </a:prstGeom>
          <a:noFill/>
        </p:spPr>
        <p:txBody>
          <a:bodyPr wrap="square" rtlCol="0">
            <a:spAutoFit/>
          </a:bodyPr>
          <a:lstStyle/>
          <a:p>
            <a:pPr algn="ctr"/>
            <a:r>
              <a:rPr lang="fr-FR" sz="2400" b="1" dirty="0"/>
              <a:t>DOMMAGE EVENTUEL</a:t>
            </a:r>
          </a:p>
        </p:txBody>
      </p:sp>
      <p:sp>
        <p:nvSpPr>
          <p:cNvPr id="22" name="Rectangle 21"/>
          <p:cNvSpPr/>
          <p:nvPr/>
        </p:nvSpPr>
        <p:spPr>
          <a:xfrm>
            <a:off x="6887298" y="3277641"/>
            <a:ext cx="4594020" cy="1380443"/>
          </a:xfrm>
          <a:prstGeom prst="rect">
            <a:avLst/>
          </a:prstGeom>
        </p:spPr>
        <p:txBody>
          <a:bodyPr wrap="square">
            <a:spAutoFit/>
          </a:bodyPr>
          <a:lstStyle/>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Exemple pour le risque chimique :</a:t>
            </a: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Remplacer un produit corrosif par une autre substance non-corrosive.</a:t>
            </a:r>
          </a:p>
        </p:txBody>
      </p:sp>
      <p:sp>
        <p:nvSpPr>
          <p:cNvPr id="23" name="ZoneTexte 22">
            <a:extLst>
              <a:ext uri="{FF2B5EF4-FFF2-40B4-BE49-F238E27FC236}">
                <a16:creationId xmlns:a16="http://schemas.microsoft.com/office/drawing/2014/main" id="{C68A6C34-D4CC-4695-91CC-C197F505A4FC}"/>
              </a:ext>
            </a:extLst>
          </p:cNvPr>
          <p:cNvSpPr txBox="1"/>
          <p:nvPr/>
        </p:nvSpPr>
        <p:spPr>
          <a:xfrm>
            <a:off x="11558016" y="6263640"/>
            <a:ext cx="490675" cy="400110"/>
          </a:xfrm>
          <a:prstGeom prst="rect">
            <a:avLst/>
          </a:prstGeom>
          <a:noFill/>
        </p:spPr>
        <p:txBody>
          <a:bodyPr wrap="square" rtlCol="0">
            <a:spAutoFit/>
          </a:bodyPr>
          <a:lstStyle/>
          <a:p>
            <a:r>
              <a:rPr lang="fr-FR" sz="2000" b="1" dirty="0"/>
              <a:t>22</a:t>
            </a:r>
          </a:p>
        </p:txBody>
      </p:sp>
    </p:spTree>
    <p:extLst>
      <p:ext uri="{BB962C8B-B14F-4D97-AF65-F5344CB8AC3E}">
        <p14:creationId xmlns:p14="http://schemas.microsoft.com/office/powerpoint/2010/main" val="146645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19" grpId="0" animBg="1"/>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9" name="Rectangle 8">
            <a:extLst>
              <a:ext uri="{FF2B5EF4-FFF2-40B4-BE49-F238E27FC236}">
                <a16:creationId xmlns:a16="http://schemas.microsoft.com/office/drawing/2014/main" id="{150125B3-E963-46EB-ABFE-75CCCEDC0F8F}"/>
              </a:ext>
            </a:extLst>
          </p:cNvPr>
          <p:cNvSpPr/>
          <p:nvPr/>
        </p:nvSpPr>
        <p:spPr>
          <a:xfrm>
            <a:off x="2847866" y="566214"/>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10" name="Rectangle 9"/>
          <p:cNvSpPr/>
          <p:nvPr/>
        </p:nvSpPr>
        <p:spPr>
          <a:xfrm>
            <a:off x="437763" y="1212950"/>
            <a:ext cx="11025134" cy="487506"/>
          </a:xfrm>
          <a:prstGeom prst="rect">
            <a:avLst/>
          </a:prstGeom>
        </p:spPr>
        <p:txBody>
          <a:bodyPr wrap="none">
            <a:spAutoFit/>
          </a:bodyPr>
          <a:lstStyle/>
          <a:p>
            <a:pPr>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LA PROTECTION INTRINSEQUE </a:t>
            </a:r>
            <a:r>
              <a:rPr lang="fr-FR" sz="2400" b="1" dirty="0">
                <a:latin typeface="Calibri" panose="020F0502020204030204" pitchFamily="34" charset="0"/>
                <a:ea typeface="Calibri" panose="020F0502020204030204" pitchFamily="34" charset="0"/>
                <a:cs typeface="Times New Roman" panose="02020603050405020304" pitchFamily="18" charset="0"/>
              </a:rPr>
              <a:t>: qui consiste à supprimer la présence de l’OPERATEUR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Ellipse 10"/>
          <p:cNvSpPr/>
          <p:nvPr/>
        </p:nvSpPr>
        <p:spPr>
          <a:xfrm>
            <a:off x="1479111" y="1885011"/>
            <a:ext cx="3355383" cy="19416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040644" y="1892475"/>
            <a:ext cx="3355383" cy="1941687"/>
          </a:xfrm>
          <a:prstGeom prst="ellipse">
            <a:avLst/>
          </a:pr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729990" y="2573877"/>
            <a:ext cx="1283885" cy="461665"/>
          </a:xfrm>
          <a:prstGeom prst="rect">
            <a:avLst/>
          </a:prstGeom>
          <a:noFill/>
        </p:spPr>
        <p:txBody>
          <a:bodyPr wrap="square" rtlCol="0">
            <a:spAutoFit/>
          </a:bodyPr>
          <a:lstStyle/>
          <a:p>
            <a:r>
              <a:rPr lang="fr-FR" sz="2400" b="1" dirty="0"/>
              <a:t>DANGER</a:t>
            </a:r>
          </a:p>
        </p:txBody>
      </p:sp>
      <p:sp>
        <p:nvSpPr>
          <p:cNvPr id="14" name="ZoneTexte 13"/>
          <p:cNvSpPr txBox="1"/>
          <p:nvPr/>
        </p:nvSpPr>
        <p:spPr>
          <a:xfrm>
            <a:off x="4834494" y="2636111"/>
            <a:ext cx="1711243" cy="430887"/>
          </a:xfrm>
          <a:prstGeom prst="rect">
            <a:avLst/>
          </a:prstGeom>
          <a:noFill/>
        </p:spPr>
        <p:txBody>
          <a:bodyPr wrap="square" rtlCol="0">
            <a:spAutoFit/>
          </a:bodyPr>
          <a:lstStyle/>
          <a:p>
            <a:r>
              <a:rPr lang="fr-FR" sz="2200" b="1" dirty="0"/>
              <a:t>OPERATEUR</a:t>
            </a:r>
          </a:p>
        </p:txBody>
      </p:sp>
      <p:sp>
        <p:nvSpPr>
          <p:cNvPr id="15" name="ZoneTexte 14"/>
          <p:cNvSpPr txBox="1"/>
          <p:nvPr/>
        </p:nvSpPr>
        <p:spPr>
          <a:xfrm>
            <a:off x="3122554" y="2462322"/>
            <a:ext cx="1662134" cy="707886"/>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fr-FR" sz="2000" b="1" dirty="0">
                <a:solidFill>
                  <a:schemeClr val="bg1"/>
                </a:solidFill>
              </a:rPr>
              <a:t>SITUATION DANGEREUSE</a:t>
            </a:r>
          </a:p>
        </p:txBody>
      </p:sp>
      <p:sp>
        <p:nvSpPr>
          <p:cNvPr id="16" name="Flèche vers le bas 15"/>
          <p:cNvSpPr/>
          <p:nvPr/>
        </p:nvSpPr>
        <p:spPr>
          <a:xfrm>
            <a:off x="2582498" y="3881787"/>
            <a:ext cx="2681267" cy="161792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113029" y="4206045"/>
            <a:ext cx="1662134" cy="646331"/>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fr-FR" b="1" dirty="0">
                <a:solidFill>
                  <a:srgbClr val="FF0000"/>
                </a:solidFill>
              </a:rPr>
              <a:t>EVENEMENT DANGEREUX</a:t>
            </a:r>
          </a:p>
        </p:txBody>
      </p:sp>
      <p:sp>
        <p:nvSpPr>
          <p:cNvPr id="18" name="ZoneTexte 17"/>
          <p:cNvSpPr txBox="1"/>
          <p:nvPr/>
        </p:nvSpPr>
        <p:spPr>
          <a:xfrm>
            <a:off x="2397799" y="5471132"/>
            <a:ext cx="3149743" cy="461665"/>
          </a:xfrm>
          <a:prstGeom prst="rect">
            <a:avLst/>
          </a:prstGeom>
          <a:noFill/>
        </p:spPr>
        <p:txBody>
          <a:bodyPr wrap="square" rtlCol="0">
            <a:spAutoFit/>
          </a:bodyPr>
          <a:lstStyle/>
          <a:p>
            <a:pPr algn="ctr"/>
            <a:r>
              <a:rPr lang="fr-FR" sz="2400" b="1" dirty="0"/>
              <a:t>DOMMAGE EVENTUEL</a:t>
            </a:r>
          </a:p>
        </p:txBody>
      </p:sp>
      <p:sp>
        <p:nvSpPr>
          <p:cNvPr id="19" name="Rectangle 18"/>
          <p:cNvSpPr/>
          <p:nvPr/>
        </p:nvSpPr>
        <p:spPr>
          <a:xfrm>
            <a:off x="6887298" y="3277641"/>
            <a:ext cx="4594020" cy="1380443"/>
          </a:xfrm>
          <a:prstGeom prst="rect">
            <a:avLst/>
          </a:prstGeom>
        </p:spPr>
        <p:txBody>
          <a:bodyPr wrap="square">
            <a:spAutoFit/>
          </a:bodyPr>
          <a:lstStyle/>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Exemple pour le risque chimique :</a:t>
            </a: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Utiliser un chariot autonome pour le transport de produits dangereux.</a:t>
            </a:r>
          </a:p>
        </p:txBody>
      </p:sp>
      <p:sp>
        <p:nvSpPr>
          <p:cNvPr id="20" name="ZoneTexte 19">
            <a:extLst>
              <a:ext uri="{FF2B5EF4-FFF2-40B4-BE49-F238E27FC236}">
                <a16:creationId xmlns:a16="http://schemas.microsoft.com/office/drawing/2014/main" id="{42725C94-B66A-4BC1-BDAB-E5DE76ED7FB9}"/>
              </a:ext>
            </a:extLst>
          </p:cNvPr>
          <p:cNvSpPr txBox="1"/>
          <p:nvPr/>
        </p:nvSpPr>
        <p:spPr>
          <a:xfrm>
            <a:off x="11558016" y="6263640"/>
            <a:ext cx="490675" cy="400110"/>
          </a:xfrm>
          <a:prstGeom prst="rect">
            <a:avLst/>
          </a:prstGeom>
          <a:noFill/>
        </p:spPr>
        <p:txBody>
          <a:bodyPr wrap="square" rtlCol="0">
            <a:spAutoFit/>
          </a:bodyPr>
          <a:lstStyle/>
          <a:p>
            <a:r>
              <a:rPr lang="fr-FR" sz="2000" b="1" dirty="0"/>
              <a:t>23</a:t>
            </a:r>
          </a:p>
        </p:txBody>
      </p:sp>
    </p:spTree>
    <p:extLst>
      <p:ext uri="{BB962C8B-B14F-4D97-AF65-F5344CB8AC3E}">
        <p14:creationId xmlns:p14="http://schemas.microsoft.com/office/powerpoint/2010/main" val="219739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animBg="1"/>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p:cNvSpPr/>
          <p:nvPr/>
        </p:nvSpPr>
        <p:spPr>
          <a:xfrm>
            <a:off x="2161148" y="2392268"/>
            <a:ext cx="1688569" cy="97713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150125B3-E963-46EB-ABFE-75CCCEDC0F8F}"/>
              </a:ext>
            </a:extLst>
          </p:cNvPr>
          <p:cNvSpPr/>
          <p:nvPr/>
        </p:nvSpPr>
        <p:spPr>
          <a:xfrm>
            <a:off x="2847866" y="566214"/>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Rectangle 6"/>
          <p:cNvSpPr/>
          <p:nvPr/>
        </p:nvSpPr>
        <p:spPr>
          <a:xfrm>
            <a:off x="437763" y="1212950"/>
            <a:ext cx="9126216" cy="470000"/>
          </a:xfrm>
          <a:prstGeom prst="rect">
            <a:avLst/>
          </a:prstGeom>
        </p:spPr>
        <p:txBody>
          <a:bodyPr wrap="none">
            <a:spAutoFit/>
          </a:bodyPr>
          <a:lstStyle/>
          <a:p>
            <a:pPr>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LA PROTECTION INTRINSEQUE </a:t>
            </a:r>
            <a:r>
              <a:rPr lang="fr-FR" sz="2400" b="1" dirty="0">
                <a:latin typeface="Calibri" panose="020F0502020204030204" pitchFamily="34" charset="0"/>
                <a:ea typeface="Calibri" panose="020F0502020204030204" pitchFamily="34" charset="0"/>
                <a:cs typeface="Times New Roman" panose="02020603050405020304" pitchFamily="18" charset="0"/>
              </a:rPr>
              <a:t>: qui consiste à DIMINUER le DANGER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Ellipse 13"/>
          <p:cNvSpPr/>
          <p:nvPr/>
        </p:nvSpPr>
        <p:spPr>
          <a:xfrm>
            <a:off x="1386127" y="1885011"/>
            <a:ext cx="3355383" cy="19416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2947660" y="1892475"/>
            <a:ext cx="3355383" cy="1941687"/>
          </a:xfrm>
          <a:prstGeom prst="ellipse">
            <a:avLst/>
          </a:pr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637006" y="2573877"/>
            <a:ext cx="1283885" cy="461665"/>
          </a:xfrm>
          <a:prstGeom prst="rect">
            <a:avLst/>
          </a:prstGeom>
          <a:noFill/>
        </p:spPr>
        <p:txBody>
          <a:bodyPr wrap="square" rtlCol="0">
            <a:spAutoFit/>
          </a:bodyPr>
          <a:lstStyle/>
          <a:p>
            <a:r>
              <a:rPr lang="fr-FR" sz="2400" b="1" dirty="0"/>
              <a:t>DANGER</a:t>
            </a:r>
          </a:p>
        </p:txBody>
      </p:sp>
      <p:sp>
        <p:nvSpPr>
          <p:cNvPr id="17" name="ZoneTexte 16"/>
          <p:cNvSpPr txBox="1"/>
          <p:nvPr/>
        </p:nvSpPr>
        <p:spPr>
          <a:xfrm>
            <a:off x="4741510" y="2636111"/>
            <a:ext cx="1711243" cy="430887"/>
          </a:xfrm>
          <a:prstGeom prst="rect">
            <a:avLst/>
          </a:prstGeom>
          <a:noFill/>
        </p:spPr>
        <p:txBody>
          <a:bodyPr wrap="square" rtlCol="0">
            <a:spAutoFit/>
          </a:bodyPr>
          <a:lstStyle/>
          <a:p>
            <a:r>
              <a:rPr lang="fr-FR" sz="2200" b="1" dirty="0"/>
              <a:t>OPERATEUR</a:t>
            </a:r>
          </a:p>
        </p:txBody>
      </p:sp>
      <p:sp>
        <p:nvSpPr>
          <p:cNvPr id="18" name="ZoneTexte 17"/>
          <p:cNvSpPr txBox="1"/>
          <p:nvPr/>
        </p:nvSpPr>
        <p:spPr>
          <a:xfrm>
            <a:off x="3029570" y="2462322"/>
            <a:ext cx="1662134" cy="707886"/>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fr-FR" sz="2000" b="1" dirty="0">
                <a:solidFill>
                  <a:schemeClr val="bg1"/>
                </a:solidFill>
              </a:rPr>
              <a:t>SITUATION DANGEREUSE</a:t>
            </a:r>
          </a:p>
        </p:txBody>
      </p:sp>
      <p:sp>
        <p:nvSpPr>
          <p:cNvPr id="19" name="Flèche vers le bas 18"/>
          <p:cNvSpPr/>
          <p:nvPr/>
        </p:nvSpPr>
        <p:spPr>
          <a:xfrm>
            <a:off x="2489514" y="3881787"/>
            <a:ext cx="2681267" cy="161792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20045" y="4206045"/>
            <a:ext cx="1662134" cy="646331"/>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fr-FR" b="1" dirty="0">
                <a:solidFill>
                  <a:srgbClr val="FF0000"/>
                </a:solidFill>
              </a:rPr>
              <a:t>EVENEMENT DANGEREUX</a:t>
            </a:r>
          </a:p>
        </p:txBody>
      </p:sp>
      <p:sp>
        <p:nvSpPr>
          <p:cNvPr id="21" name="ZoneTexte 20"/>
          <p:cNvSpPr txBox="1"/>
          <p:nvPr/>
        </p:nvSpPr>
        <p:spPr>
          <a:xfrm>
            <a:off x="2304815" y="5471132"/>
            <a:ext cx="3149743" cy="461665"/>
          </a:xfrm>
          <a:prstGeom prst="rect">
            <a:avLst/>
          </a:prstGeom>
          <a:noFill/>
        </p:spPr>
        <p:txBody>
          <a:bodyPr wrap="square" rtlCol="0">
            <a:spAutoFit/>
          </a:bodyPr>
          <a:lstStyle/>
          <a:p>
            <a:pPr algn="ctr"/>
            <a:r>
              <a:rPr lang="fr-FR" sz="2400" b="1" dirty="0"/>
              <a:t>DOMMAGE EVENTUEL</a:t>
            </a:r>
          </a:p>
        </p:txBody>
      </p:sp>
      <p:sp>
        <p:nvSpPr>
          <p:cNvPr id="24" name="ZoneTexte 23"/>
          <p:cNvSpPr txBox="1"/>
          <p:nvPr/>
        </p:nvSpPr>
        <p:spPr>
          <a:xfrm>
            <a:off x="2834188" y="2606503"/>
            <a:ext cx="1126556" cy="430887"/>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fr-FR" sz="1100" b="1" dirty="0">
                <a:solidFill>
                  <a:schemeClr val="bg1"/>
                </a:solidFill>
              </a:rPr>
              <a:t>SITUATION DANGEREUSE</a:t>
            </a:r>
          </a:p>
        </p:txBody>
      </p:sp>
      <p:sp>
        <p:nvSpPr>
          <p:cNvPr id="25" name="ZoneTexte 24"/>
          <p:cNvSpPr txBox="1"/>
          <p:nvPr/>
        </p:nvSpPr>
        <p:spPr>
          <a:xfrm>
            <a:off x="2304814" y="5501307"/>
            <a:ext cx="3149743" cy="307777"/>
          </a:xfrm>
          <a:prstGeom prst="rect">
            <a:avLst/>
          </a:prstGeom>
          <a:noFill/>
        </p:spPr>
        <p:txBody>
          <a:bodyPr wrap="square" rtlCol="0">
            <a:spAutoFit/>
          </a:bodyPr>
          <a:lstStyle/>
          <a:p>
            <a:pPr algn="ctr"/>
            <a:r>
              <a:rPr lang="fr-FR" sz="1400" b="1" dirty="0"/>
              <a:t>DOMMAGE EVENTUEL</a:t>
            </a:r>
          </a:p>
        </p:txBody>
      </p:sp>
      <p:sp>
        <p:nvSpPr>
          <p:cNvPr id="27" name="ZoneTexte 26"/>
          <p:cNvSpPr txBox="1"/>
          <p:nvPr/>
        </p:nvSpPr>
        <p:spPr>
          <a:xfrm>
            <a:off x="2161148" y="2736042"/>
            <a:ext cx="747604" cy="276999"/>
          </a:xfrm>
          <a:prstGeom prst="rect">
            <a:avLst/>
          </a:prstGeom>
          <a:noFill/>
        </p:spPr>
        <p:txBody>
          <a:bodyPr wrap="square" rtlCol="0">
            <a:spAutoFit/>
          </a:bodyPr>
          <a:lstStyle/>
          <a:p>
            <a:r>
              <a:rPr lang="fr-FR" sz="1200" b="1" dirty="0"/>
              <a:t>DANGER</a:t>
            </a:r>
          </a:p>
        </p:txBody>
      </p:sp>
      <p:sp>
        <p:nvSpPr>
          <p:cNvPr id="28" name="Rectangle 27"/>
          <p:cNvSpPr/>
          <p:nvPr/>
        </p:nvSpPr>
        <p:spPr>
          <a:xfrm>
            <a:off x="6887298" y="3277641"/>
            <a:ext cx="4594020" cy="1380443"/>
          </a:xfrm>
          <a:prstGeom prst="rect">
            <a:avLst/>
          </a:prstGeom>
        </p:spPr>
        <p:txBody>
          <a:bodyPr wrap="square">
            <a:spAutoFit/>
          </a:bodyPr>
          <a:lstStyle/>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Exemple pour le risque chimique :</a:t>
            </a: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Utiliser un produit chimique moins dangereux.</a:t>
            </a:r>
          </a:p>
        </p:txBody>
      </p:sp>
      <p:sp>
        <p:nvSpPr>
          <p:cNvPr id="22" name="ZoneTexte 21">
            <a:extLst>
              <a:ext uri="{FF2B5EF4-FFF2-40B4-BE49-F238E27FC236}">
                <a16:creationId xmlns:a16="http://schemas.microsoft.com/office/drawing/2014/main" id="{82ED4499-4179-496B-88E6-22B6CC23B654}"/>
              </a:ext>
            </a:extLst>
          </p:cNvPr>
          <p:cNvSpPr txBox="1"/>
          <p:nvPr/>
        </p:nvSpPr>
        <p:spPr>
          <a:xfrm>
            <a:off x="11558016" y="6263640"/>
            <a:ext cx="490675" cy="400110"/>
          </a:xfrm>
          <a:prstGeom prst="rect">
            <a:avLst/>
          </a:prstGeom>
          <a:noFill/>
        </p:spPr>
        <p:txBody>
          <a:bodyPr wrap="square" rtlCol="0">
            <a:spAutoFit/>
          </a:bodyPr>
          <a:lstStyle/>
          <a:p>
            <a:r>
              <a:rPr lang="fr-FR" sz="2000" b="1" dirty="0"/>
              <a:t>24</a:t>
            </a:r>
          </a:p>
        </p:txBody>
      </p:sp>
    </p:spTree>
    <p:extLst>
      <p:ext uri="{BB962C8B-B14F-4D97-AF65-F5344CB8AC3E}">
        <p14:creationId xmlns:p14="http://schemas.microsoft.com/office/powerpoint/2010/main" val="1508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animBg="1"/>
      <p:bldP spid="16" grpId="0"/>
      <p:bldP spid="18" grpId="0"/>
      <p:bldP spid="21" grpId="0"/>
      <p:bldP spid="24" grpId="0"/>
      <p:bldP spid="25"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9" name="Rectangle 8">
            <a:extLst>
              <a:ext uri="{FF2B5EF4-FFF2-40B4-BE49-F238E27FC236}">
                <a16:creationId xmlns:a16="http://schemas.microsoft.com/office/drawing/2014/main" id="{150125B3-E963-46EB-ABFE-75CCCEDC0F8F}"/>
              </a:ext>
            </a:extLst>
          </p:cNvPr>
          <p:cNvSpPr/>
          <p:nvPr/>
        </p:nvSpPr>
        <p:spPr>
          <a:xfrm>
            <a:off x="2847866" y="566214"/>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10" name="Rectangle 9"/>
          <p:cNvSpPr/>
          <p:nvPr/>
        </p:nvSpPr>
        <p:spPr>
          <a:xfrm>
            <a:off x="201372" y="1158947"/>
            <a:ext cx="12150570" cy="470000"/>
          </a:xfrm>
          <a:prstGeom prst="rect">
            <a:avLst/>
          </a:prstGeom>
        </p:spPr>
        <p:txBody>
          <a:bodyPr wrap="none">
            <a:spAutoFit/>
          </a:bodyPr>
          <a:lstStyle/>
          <a:p>
            <a:pPr>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LA PROTECTION COLLECTIVE </a:t>
            </a:r>
            <a:r>
              <a:rPr lang="fr-FR" sz="2400" b="1" dirty="0">
                <a:latin typeface="Calibri" panose="020F0502020204030204" pitchFamily="34" charset="0"/>
                <a:ea typeface="Calibri" panose="020F0502020204030204" pitchFamily="34" charset="0"/>
                <a:cs typeface="Times New Roman" panose="02020603050405020304" pitchFamily="18" charset="0"/>
              </a:rPr>
              <a:t>: qui consiste à protéger un ensemble d’opérateurs du DANGER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Ellipse 10"/>
          <p:cNvSpPr/>
          <p:nvPr/>
        </p:nvSpPr>
        <p:spPr>
          <a:xfrm>
            <a:off x="3471621" y="2035803"/>
            <a:ext cx="3355383" cy="19416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077544" y="2043267"/>
            <a:ext cx="3355383" cy="1941687"/>
          </a:xfrm>
          <a:prstGeom prst="ellipse">
            <a:avLst/>
          </a:pr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722500" y="2724669"/>
            <a:ext cx="1283885" cy="461665"/>
          </a:xfrm>
          <a:prstGeom prst="rect">
            <a:avLst/>
          </a:prstGeom>
          <a:noFill/>
        </p:spPr>
        <p:txBody>
          <a:bodyPr wrap="square" rtlCol="0">
            <a:spAutoFit/>
          </a:bodyPr>
          <a:lstStyle/>
          <a:p>
            <a:r>
              <a:rPr lang="fr-FR" sz="2400" b="1" dirty="0"/>
              <a:t>DANGER</a:t>
            </a:r>
          </a:p>
        </p:txBody>
      </p:sp>
      <p:sp>
        <p:nvSpPr>
          <p:cNvPr id="14" name="ZoneTexte 13"/>
          <p:cNvSpPr txBox="1"/>
          <p:nvPr/>
        </p:nvSpPr>
        <p:spPr>
          <a:xfrm>
            <a:off x="6773736" y="2786903"/>
            <a:ext cx="1711243" cy="430887"/>
          </a:xfrm>
          <a:prstGeom prst="rect">
            <a:avLst/>
          </a:prstGeom>
          <a:noFill/>
        </p:spPr>
        <p:txBody>
          <a:bodyPr wrap="square" rtlCol="0">
            <a:spAutoFit/>
          </a:bodyPr>
          <a:lstStyle/>
          <a:p>
            <a:r>
              <a:rPr lang="fr-FR" sz="2200" b="1" dirty="0"/>
              <a:t>OPERATEURS</a:t>
            </a:r>
          </a:p>
        </p:txBody>
      </p:sp>
      <p:sp>
        <p:nvSpPr>
          <p:cNvPr id="15" name="ZoneTexte 14"/>
          <p:cNvSpPr txBox="1"/>
          <p:nvPr/>
        </p:nvSpPr>
        <p:spPr>
          <a:xfrm>
            <a:off x="5115064" y="2613114"/>
            <a:ext cx="1662134" cy="707886"/>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fr-FR" sz="2000" b="1" dirty="0">
                <a:solidFill>
                  <a:schemeClr val="bg1"/>
                </a:solidFill>
              </a:rPr>
              <a:t>SITUATION DANGEREUSE</a:t>
            </a:r>
          </a:p>
        </p:txBody>
      </p:sp>
      <p:sp>
        <p:nvSpPr>
          <p:cNvPr id="16" name="Flèche vers le bas 15"/>
          <p:cNvSpPr/>
          <p:nvPr/>
        </p:nvSpPr>
        <p:spPr>
          <a:xfrm>
            <a:off x="4575008" y="4032579"/>
            <a:ext cx="2681267" cy="161792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105539" y="4356837"/>
            <a:ext cx="1662134" cy="646331"/>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fr-FR" b="1" dirty="0">
                <a:solidFill>
                  <a:srgbClr val="FF0000"/>
                </a:solidFill>
              </a:rPr>
              <a:t>EVENEMENT DANGEREUX</a:t>
            </a:r>
          </a:p>
        </p:txBody>
      </p:sp>
      <p:sp>
        <p:nvSpPr>
          <p:cNvPr id="18" name="ZoneTexte 17"/>
          <p:cNvSpPr txBox="1"/>
          <p:nvPr/>
        </p:nvSpPr>
        <p:spPr>
          <a:xfrm>
            <a:off x="4390309" y="5621924"/>
            <a:ext cx="3149743" cy="461665"/>
          </a:xfrm>
          <a:prstGeom prst="rect">
            <a:avLst/>
          </a:prstGeom>
          <a:noFill/>
        </p:spPr>
        <p:txBody>
          <a:bodyPr wrap="square" rtlCol="0">
            <a:spAutoFit/>
          </a:bodyPr>
          <a:lstStyle/>
          <a:p>
            <a:pPr algn="ctr"/>
            <a:r>
              <a:rPr lang="fr-FR" sz="2400" b="1" dirty="0"/>
              <a:t>DOMMAGE EVENTUEL</a:t>
            </a:r>
          </a:p>
        </p:txBody>
      </p:sp>
      <p:sp>
        <p:nvSpPr>
          <p:cNvPr id="19" name="Ellipse 18"/>
          <p:cNvSpPr/>
          <p:nvPr/>
        </p:nvSpPr>
        <p:spPr>
          <a:xfrm>
            <a:off x="1644219" y="1944971"/>
            <a:ext cx="3355383" cy="19416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922114" y="2660097"/>
            <a:ext cx="1283885" cy="461665"/>
          </a:xfrm>
          <a:prstGeom prst="rect">
            <a:avLst/>
          </a:prstGeom>
          <a:noFill/>
        </p:spPr>
        <p:txBody>
          <a:bodyPr wrap="square" rtlCol="0">
            <a:spAutoFit/>
          </a:bodyPr>
          <a:lstStyle/>
          <a:p>
            <a:r>
              <a:rPr lang="fr-FR" sz="2400" b="1" dirty="0"/>
              <a:t>DANGER</a:t>
            </a:r>
          </a:p>
        </p:txBody>
      </p:sp>
      <p:sp>
        <p:nvSpPr>
          <p:cNvPr id="21" name="Ellipse 20"/>
          <p:cNvSpPr/>
          <p:nvPr/>
        </p:nvSpPr>
        <p:spPr>
          <a:xfrm>
            <a:off x="7013736" y="2063347"/>
            <a:ext cx="3355383" cy="1941687"/>
          </a:xfrm>
          <a:prstGeom prst="ellipse">
            <a:avLst/>
          </a:pr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8504552" y="2807570"/>
            <a:ext cx="1711243" cy="430887"/>
          </a:xfrm>
          <a:prstGeom prst="rect">
            <a:avLst/>
          </a:prstGeom>
          <a:noFill/>
        </p:spPr>
        <p:txBody>
          <a:bodyPr wrap="square" rtlCol="0">
            <a:spAutoFit/>
          </a:bodyPr>
          <a:lstStyle/>
          <a:p>
            <a:r>
              <a:rPr lang="fr-FR" sz="2200" b="1" dirty="0"/>
              <a:t>OPERATEURS</a:t>
            </a:r>
          </a:p>
        </p:txBody>
      </p:sp>
      <p:sp>
        <p:nvSpPr>
          <p:cNvPr id="23" name="Rectangle 22"/>
          <p:cNvSpPr/>
          <p:nvPr/>
        </p:nvSpPr>
        <p:spPr>
          <a:xfrm>
            <a:off x="5822145" y="1800776"/>
            <a:ext cx="123986" cy="2332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8659B388-F427-4126-8917-00CBF8D953EE}"/>
              </a:ext>
            </a:extLst>
          </p:cNvPr>
          <p:cNvSpPr txBox="1"/>
          <p:nvPr/>
        </p:nvSpPr>
        <p:spPr>
          <a:xfrm>
            <a:off x="7786806" y="4498724"/>
            <a:ext cx="4084178" cy="1200329"/>
          </a:xfrm>
          <a:prstGeom prst="rect">
            <a:avLst/>
          </a:prstGeom>
          <a:noFill/>
        </p:spPr>
        <p:txBody>
          <a:bodyPr wrap="square" rtlCol="0">
            <a:spAutoFit/>
          </a:bodyPr>
          <a:lstStyle/>
          <a:p>
            <a:pPr algn="ctr"/>
            <a:r>
              <a:rPr lang="fr-FR" sz="2400" b="1" dirty="0"/>
              <a:t>Exemple : </a:t>
            </a:r>
            <a:r>
              <a:rPr lang="fr-FR" sz="2400" dirty="0"/>
              <a:t>système d’aspiration des poussières couplé à la machine de </a:t>
            </a:r>
            <a:r>
              <a:rPr lang="fr-FR" sz="2400" dirty="0" err="1"/>
              <a:t>strato</a:t>
            </a:r>
            <a:r>
              <a:rPr lang="fr-FR" sz="2400" dirty="0"/>
              <a:t>-conception </a:t>
            </a:r>
          </a:p>
        </p:txBody>
      </p:sp>
      <p:sp>
        <p:nvSpPr>
          <p:cNvPr id="25" name="ZoneTexte 24">
            <a:extLst>
              <a:ext uri="{FF2B5EF4-FFF2-40B4-BE49-F238E27FC236}">
                <a16:creationId xmlns:a16="http://schemas.microsoft.com/office/drawing/2014/main" id="{B28889C3-F89B-4576-9FF8-A54D72D310DB}"/>
              </a:ext>
            </a:extLst>
          </p:cNvPr>
          <p:cNvSpPr txBox="1"/>
          <p:nvPr/>
        </p:nvSpPr>
        <p:spPr>
          <a:xfrm>
            <a:off x="11558016" y="6263640"/>
            <a:ext cx="490675" cy="400110"/>
          </a:xfrm>
          <a:prstGeom prst="rect">
            <a:avLst/>
          </a:prstGeom>
          <a:noFill/>
        </p:spPr>
        <p:txBody>
          <a:bodyPr wrap="square" rtlCol="0">
            <a:spAutoFit/>
          </a:bodyPr>
          <a:lstStyle/>
          <a:p>
            <a:r>
              <a:rPr lang="fr-FR" sz="2000" b="1" dirty="0"/>
              <a:t>25</a:t>
            </a:r>
          </a:p>
        </p:txBody>
      </p:sp>
    </p:spTree>
    <p:extLst>
      <p:ext uri="{BB962C8B-B14F-4D97-AF65-F5344CB8AC3E}">
        <p14:creationId xmlns:p14="http://schemas.microsoft.com/office/powerpoint/2010/main" val="16577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16" grpId="0" animBg="1"/>
      <p:bldP spid="17" grpId="0"/>
      <p:bldP spid="18" grpId="0"/>
      <p:bldP spid="19" grpId="0" animBg="1"/>
      <p:bldP spid="20" grpId="0"/>
      <p:bldP spid="21" grpId="0" animBg="1"/>
      <p:bldP spid="22" grpId="0"/>
      <p:bldP spid="23"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9" name="Rectangle 8">
            <a:extLst>
              <a:ext uri="{FF2B5EF4-FFF2-40B4-BE49-F238E27FC236}">
                <a16:creationId xmlns:a16="http://schemas.microsoft.com/office/drawing/2014/main" id="{150125B3-E963-46EB-ABFE-75CCCEDC0F8F}"/>
              </a:ext>
            </a:extLst>
          </p:cNvPr>
          <p:cNvSpPr/>
          <p:nvPr/>
        </p:nvSpPr>
        <p:spPr>
          <a:xfrm>
            <a:off x="2847866" y="566214"/>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10" name="Rectangle 9"/>
          <p:cNvSpPr/>
          <p:nvPr/>
        </p:nvSpPr>
        <p:spPr>
          <a:xfrm>
            <a:off x="121470" y="1158947"/>
            <a:ext cx="12103185" cy="470000"/>
          </a:xfrm>
          <a:prstGeom prst="rect">
            <a:avLst/>
          </a:prstGeom>
        </p:spPr>
        <p:txBody>
          <a:bodyPr wrap="none">
            <a:spAutoFit/>
          </a:bodyPr>
          <a:lstStyle/>
          <a:p>
            <a:pPr>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LA PROTECTION INDIVIDUELLE </a:t>
            </a:r>
            <a:r>
              <a:rPr lang="fr-FR" sz="2400" b="1" dirty="0">
                <a:latin typeface="Calibri" panose="020F0502020204030204" pitchFamily="34" charset="0"/>
                <a:ea typeface="Calibri" panose="020F0502020204030204" pitchFamily="34" charset="0"/>
                <a:cs typeface="Times New Roman" panose="02020603050405020304" pitchFamily="18" charset="0"/>
              </a:rPr>
              <a:t>: qui consiste à protéger l’opérateurs du DOMMAGE EVENTUEL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Ellipse 10"/>
          <p:cNvSpPr/>
          <p:nvPr/>
        </p:nvSpPr>
        <p:spPr>
          <a:xfrm>
            <a:off x="3471621" y="2035803"/>
            <a:ext cx="3355383" cy="19416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077544" y="2043267"/>
            <a:ext cx="3355383" cy="1941687"/>
          </a:xfrm>
          <a:prstGeom prst="ellipse">
            <a:avLst/>
          </a:pr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722500" y="2724669"/>
            <a:ext cx="1283885" cy="461665"/>
          </a:xfrm>
          <a:prstGeom prst="rect">
            <a:avLst/>
          </a:prstGeom>
          <a:noFill/>
        </p:spPr>
        <p:txBody>
          <a:bodyPr wrap="square" rtlCol="0">
            <a:spAutoFit/>
          </a:bodyPr>
          <a:lstStyle/>
          <a:p>
            <a:r>
              <a:rPr lang="fr-FR" sz="2400" b="1" dirty="0"/>
              <a:t>DANGER</a:t>
            </a:r>
          </a:p>
        </p:txBody>
      </p:sp>
      <p:sp>
        <p:nvSpPr>
          <p:cNvPr id="14" name="ZoneTexte 13"/>
          <p:cNvSpPr txBox="1"/>
          <p:nvPr/>
        </p:nvSpPr>
        <p:spPr>
          <a:xfrm>
            <a:off x="6773736" y="2786903"/>
            <a:ext cx="1711243" cy="430887"/>
          </a:xfrm>
          <a:prstGeom prst="rect">
            <a:avLst/>
          </a:prstGeom>
          <a:noFill/>
        </p:spPr>
        <p:txBody>
          <a:bodyPr wrap="square" rtlCol="0">
            <a:spAutoFit/>
          </a:bodyPr>
          <a:lstStyle/>
          <a:p>
            <a:r>
              <a:rPr lang="fr-FR" sz="2200" b="1" dirty="0"/>
              <a:t>OPERATEURS</a:t>
            </a:r>
          </a:p>
        </p:txBody>
      </p:sp>
      <p:sp>
        <p:nvSpPr>
          <p:cNvPr id="15" name="ZoneTexte 14"/>
          <p:cNvSpPr txBox="1"/>
          <p:nvPr/>
        </p:nvSpPr>
        <p:spPr>
          <a:xfrm>
            <a:off x="5115064" y="2613114"/>
            <a:ext cx="1662134" cy="707886"/>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fr-FR" sz="2000" b="1" dirty="0">
                <a:solidFill>
                  <a:schemeClr val="bg1"/>
                </a:solidFill>
              </a:rPr>
              <a:t>SITUATION DANGEREUSE</a:t>
            </a:r>
          </a:p>
        </p:txBody>
      </p:sp>
      <p:sp>
        <p:nvSpPr>
          <p:cNvPr id="16" name="Flèche vers le bas 15"/>
          <p:cNvSpPr/>
          <p:nvPr/>
        </p:nvSpPr>
        <p:spPr>
          <a:xfrm>
            <a:off x="4575008" y="4032579"/>
            <a:ext cx="2681267" cy="161792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105539" y="4356837"/>
            <a:ext cx="1662134" cy="646331"/>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fr-FR" b="1" dirty="0">
                <a:solidFill>
                  <a:srgbClr val="FF0000"/>
                </a:solidFill>
              </a:rPr>
              <a:t>EVENEMENT DANGEREUX</a:t>
            </a:r>
          </a:p>
        </p:txBody>
      </p:sp>
      <p:sp>
        <p:nvSpPr>
          <p:cNvPr id="18" name="ZoneTexte 17"/>
          <p:cNvSpPr txBox="1"/>
          <p:nvPr/>
        </p:nvSpPr>
        <p:spPr>
          <a:xfrm>
            <a:off x="4390309" y="5621924"/>
            <a:ext cx="3149743" cy="461665"/>
          </a:xfrm>
          <a:prstGeom prst="rect">
            <a:avLst/>
          </a:prstGeom>
          <a:noFill/>
        </p:spPr>
        <p:txBody>
          <a:bodyPr wrap="square" rtlCol="0">
            <a:spAutoFit/>
          </a:bodyPr>
          <a:lstStyle/>
          <a:p>
            <a:pPr algn="ctr"/>
            <a:r>
              <a:rPr lang="fr-FR" sz="2400" b="1" dirty="0"/>
              <a:t>DOMMAGE EVENTUEL</a:t>
            </a:r>
          </a:p>
        </p:txBody>
      </p:sp>
      <p:sp>
        <p:nvSpPr>
          <p:cNvPr id="24" name="ZoneTexte 23">
            <a:extLst>
              <a:ext uri="{FF2B5EF4-FFF2-40B4-BE49-F238E27FC236}">
                <a16:creationId xmlns:a16="http://schemas.microsoft.com/office/drawing/2014/main" id="{8659B388-F427-4126-8917-00CBF8D953EE}"/>
              </a:ext>
            </a:extLst>
          </p:cNvPr>
          <p:cNvSpPr txBox="1"/>
          <p:nvPr/>
        </p:nvSpPr>
        <p:spPr>
          <a:xfrm>
            <a:off x="7786806" y="4498724"/>
            <a:ext cx="4084178" cy="830997"/>
          </a:xfrm>
          <a:prstGeom prst="rect">
            <a:avLst/>
          </a:prstGeom>
          <a:noFill/>
        </p:spPr>
        <p:txBody>
          <a:bodyPr wrap="square" rtlCol="0">
            <a:spAutoFit/>
          </a:bodyPr>
          <a:lstStyle/>
          <a:p>
            <a:pPr algn="ctr"/>
            <a:r>
              <a:rPr lang="fr-FR" sz="2400" b="1" dirty="0"/>
              <a:t>Exemple : </a:t>
            </a:r>
            <a:r>
              <a:rPr lang="fr-FR" sz="2400" dirty="0"/>
              <a:t>bouchons d’oreilles</a:t>
            </a:r>
            <a:br>
              <a:rPr lang="fr-FR" sz="2400" dirty="0"/>
            </a:br>
            <a:r>
              <a:rPr lang="fr-FR" sz="2400" dirty="0"/>
              <a:t>          contre le bruit</a:t>
            </a:r>
          </a:p>
        </p:txBody>
      </p:sp>
      <p:sp>
        <p:nvSpPr>
          <p:cNvPr id="25" name="Ellipse 24">
            <a:extLst>
              <a:ext uri="{FF2B5EF4-FFF2-40B4-BE49-F238E27FC236}">
                <a16:creationId xmlns:a16="http://schemas.microsoft.com/office/drawing/2014/main" id="{B1B148B4-477D-4AAF-9FE1-CDC8A8A76C2F}"/>
              </a:ext>
            </a:extLst>
          </p:cNvPr>
          <p:cNvSpPr/>
          <p:nvPr/>
        </p:nvSpPr>
        <p:spPr>
          <a:xfrm>
            <a:off x="5089981" y="2059834"/>
            <a:ext cx="3355383" cy="1941687"/>
          </a:xfrm>
          <a:prstGeom prst="ellipse">
            <a:avLst/>
          </a:prstGeom>
          <a:solidFill>
            <a:schemeClr val="accent1">
              <a:alpha val="57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15AB31B-4B4B-442D-8E7C-BFB0FA98B2CF}"/>
              </a:ext>
            </a:extLst>
          </p:cNvPr>
          <p:cNvSpPr txBox="1"/>
          <p:nvPr/>
        </p:nvSpPr>
        <p:spPr>
          <a:xfrm>
            <a:off x="6774344" y="2786903"/>
            <a:ext cx="1711243" cy="430887"/>
          </a:xfrm>
          <a:prstGeom prst="rect">
            <a:avLst/>
          </a:prstGeom>
          <a:noFill/>
        </p:spPr>
        <p:txBody>
          <a:bodyPr wrap="square" rtlCol="0">
            <a:spAutoFit/>
          </a:bodyPr>
          <a:lstStyle/>
          <a:p>
            <a:r>
              <a:rPr lang="fr-FR" sz="2200" b="1" dirty="0"/>
              <a:t>OPERATEURS</a:t>
            </a:r>
          </a:p>
        </p:txBody>
      </p:sp>
      <p:cxnSp>
        <p:nvCxnSpPr>
          <p:cNvPr id="3" name="Connecteur droit 2">
            <a:extLst>
              <a:ext uri="{FF2B5EF4-FFF2-40B4-BE49-F238E27FC236}">
                <a16:creationId xmlns:a16="http://schemas.microsoft.com/office/drawing/2014/main" id="{2E603D9C-92F4-4ADB-A174-AC7D239A6610}"/>
              </a:ext>
            </a:extLst>
          </p:cNvPr>
          <p:cNvCxnSpPr>
            <a:cxnSpLocks/>
          </p:cNvCxnSpPr>
          <p:nvPr/>
        </p:nvCxnSpPr>
        <p:spPr>
          <a:xfrm>
            <a:off x="4820575" y="5487880"/>
            <a:ext cx="2201662" cy="80390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539D429-FEB8-4FBE-ABB3-1AC9B80C1FB8}"/>
              </a:ext>
            </a:extLst>
          </p:cNvPr>
          <p:cNvCxnSpPr>
            <a:cxnSpLocks/>
          </p:cNvCxnSpPr>
          <p:nvPr/>
        </p:nvCxnSpPr>
        <p:spPr>
          <a:xfrm flipV="1">
            <a:off x="4714043" y="5487880"/>
            <a:ext cx="2308194" cy="6998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2BC8E105-EEEF-4C54-B54F-83001049E1C5}"/>
              </a:ext>
            </a:extLst>
          </p:cNvPr>
          <p:cNvPicPr>
            <a:picLocks noChangeAspect="1"/>
          </p:cNvPicPr>
          <p:nvPr/>
        </p:nvPicPr>
        <p:blipFill rotWithShape="1">
          <a:blip r:embed="rId3">
            <a:extLst>
              <a:ext uri="{28A0092B-C50C-407E-A947-70E740481C1C}">
                <a14:useLocalDpi xmlns:a14="http://schemas.microsoft.com/office/drawing/2010/main" val="0"/>
              </a:ext>
            </a:extLst>
          </a:blip>
          <a:srcRect l="18031" t="15461" r="22533" b="21868"/>
          <a:stretch/>
        </p:blipFill>
        <p:spPr>
          <a:xfrm>
            <a:off x="9028485" y="2500089"/>
            <a:ext cx="2681268" cy="1880115"/>
          </a:xfrm>
          <a:prstGeom prst="rect">
            <a:avLst/>
          </a:prstGeom>
        </p:spPr>
      </p:pic>
      <p:sp>
        <p:nvSpPr>
          <p:cNvPr id="33" name="ZoneTexte 32">
            <a:extLst>
              <a:ext uri="{FF2B5EF4-FFF2-40B4-BE49-F238E27FC236}">
                <a16:creationId xmlns:a16="http://schemas.microsoft.com/office/drawing/2014/main" id="{93D90242-FC80-425F-BEEB-CDD38C5DB971}"/>
              </a:ext>
            </a:extLst>
          </p:cNvPr>
          <p:cNvSpPr txBox="1"/>
          <p:nvPr/>
        </p:nvSpPr>
        <p:spPr>
          <a:xfrm>
            <a:off x="11558016" y="6263640"/>
            <a:ext cx="490675" cy="400110"/>
          </a:xfrm>
          <a:prstGeom prst="rect">
            <a:avLst/>
          </a:prstGeom>
          <a:noFill/>
        </p:spPr>
        <p:txBody>
          <a:bodyPr wrap="square" rtlCol="0">
            <a:spAutoFit/>
          </a:bodyPr>
          <a:lstStyle/>
          <a:p>
            <a:r>
              <a:rPr lang="fr-FR" sz="2000" b="1" dirty="0"/>
              <a:t>26</a:t>
            </a:r>
          </a:p>
        </p:txBody>
      </p:sp>
    </p:spTree>
    <p:extLst>
      <p:ext uri="{BB962C8B-B14F-4D97-AF65-F5344CB8AC3E}">
        <p14:creationId xmlns:p14="http://schemas.microsoft.com/office/powerpoint/2010/main" val="339821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16" grpId="0" animBg="1"/>
      <p:bldP spid="17" grpId="0"/>
      <p:bldP spid="18"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523220"/>
          </a:xfrm>
          <a:prstGeom prst="rect">
            <a:avLst/>
          </a:prstGeom>
          <a:noFill/>
        </p:spPr>
        <p:txBody>
          <a:bodyPr wrap="square" rtlCol="0">
            <a:spAutoFit/>
          </a:bodyPr>
          <a:lstStyle/>
          <a:p>
            <a:r>
              <a:rPr lang="fr-FR" sz="2800" b="1" dirty="0"/>
              <a:t>Classer les moyens de protection par catégorie : </a:t>
            </a:r>
            <a:r>
              <a:rPr lang="fr-FR" sz="2800" dirty="0"/>
              <a:t>casque anti - bruit</a:t>
            </a:r>
          </a:p>
        </p:txBody>
      </p:sp>
      <p:pic>
        <p:nvPicPr>
          <p:cNvPr id="10" name="Image 9">
            <a:extLst>
              <a:ext uri="{FF2B5EF4-FFF2-40B4-BE49-F238E27FC236}">
                <a16:creationId xmlns:a16="http://schemas.microsoft.com/office/drawing/2014/main" id="{C4E54359-80BD-4DBD-8F8B-58D25A44C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56630"/>
            <a:ext cx="4275414" cy="4275414"/>
          </a:xfrm>
          <a:prstGeom prst="rect">
            <a:avLst/>
          </a:prstGeom>
        </p:spPr>
      </p:pic>
      <p:sp>
        <p:nvSpPr>
          <p:cNvPr id="11" name="ZoneTexte 10">
            <a:extLst>
              <a:ext uri="{FF2B5EF4-FFF2-40B4-BE49-F238E27FC236}">
                <a16:creationId xmlns:a16="http://schemas.microsoft.com/office/drawing/2014/main" id="{2724058B-44B8-484D-86E5-58B4A725C3D3}"/>
              </a:ext>
            </a:extLst>
          </p:cNvPr>
          <p:cNvSpPr txBox="1"/>
          <p:nvPr/>
        </p:nvSpPr>
        <p:spPr>
          <a:xfrm>
            <a:off x="1038534" y="2656527"/>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sp>
        <p:nvSpPr>
          <p:cNvPr id="12" name="ZoneTexte 11">
            <a:extLst>
              <a:ext uri="{FF2B5EF4-FFF2-40B4-BE49-F238E27FC236}">
                <a16:creationId xmlns:a16="http://schemas.microsoft.com/office/drawing/2014/main" id="{5A8E65AA-BBB4-4D15-8B0C-58853F65EDE0}"/>
              </a:ext>
            </a:extLst>
          </p:cNvPr>
          <p:cNvSpPr txBox="1"/>
          <p:nvPr/>
        </p:nvSpPr>
        <p:spPr>
          <a:xfrm>
            <a:off x="11558016" y="6263640"/>
            <a:ext cx="490675" cy="400110"/>
          </a:xfrm>
          <a:prstGeom prst="rect">
            <a:avLst/>
          </a:prstGeom>
          <a:noFill/>
        </p:spPr>
        <p:txBody>
          <a:bodyPr wrap="square" rtlCol="0">
            <a:spAutoFit/>
          </a:bodyPr>
          <a:lstStyle/>
          <a:p>
            <a:r>
              <a:rPr lang="fr-FR" sz="2000" b="1" dirty="0"/>
              <a:t>27</a:t>
            </a:r>
          </a:p>
        </p:txBody>
      </p:sp>
    </p:spTree>
    <p:extLst>
      <p:ext uri="{BB962C8B-B14F-4D97-AF65-F5344CB8AC3E}">
        <p14:creationId xmlns:p14="http://schemas.microsoft.com/office/powerpoint/2010/main" val="271778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523220"/>
          </a:xfrm>
          <a:prstGeom prst="rect">
            <a:avLst/>
          </a:prstGeom>
          <a:noFill/>
        </p:spPr>
        <p:txBody>
          <a:bodyPr wrap="square" rtlCol="0">
            <a:spAutoFit/>
          </a:bodyPr>
          <a:lstStyle/>
          <a:p>
            <a:r>
              <a:rPr lang="fr-FR" sz="2800" b="1" dirty="0"/>
              <a:t>Classer les moyens de protection par catégorie : </a:t>
            </a:r>
            <a:r>
              <a:rPr lang="fr-FR" sz="2800" dirty="0"/>
              <a:t>casque anti - bruit</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extLst>
              <p:ext uri="{D42A27DB-BD31-4B8C-83A1-F6EECF244321}">
                <p14:modId xmlns:p14="http://schemas.microsoft.com/office/powerpoint/2010/main" val="3514323021"/>
              </p:ext>
            </p:extLst>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C4E54359-80BD-4DBD-8F8B-58D25A44C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288" y="2674530"/>
            <a:ext cx="3439668" cy="3439668"/>
          </a:xfrm>
          <a:prstGeom prst="rect">
            <a:avLst/>
          </a:prstGeom>
        </p:spPr>
      </p:pic>
      <p:sp>
        <p:nvSpPr>
          <p:cNvPr id="9" name="ZoneTexte 8">
            <a:extLst>
              <a:ext uri="{FF2B5EF4-FFF2-40B4-BE49-F238E27FC236}">
                <a16:creationId xmlns:a16="http://schemas.microsoft.com/office/drawing/2014/main" id="{54140E90-C5F8-4336-83E5-538F65591538}"/>
              </a:ext>
            </a:extLst>
          </p:cNvPr>
          <p:cNvSpPr txBox="1"/>
          <p:nvPr/>
        </p:nvSpPr>
        <p:spPr>
          <a:xfrm>
            <a:off x="11558016" y="6263640"/>
            <a:ext cx="490675" cy="400110"/>
          </a:xfrm>
          <a:prstGeom prst="rect">
            <a:avLst/>
          </a:prstGeom>
          <a:noFill/>
        </p:spPr>
        <p:txBody>
          <a:bodyPr wrap="square" rtlCol="0">
            <a:spAutoFit/>
          </a:bodyPr>
          <a:lstStyle/>
          <a:p>
            <a:r>
              <a:rPr lang="fr-FR" sz="2000" b="1" dirty="0"/>
              <a:t>28</a:t>
            </a:r>
          </a:p>
        </p:txBody>
      </p:sp>
    </p:spTree>
    <p:extLst>
      <p:ext uri="{BB962C8B-B14F-4D97-AF65-F5344CB8AC3E}">
        <p14:creationId xmlns:p14="http://schemas.microsoft.com/office/powerpoint/2010/main" val="1279856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954107"/>
          </a:xfrm>
          <a:prstGeom prst="rect">
            <a:avLst/>
          </a:prstGeom>
          <a:noFill/>
        </p:spPr>
        <p:txBody>
          <a:bodyPr wrap="square" rtlCol="0">
            <a:spAutoFit/>
          </a:bodyPr>
          <a:lstStyle/>
          <a:p>
            <a:r>
              <a:rPr lang="fr-FR" sz="2800" b="1" dirty="0"/>
              <a:t>Classer les moyens de protection par catégorie : </a:t>
            </a:r>
            <a:r>
              <a:rPr lang="fr-FR" sz="2800" dirty="0"/>
              <a:t>hotte d’aspiration (sorbonne)</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9213B089-D795-4A77-8A87-DA93811CF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305" y="2257048"/>
            <a:ext cx="6026643" cy="4017762"/>
          </a:xfrm>
          <a:prstGeom prst="rect">
            <a:avLst/>
          </a:prstGeom>
        </p:spPr>
      </p:pic>
      <p:pic>
        <p:nvPicPr>
          <p:cNvPr id="12" name="Image 11">
            <a:extLst>
              <a:ext uri="{FF2B5EF4-FFF2-40B4-BE49-F238E27FC236}">
                <a16:creationId xmlns:a16="http://schemas.microsoft.com/office/drawing/2014/main" id="{3531EF0A-D1C6-4D8F-90EF-B996A1C49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48" y="1230645"/>
            <a:ext cx="5290949" cy="5290949"/>
          </a:xfrm>
          <a:prstGeom prst="rect">
            <a:avLst/>
          </a:prstGeom>
        </p:spPr>
      </p:pic>
      <p:sp>
        <p:nvSpPr>
          <p:cNvPr id="13" name="ZoneTexte 12">
            <a:extLst>
              <a:ext uri="{FF2B5EF4-FFF2-40B4-BE49-F238E27FC236}">
                <a16:creationId xmlns:a16="http://schemas.microsoft.com/office/drawing/2014/main" id="{BF8CA80C-BD8F-42BE-9F17-6DE3974E988A}"/>
              </a:ext>
            </a:extLst>
          </p:cNvPr>
          <p:cNvSpPr txBox="1"/>
          <p:nvPr/>
        </p:nvSpPr>
        <p:spPr>
          <a:xfrm>
            <a:off x="11558016" y="6263640"/>
            <a:ext cx="490675" cy="400110"/>
          </a:xfrm>
          <a:prstGeom prst="rect">
            <a:avLst/>
          </a:prstGeom>
          <a:noFill/>
        </p:spPr>
        <p:txBody>
          <a:bodyPr wrap="square" rtlCol="0">
            <a:spAutoFit/>
          </a:bodyPr>
          <a:lstStyle/>
          <a:p>
            <a:r>
              <a:rPr lang="fr-FR" sz="2000" b="1" dirty="0"/>
              <a:t>29</a:t>
            </a:r>
          </a:p>
        </p:txBody>
      </p:sp>
    </p:spTree>
    <p:extLst>
      <p:ext uri="{BB962C8B-B14F-4D97-AF65-F5344CB8AC3E}">
        <p14:creationId xmlns:p14="http://schemas.microsoft.com/office/powerpoint/2010/main" val="33958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19374" y="467988"/>
            <a:ext cx="9081845" cy="798174"/>
          </a:xfrm>
        </p:spPr>
        <p:txBody>
          <a:bodyPr>
            <a:normAutofit/>
          </a:bodyPr>
          <a:lstStyle/>
          <a:p>
            <a:r>
              <a:rPr lang="fr-FR" sz="3600" b="1" dirty="0">
                <a:latin typeface="+mn-lt"/>
              </a:rPr>
              <a:t>PREVENTION DES RISQUES PROFESSIONNELS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41" name="Rectangle 40">
            <a:extLst>
              <a:ext uri="{FF2B5EF4-FFF2-40B4-BE49-F238E27FC236}">
                <a16:creationId xmlns:a16="http://schemas.microsoft.com/office/drawing/2014/main" id="{150125B3-E963-46EB-ABFE-75CCCEDC0F8F}"/>
              </a:ext>
            </a:extLst>
          </p:cNvPr>
          <p:cNvSpPr/>
          <p:nvPr/>
        </p:nvSpPr>
        <p:spPr>
          <a:xfrm>
            <a:off x="1147518" y="1095439"/>
            <a:ext cx="447859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ACCIDENTS DU TRAVAIL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9" name="Rectangle 8"/>
          <p:cNvSpPr/>
          <p:nvPr/>
        </p:nvSpPr>
        <p:spPr>
          <a:xfrm>
            <a:off x="1147518" y="1849598"/>
            <a:ext cx="9818176" cy="4489434"/>
          </a:xfrm>
          <a:prstGeom prst="rect">
            <a:avLst/>
          </a:prstGeom>
        </p:spPr>
        <p:txBody>
          <a:bodyPr wrap="square">
            <a:spAutoFit/>
          </a:bodyPr>
          <a:lstStyle/>
          <a:p>
            <a:pPr>
              <a:lnSpc>
                <a:spcPct val="107000"/>
              </a:lnSpc>
              <a:spcAft>
                <a:spcPts val="800"/>
              </a:spcAft>
            </a:pPr>
            <a:r>
              <a:rPr lang="fr-FR" sz="2000" u="sng" dirty="0">
                <a:latin typeface="Arial" panose="020B0604020202020204" pitchFamily="34" charset="0"/>
                <a:ea typeface="Calibri" panose="020F0502020204030204" pitchFamily="34" charset="0"/>
                <a:cs typeface="Times New Roman" panose="02020603050405020304" pitchFamily="18" charset="0"/>
              </a:rPr>
              <a:t>Source (code du travail)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https://www.legifrance.gouv.fr/affichCodeArticle.do?idArticle=LEGIARTI000006742977&amp;cidTexte=LEGITEXT000006073189</a:t>
            </a:r>
            <a:endParaRPr lang="fr-FR"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latin typeface="Arial" panose="020B0604020202020204" pitchFamily="34" charset="0"/>
                <a:cs typeface="Arial" panose="020B0604020202020204" pitchFamily="34" charset="0"/>
              </a:rPr>
              <a:t>Les causes les plus fréquentes d'accidents de travail sont :</a:t>
            </a:r>
          </a:p>
          <a:p>
            <a:pPr>
              <a:lnSpc>
                <a:spcPct val="107000"/>
              </a:lnSpc>
              <a:spcAft>
                <a:spcPts val="800"/>
              </a:spcAft>
            </a:pPr>
            <a:r>
              <a:rPr lang="fr-FR" sz="2400" dirty="0">
                <a:latin typeface="Arial" panose="020B0604020202020204" pitchFamily="34" charset="0"/>
                <a:cs typeface="Arial" panose="020B0604020202020204" pitchFamily="34" charset="0"/>
              </a:rPr>
              <a:t>	● La manutention manuelle (50%). </a:t>
            </a:r>
          </a:p>
          <a:p>
            <a:pPr>
              <a:lnSpc>
                <a:spcPct val="107000"/>
              </a:lnSpc>
              <a:spcAft>
                <a:spcPts val="800"/>
              </a:spcAft>
            </a:pPr>
            <a:r>
              <a:rPr lang="fr-FR" sz="2400" dirty="0">
                <a:latin typeface="Arial" panose="020B0604020202020204" pitchFamily="34" charset="0"/>
                <a:cs typeface="Arial" panose="020B0604020202020204" pitchFamily="34" charset="0"/>
              </a:rPr>
              <a:t>	● Les chutes de plain-pied (13%).</a:t>
            </a:r>
          </a:p>
          <a:p>
            <a:pPr>
              <a:lnSpc>
                <a:spcPct val="107000"/>
              </a:lnSpc>
              <a:spcAft>
                <a:spcPts val="800"/>
              </a:spcAft>
            </a:pPr>
            <a:r>
              <a:rPr lang="fr-FR" sz="2400" dirty="0">
                <a:latin typeface="Arial" panose="020B0604020202020204" pitchFamily="34" charset="0"/>
                <a:cs typeface="Arial" panose="020B0604020202020204" pitchFamily="34" charset="0"/>
              </a:rPr>
              <a:t>	● Les chutes de hauteur (12%). </a:t>
            </a:r>
          </a:p>
          <a:p>
            <a:pPr>
              <a:lnSpc>
                <a:spcPct val="107000"/>
              </a:lnSpc>
              <a:spcAft>
                <a:spcPts val="800"/>
              </a:spcAft>
            </a:pPr>
            <a:r>
              <a:rPr lang="fr-FR" sz="2400" dirty="0">
                <a:latin typeface="Arial" panose="020B0604020202020204" pitchFamily="34" charset="0"/>
                <a:cs typeface="Arial" panose="020B0604020202020204" pitchFamily="34" charset="0"/>
              </a:rPr>
              <a:t>	● L'outillage à main n'est responsable que dans 9% des cas.</a:t>
            </a: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3D9CA99E-C5A3-4721-9805-4695D2CFDA91}"/>
              </a:ext>
            </a:extLst>
          </p:cNvPr>
          <p:cNvSpPr txBox="1"/>
          <p:nvPr/>
        </p:nvSpPr>
        <p:spPr>
          <a:xfrm>
            <a:off x="11701219" y="6263640"/>
            <a:ext cx="347472" cy="400110"/>
          </a:xfrm>
          <a:prstGeom prst="rect">
            <a:avLst/>
          </a:prstGeom>
          <a:noFill/>
        </p:spPr>
        <p:txBody>
          <a:bodyPr wrap="square" rtlCol="0">
            <a:spAutoFit/>
          </a:bodyPr>
          <a:lstStyle/>
          <a:p>
            <a:r>
              <a:rPr lang="fr-FR" sz="2000" b="1" dirty="0"/>
              <a:t>3</a:t>
            </a:r>
          </a:p>
        </p:txBody>
      </p:sp>
    </p:spTree>
    <p:extLst>
      <p:ext uri="{BB962C8B-B14F-4D97-AF65-F5344CB8AC3E}">
        <p14:creationId xmlns:p14="http://schemas.microsoft.com/office/powerpoint/2010/main" val="2673517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523220"/>
          </a:xfrm>
          <a:prstGeom prst="rect">
            <a:avLst/>
          </a:prstGeom>
          <a:noFill/>
        </p:spPr>
        <p:txBody>
          <a:bodyPr wrap="square" rtlCol="0">
            <a:spAutoFit/>
          </a:bodyPr>
          <a:lstStyle/>
          <a:p>
            <a:r>
              <a:rPr lang="fr-FR" sz="2800" b="1" dirty="0"/>
              <a:t>Classer les moyens de protection par catégorie : </a:t>
            </a:r>
            <a:r>
              <a:rPr lang="fr-FR" sz="2800" dirty="0"/>
              <a:t>hotte d’aspiration </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EADC5031-88C5-4422-A671-C178C9CB7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536" y="2685087"/>
            <a:ext cx="3462928" cy="3462928"/>
          </a:xfrm>
          <a:prstGeom prst="rect">
            <a:avLst/>
          </a:prstGeom>
        </p:spPr>
      </p:pic>
      <p:sp>
        <p:nvSpPr>
          <p:cNvPr id="11" name="ZoneTexte 10">
            <a:extLst>
              <a:ext uri="{FF2B5EF4-FFF2-40B4-BE49-F238E27FC236}">
                <a16:creationId xmlns:a16="http://schemas.microsoft.com/office/drawing/2014/main" id="{6F9003FB-DB4E-45AC-A534-866C091439BA}"/>
              </a:ext>
            </a:extLst>
          </p:cNvPr>
          <p:cNvSpPr txBox="1"/>
          <p:nvPr/>
        </p:nvSpPr>
        <p:spPr>
          <a:xfrm>
            <a:off x="11558016" y="6263640"/>
            <a:ext cx="490675" cy="400110"/>
          </a:xfrm>
          <a:prstGeom prst="rect">
            <a:avLst/>
          </a:prstGeom>
          <a:noFill/>
        </p:spPr>
        <p:txBody>
          <a:bodyPr wrap="square" rtlCol="0">
            <a:spAutoFit/>
          </a:bodyPr>
          <a:lstStyle/>
          <a:p>
            <a:r>
              <a:rPr lang="fr-FR" sz="2000" b="1" dirty="0"/>
              <a:t>30</a:t>
            </a:r>
          </a:p>
        </p:txBody>
      </p:sp>
    </p:spTree>
    <p:extLst>
      <p:ext uri="{BB962C8B-B14F-4D97-AF65-F5344CB8AC3E}">
        <p14:creationId xmlns:p14="http://schemas.microsoft.com/office/powerpoint/2010/main" val="229769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523220"/>
          </a:xfrm>
          <a:prstGeom prst="rect">
            <a:avLst/>
          </a:prstGeom>
          <a:noFill/>
        </p:spPr>
        <p:txBody>
          <a:bodyPr wrap="square" rtlCol="0">
            <a:spAutoFit/>
          </a:bodyPr>
          <a:lstStyle/>
          <a:p>
            <a:r>
              <a:rPr lang="fr-FR" sz="2800" b="1" dirty="0"/>
              <a:t>Classer les moyens de protection par catégorie : </a:t>
            </a:r>
            <a:r>
              <a:rPr lang="fr-FR" sz="2800" dirty="0"/>
              <a:t>équipement respiratoire</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5C10BD53-2E85-43EF-9BB3-3A91ADD260A8}"/>
              </a:ext>
            </a:extLst>
          </p:cNvPr>
          <p:cNvPicPr>
            <a:picLocks noChangeAspect="1"/>
          </p:cNvPicPr>
          <p:nvPr/>
        </p:nvPicPr>
        <p:blipFill rotWithShape="1">
          <a:blip r:embed="rId3">
            <a:extLst>
              <a:ext uri="{28A0092B-C50C-407E-A947-70E740481C1C}">
                <a14:useLocalDpi xmlns:a14="http://schemas.microsoft.com/office/drawing/2010/main" val="0"/>
              </a:ext>
            </a:extLst>
          </a:blip>
          <a:srcRect t="7722" b="3789"/>
          <a:stretch/>
        </p:blipFill>
        <p:spPr>
          <a:xfrm>
            <a:off x="5090615" y="2000070"/>
            <a:ext cx="5442821" cy="4590288"/>
          </a:xfrm>
          <a:prstGeom prst="rect">
            <a:avLst/>
          </a:prstGeom>
        </p:spPr>
      </p:pic>
      <p:sp>
        <p:nvSpPr>
          <p:cNvPr id="13" name="ZoneTexte 12">
            <a:extLst>
              <a:ext uri="{FF2B5EF4-FFF2-40B4-BE49-F238E27FC236}">
                <a16:creationId xmlns:a16="http://schemas.microsoft.com/office/drawing/2014/main" id="{26687BE9-00AF-4654-8699-629532FDBEF8}"/>
              </a:ext>
            </a:extLst>
          </p:cNvPr>
          <p:cNvSpPr txBox="1"/>
          <p:nvPr/>
        </p:nvSpPr>
        <p:spPr>
          <a:xfrm>
            <a:off x="11558016" y="6263640"/>
            <a:ext cx="490675" cy="400110"/>
          </a:xfrm>
          <a:prstGeom prst="rect">
            <a:avLst/>
          </a:prstGeom>
          <a:noFill/>
        </p:spPr>
        <p:txBody>
          <a:bodyPr wrap="square" rtlCol="0">
            <a:spAutoFit/>
          </a:bodyPr>
          <a:lstStyle/>
          <a:p>
            <a:r>
              <a:rPr lang="fr-FR" sz="2000" b="1" dirty="0"/>
              <a:t>31</a:t>
            </a:r>
          </a:p>
        </p:txBody>
      </p:sp>
    </p:spTree>
    <p:extLst>
      <p:ext uri="{BB962C8B-B14F-4D97-AF65-F5344CB8AC3E}">
        <p14:creationId xmlns:p14="http://schemas.microsoft.com/office/powerpoint/2010/main" val="1615743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523220"/>
          </a:xfrm>
          <a:prstGeom prst="rect">
            <a:avLst/>
          </a:prstGeom>
          <a:noFill/>
        </p:spPr>
        <p:txBody>
          <a:bodyPr wrap="square" rtlCol="0">
            <a:spAutoFit/>
          </a:bodyPr>
          <a:lstStyle/>
          <a:p>
            <a:r>
              <a:rPr lang="fr-FR" sz="2800" b="1" dirty="0"/>
              <a:t>Classer les moyens de protection par catégorie : </a:t>
            </a:r>
            <a:r>
              <a:rPr lang="fr-FR" sz="2800" dirty="0"/>
              <a:t>équipement respiratoire</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83B9316F-B6D0-4A3B-9FB5-743BAD19259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7722" b="3789"/>
          <a:stretch/>
        </p:blipFill>
        <p:spPr>
          <a:xfrm>
            <a:off x="7974020" y="2899344"/>
            <a:ext cx="3519988" cy="2968637"/>
          </a:xfrm>
          <a:prstGeom prst="rect">
            <a:avLst/>
          </a:prstGeom>
        </p:spPr>
      </p:pic>
      <p:sp>
        <p:nvSpPr>
          <p:cNvPr id="11" name="ZoneTexte 10">
            <a:extLst>
              <a:ext uri="{FF2B5EF4-FFF2-40B4-BE49-F238E27FC236}">
                <a16:creationId xmlns:a16="http://schemas.microsoft.com/office/drawing/2014/main" id="{8B1D20FF-94D9-4ABA-9B0D-EAEEF30A19AC}"/>
              </a:ext>
            </a:extLst>
          </p:cNvPr>
          <p:cNvSpPr txBox="1"/>
          <p:nvPr/>
        </p:nvSpPr>
        <p:spPr>
          <a:xfrm>
            <a:off x="11558016" y="6263640"/>
            <a:ext cx="490675" cy="400110"/>
          </a:xfrm>
          <a:prstGeom prst="rect">
            <a:avLst/>
          </a:prstGeom>
          <a:noFill/>
        </p:spPr>
        <p:txBody>
          <a:bodyPr wrap="square" rtlCol="0">
            <a:spAutoFit/>
          </a:bodyPr>
          <a:lstStyle/>
          <a:p>
            <a:r>
              <a:rPr lang="fr-FR" sz="2000" b="1" dirty="0"/>
              <a:t>32</a:t>
            </a:r>
          </a:p>
        </p:txBody>
      </p:sp>
    </p:spTree>
    <p:extLst>
      <p:ext uri="{BB962C8B-B14F-4D97-AF65-F5344CB8AC3E}">
        <p14:creationId xmlns:p14="http://schemas.microsoft.com/office/powerpoint/2010/main" val="412895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954107"/>
          </a:xfrm>
          <a:prstGeom prst="rect">
            <a:avLst/>
          </a:prstGeom>
          <a:noFill/>
        </p:spPr>
        <p:txBody>
          <a:bodyPr wrap="square" rtlCol="0">
            <a:spAutoFit/>
          </a:bodyPr>
          <a:lstStyle/>
          <a:p>
            <a:r>
              <a:rPr lang="fr-FR" sz="2800" b="1" dirty="0"/>
              <a:t>Classer les moyens de protection par catégorie : </a:t>
            </a:r>
            <a:r>
              <a:rPr lang="fr-FR" sz="2800" dirty="0"/>
              <a:t>panneaux de plafond anti-bruit</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sp>
        <p:nvSpPr>
          <p:cNvPr id="12" name="ZoneTexte 11">
            <a:extLst>
              <a:ext uri="{FF2B5EF4-FFF2-40B4-BE49-F238E27FC236}">
                <a16:creationId xmlns:a16="http://schemas.microsoft.com/office/drawing/2014/main" id="{C7C8ECA4-8B5F-4282-BFB8-87CBBD99C158}"/>
              </a:ext>
            </a:extLst>
          </p:cNvPr>
          <p:cNvSpPr txBox="1"/>
          <p:nvPr/>
        </p:nvSpPr>
        <p:spPr>
          <a:xfrm>
            <a:off x="11558016" y="6263640"/>
            <a:ext cx="490675" cy="400110"/>
          </a:xfrm>
          <a:prstGeom prst="rect">
            <a:avLst/>
          </a:prstGeom>
          <a:noFill/>
        </p:spPr>
        <p:txBody>
          <a:bodyPr wrap="square" rtlCol="0">
            <a:spAutoFit/>
          </a:bodyPr>
          <a:lstStyle/>
          <a:p>
            <a:r>
              <a:rPr lang="fr-FR" sz="2000" b="1" dirty="0"/>
              <a:t>33</a:t>
            </a:r>
          </a:p>
        </p:txBody>
      </p:sp>
    </p:spTree>
    <p:extLst>
      <p:ext uri="{BB962C8B-B14F-4D97-AF65-F5344CB8AC3E}">
        <p14:creationId xmlns:p14="http://schemas.microsoft.com/office/powerpoint/2010/main" val="377043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AE89D9-2122-4756-A62F-0BC90E8E9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91" y="412736"/>
            <a:ext cx="6786417" cy="4248297"/>
          </a:xfrm>
          <a:prstGeom prst="rect">
            <a:avLst/>
          </a:prstGeom>
        </p:spPr>
      </p:pic>
      <p:pic>
        <p:nvPicPr>
          <p:cNvPr id="4" name="Image 3">
            <a:extLst>
              <a:ext uri="{FF2B5EF4-FFF2-40B4-BE49-F238E27FC236}">
                <a16:creationId xmlns:a16="http://schemas.microsoft.com/office/drawing/2014/main" id="{BB837B4F-9012-4FBC-B0C2-28DB8B325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436" y="1648327"/>
            <a:ext cx="6329430" cy="4578737"/>
          </a:xfrm>
          <a:prstGeom prst="rect">
            <a:avLst/>
          </a:prstGeom>
        </p:spPr>
      </p:pic>
      <p:sp>
        <p:nvSpPr>
          <p:cNvPr id="5" name="ZoneTexte 4">
            <a:extLst>
              <a:ext uri="{FF2B5EF4-FFF2-40B4-BE49-F238E27FC236}">
                <a16:creationId xmlns:a16="http://schemas.microsoft.com/office/drawing/2014/main" id="{0701CA0F-6EF9-4685-AAF8-096694CBC7DF}"/>
              </a:ext>
            </a:extLst>
          </p:cNvPr>
          <p:cNvSpPr txBox="1"/>
          <p:nvPr/>
        </p:nvSpPr>
        <p:spPr>
          <a:xfrm>
            <a:off x="11558016" y="6263640"/>
            <a:ext cx="490675" cy="400110"/>
          </a:xfrm>
          <a:prstGeom prst="rect">
            <a:avLst/>
          </a:prstGeom>
          <a:noFill/>
        </p:spPr>
        <p:txBody>
          <a:bodyPr wrap="square" rtlCol="0">
            <a:spAutoFit/>
          </a:bodyPr>
          <a:lstStyle/>
          <a:p>
            <a:r>
              <a:rPr lang="fr-FR" sz="2000" b="1" dirty="0"/>
              <a:t>34</a:t>
            </a:r>
          </a:p>
        </p:txBody>
      </p:sp>
    </p:spTree>
    <p:extLst>
      <p:ext uri="{BB962C8B-B14F-4D97-AF65-F5344CB8AC3E}">
        <p14:creationId xmlns:p14="http://schemas.microsoft.com/office/powerpoint/2010/main" val="2809769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4" y="1393947"/>
            <a:ext cx="11049834" cy="523220"/>
          </a:xfrm>
          <a:prstGeom prst="rect">
            <a:avLst/>
          </a:prstGeom>
          <a:noFill/>
        </p:spPr>
        <p:txBody>
          <a:bodyPr wrap="square" rtlCol="0">
            <a:spAutoFit/>
          </a:bodyPr>
          <a:lstStyle/>
          <a:p>
            <a:r>
              <a:rPr lang="fr-FR" sz="2800" b="1" dirty="0"/>
              <a:t>Classer les moyens de protection par catégorie : </a:t>
            </a:r>
            <a:r>
              <a:rPr lang="fr-FR" sz="2800" dirty="0"/>
              <a:t>panneaux anti-bruit</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D6BE759E-FCCA-402C-AA52-9559E0CF91D7}"/>
              </a:ext>
            </a:extLst>
          </p:cNvPr>
          <p:cNvPicPr>
            <a:picLocks noChangeAspect="1"/>
          </p:cNvPicPr>
          <p:nvPr/>
        </p:nvPicPr>
        <p:blipFill rotWithShape="1">
          <a:blip r:embed="rId3">
            <a:extLst>
              <a:ext uri="{28A0092B-C50C-407E-A947-70E740481C1C}">
                <a14:useLocalDpi xmlns:a14="http://schemas.microsoft.com/office/drawing/2010/main" val="0"/>
              </a:ext>
            </a:extLst>
          </a:blip>
          <a:srcRect r="35133"/>
          <a:stretch/>
        </p:blipFill>
        <p:spPr>
          <a:xfrm>
            <a:off x="4477512" y="2494272"/>
            <a:ext cx="3236976" cy="3742650"/>
          </a:xfrm>
          <a:prstGeom prst="rect">
            <a:avLst/>
          </a:prstGeom>
        </p:spPr>
      </p:pic>
      <p:sp>
        <p:nvSpPr>
          <p:cNvPr id="11" name="ZoneTexte 10">
            <a:extLst>
              <a:ext uri="{FF2B5EF4-FFF2-40B4-BE49-F238E27FC236}">
                <a16:creationId xmlns:a16="http://schemas.microsoft.com/office/drawing/2014/main" id="{BEE7B6D0-624E-4408-99E3-CE3EFAC7681E}"/>
              </a:ext>
            </a:extLst>
          </p:cNvPr>
          <p:cNvSpPr txBox="1"/>
          <p:nvPr/>
        </p:nvSpPr>
        <p:spPr>
          <a:xfrm>
            <a:off x="11558016" y="6263640"/>
            <a:ext cx="490675" cy="400110"/>
          </a:xfrm>
          <a:prstGeom prst="rect">
            <a:avLst/>
          </a:prstGeom>
          <a:noFill/>
        </p:spPr>
        <p:txBody>
          <a:bodyPr wrap="square" rtlCol="0">
            <a:spAutoFit/>
          </a:bodyPr>
          <a:lstStyle/>
          <a:p>
            <a:r>
              <a:rPr lang="fr-FR" sz="2000" b="1" dirty="0"/>
              <a:t>35</a:t>
            </a:r>
          </a:p>
        </p:txBody>
      </p:sp>
    </p:spTree>
    <p:extLst>
      <p:ext uri="{BB962C8B-B14F-4D97-AF65-F5344CB8AC3E}">
        <p14:creationId xmlns:p14="http://schemas.microsoft.com/office/powerpoint/2010/main" val="434429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Tapis d’isolation électrique</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27B17A26-DFDB-499B-ACEF-B0027D1BB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080" y="1917167"/>
            <a:ext cx="4781976" cy="4781976"/>
          </a:xfrm>
          <a:prstGeom prst="rect">
            <a:avLst/>
          </a:prstGeom>
        </p:spPr>
      </p:pic>
      <p:sp>
        <p:nvSpPr>
          <p:cNvPr id="12" name="ZoneTexte 11">
            <a:extLst>
              <a:ext uri="{FF2B5EF4-FFF2-40B4-BE49-F238E27FC236}">
                <a16:creationId xmlns:a16="http://schemas.microsoft.com/office/drawing/2014/main" id="{67B85524-7DE7-4A62-83C5-3760B0A44F5C}"/>
              </a:ext>
            </a:extLst>
          </p:cNvPr>
          <p:cNvSpPr txBox="1"/>
          <p:nvPr/>
        </p:nvSpPr>
        <p:spPr>
          <a:xfrm>
            <a:off x="11558016" y="6263640"/>
            <a:ext cx="490675" cy="400110"/>
          </a:xfrm>
          <a:prstGeom prst="rect">
            <a:avLst/>
          </a:prstGeom>
          <a:noFill/>
        </p:spPr>
        <p:txBody>
          <a:bodyPr wrap="square" rtlCol="0">
            <a:spAutoFit/>
          </a:bodyPr>
          <a:lstStyle/>
          <a:p>
            <a:r>
              <a:rPr lang="fr-FR" sz="2000" b="1" dirty="0"/>
              <a:t>36</a:t>
            </a:r>
          </a:p>
        </p:txBody>
      </p:sp>
    </p:spTree>
    <p:extLst>
      <p:ext uri="{BB962C8B-B14F-4D97-AF65-F5344CB8AC3E}">
        <p14:creationId xmlns:p14="http://schemas.microsoft.com/office/powerpoint/2010/main" val="2521224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Tapis d’isolation électrique</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787ADF78-FE50-4337-AA33-5569A3B27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544" y="2642952"/>
            <a:ext cx="3483528" cy="3483528"/>
          </a:xfrm>
          <a:prstGeom prst="rect">
            <a:avLst/>
          </a:prstGeom>
        </p:spPr>
      </p:pic>
      <p:sp>
        <p:nvSpPr>
          <p:cNvPr id="11" name="ZoneTexte 10">
            <a:extLst>
              <a:ext uri="{FF2B5EF4-FFF2-40B4-BE49-F238E27FC236}">
                <a16:creationId xmlns:a16="http://schemas.microsoft.com/office/drawing/2014/main" id="{4265946D-CD18-4FC8-B5DA-44D49304AC27}"/>
              </a:ext>
            </a:extLst>
          </p:cNvPr>
          <p:cNvSpPr txBox="1"/>
          <p:nvPr/>
        </p:nvSpPr>
        <p:spPr>
          <a:xfrm>
            <a:off x="11558016" y="6263640"/>
            <a:ext cx="490675" cy="400110"/>
          </a:xfrm>
          <a:prstGeom prst="rect">
            <a:avLst/>
          </a:prstGeom>
          <a:noFill/>
        </p:spPr>
        <p:txBody>
          <a:bodyPr wrap="square" rtlCol="0">
            <a:spAutoFit/>
          </a:bodyPr>
          <a:lstStyle/>
          <a:p>
            <a:r>
              <a:rPr lang="fr-FR" sz="2000" b="1" dirty="0"/>
              <a:t>37</a:t>
            </a:r>
          </a:p>
        </p:txBody>
      </p:sp>
    </p:spTree>
    <p:extLst>
      <p:ext uri="{BB962C8B-B14F-4D97-AF65-F5344CB8AC3E}">
        <p14:creationId xmlns:p14="http://schemas.microsoft.com/office/powerpoint/2010/main" val="4062731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casque de protection</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96423700-0048-427F-9BA2-34BAE0805A6D}"/>
              </a:ext>
            </a:extLst>
          </p:cNvPr>
          <p:cNvPicPr>
            <a:picLocks noChangeAspect="1"/>
          </p:cNvPicPr>
          <p:nvPr/>
        </p:nvPicPr>
        <p:blipFill rotWithShape="1">
          <a:blip r:embed="rId3">
            <a:extLst>
              <a:ext uri="{28A0092B-C50C-407E-A947-70E740481C1C}">
                <a14:useLocalDpi xmlns:a14="http://schemas.microsoft.com/office/drawing/2010/main" val="0"/>
              </a:ext>
            </a:extLst>
          </a:blip>
          <a:srcRect l="-198" r="198" b="9617"/>
          <a:stretch/>
        </p:blipFill>
        <p:spPr>
          <a:xfrm>
            <a:off x="4608575" y="1917167"/>
            <a:ext cx="5170453" cy="4673191"/>
          </a:xfrm>
          <a:prstGeom prst="rect">
            <a:avLst/>
          </a:prstGeom>
        </p:spPr>
      </p:pic>
      <p:sp>
        <p:nvSpPr>
          <p:cNvPr id="12" name="ZoneTexte 11">
            <a:extLst>
              <a:ext uri="{FF2B5EF4-FFF2-40B4-BE49-F238E27FC236}">
                <a16:creationId xmlns:a16="http://schemas.microsoft.com/office/drawing/2014/main" id="{5A2BB9BC-3D91-4B6D-B65F-8C28530F24E4}"/>
              </a:ext>
            </a:extLst>
          </p:cNvPr>
          <p:cNvSpPr txBox="1"/>
          <p:nvPr/>
        </p:nvSpPr>
        <p:spPr>
          <a:xfrm>
            <a:off x="11558016" y="6263640"/>
            <a:ext cx="490675" cy="400110"/>
          </a:xfrm>
          <a:prstGeom prst="rect">
            <a:avLst/>
          </a:prstGeom>
          <a:noFill/>
        </p:spPr>
        <p:txBody>
          <a:bodyPr wrap="square" rtlCol="0">
            <a:spAutoFit/>
          </a:bodyPr>
          <a:lstStyle/>
          <a:p>
            <a:r>
              <a:rPr lang="fr-FR" sz="2000" b="1" dirty="0"/>
              <a:t>38</a:t>
            </a:r>
          </a:p>
        </p:txBody>
      </p:sp>
    </p:spTree>
    <p:extLst>
      <p:ext uri="{BB962C8B-B14F-4D97-AF65-F5344CB8AC3E}">
        <p14:creationId xmlns:p14="http://schemas.microsoft.com/office/powerpoint/2010/main" val="2493136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casque de protection</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F1CE3F11-7451-4447-9A01-82A40CD1DECC}"/>
              </a:ext>
            </a:extLst>
          </p:cNvPr>
          <p:cNvPicPr>
            <a:picLocks noChangeAspect="1"/>
          </p:cNvPicPr>
          <p:nvPr/>
        </p:nvPicPr>
        <p:blipFill rotWithShape="1">
          <a:blip r:embed="rId3">
            <a:extLst>
              <a:ext uri="{28A0092B-C50C-407E-A947-70E740481C1C}">
                <a14:useLocalDpi xmlns:a14="http://schemas.microsoft.com/office/drawing/2010/main" val="0"/>
              </a:ext>
            </a:extLst>
          </a:blip>
          <a:srcRect l="-198" r="55959" b="43171"/>
          <a:stretch/>
        </p:blipFill>
        <p:spPr>
          <a:xfrm>
            <a:off x="8246503" y="2525756"/>
            <a:ext cx="2936609" cy="3772268"/>
          </a:xfrm>
          <a:prstGeom prst="rect">
            <a:avLst/>
          </a:prstGeom>
        </p:spPr>
      </p:pic>
      <p:sp>
        <p:nvSpPr>
          <p:cNvPr id="11" name="ZoneTexte 10">
            <a:extLst>
              <a:ext uri="{FF2B5EF4-FFF2-40B4-BE49-F238E27FC236}">
                <a16:creationId xmlns:a16="http://schemas.microsoft.com/office/drawing/2014/main" id="{2D7D9558-BA96-42A9-AA12-E93CFB41B4F3}"/>
              </a:ext>
            </a:extLst>
          </p:cNvPr>
          <p:cNvSpPr txBox="1"/>
          <p:nvPr/>
        </p:nvSpPr>
        <p:spPr>
          <a:xfrm>
            <a:off x="11558016" y="6263640"/>
            <a:ext cx="490675" cy="400110"/>
          </a:xfrm>
          <a:prstGeom prst="rect">
            <a:avLst/>
          </a:prstGeom>
          <a:noFill/>
        </p:spPr>
        <p:txBody>
          <a:bodyPr wrap="square" rtlCol="0">
            <a:spAutoFit/>
          </a:bodyPr>
          <a:lstStyle/>
          <a:p>
            <a:r>
              <a:rPr lang="fr-FR" sz="2000" b="1" dirty="0"/>
              <a:t>39</a:t>
            </a:r>
          </a:p>
        </p:txBody>
      </p:sp>
    </p:spTree>
    <p:extLst>
      <p:ext uri="{BB962C8B-B14F-4D97-AF65-F5344CB8AC3E}">
        <p14:creationId xmlns:p14="http://schemas.microsoft.com/office/powerpoint/2010/main" val="307917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rotWithShape="1">
          <a:blip r:embed="rId2">
            <a:extLst>
              <a:ext uri="{28A0092B-C50C-407E-A947-70E740481C1C}">
                <a14:useLocalDpi xmlns:a14="http://schemas.microsoft.com/office/drawing/2010/main" val="0"/>
              </a:ext>
            </a:extLst>
          </a:blip>
          <a:srcRect b="12877"/>
          <a:stretch/>
        </p:blipFill>
        <p:spPr bwMode="auto">
          <a:xfrm>
            <a:off x="2257099" y="1343652"/>
            <a:ext cx="7619621" cy="4978832"/>
          </a:xfrm>
          <a:prstGeom prst="rect">
            <a:avLst/>
          </a:prstGeom>
          <a:ln>
            <a:noFill/>
          </a:ln>
          <a:extLst>
            <a:ext uri="{53640926-AAD7-44D8-BBD7-CCE9431645EC}">
              <a14:shadowObscured xmlns:a14="http://schemas.microsoft.com/office/drawing/2010/main"/>
            </a:ext>
          </a:extLst>
        </p:spPr>
      </p:pic>
      <p:sp>
        <p:nvSpPr>
          <p:cNvPr id="5" name="Titre 1"/>
          <p:cNvSpPr txBox="1">
            <a:spLocks/>
          </p:cNvSpPr>
          <p:nvPr/>
        </p:nvSpPr>
        <p:spPr>
          <a:xfrm>
            <a:off x="2619374" y="467988"/>
            <a:ext cx="9081845" cy="7981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a:latin typeface="+mn-lt"/>
              </a:rPr>
              <a:t>PREVENTION DES RISQUES PROFESSIONNELS</a:t>
            </a:r>
            <a:endParaRPr lang="fr-FR" sz="3600" b="1" dirty="0">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8" name="ZoneTexte 7">
            <a:extLst>
              <a:ext uri="{FF2B5EF4-FFF2-40B4-BE49-F238E27FC236}">
                <a16:creationId xmlns:a16="http://schemas.microsoft.com/office/drawing/2014/main" id="{F3F0E032-7060-4EC6-9367-F7FCB5DAC0B7}"/>
              </a:ext>
            </a:extLst>
          </p:cNvPr>
          <p:cNvSpPr txBox="1"/>
          <p:nvPr/>
        </p:nvSpPr>
        <p:spPr>
          <a:xfrm>
            <a:off x="11701219" y="6263640"/>
            <a:ext cx="347472" cy="400110"/>
          </a:xfrm>
          <a:prstGeom prst="rect">
            <a:avLst/>
          </a:prstGeom>
          <a:noFill/>
        </p:spPr>
        <p:txBody>
          <a:bodyPr wrap="square" rtlCol="0">
            <a:spAutoFit/>
          </a:bodyPr>
          <a:lstStyle/>
          <a:p>
            <a:r>
              <a:rPr lang="fr-FR" sz="2000" b="1" dirty="0"/>
              <a:t>4</a:t>
            </a:r>
          </a:p>
        </p:txBody>
      </p:sp>
    </p:spTree>
    <p:extLst>
      <p:ext uri="{BB962C8B-B14F-4D97-AF65-F5344CB8AC3E}">
        <p14:creationId xmlns:p14="http://schemas.microsoft.com/office/powerpoint/2010/main" val="4241712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tapis anti - dérapant</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96423700-0048-427F-9BA2-34BAE0805A6D}"/>
              </a:ext>
            </a:extLst>
          </p:cNvPr>
          <p:cNvPicPr>
            <a:picLocks noChangeAspect="1"/>
          </p:cNvPicPr>
          <p:nvPr/>
        </p:nvPicPr>
        <p:blipFill rotWithShape="1">
          <a:blip r:embed="rId3">
            <a:extLst>
              <a:ext uri="{28A0092B-C50C-407E-A947-70E740481C1C}">
                <a14:useLocalDpi xmlns:a14="http://schemas.microsoft.com/office/drawing/2010/main" val="0"/>
              </a:ext>
            </a:extLst>
          </a:blip>
          <a:srcRect l="-198" r="198" b="9617"/>
          <a:stretch/>
        </p:blipFill>
        <p:spPr>
          <a:xfrm>
            <a:off x="4608575" y="1917167"/>
            <a:ext cx="5170453" cy="4673191"/>
          </a:xfrm>
          <a:prstGeom prst="rect">
            <a:avLst/>
          </a:prstGeom>
        </p:spPr>
      </p:pic>
      <p:sp>
        <p:nvSpPr>
          <p:cNvPr id="10" name="ZoneTexte 9">
            <a:extLst>
              <a:ext uri="{FF2B5EF4-FFF2-40B4-BE49-F238E27FC236}">
                <a16:creationId xmlns:a16="http://schemas.microsoft.com/office/drawing/2014/main" id="{F19CC700-BD3F-4C10-BFE2-ECEB5FF25F8E}"/>
              </a:ext>
            </a:extLst>
          </p:cNvPr>
          <p:cNvSpPr txBox="1"/>
          <p:nvPr/>
        </p:nvSpPr>
        <p:spPr>
          <a:xfrm>
            <a:off x="11558016" y="6263640"/>
            <a:ext cx="490675" cy="400110"/>
          </a:xfrm>
          <a:prstGeom prst="rect">
            <a:avLst/>
          </a:prstGeom>
          <a:noFill/>
        </p:spPr>
        <p:txBody>
          <a:bodyPr wrap="square" rtlCol="0">
            <a:spAutoFit/>
          </a:bodyPr>
          <a:lstStyle/>
          <a:p>
            <a:r>
              <a:rPr lang="fr-FR" sz="2000" b="1" dirty="0"/>
              <a:t>40</a:t>
            </a:r>
          </a:p>
        </p:txBody>
      </p:sp>
    </p:spTree>
    <p:extLst>
      <p:ext uri="{BB962C8B-B14F-4D97-AF65-F5344CB8AC3E}">
        <p14:creationId xmlns:p14="http://schemas.microsoft.com/office/powerpoint/2010/main" val="2930630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Tapis anti - dérapant</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61258606-F776-4992-B31C-1890976CF343}"/>
              </a:ext>
            </a:extLst>
          </p:cNvPr>
          <p:cNvPicPr>
            <a:picLocks noChangeAspect="1"/>
          </p:cNvPicPr>
          <p:nvPr/>
        </p:nvPicPr>
        <p:blipFill rotWithShape="1">
          <a:blip r:embed="rId3">
            <a:extLst>
              <a:ext uri="{28A0092B-C50C-407E-A947-70E740481C1C}">
                <a14:useLocalDpi xmlns:a14="http://schemas.microsoft.com/office/drawing/2010/main" val="0"/>
              </a:ext>
            </a:extLst>
          </a:blip>
          <a:srcRect l="-198" t="34545" r="41307" b="-1042"/>
          <a:stretch/>
        </p:blipFill>
        <p:spPr>
          <a:xfrm>
            <a:off x="4407407" y="2551176"/>
            <a:ext cx="3364993" cy="3799510"/>
          </a:xfrm>
          <a:prstGeom prst="rect">
            <a:avLst/>
          </a:prstGeom>
        </p:spPr>
      </p:pic>
      <p:sp>
        <p:nvSpPr>
          <p:cNvPr id="11" name="ZoneTexte 10">
            <a:extLst>
              <a:ext uri="{FF2B5EF4-FFF2-40B4-BE49-F238E27FC236}">
                <a16:creationId xmlns:a16="http://schemas.microsoft.com/office/drawing/2014/main" id="{CB5967A3-8EF3-4674-B1C2-D1D288ED164C}"/>
              </a:ext>
            </a:extLst>
          </p:cNvPr>
          <p:cNvSpPr txBox="1"/>
          <p:nvPr/>
        </p:nvSpPr>
        <p:spPr>
          <a:xfrm>
            <a:off x="11558016" y="6263640"/>
            <a:ext cx="490675" cy="400110"/>
          </a:xfrm>
          <a:prstGeom prst="rect">
            <a:avLst/>
          </a:prstGeom>
          <a:noFill/>
        </p:spPr>
        <p:txBody>
          <a:bodyPr wrap="square" rtlCol="0">
            <a:spAutoFit/>
          </a:bodyPr>
          <a:lstStyle/>
          <a:p>
            <a:r>
              <a:rPr lang="fr-FR" sz="2000" b="1" dirty="0"/>
              <a:t>41</a:t>
            </a:r>
          </a:p>
        </p:txBody>
      </p:sp>
    </p:spTree>
    <p:extLst>
      <p:ext uri="{BB962C8B-B14F-4D97-AF65-F5344CB8AC3E}">
        <p14:creationId xmlns:p14="http://schemas.microsoft.com/office/powerpoint/2010/main" val="1221249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tapis anti - vibrations</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29CC8C28-545C-43A5-80E4-F9F45630A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576" y="1917167"/>
            <a:ext cx="4800600" cy="4800600"/>
          </a:xfrm>
          <a:prstGeom prst="rect">
            <a:avLst/>
          </a:prstGeom>
        </p:spPr>
      </p:pic>
      <p:sp>
        <p:nvSpPr>
          <p:cNvPr id="12" name="ZoneTexte 11">
            <a:extLst>
              <a:ext uri="{FF2B5EF4-FFF2-40B4-BE49-F238E27FC236}">
                <a16:creationId xmlns:a16="http://schemas.microsoft.com/office/drawing/2014/main" id="{B2E9B8DB-CF5E-4478-88C9-1E06F4CC983D}"/>
              </a:ext>
            </a:extLst>
          </p:cNvPr>
          <p:cNvSpPr txBox="1"/>
          <p:nvPr/>
        </p:nvSpPr>
        <p:spPr>
          <a:xfrm>
            <a:off x="11558016" y="6263640"/>
            <a:ext cx="490675" cy="400110"/>
          </a:xfrm>
          <a:prstGeom prst="rect">
            <a:avLst/>
          </a:prstGeom>
          <a:noFill/>
        </p:spPr>
        <p:txBody>
          <a:bodyPr wrap="square" rtlCol="0">
            <a:spAutoFit/>
          </a:bodyPr>
          <a:lstStyle/>
          <a:p>
            <a:r>
              <a:rPr lang="fr-FR" sz="2000" b="1" dirty="0"/>
              <a:t>42</a:t>
            </a:r>
          </a:p>
        </p:txBody>
      </p:sp>
    </p:spTree>
    <p:extLst>
      <p:ext uri="{BB962C8B-B14F-4D97-AF65-F5344CB8AC3E}">
        <p14:creationId xmlns:p14="http://schemas.microsoft.com/office/powerpoint/2010/main" val="621237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Tapis anti - vibrations</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63E5ECEC-6B12-49FC-8FAD-B5DCCE044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856" y="2586254"/>
            <a:ext cx="3476218" cy="3476218"/>
          </a:xfrm>
          <a:prstGeom prst="rect">
            <a:avLst/>
          </a:prstGeom>
        </p:spPr>
      </p:pic>
      <p:sp>
        <p:nvSpPr>
          <p:cNvPr id="11" name="ZoneTexte 10">
            <a:extLst>
              <a:ext uri="{FF2B5EF4-FFF2-40B4-BE49-F238E27FC236}">
                <a16:creationId xmlns:a16="http://schemas.microsoft.com/office/drawing/2014/main" id="{8D118BBA-7B0C-48F5-A0A0-81954693C382}"/>
              </a:ext>
            </a:extLst>
          </p:cNvPr>
          <p:cNvSpPr txBox="1"/>
          <p:nvPr/>
        </p:nvSpPr>
        <p:spPr>
          <a:xfrm>
            <a:off x="11558016" y="6263640"/>
            <a:ext cx="490675" cy="400110"/>
          </a:xfrm>
          <a:prstGeom prst="rect">
            <a:avLst/>
          </a:prstGeom>
          <a:noFill/>
        </p:spPr>
        <p:txBody>
          <a:bodyPr wrap="square" rtlCol="0">
            <a:spAutoFit/>
          </a:bodyPr>
          <a:lstStyle/>
          <a:p>
            <a:r>
              <a:rPr lang="fr-FR" sz="2000" b="1" dirty="0"/>
              <a:t>43</a:t>
            </a:r>
          </a:p>
        </p:txBody>
      </p:sp>
    </p:spTree>
    <p:extLst>
      <p:ext uri="{BB962C8B-B14F-4D97-AF65-F5344CB8AC3E}">
        <p14:creationId xmlns:p14="http://schemas.microsoft.com/office/powerpoint/2010/main" val="2809794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peinture sans solvants</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1D7F10F0-3278-4977-B5C1-66FEF0D98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056" y="1972465"/>
            <a:ext cx="6967728" cy="4629668"/>
          </a:xfrm>
          <a:prstGeom prst="rect">
            <a:avLst/>
          </a:prstGeom>
        </p:spPr>
      </p:pic>
      <p:sp>
        <p:nvSpPr>
          <p:cNvPr id="12" name="ZoneTexte 11">
            <a:extLst>
              <a:ext uri="{FF2B5EF4-FFF2-40B4-BE49-F238E27FC236}">
                <a16:creationId xmlns:a16="http://schemas.microsoft.com/office/drawing/2014/main" id="{E6B13CDA-CB98-4866-B8F7-7D4B188158B5}"/>
              </a:ext>
            </a:extLst>
          </p:cNvPr>
          <p:cNvSpPr txBox="1"/>
          <p:nvPr/>
        </p:nvSpPr>
        <p:spPr>
          <a:xfrm>
            <a:off x="11558016" y="6263640"/>
            <a:ext cx="490675" cy="400110"/>
          </a:xfrm>
          <a:prstGeom prst="rect">
            <a:avLst/>
          </a:prstGeom>
          <a:noFill/>
        </p:spPr>
        <p:txBody>
          <a:bodyPr wrap="square" rtlCol="0">
            <a:spAutoFit/>
          </a:bodyPr>
          <a:lstStyle/>
          <a:p>
            <a:r>
              <a:rPr lang="fr-FR" sz="2000" b="1" dirty="0"/>
              <a:t>44</a:t>
            </a:r>
          </a:p>
        </p:txBody>
      </p:sp>
    </p:spTree>
    <p:extLst>
      <p:ext uri="{BB962C8B-B14F-4D97-AF65-F5344CB8AC3E}">
        <p14:creationId xmlns:p14="http://schemas.microsoft.com/office/powerpoint/2010/main" val="3337432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peintures sans solvants</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6F3D810A-1212-499A-AD94-3CFA7769794E}"/>
              </a:ext>
            </a:extLst>
          </p:cNvPr>
          <p:cNvPicPr>
            <a:picLocks noChangeAspect="1"/>
          </p:cNvPicPr>
          <p:nvPr/>
        </p:nvPicPr>
        <p:blipFill rotWithShape="1">
          <a:blip r:embed="rId3">
            <a:extLst>
              <a:ext uri="{28A0092B-C50C-407E-A947-70E740481C1C}">
                <a14:useLocalDpi xmlns:a14="http://schemas.microsoft.com/office/drawing/2010/main" val="0"/>
              </a:ext>
            </a:extLst>
          </a:blip>
          <a:srcRect r="41864"/>
          <a:stretch/>
        </p:blipFill>
        <p:spPr>
          <a:xfrm>
            <a:off x="850392" y="2542037"/>
            <a:ext cx="3232891" cy="3694885"/>
          </a:xfrm>
          <a:prstGeom prst="rect">
            <a:avLst/>
          </a:prstGeom>
        </p:spPr>
      </p:pic>
      <p:sp>
        <p:nvSpPr>
          <p:cNvPr id="11" name="ZoneTexte 10">
            <a:extLst>
              <a:ext uri="{FF2B5EF4-FFF2-40B4-BE49-F238E27FC236}">
                <a16:creationId xmlns:a16="http://schemas.microsoft.com/office/drawing/2014/main" id="{C6F5FD75-5874-4DA7-9295-6C8998D0B695}"/>
              </a:ext>
            </a:extLst>
          </p:cNvPr>
          <p:cNvSpPr txBox="1"/>
          <p:nvPr/>
        </p:nvSpPr>
        <p:spPr>
          <a:xfrm>
            <a:off x="11558016" y="6263640"/>
            <a:ext cx="490675" cy="400110"/>
          </a:xfrm>
          <a:prstGeom prst="rect">
            <a:avLst/>
          </a:prstGeom>
          <a:noFill/>
        </p:spPr>
        <p:txBody>
          <a:bodyPr wrap="square" rtlCol="0">
            <a:spAutoFit/>
          </a:bodyPr>
          <a:lstStyle/>
          <a:p>
            <a:r>
              <a:rPr lang="fr-FR" sz="2000" b="1" dirty="0"/>
              <a:t>45</a:t>
            </a:r>
          </a:p>
        </p:txBody>
      </p:sp>
    </p:spTree>
    <p:extLst>
      <p:ext uri="{BB962C8B-B14F-4D97-AF65-F5344CB8AC3E}">
        <p14:creationId xmlns:p14="http://schemas.microsoft.com/office/powerpoint/2010/main" val="805218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masque filtrant</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1D7F10F0-3278-4977-B5C1-66FEF0D98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056" y="1972465"/>
            <a:ext cx="6967728" cy="4629668"/>
          </a:xfrm>
          <a:prstGeom prst="rect">
            <a:avLst/>
          </a:prstGeom>
        </p:spPr>
      </p:pic>
      <p:sp>
        <p:nvSpPr>
          <p:cNvPr id="10" name="ZoneTexte 9">
            <a:extLst>
              <a:ext uri="{FF2B5EF4-FFF2-40B4-BE49-F238E27FC236}">
                <a16:creationId xmlns:a16="http://schemas.microsoft.com/office/drawing/2014/main" id="{C3D6C21C-8165-4FCF-A6C3-281580CB0ABC}"/>
              </a:ext>
            </a:extLst>
          </p:cNvPr>
          <p:cNvSpPr txBox="1"/>
          <p:nvPr/>
        </p:nvSpPr>
        <p:spPr>
          <a:xfrm>
            <a:off x="11558016" y="6263640"/>
            <a:ext cx="490675" cy="400110"/>
          </a:xfrm>
          <a:prstGeom prst="rect">
            <a:avLst/>
          </a:prstGeom>
          <a:noFill/>
        </p:spPr>
        <p:txBody>
          <a:bodyPr wrap="square" rtlCol="0">
            <a:spAutoFit/>
          </a:bodyPr>
          <a:lstStyle/>
          <a:p>
            <a:r>
              <a:rPr lang="fr-FR" sz="2000" b="1" dirty="0"/>
              <a:t>46</a:t>
            </a:r>
          </a:p>
        </p:txBody>
      </p:sp>
    </p:spTree>
    <p:extLst>
      <p:ext uri="{BB962C8B-B14F-4D97-AF65-F5344CB8AC3E}">
        <p14:creationId xmlns:p14="http://schemas.microsoft.com/office/powerpoint/2010/main" val="4048757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masque filtrant</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6F3D810A-1212-499A-AD94-3CFA7769794E}"/>
              </a:ext>
            </a:extLst>
          </p:cNvPr>
          <p:cNvPicPr>
            <a:picLocks noChangeAspect="1"/>
          </p:cNvPicPr>
          <p:nvPr/>
        </p:nvPicPr>
        <p:blipFill rotWithShape="1">
          <a:blip r:embed="rId3">
            <a:extLst>
              <a:ext uri="{28A0092B-C50C-407E-A947-70E740481C1C}">
                <a14:useLocalDpi xmlns:a14="http://schemas.microsoft.com/office/drawing/2010/main" val="0"/>
              </a:ext>
            </a:extLst>
          </a:blip>
          <a:srcRect r="41864"/>
          <a:stretch/>
        </p:blipFill>
        <p:spPr>
          <a:xfrm>
            <a:off x="8129016" y="2542037"/>
            <a:ext cx="3232891" cy="3694885"/>
          </a:xfrm>
          <a:prstGeom prst="rect">
            <a:avLst/>
          </a:prstGeom>
        </p:spPr>
      </p:pic>
      <p:sp>
        <p:nvSpPr>
          <p:cNvPr id="9" name="ZoneTexte 8">
            <a:extLst>
              <a:ext uri="{FF2B5EF4-FFF2-40B4-BE49-F238E27FC236}">
                <a16:creationId xmlns:a16="http://schemas.microsoft.com/office/drawing/2014/main" id="{5BE643AB-8FC8-45B9-9434-DDD991B03748}"/>
              </a:ext>
            </a:extLst>
          </p:cNvPr>
          <p:cNvSpPr txBox="1"/>
          <p:nvPr/>
        </p:nvSpPr>
        <p:spPr>
          <a:xfrm>
            <a:off x="11558016" y="6263640"/>
            <a:ext cx="490675" cy="400110"/>
          </a:xfrm>
          <a:prstGeom prst="rect">
            <a:avLst/>
          </a:prstGeom>
          <a:noFill/>
        </p:spPr>
        <p:txBody>
          <a:bodyPr wrap="square" rtlCol="0">
            <a:spAutoFit/>
          </a:bodyPr>
          <a:lstStyle/>
          <a:p>
            <a:r>
              <a:rPr lang="fr-FR" sz="2000" b="1" dirty="0"/>
              <a:t>47</a:t>
            </a:r>
          </a:p>
        </p:txBody>
      </p:sp>
    </p:spTree>
    <p:extLst>
      <p:ext uri="{BB962C8B-B14F-4D97-AF65-F5344CB8AC3E}">
        <p14:creationId xmlns:p14="http://schemas.microsoft.com/office/powerpoint/2010/main" val="3800987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954107"/>
          </a:xfrm>
          <a:prstGeom prst="rect">
            <a:avLst/>
          </a:prstGeom>
          <a:noFill/>
        </p:spPr>
        <p:txBody>
          <a:bodyPr wrap="square" rtlCol="0">
            <a:spAutoFit/>
          </a:bodyPr>
          <a:lstStyle/>
          <a:p>
            <a:r>
              <a:rPr lang="fr-FR" sz="2800" b="1" dirty="0"/>
              <a:t>Classer les moyens de protection par catégorie : </a:t>
            </a:r>
            <a:r>
              <a:rPr lang="fr-FR" sz="2800" dirty="0"/>
              <a:t>cadenas de condamnation électrique</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EA4A8FB3-9AE4-45DD-BF60-CF1A04B8693F}"/>
              </a:ext>
            </a:extLst>
          </p:cNvPr>
          <p:cNvPicPr>
            <a:picLocks noChangeAspect="1"/>
          </p:cNvPicPr>
          <p:nvPr/>
        </p:nvPicPr>
        <p:blipFill rotWithShape="1">
          <a:blip r:embed="rId3">
            <a:extLst>
              <a:ext uri="{28A0092B-C50C-407E-A947-70E740481C1C}">
                <a14:useLocalDpi xmlns:a14="http://schemas.microsoft.com/office/drawing/2010/main" val="0"/>
              </a:ext>
            </a:extLst>
          </a:blip>
          <a:srcRect l="10288" t="5749" r="5964" b="8706"/>
          <a:stretch/>
        </p:blipFill>
        <p:spPr>
          <a:xfrm>
            <a:off x="2916936" y="1907332"/>
            <a:ext cx="3283724" cy="4219147"/>
          </a:xfrm>
          <a:prstGeom prst="rect">
            <a:avLst/>
          </a:prstGeom>
        </p:spPr>
      </p:pic>
      <p:pic>
        <p:nvPicPr>
          <p:cNvPr id="12" name="Image 11">
            <a:extLst>
              <a:ext uri="{FF2B5EF4-FFF2-40B4-BE49-F238E27FC236}">
                <a16:creationId xmlns:a16="http://schemas.microsoft.com/office/drawing/2014/main" id="{C00CB5E1-88DE-4332-B2DC-E2C343FB4293}"/>
              </a:ext>
            </a:extLst>
          </p:cNvPr>
          <p:cNvPicPr>
            <a:picLocks noChangeAspect="1"/>
          </p:cNvPicPr>
          <p:nvPr/>
        </p:nvPicPr>
        <p:blipFill rotWithShape="1">
          <a:blip r:embed="rId4">
            <a:extLst>
              <a:ext uri="{28A0092B-C50C-407E-A947-70E740481C1C}">
                <a14:useLocalDpi xmlns:a14="http://schemas.microsoft.com/office/drawing/2010/main" val="0"/>
              </a:ext>
            </a:extLst>
          </a:blip>
          <a:srcRect l="3040" t="8584" r="3204" b="11141"/>
          <a:stretch/>
        </p:blipFill>
        <p:spPr>
          <a:xfrm>
            <a:off x="5261683" y="1907333"/>
            <a:ext cx="3483864" cy="2982898"/>
          </a:xfrm>
          <a:prstGeom prst="rect">
            <a:avLst/>
          </a:prstGeom>
        </p:spPr>
      </p:pic>
      <p:pic>
        <p:nvPicPr>
          <p:cNvPr id="13" name="Image 12">
            <a:extLst>
              <a:ext uri="{FF2B5EF4-FFF2-40B4-BE49-F238E27FC236}">
                <a16:creationId xmlns:a16="http://schemas.microsoft.com/office/drawing/2014/main" id="{2813E10C-928D-40D0-92B8-1F29B0195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97" y="1910195"/>
            <a:ext cx="3124375" cy="3715883"/>
          </a:xfrm>
          <a:prstGeom prst="rect">
            <a:avLst/>
          </a:prstGeom>
        </p:spPr>
      </p:pic>
      <p:sp>
        <p:nvSpPr>
          <p:cNvPr id="14" name="ZoneTexte 13">
            <a:extLst>
              <a:ext uri="{FF2B5EF4-FFF2-40B4-BE49-F238E27FC236}">
                <a16:creationId xmlns:a16="http://schemas.microsoft.com/office/drawing/2014/main" id="{6F734AE6-134E-466F-99A6-1E6617C43C91}"/>
              </a:ext>
            </a:extLst>
          </p:cNvPr>
          <p:cNvSpPr txBox="1"/>
          <p:nvPr/>
        </p:nvSpPr>
        <p:spPr>
          <a:xfrm>
            <a:off x="11558016" y="6263640"/>
            <a:ext cx="490675" cy="400110"/>
          </a:xfrm>
          <a:prstGeom prst="rect">
            <a:avLst/>
          </a:prstGeom>
          <a:noFill/>
        </p:spPr>
        <p:txBody>
          <a:bodyPr wrap="square" rtlCol="0">
            <a:spAutoFit/>
          </a:bodyPr>
          <a:lstStyle/>
          <a:p>
            <a:r>
              <a:rPr lang="fr-FR" sz="2000" b="1" dirty="0"/>
              <a:t>48</a:t>
            </a:r>
          </a:p>
        </p:txBody>
      </p:sp>
    </p:spTree>
    <p:extLst>
      <p:ext uri="{BB962C8B-B14F-4D97-AF65-F5344CB8AC3E}">
        <p14:creationId xmlns:p14="http://schemas.microsoft.com/office/powerpoint/2010/main" val="4245140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cadenas de condamnation</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FB08B926-F717-4B71-BDDB-D296607042C1}"/>
              </a:ext>
            </a:extLst>
          </p:cNvPr>
          <p:cNvPicPr>
            <a:picLocks noChangeAspect="1"/>
          </p:cNvPicPr>
          <p:nvPr/>
        </p:nvPicPr>
        <p:blipFill rotWithShape="1">
          <a:blip r:embed="rId3">
            <a:extLst>
              <a:ext uri="{28A0092B-C50C-407E-A947-70E740481C1C}">
                <a14:useLocalDpi xmlns:a14="http://schemas.microsoft.com/office/drawing/2010/main" val="0"/>
              </a:ext>
            </a:extLst>
          </a:blip>
          <a:srcRect l="10288" t="5749" r="5964" b="8706"/>
          <a:stretch/>
        </p:blipFill>
        <p:spPr>
          <a:xfrm>
            <a:off x="4595425" y="2514600"/>
            <a:ext cx="2967661" cy="3813048"/>
          </a:xfrm>
          <a:prstGeom prst="rect">
            <a:avLst/>
          </a:prstGeom>
        </p:spPr>
      </p:pic>
      <p:sp>
        <p:nvSpPr>
          <p:cNvPr id="11" name="ZoneTexte 10">
            <a:extLst>
              <a:ext uri="{FF2B5EF4-FFF2-40B4-BE49-F238E27FC236}">
                <a16:creationId xmlns:a16="http://schemas.microsoft.com/office/drawing/2014/main" id="{AAB90771-618B-48DB-A611-CA965AE062F3}"/>
              </a:ext>
            </a:extLst>
          </p:cNvPr>
          <p:cNvSpPr txBox="1"/>
          <p:nvPr/>
        </p:nvSpPr>
        <p:spPr>
          <a:xfrm>
            <a:off x="11558016" y="6263640"/>
            <a:ext cx="490675" cy="400110"/>
          </a:xfrm>
          <a:prstGeom prst="rect">
            <a:avLst/>
          </a:prstGeom>
          <a:noFill/>
        </p:spPr>
        <p:txBody>
          <a:bodyPr wrap="square" rtlCol="0">
            <a:spAutoFit/>
          </a:bodyPr>
          <a:lstStyle/>
          <a:p>
            <a:r>
              <a:rPr lang="fr-FR" sz="2000" b="1" dirty="0"/>
              <a:t>49</a:t>
            </a:r>
          </a:p>
        </p:txBody>
      </p:sp>
    </p:spTree>
    <p:extLst>
      <p:ext uri="{BB962C8B-B14F-4D97-AF65-F5344CB8AC3E}">
        <p14:creationId xmlns:p14="http://schemas.microsoft.com/office/powerpoint/2010/main" val="142005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19374" y="467988"/>
            <a:ext cx="9081845" cy="798174"/>
          </a:xfrm>
        </p:spPr>
        <p:txBody>
          <a:bodyPr>
            <a:normAutofit/>
          </a:bodyPr>
          <a:lstStyle/>
          <a:p>
            <a:r>
              <a:rPr lang="fr-FR" sz="3600" b="1" dirty="0">
                <a:latin typeface="+mn-lt"/>
              </a:rPr>
              <a:t>PREVENTION DES RISQUES PROFESSIONNELS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41" name="Rectangle 40">
            <a:extLst>
              <a:ext uri="{FF2B5EF4-FFF2-40B4-BE49-F238E27FC236}">
                <a16:creationId xmlns:a16="http://schemas.microsoft.com/office/drawing/2014/main" id="{150125B3-E963-46EB-ABFE-75CCCEDC0F8F}"/>
              </a:ext>
            </a:extLst>
          </p:cNvPr>
          <p:cNvSpPr/>
          <p:nvPr/>
        </p:nvSpPr>
        <p:spPr>
          <a:xfrm>
            <a:off x="1147518" y="1118686"/>
            <a:ext cx="431425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ACCIDENTS DU TRAJET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25" name="Sous-titre 2">
            <a:extLst>
              <a:ext uri="{FF2B5EF4-FFF2-40B4-BE49-F238E27FC236}">
                <a16:creationId xmlns:a16="http://schemas.microsoft.com/office/drawing/2014/main" id="{E06A77EE-2D5D-4B35-8A8E-EE34B7F90C9B}"/>
              </a:ext>
            </a:extLst>
          </p:cNvPr>
          <p:cNvSpPr>
            <a:spLocks noGrp="1"/>
          </p:cNvSpPr>
          <p:nvPr>
            <p:ph type="subTitle" idx="1"/>
          </p:nvPr>
        </p:nvSpPr>
        <p:spPr>
          <a:xfrm>
            <a:off x="666426" y="1734150"/>
            <a:ext cx="10763573" cy="4263694"/>
          </a:xfrm>
        </p:spPr>
        <p:txBody>
          <a:bodyPr>
            <a:noAutofit/>
          </a:bodyPr>
          <a:lstStyle/>
          <a:p>
            <a:pPr algn="l" fontAlgn="base"/>
            <a:r>
              <a:rPr lang="fr-FR" sz="1900" dirty="0">
                <a:solidFill>
                  <a:schemeClr val="tx1"/>
                </a:solidFill>
              </a:rPr>
              <a:t>Aux termes de l’</a:t>
            </a:r>
            <a:r>
              <a:rPr lang="fr-FR" sz="1900" b="1" u="sng" dirty="0">
                <a:solidFill>
                  <a:schemeClr val="tx1"/>
                </a:solidFill>
                <a:hlinkClick r:id="rId3"/>
              </a:rPr>
              <a:t>article L. 411-2</a:t>
            </a:r>
            <a:r>
              <a:rPr lang="fr-FR" sz="1900" dirty="0">
                <a:solidFill>
                  <a:schemeClr val="tx1"/>
                </a:solidFill>
              </a:rPr>
              <a:t> du Code de la Sécurité sociale, « est également considéré comme accident du travail, lorsque la victime ou ses ayants droit apportent la preuve que l'ensemble des conditions ci-après sont remplies ou lorsque l'enquête permet à la caisse de disposer sur ce point de présomptions suffisantes, l'accident survenu à un travailleur mentionné par le présent livre, pendant </a:t>
            </a:r>
            <a:r>
              <a:rPr lang="fr-FR" sz="1900" b="1" u="sng" dirty="0">
                <a:solidFill>
                  <a:schemeClr val="tx1"/>
                </a:solidFill>
                <a:hlinkClick r:id="rId4"/>
              </a:rPr>
              <a:t>le trajet</a:t>
            </a:r>
            <a:r>
              <a:rPr lang="fr-FR" sz="1900" dirty="0">
                <a:solidFill>
                  <a:schemeClr val="tx1"/>
                </a:solidFill>
              </a:rPr>
              <a:t> d'aller et de retour, entre :</a:t>
            </a:r>
          </a:p>
          <a:p>
            <a:pPr algn="l" fontAlgn="base"/>
            <a:endParaRPr lang="fr-FR" sz="800" dirty="0">
              <a:solidFill>
                <a:schemeClr val="tx1"/>
              </a:solidFill>
            </a:endParaRPr>
          </a:p>
          <a:p>
            <a:pPr lvl="0" algn="l" fontAlgn="t"/>
            <a:r>
              <a:rPr lang="fr-FR" sz="1900" dirty="0">
                <a:solidFill>
                  <a:schemeClr val="tx1"/>
                </a:solidFill>
              </a:rPr>
              <a:t>● La résidence principale, une résidence secondaire présentant un caractère de stabilité ou tout autre lieu où le travailleur se rend de façon habituelle pour des motifs d'ordre familial et le lieu du travail. Ce trajet peut ne pas être le plus direct lorsque le détour effectué est rendu nécessaire dans le cadre d'un covoiturage régulier.</a:t>
            </a:r>
          </a:p>
          <a:p>
            <a:pPr lvl="0" algn="l" fontAlgn="t"/>
            <a:endParaRPr lang="fr-FR" sz="800" dirty="0">
              <a:solidFill>
                <a:schemeClr val="tx1"/>
              </a:solidFill>
            </a:endParaRPr>
          </a:p>
          <a:p>
            <a:pPr lvl="0" algn="l" fontAlgn="t"/>
            <a:r>
              <a:rPr lang="fr-FR" sz="1900" dirty="0">
                <a:solidFill>
                  <a:schemeClr val="tx1"/>
                </a:solidFill>
              </a:rPr>
              <a:t>● Le lieu du travail et le restaurant, la cantine ou, d'une manière plus générale, le lieu où le travailleur prend habituellement ses repas, et dans la mesure où le parcours n'a pas été interrompu ou détourné pour un motif dicté par l'intérêt personnel et étranger aux nécessités essentielles de la vie courante ou indépendant de l'emploi ».</a:t>
            </a:r>
          </a:p>
        </p:txBody>
      </p:sp>
      <p:sp>
        <p:nvSpPr>
          <p:cNvPr id="7" name="ZoneTexte 6">
            <a:extLst>
              <a:ext uri="{FF2B5EF4-FFF2-40B4-BE49-F238E27FC236}">
                <a16:creationId xmlns:a16="http://schemas.microsoft.com/office/drawing/2014/main" id="{B9DF62D9-A122-4604-B5F4-E1E7202C668A}"/>
              </a:ext>
            </a:extLst>
          </p:cNvPr>
          <p:cNvSpPr txBox="1"/>
          <p:nvPr/>
        </p:nvSpPr>
        <p:spPr>
          <a:xfrm>
            <a:off x="11701219" y="6263640"/>
            <a:ext cx="347472" cy="400110"/>
          </a:xfrm>
          <a:prstGeom prst="rect">
            <a:avLst/>
          </a:prstGeom>
          <a:noFill/>
        </p:spPr>
        <p:txBody>
          <a:bodyPr wrap="square" rtlCol="0">
            <a:spAutoFit/>
          </a:bodyPr>
          <a:lstStyle/>
          <a:p>
            <a:r>
              <a:rPr lang="fr-FR" sz="2000" b="1" dirty="0"/>
              <a:t>5</a:t>
            </a:r>
          </a:p>
        </p:txBody>
      </p:sp>
    </p:spTree>
    <p:extLst>
      <p:ext uri="{BB962C8B-B14F-4D97-AF65-F5344CB8AC3E}">
        <p14:creationId xmlns:p14="http://schemas.microsoft.com/office/powerpoint/2010/main" val="3506541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masque de soudage</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CFD9A073-19BD-45CC-825A-E12DD0F185E6}"/>
              </a:ext>
            </a:extLst>
          </p:cNvPr>
          <p:cNvPicPr>
            <a:picLocks noChangeAspect="1"/>
          </p:cNvPicPr>
          <p:nvPr/>
        </p:nvPicPr>
        <p:blipFill rotWithShape="1">
          <a:blip r:embed="rId3">
            <a:extLst>
              <a:ext uri="{28A0092B-C50C-407E-A947-70E740481C1C}">
                <a14:useLocalDpi xmlns:a14="http://schemas.microsoft.com/office/drawing/2010/main" val="0"/>
              </a:ext>
            </a:extLst>
          </a:blip>
          <a:srcRect t="6334" b="8362"/>
          <a:stretch/>
        </p:blipFill>
        <p:spPr>
          <a:xfrm>
            <a:off x="4242816" y="1917167"/>
            <a:ext cx="4777078" cy="4673191"/>
          </a:xfrm>
          <a:prstGeom prst="rect">
            <a:avLst/>
          </a:prstGeom>
        </p:spPr>
      </p:pic>
      <p:sp>
        <p:nvSpPr>
          <p:cNvPr id="12" name="ZoneTexte 11">
            <a:extLst>
              <a:ext uri="{FF2B5EF4-FFF2-40B4-BE49-F238E27FC236}">
                <a16:creationId xmlns:a16="http://schemas.microsoft.com/office/drawing/2014/main" id="{79E4357A-1CF2-44ED-B3C4-23D3A89C7E3E}"/>
              </a:ext>
            </a:extLst>
          </p:cNvPr>
          <p:cNvSpPr txBox="1"/>
          <p:nvPr/>
        </p:nvSpPr>
        <p:spPr>
          <a:xfrm>
            <a:off x="11558016" y="6263640"/>
            <a:ext cx="490675" cy="400110"/>
          </a:xfrm>
          <a:prstGeom prst="rect">
            <a:avLst/>
          </a:prstGeom>
          <a:noFill/>
        </p:spPr>
        <p:txBody>
          <a:bodyPr wrap="square" rtlCol="0">
            <a:spAutoFit/>
          </a:bodyPr>
          <a:lstStyle/>
          <a:p>
            <a:r>
              <a:rPr lang="fr-FR" sz="2000" b="1" dirty="0"/>
              <a:t>50</a:t>
            </a:r>
          </a:p>
        </p:txBody>
      </p:sp>
    </p:spTree>
    <p:extLst>
      <p:ext uri="{BB962C8B-B14F-4D97-AF65-F5344CB8AC3E}">
        <p14:creationId xmlns:p14="http://schemas.microsoft.com/office/powerpoint/2010/main" val="1575434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masque de soudage</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5A713EB5-1FBD-4B31-9323-F27972845FD7}"/>
              </a:ext>
            </a:extLst>
          </p:cNvPr>
          <p:cNvPicPr>
            <a:picLocks noChangeAspect="1"/>
          </p:cNvPicPr>
          <p:nvPr/>
        </p:nvPicPr>
        <p:blipFill rotWithShape="1">
          <a:blip r:embed="rId3">
            <a:extLst>
              <a:ext uri="{28A0092B-C50C-407E-A947-70E740481C1C}">
                <a14:useLocalDpi xmlns:a14="http://schemas.microsoft.com/office/drawing/2010/main" val="0"/>
              </a:ext>
            </a:extLst>
          </a:blip>
          <a:srcRect l="5791" t="6334" r="2516" b="8362"/>
          <a:stretch/>
        </p:blipFill>
        <p:spPr>
          <a:xfrm>
            <a:off x="7982712" y="2529807"/>
            <a:ext cx="3474720" cy="3707115"/>
          </a:xfrm>
          <a:prstGeom prst="rect">
            <a:avLst/>
          </a:prstGeom>
        </p:spPr>
      </p:pic>
      <p:sp>
        <p:nvSpPr>
          <p:cNvPr id="11" name="ZoneTexte 10">
            <a:extLst>
              <a:ext uri="{FF2B5EF4-FFF2-40B4-BE49-F238E27FC236}">
                <a16:creationId xmlns:a16="http://schemas.microsoft.com/office/drawing/2014/main" id="{D1E14D4E-2A50-41EB-9A6B-02C0C19ECA55}"/>
              </a:ext>
            </a:extLst>
          </p:cNvPr>
          <p:cNvSpPr txBox="1"/>
          <p:nvPr/>
        </p:nvSpPr>
        <p:spPr>
          <a:xfrm>
            <a:off x="11558016" y="6263640"/>
            <a:ext cx="490675" cy="400110"/>
          </a:xfrm>
          <a:prstGeom prst="rect">
            <a:avLst/>
          </a:prstGeom>
          <a:noFill/>
        </p:spPr>
        <p:txBody>
          <a:bodyPr wrap="square" rtlCol="0">
            <a:spAutoFit/>
          </a:bodyPr>
          <a:lstStyle/>
          <a:p>
            <a:r>
              <a:rPr lang="fr-FR" sz="2000" b="1" dirty="0"/>
              <a:t>51</a:t>
            </a:r>
          </a:p>
        </p:txBody>
      </p:sp>
    </p:spTree>
    <p:extLst>
      <p:ext uri="{BB962C8B-B14F-4D97-AF65-F5344CB8AC3E}">
        <p14:creationId xmlns:p14="http://schemas.microsoft.com/office/powerpoint/2010/main" val="3543299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rambarde de sécurité</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32244380-63CB-4602-9CA9-72F2655DA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056" y="1895403"/>
            <a:ext cx="7334250" cy="4743450"/>
          </a:xfrm>
          <a:prstGeom prst="rect">
            <a:avLst/>
          </a:prstGeom>
        </p:spPr>
      </p:pic>
      <p:sp>
        <p:nvSpPr>
          <p:cNvPr id="12" name="ZoneTexte 11">
            <a:extLst>
              <a:ext uri="{FF2B5EF4-FFF2-40B4-BE49-F238E27FC236}">
                <a16:creationId xmlns:a16="http://schemas.microsoft.com/office/drawing/2014/main" id="{29E74BDF-5FEE-4178-AF0C-9B463A3E6E40}"/>
              </a:ext>
            </a:extLst>
          </p:cNvPr>
          <p:cNvSpPr txBox="1"/>
          <p:nvPr/>
        </p:nvSpPr>
        <p:spPr>
          <a:xfrm>
            <a:off x="11558016" y="6263640"/>
            <a:ext cx="490675" cy="400110"/>
          </a:xfrm>
          <a:prstGeom prst="rect">
            <a:avLst/>
          </a:prstGeom>
          <a:noFill/>
        </p:spPr>
        <p:txBody>
          <a:bodyPr wrap="square" rtlCol="0">
            <a:spAutoFit/>
          </a:bodyPr>
          <a:lstStyle/>
          <a:p>
            <a:r>
              <a:rPr lang="fr-FR" sz="2000" b="1" dirty="0"/>
              <a:t>52</a:t>
            </a:r>
          </a:p>
        </p:txBody>
      </p:sp>
    </p:spTree>
    <p:extLst>
      <p:ext uri="{BB962C8B-B14F-4D97-AF65-F5344CB8AC3E}">
        <p14:creationId xmlns:p14="http://schemas.microsoft.com/office/powerpoint/2010/main" val="3058139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rambarde de sécurité</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1847088"/>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FB82030C-BB39-4069-A7CC-6AF8FE670847}"/>
              </a:ext>
            </a:extLst>
          </p:cNvPr>
          <p:cNvPicPr>
            <a:picLocks noChangeAspect="1"/>
          </p:cNvPicPr>
          <p:nvPr/>
        </p:nvPicPr>
        <p:blipFill rotWithShape="1">
          <a:blip r:embed="rId3">
            <a:extLst>
              <a:ext uri="{28A0092B-C50C-407E-A947-70E740481C1C}">
                <a14:useLocalDpi xmlns:a14="http://schemas.microsoft.com/office/drawing/2010/main" val="0"/>
              </a:ext>
            </a:extLst>
          </a:blip>
          <a:srcRect l="43789" t="5156" r="-1"/>
          <a:stretch/>
        </p:blipFill>
        <p:spPr>
          <a:xfrm>
            <a:off x="4370833" y="2533315"/>
            <a:ext cx="3447120" cy="3761654"/>
          </a:xfrm>
          <a:prstGeom prst="rect">
            <a:avLst/>
          </a:prstGeom>
        </p:spPr>
      </p:pic>
      <p:sp>
        <p:nvSpPr>
          <p:cNvPr id="11" name="ZoneTexte 10">
            <a:extLst>
              <a:ext uri="{FF2B5EF4-FFF2-40B4-BE49-F238E27FC236}">
                <a16:creationId xmlns:a16="http://schemas.microsoft.com/office/drawing/2014/main" id="{AED10190-22F6-453E-84EB-FADE4B5417CB}"/>
              </a:ext>
            </a:extLst>
          </p:cNvPr>
          <p:cNvSpPr txBox="1"/>
          <p:nvPr/>
        </p:nvSpPr>
        <p:spPr>
          <a:xfrm>
            <a:off x="11558016" y="6263640"/>
            <a:ext cx="490675" cy="400110"/>
          </a:xfrm>
          <a:prstGeom prst="rect">
            <a:avLst/>
          </a:prstGeom>
          <a:noFill/>
        </p:spPr>
        <p:txBody>
          <a:bodyPr wrap="square" rtlCol="0">
            <a:spAutoFit/>
          </a:bodyPr>
          <a:lstStyle/>
          <a:p>
            <a:r>
              <a:rPr lang="fr-FR" sz="2000" b="1" dirty="0"/>
              <a:t>53</a:t>
            </a:r>
          </a:p>
        </p:txBody>
      </p:sp>
    </p:spTree>
    <p:extLst>
      <p:ext uri="{BB962C8B-B14F-4D97-AF65-F5344CB8AC3E}">
        <p14:creationId xmlns:p14="http://schemas.microsoft.com/office/powerpoint/2010/main" val="2019011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954107"/>
          </a:xfrm>
          <a:prstGeom prst="rect">
            <a:avLst/>
          </a:prstGeom>
          <a:noFill/>
        </p:spPr>
        <p:txBody>
          <a:bodyPr wrap="square" rtlCol="0">
            <a:spAutoFit/>
          </a:bodyPr>
          <a:lstStyle/>
          <a:p>
            <a:r>
              <a:rPr lang="fr-FR" sz="2800" b="1" dirty="0"/>
              <a:t>Classer les moyens de protection par catégorie : </a:t>
            </a:r>
            <a:r>
              <a:rPr lang="fr-FR" sz="2800" dirty="0"/>
              <a:t>gants de protection électrique 3000 V</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92A37BBD-0529-4621-ACAD-D78902F76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976" y="1871000"/>
            <a:ext cx="4845600" cy="4845600"/>
          </a:xfrm>
          <a:prstGeom prst="rect">
            <a:avLst/>
          </a:prstGeom>
        </p:spPr>
      </p:pic>
      <p:sp>
        <p:nvSpPr>
          <p:cNvPr id="12" name="ZoneTexte 11">
            <a:extLst>
              <a:ext uri="{FF2B5EF4-FFF2-40B4-BE49-F238E27FC236}">
                <a16:creationId xmlns:a16="http://schemas.microsoft.com/office/drawing/2014/main" id="{97211E38-2C96-4D05-9EB8-6F2ECFA5B3B8}"/>
              </a:ext>
            </a:extLst>
          </p:cNvPr>
          <p:cNvSpPr txBox="1"/>
          <p:nvPr/>
        </p:nvSpPr>
        <p:spPr>
          <a:xfrm>
            <a:off x="11558016" y="6263640"/>
            <a:ext cx="490675" cy="400110"/>
          </a:xfrm>
          <a:prstGeom prst="rect">
            <a:avLst/>
          </a:prstGeom>
          <a:noFill/>
        </p:spPr>
        <p:txBody>
          <a:bodyPr wrap="square" rtlCol="0">
            <a:spAutoFit/>
          </a:bodyPr>
          <a:lstStyle/>
          <a:p>
            <a:r>
              <a:rPr lang="fr-FR" sz="2000" b="1" dirty="0"/>
              <a:t>54</a:t>
            </a:r>
          </a:p>
        </p:txBody>
      </p:sp>
    </p:spTree>
    <p:extLst>
      <p:ext uri="{BB962C8B-B14F-4D97-AF65-F5344CB8AC3E}">
        <p14:creationId xmlns:p14="http://schemas.microsoft.com/office/powerpoint/2010/main" val="2612968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119627"/>
            <a:ext cx="11257045" cy="954107"/>
          </a:xfrm>
          <a:prstGeom prst="rect">
            <a:avLst/>
          </a:prstGeom>
          <a:noFill/>
        </p:spPr>
        <p:txBody>
          <a:bodyPr wrap="square" rtlCol="0">
            <a:spAutoFit/>
          </a:bodyPr>
          <a:lstStyle/>
          <a:p>
            <a:r>
              <a:rPr lang="fr-FR" sz="2800" b="1" dirty="0"/>
              <a:t>Classer les moyens de protection par catégorie : </a:t>
            </a:r>
            <a:r>
              <a:rPr lang="fr-FR" sz="2800" dirty="0"/>
              <a:t>gants de protection électrique 3000 V</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extLst>
              <p:ext uri="{D42A27DB-BD31-4B8C-83A1-F6EECF244321}">
                <p14:modId xmlns:p14="http://schemas.microsoft.com/office/powerpoint/2010/main" val="994379555"/>
              </p:ext>
            </p:extLst>
          </p:nvPr>
        </p:nvGraphicFramePr>
        <p:xfrm>
          <a:off x="632460" y="2011680"/>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D5DC5E81-E1F3-4361-BC90-8AC806F23147}"/>
              </a:ext>
            </a:extLst>
          </p:cNvPr>
          <p:cNvPicPr>
            <a:picLocks noChangeAspect="1"/>
          </p:cNvPicPr>
          <p:nvPr/>
        </p:nvPicPr>
        <p:blipFill rotWithShape="1">
          <a:blip r:embed="rId3">
            <a:extLst>
              <a:ext uri="{28A0092B-C50C-407E-A947-70E740481C1C}">
                <a14:useLocalDpi xmlns:a14="http://schemas.microsoft.com/office/drawing/2010/main" val="0"/>
              </a:ext>
            </a:extLst>
          </a:blip>
          <a:srcRect l="10455" r="4814"/>
          <a:stretch/>
        </p:blipFill>
        <p:spPr>
          <a:xfrm>
            <a:off x="8119872" y="2686695"/>
            <a:ext cx="3209544" cy="3787971"/>
          </a:xfrm>
          <a:prstGeom prst="rect">
            <a:avLst/>
          </a:prstGeom>
        </p:spPr>
      </p:pic>
      <p:sp>
        <p:nvSpPr>
          <p:cNvPr id="11" name="ZoneTexte 10">
            <a:extLst>
              <a:ext uri="{FF2B5EF4-FFF2-40B4-BE49-F238E27FC236}">
                <a16:creationId xmlns:a16="http://schemas.microsoft.com/office/drawing/2014/main" id="{FE868197-94EC-479A-B334-78D08BE38250}"/>
              </a:ext>
            </a:extLst>
          </p:cNvPr>
          <p:cNvSpPr txBox="1"/>
          <p:nvPr/>
        </p:nvSpPr>
        <p:spPr>
          <a:xfrm>
            <a:off x="11558016" y="6263640"/>
            <a:ext cx="490675" cy="400110"/>
          </a:xfrm>
          <a:prstGeom prst="rect">
            <a:avLst/>
          </a:prstGeom>
          <a:noFill/>
        </p:spPr>
        <p:txBody>
          <a:bodyPr wrap="square" rtlCol="0">
            <a:spAutoFit/>
          </a:bodyPr>
          <a:lstStyle/>
          <a:p>
            <a:r>
              <a:rPr lang="fr-FR" sz="2000" b="1" dirty="0"/>
              <a:t>55</a:t>
            </a:r>
          </a:p>
        </p:txBody>
      </p:sp>
    </p:spTree>
    <p:extLst>
      <p:ext uri="{BB962C8B-B14F-4D97-AF65-F5344CB8AC3E}">
        <p14:creationId xmlns:p14="http://schemas.microsoft.com/office/powerpoint/2010/main" val="3587749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gants de travail</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82A7E650-E10E-4DCB-83F3-9ACD9617B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567" y="1917166"/>
            <a:ext cx="7009787" cy="4673191"/>
          </a:xfrm>
          <a:prstGeom prst="rect">
            <a:avLst/>
          </a:prstGeom>
        </p:spPr>
      </p:pic>
      <p:sp>
        <p:nvSpPr>
          <p:cNvPr id="12" name="ZoneTexte 11">
            <a:extLst>
              <a:ext uri="{FF2B5EF4-FFF2-40B4-BE49-F238E27FC236}">
                <a16:creationId xmlns:a16="http://schemas.microsoft.com/office/drawing/2014/main" id="{E9D52EF5-1986-4416-A607-5B927CCE8279}"/>
              </a:ext>
            </a:extLst>
          </p:cNvPr>
          <p:cNvSpPr txBox="1"/>
          <p:nvPr/>
        </p:nvSpPr>
        <p:spPr>
          <a:xfrm>
            <a:off x="11558016" y="6263640"/>
            <a:ext cx="490675" cy="400110"/>
          </a:xfrm>
          <a:prstGeom prst="rect">
            <a:avLst/>
          </a:prstGeom>
          <a:noFill/>
        </p:spPr>
        <p:txBody>
          <a:bodyPr wrap="square" rtlCol="0">
            <a:spAutoFit/>
          </a:bodyPr>
          <a:lstStyle/>
          <a:p>
            <a:r>
              <a:rPr lang="fr-FR" sz="2000" b="1" dirty="0"/>
              <a:t>56</a:t>
            </a:r>
          </a:p>
        </p:txBody>
      </p:sp>
    </p:spTree>
    <p:extLst>
      <p:ext uri="{BB962C8B-B14F-4D97-AF65-F5344CB8AC3E}">
        <p14:creationId xmlns:p14="http://schemas.microsoft.com/office/powerpoint/2010/main" val="1723885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284219"/>
            <a:ext cx="11257045" cy="523220"/>
          </a:xfrm>
          <a:prstGeom prst="rect">
            <a:avLst/>
          </a:prstGeom>
          <a:noFill/>
        </p:spPr>
        <p:txBody>
          <a:bodyPr wrap="square" rtlCol="0">
            <a:spAutoFit/>
          </a:bodyPr>
          <a:lstStyle/>
          <a:p>
            <a:r>
              <a:rPr lang="fr-FR" sz="2800" b="1" dirty="0"/>
              <a:t>Classer les moyens de protection par catégorie : </a:t>
            </a:r>
            <a:r>
              <a:rPr lang="fr-FR" sz="2800" dirty="0"/>
              <a:t>gants de travail</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2011680"/>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3EB9CB98-78F8-41F4-8DAE-85899247102A}"/>
              </a:ext>
            </a:extLst>
          </p:cNvPr>
          <p:cNvPicPr>
            <a:picLocks noChangeAspect="1"/>
          </p:cNvPicPr>
          <p:nvPr/>
        </p:nvPicPr>
        <p:blipFill rotWithShape="1">
          <a:blip r:embed="rId3">
            <a:extLst>
              <a:ext uri="{28A0092B-C50C-407E-A947-70E740481C1C}">
                <a14:useLocalDpi xmlns:a14="http://schemas.microsoft.com/office/drawing/2010/main" val="0"/>
              </a:ext>
            </a:extLst>
          </a:blip>
          <a:srcRect l="9353" t="10617" r="41582"/>
          <a:stretch/>
        </p:blipFill>
        <p:spPr>
          <a:xfrm>
            <a:off x="8284464" y="2705912"/>
            <a:ext cx="3090672" cy="3753558"/>
          </a:xfrm>
          <a:prstGeom prst="rect">
            <a:avLst/>
          </a:prstGeom>
        </p:spPr>
      </p:pic>
      <p:sp>
        <p:nvSpPr>
          <p:cNvPr id="11" name="ZoneTexte 10">
            <a:extLst>
              <a:ext uri="{FF2B5EF4-FFF2-40B4-BE49-F238E27FC236}">
                <a16:creationId xmlns:a16="http://schemas.microsoft.com/office/drawing/2014/main" id="{82AFD787-1D40-4E33-85CF-6AEBA9B5240D}"/>
              </a:ext>
            </a:extLst>
          </p:cNvPr>
          <p:cNvSpPr txBox="1"/>
          <p:nvPr/>
        </p:nvSpPr>
        <p:spPr>
          <a:xfrm>
            <a:off x="11558016" y="6263640"/>
            <a:ext cx="490675" cy="400110"/>
          </a:xfrm>
          <a:prstGeom prst="rect">
            <a:avLst/>
          </a:prstGeom>
          <a:noFill/>
        </p:spPr>
        <p:txBody>
          <a:bodyPr wrap="square" rtlCol="0">
            <a:spAutoFit/>
          </a:bodyPr>
          <a:lstStyle/>
          <a:p>
            <a:r>
              <a:rPr lang="fr-FR" sz="2000" b="1" dirty="0"/>
              <a:t>57</a:t>
            </a:r>
          </a:p>
        </p:txBody>
      </p:sp>
    </p:spTree>
    <p:extLst>
      <p:ext uri="{BB962C8B-B14F-4D97-AF65-F5344CB8AC3E}">
        <p14:creationId xmlns:p14="http://schemas.microsoft.com/office/powerpoint/2010/main" val="2856442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cartérisation de machines</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3AB1CD25-9EE6-46B7-BDF9-3E3F55E3B92A}"/>
              </a:ext>
            </a:extLst>
          </p:cNvPr>
          <p:cNvPicPr>
            <a:picLocks noChangeAspect="1"/>
          </p:cNvPicPr>
          <p:nvPr/>
        </p:nvPicPr>
        <p:blipFill rotWithShape="1">
          <a:blip r:embed="rId3">
            <a:extLst>
              <a:ext uri="{28A0092B-C50C-407E-A947-70E740481C1C}">
                <a14:useLocalDpi xmlns:a14="http://schemas.microsoft.com/office/drawing/2010/main" val="0"/>
              </a:ext>
            </a:extLst>
          </a:blip>
          <a:srcRect l="13383" r="14317" b="4689"/>
          <a:stretch/>
        </p:blipFill>
        <p:spPr>
          <a:xfrm>
            <a:off x="5020056" y="1917167"/>
            <a:ext cx="4828032" cy="4773479"/>
          </a:xfrm>
          <a:prstGeom prst="rect">
            <a:avLst/>
          </a:prstGeom>
        </p:spPr>
      </p:pic>
      <p:sp>
        <p:nvSpPr>
          <p:cNvPr id="12" name="ZoneTexte 11">
            <a:extLst>
              <a:ext uri="{FF2B5EF4-FFF2-40B4-BE49-F238E27FC236}">
                <a16:creationId xmlns:a16="http://schemas.microsoft.com/office/drawing/2014/main" id="{173BDEEF-68CB-4786-BF82-43F75187E853}"/>
              </a:ext>
            </a:extLst>
          </p:cNvPr>
          <p:cNvSpPr txBox="1"/>
          <p:nvPr/>
        </p:nvSpPr>
        <p:spPr>
          <a:xfrm>
            <a:off x="11558016" y="6263640"/>
            <a:ext cx="490675" cy="400110"/>
          </a:xfrm>
          <a:prstGeom prst="rect">
            <a:avLst/>
          </a:prstGeom>
          <a:noFill/>
        </p:spPr>
        <p:txBody>
          <a:bodyPr wrap="square" rtlCol="0">
            <a:spAutoFit/>
          </a:bodyPr>
          <a:lstStyle/>
          <a:p>
            <a:r>
              <a:rPr lang="fr-FR" sz="2000" b="1" dirty="0"/>
              <a:t>58</a:t>
            </a:r>
          </a:p>
        </p:txBody>
      </p:sp>
    </p:spTree>
    <p:extLst>
      <p:ext uri="{BB962C8B-B14F-4D97-AF65-F5344CB8AC3E}">
        <p14:creationId xmlns:p14="http://schemas.microsoft.com/office/powerpoint/2010/main" val="2887408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284219"/>
            <a:ext cx="11257045" cy="523220"/>
          </a:xfrm>
          <a:prstGeom prst="rect">
            <a:avLst/>
          </a:prstGeom>
          <a:noFill/>
        </p:spPr>
        <p:txBody>
          <a:bodyPr wrap="square" rtlCol="0">
            <a:spAutoFit/>
          </a:bodyPr>
          <a:lstStyle/>
          <a:p>
            <a:r>
              <a:rPr lang="fr-FR" sz="2800" b="1" dirty="0"/>
              <a:t>Classer les moyens de protection par catégorie : </a:t>
            </a:r>
            <a:r>
              <a:rPr lang="fr-FR" sz="2800" dirty="0"/>
              <a:t>cartérisation de machines</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2011680"/>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144F817D-5841-4BA4-9758-1D21449D5935}"/>
              </a:ext>
            </a:extLst>
          </p:cNvPr>
          <p:cNvPicPr>
            <a:picLocks noChangeAspect="1"/>
          </p:cNvPicPr>
          <p:nvPr/>
        </p:nvPicPr>
        <p:blipFill rotWithShape="1">
          <a:blip r:embed="rId3">
            <a:extLst>
              <a:ext uri="{28A0092B-C50C-407E-A947-70E740481C1C}">
                <a14:useLocalDpi xmlns:a14="http://schemas.microsoft.com/office/drawing/2010/main" val="0"/>
              </a:ext>
            </a:extLst>
          </a:blip>
          <a:srcRect l="13383" r="14317" b="4689"/>
          <a:stretch/>
        </p:blipFill>
        <p:spPr>
          <a:xfrm>
            <a:off x="4315968" y="2783540"/>
            <a:ext cx="3544824" cy="3504770"/>
          </a:xfrm>
          <a:prstGeom prst="rect">
            <a:avLst/>
          </a:prstGeom>
        </p:spPr>
      </p:pic>
      <p:sp>
        <p:nvSpPr>
          <p:cNvPr id="11" name="ZoneTexte 10">
            <a:extLst>
              <a:ext uri="{FF2B5EF4-FFF2-40B4-BE49-F238E27FC236}">
                <a16:creationId xmlns:a16="http://schemas.microsoft.com/office/drawing/2014/main" id="{270F2892-9BB3-4E2A-9F12-DEC305D25B19}"/>
              </a:ext>
            </a:extLst>
          </p:cNvPr>
          <p:cNvSpPr txBox="1"/>
          <p:nvPr/>
        </p:nvSpPr>
        <p:spPr>
          <a:xfrm>
            <a:off x="11558016" y="6263640"/>
            <a:ext cx="490675" cy="400110"/>
          </a:xfrm>
          <a:prstGeom prst="rect">
            <a:avLst/>
          </a:prstGeom>
          <a:noFill/>
        </p:spPr>
        <p:txBody>
          <a:bodyPr wrap="square" rtlCol="0">
            <a:spAutoFit/>
          </a:bodyPr>
          <a:lstStyle/>
          <a:p>
            <a:r>
              <a:rPr lang="fr-FR" sz="2000" b="1" dirty="0"/>
              <a:t>59</a:t>
            </a:r>
          </a:p>
        </p:txBody>
      </p:sp>
    </p:spTree>
    <p:extLst>
      <p:ext uri="{BB962C8B-B14F-4D97-AF65-F5344CB8AC3E}">
        <p14:creationId xmlns:p14="http://schemas.microsoft.com/office/powerpoint/2010/main" val="396743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619374" y="467988"/>
            <a:ext cx="9081845" cy="7981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a:latin typeface="+mn-lt"/>
              </a:rPr>
              <a:t>PREVENTION DES RISQUES PROFESSIONNELS</a:t>
            </a:r>
            <a:endParaRPr lang="fr-FR" sz="3600" b="1" dirty="0">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7" name="Rectangle 6">
            <a:extLst>
              <a:ext uri="{FF2B5EF4-FFF2-40B4-BE49-F238E27FC236}">
                <a16:creationId xmlns:a16="http://schemas.microsoft.com/office/drawing/2014/main" id="{150125B3-E963-46EB-ABFE-75CCCEDC0F8F}"/>
              </a:ext>
            </a:extLst>
          </p:cNvPr>
          <p:cNvSpPr/>
          <p:nvPr/>
        </p:nvSpPr>
        <p:spPr>
          <a:xfrm>
            <a:off x="1147518" y="1118686"/>
            <a:ext cx="431425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ACCIDENTS DU TRAJET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pic>
        <p:nvPicPr>
          <p:cNvPr id="8" name="Image 7"/>
          <p:cNvPicPr/>
          <p:nvPr/>
        </p:nvPicPr>
        <p:blipFill rotWithShape="1">
          <a:blip r:embed="rId3">
            <a:extLst>
              <a:ext uri="{28A0092B-C50C-407E-A947-70E740481C1C}">
                <a14:useLocalDpi xmlns:a14="http://schemas.microsoft.com/office/drawing/2010/main" val="0"/>
              </a:ext>
            </a:extLst>
          </a:blip>
          <a:srcRect b="10020"/>
          <a:stretch/>
        </p:blipFill>
        <p:spPr bwMode="auto">
          <a:xfrm>
            <a:off x="2285742" y="1754634"/>
            <a:ext cx="7323208" cy="4615169"/>
          </a:xfrm>
          <a:prstGeom prst="rect">
            <a:avLst/>
          </a:prstGeom>
          <a:ln>
            <a:noFill/>
          </a:ln>
          <a:extLst>
            <a:ext uri="{53640926-AAD7-44D8-BBD7-CCE9431645EC}">
              <a14:shadowObscured xmlns:a14="http://schemas.microsoft.com/office/drawing/2010/main"/>
            </a:ext>
          </a:extLst>
        </p:spPr>
      </p:pic>
      <p:sp>
        <p:nvSpPr>
          <p:cNvPr id="9" name="ZoneTexte 8">
            <a:extLst>
              <a:ext uri="{FF2B5EF4-FFF2-40B4-BE49-F238E27FC236}">
                <a16:creationId xmlns:a16="http://schemas.microsoft.com/office/drawing/2014/main" id="{04A03413-CE58-4F93-9841-F4BDE378C57B}"/>
              </a:ext>
            </a:extLst>
          </p:cNvPr>
          <p:cNvSpPr txBox="1"/>
          <p:nvPr/>
        </p:nvSpPr>
        <p:spPr>
          <a:xfrm>
            <a:off x="11701219" y="6263640"/>
            <a:ext cx="347472" cy="400110"/>
          </a:xfrm>
          <a:prstGeom prst="rect">
            <a:avLst/>
          </a:prstGeom>
          <a:noFill/>
        </p:spPr>
        <p:txBody>
          <a:bodyPr wrap="square" rtlCol="0">
            <a:spAutoFit/>
          </a:bodyPr>
          <a:lstStyle/>
          <a:p>
            <a:r>
              <a:rPr lang="fr-FR" sz="2000" b="1" dirty="0"/>
              <a:t>6</a:t>
            </a:r>
          </a:p>
        </p:txBody>
      </p:sp>
    </p:spTree>
    <p:extLst>
      <p:ext uri="{BB962C8B-B14F-4D97-AF65-F5344CB8AC3E}">
        <p14:creationId xmlns:p14="http://schemas.microsoft.com/office/powerpoint/2010/main" val="2624949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523220"/>
          </a:xfrm>
          <a:prstGeom prst="rect">
            <a:avLst/>
          </a:prstGeom>
          <a:noFill/>
        </p:spPr>
        <p:txBody>
          <a:bodyPr wrap="square" rtlCol="0">
            <a:spAutoFit/>
          </a:bodyPr>
          <a:lstStyle/>
          <a:p>
            <a:r>
              <a:rPr lang="fr-FR" sz="2800" b="1" dirty="0"/>
              <a:t>Classer les moyens de protection par catégorie : </a:t>
            </a:r>
            <a:r>
              <a:rPr lang="fr-FR" sz="2800" dirty="0"/>
              <a:t>barrière immatérielle</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9" name="Image 8">
            <a:extLst>
              <a:ext uri="{FF2B5EF4-FFF2-40B4-BE49-F238E27FC236}">
                <a16:creationId xmlns:a16="http://schemas.microsoft.com/office/drawing/2014/main" id="{6F4B2A58-57A1-45B4-96AC-2E2283E70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346" y="2013128"/>
            <a:ext cx="5016702" cy="4549043"/>
          </a:xfrm>
          <a:prstGeom prst="rect">
            <a:avLst/>
          </a:prstGeom>
        </p:spPr>
      </p:pic>
      <p:sp>
        <p:nvSpPr>
          <p:cNvPr id="12" name="ZoneTexte 11">
            <a:extLst>
              <a:ext uri="{FF2B5EF4-FFF2-40B4-BE49-F238E27FC236}">
                <a16:creationId xmlns:a16="http://schemas.microsoft.com/office/drawing/2014/main" id="{3B209851-CFB9-4DC2-A632-B30442025C94}"/>
              </a:ext>
            </a:extLst>
          </p:cNvPr>
          <p:cNvSpPr txBox="1"/>
          <p:nvPr/>
        </p:nvSpPr>
        <p:spPr>
          <a:xfrm>
            <a:off x="11558016" y="6263640"/>
            <a:ext cx="490675" cy="400110"/>
          </a:xfrm>
          <a:prstGeom prst="rect">
            <a:avLst/>
          </a:prstGeom>
          <a:noFill/>
        </p:spPr>
        <p:txBody>
          <a:bodyPr wrap="square" rtlCol="0">
            <a:spAutoFit/>
          </a:bodyPr>
          <a:lstStyle/>
          <a:p>
            <a:r>
              <a:rPr lang="fr-FR" sz="2000" b="1" dirty="0"/>
              <a:t>60</a:t>
            </a:r>
          </a:p>
        </p:txBody>
      </p:sp>
    </p:spTree>
    <p:extLst>
      <p:ext uri="{BB962C8B-B14F-4D97-AF65-F5344CB8AC3E}">
        <p14:creationId xmlns:p14="http://schemas.microsoft.com/office/powerpoint/2010/main" val="1774830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284219"/>
            <a:ext cx="11257045" cy="523220"/>
          </a:xfrm>
          <a:prstGeom prst="rect">
            <a:avLst/>
          </a:prstGeom>
          <a:noFill/>
        </p:spPr>
        <p:txBody>
          <a:bodyPr wrap="square" rtlCol="0">
            <a:spAutoFit/>
          </a:bodyPr>
          <a:lstStyle/>
          <a:p>
            <a:r>
              <a:rPr lang="fr-FR" sz="2800" b="1" dirty="0"/>
              <a:t>Classer les moyens de protection par catégorie : </a:t>
            </a:r>
            <a:r>
              <a:rPr lang="fr-FR" sz="2800" dirty="0"/>
              <a:t>barrière immatérielle</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2011680"/>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9" name="Image 8">
            <a:extLst>
              <a:ext uri="{FF2B5EF4-FFF2-40B4-BE49-F238E27FC236}">
                <a16:creationId xmlns:a16="http://schemas.microsoft.com/office/drawing/2014/main" id="{3484086B-C36B-4D8F-BA08-FA4E323E0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999016"/>
            <a:ext cx="3499399" cy="3173184"/>
          </a:xfrm>
          <a:prstGeom prst="rect">
            <a:avLst/>
          </a:prstGeom>
        </p:spPr>
      </p:pic>
      <p:sp>
        <p:nvSpPr>
          <p:cNvPr id="11" name="ZoneTexte 10">
            <a:extLst>
              <a:ext uri="{FF2B5EF4-FFF2-40B4-BE49-F238E27FC236}">
                <a16:creationId xmlns:a16="http://schemas.microsoft.com/office/drawing/2014/main" id="{540DCB94-51EE-4B9D-B522-DCC83DB44FD9}"/>
              </a:ext>
            </a:extLst>
          </p:cNvPr>
          <p:cNvSpPr txBox="1"/>
          <p:nvPr/>
        </p:nvSpPr>
        <p:spPr>
          <a:xfrm>
            <a:off x="11558016" y="6263640"/>
            <a:ext cx="490675" cy="400110"/>
          </a:xfrm>
          <a:prstGeom prst="rect">
            <a:avLst/>
          </a:prstGeom>
          <a:noFill/>
        </p:spPr>
        <p:txBody>
          <a:bodyPr wrap="square" rtlCol="0">
            <a:spAutoFit/>
          </a:bodyPr>
          <a:lstStyle/>
          <a:p>
            <a:r>
              <a:rPr lang="fr-FR" sz="2000" b="1" dirty="0"/>
              <a:t>61</a:t>
            </a:r>
          </a:p>
        </p:txBody>
      </p:sp>
    </p:spTree>
    <p:extLst>
      <p:ext uri="{BB962C8B-B14F-4D97-AF65-F5344CB8AC3E}">
        <p14:creationId xmlns:p14="http://schemas.microsoft.com/office/powerpoint/2010/main" val="14009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393947"/>
            <a:ext cx="11257045" cy="954107"/>
          </a:xfrm>
          <a:prstGeom prst="rect">
            <a:avLst/>
          </a:prstGeom>
          <a:noFill/>
        </p:spPr>
        <p:txBody>
          <a:bodyPr wrap="square" rtlCol="0">
            <a:spAutoFit/>
          </a:bodyPr>
          <a:lstStyle/>
          <a:p>
            <a:r>
              <a:rPr lang="fr-FR" sz="2800" b="1" dirty="0"/>
              <a:t>Classer les moyens de protection par catégorie : </a:t>
            </a:r>
            <a:r>
              <a:rPr lang="fr-FR" sz="2800" dirty="0"/>
              <a:t>système de retenue anti chute</a:t>
            </a:r>
          </a:p>
        </p:txBody>
      </p:sp>
      <p:sp>
        <p:nvSpPr>
          <p:cNvPr id="11" name="ZoneTexte 10">
            <a:extLst>
              <a:ext uri="{FF2B5EF4-FFF2-40B4-BE49-F238E27FC236}">
                <a16:creationId xmlns:a16="http://schemas.microsoft.com/office/drawing/2014/main" id="{2724058B-44B8-484D-86E5-58B4A725C3D3}"/>
              </a:ext>
            </a:extLst>
          </p:cNvPr>
          <p:cNvSpPr txBox="1"/>
          <p:nvPr/>
        </p:nvSpPr>
        <p:spPr>
          <a:xfrm>
            <a:off x="563046" y="2449072"/>
            <a:ext cx="3816930" cy="2308324"/>
          </a:xfrm>
          <a:prstGeom prst="rect">
            <a:avLst/>
          </a:prstGeom>
          <a:noFill/>
        </p:spPr>
        <p:txBody>
          <a:bodyPr wrap="square" rtlCol="0">
            <a:spAutoFit/>
          </a:bodyPr>
          <a:lstStyle/>
          <a:p>
            <a:r>
              <a:rPr lang="fr-FR" sz="3600" b="1" dirty="0"/>
              <a:t>Protection : </a:t>
            </a:r>
          </a:p>
          <a:p>
            <a:r>
              <a:rPr lang="fr-FR" sz="3600" dirty="0"/>
              <a:t>Intrinsèque ?</a:t>
            </a:r>
          </a:p>
          <a:p>
            <a:r>
              <a:rPr lang="fr-FR" sz="3600" dirty="0"/>
              <a:t>Collective ?</a:t>
            </a:r>
          </a:p>
          <a:p>
            <a:r>
              <a:rPr lang="fr-FR" sz="3600" dirty="0"/>
              <a:t>Individuelle ?</a:t>
            </a:r>
          </a:p>
        </p:txBody>
      </p:sp>
      <p:pic>
        <p:nvPicPr>
          <p:cNvPr id="10" name="Image 9">
            <a:extLst>
              <a:ext uri="{FF2B5EF4-FFF2-40B4-BE49-F238E27FC236}">
                <a16:creationId xmlns:a16="http://schemas.microsoft.com/office/drawing/2014/main" id="{BB173823-19EF-448C-BD08-A6532C1F5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432" y="1955712"/>
            <a:ext cx="4527384" cy="4527384"/>
          </a:xfrm>
          <a:prstGeom prst="rect">
            <a:avLst/>
          </a:prstGeom>
        </p:spPr>
      </p:pic>
      <p:sp>
        <p:nvSpPr>
          <p:cNvPr id="12" name="ZoneTexte 11">
            <a:extLst>
              <a:ext uri="{FF2B5EF4-FFF2-40B4-BE49-F238E27FC236}">
                <a16:creationId xmlns:a16="http://schemas.microsoft.com/office/drawing/2014/main" id="{69EFA65A-2C95-4E34-911B-392527E5DE53}"/>
              </a:ext>
            </a:extLst>
          </p:cNvPr>
          <p:cNvSpPr txBox="1"/>
          <p:nvPr/>
        </p:nvSpPr>
        <p:spPr>
          <a:xfrm>
            <a:off x="11558016" y="6263640"/>
            <a:ext cx="490675" cy="400110"/>
          </a:xfrm>
          <a:prstGeom prst="rect">
            <a:avLst/>
          </a:prstGeom>
          <a:noFill/>
        </p:spPr>
        <p:txBody>
          <a:bodyPr wrap="square" rtlCol="0">
            <a:spAutoFit/>
          </a:bodyPr>
          <a:lstStyle/>
          <a:p>
            <a:r>
              <a:rPr lang="fr-FR" sz="2000" b="1" dirty="0"/>
              <a:t>62</a:t>
            </a:r>
          </a:p>
        </p:txBody>
      </p:sp>
    </p:spTree>
    <p:extLst>
      <p:ext uri="{BB962C8B-B14F-4D97-AF65-F5344CB8AC3E}">
        <p14:creationId xmlns:p14="http://schemas.microsoft.com/office/powerpoint/2010/main" val="147454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2847866" y="621078"/>
            <a:ext cx="878054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 Application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228601" y="1284219"/>
            <a:ext cx="11834894" cy="523220"/>
          </a:xfrm>
          <a:prstGeom prst="rect">
            <a:avLst/>
          </a:prstGeom>
          <a:noFill/>
        </p:spPr>
        <p:txBody>
          <a:bodyPr wrap="square" rtlCol="0">
            <a:spAutoFit/>
          </a:bodyPr>
          <a:lstStyle/>
          <a:p>
            <a:r>
              <a:rPr lang="fr-FR" sz="2800" b="1" dirty="0"/>
              <a:t>Classer les moyens de protection par catégorie : </a:t>
            </a:r>
            <a:r>
              <a:rPr lang="fr-FR" sz="2800" dirty="0"/>
              <a:t>système de retenue anti chute</a:t>
            </a:r>
          </a:p>
        </p:txBody>
      </p:sp>
      <p:graphicFrame>
        <p:nvGraphicFramePr>
          <p:cNvPr id="7" name="Tableau 7">
            <a:extLst>
              <a:ext uri="{FF2B5EF4-FFF2-40B4-BE49-F238E27FC236}">
                <a16:creationId xmlns:a16="http://schemas.microsoft.com/office/drawing/2014/main" id="{40B1BCC4-C64E-4006-9AAC-5A2B2123C1E6}"/>
              </a:ext>
            </a:extLst>
          </p:cNvPr>
          <p:cNvGraphicFramePr>
            <a:graphicFrameLocks noGrp="1"/>
          </p:cNvGraphicFramePr>
          <p:nvPr/>
        </p:nvGraphicFramePr>
        <p:xfrm>
          <a:off x="632460" y="2011680"/>
          <a:ext cx="10927080" cy="4498848"/>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151742963"/>
                    </a:ext>
                  </a:extLst>
                </a:gridCol>
                <a:gridCol w="3642360">
                  <a:extLst>
                    <a:ext uri="{9D8B030D-6E8A-4147-A177-3AD203B41FA5}">
                      <a16:colId xmlns:a16="http://schemas.microsoft.com/office/drawing/2014/main" val="436297105"/>
                    </a:ext>
                  </a:extLst>
                </a:gridCol>
                <a:gridCol w="3642360">
                  <a:extLst>
                    <a:ext uri="{9D8B030D-6E8A-4147-A177-3AD203B41FA5}">
                      <a16:colId xmlns:a16="http://schemas.microsoft.com/office/drawing/2014/main" val="3008951231"/>
                    </a:ext>
                  </a:extLst>
                </a:gridCol>
              </a:tblGrid>
              <a:tr h="621792">
                <a:tc>
                  <a:txBody>
                    <a:bodyPr/>
                    <a:lstStyle/>
                    <a:p>
                      <a:pPr algn="ctr"/>
                      <a:r>
                        <a:rPr lang="fr-FR" sz="2400" dirty="0"/>
                        <a:t>Protection intrinsèque</a:t>
                      </a:r>
                    </a:p>
                  </a:txBody>
                  <a:tcPr/>
                </a:tc>
                <a:tc>
                  <a:txBody>
                    <a:bodyPr/>
                    <a:lstStyle/>
                    <a:p>
                      <a:pPr algn="ctr"/>
                      <a:r>
                        <a:rPr lang="fr-FR" sz="2400" dirty="0"/>
                        <a:t>Protection collective</a:t>
                      </a:r>
                    </a:p>
                  </a:txBody>
                  <a:tcPr/>
                </a:tc>
                <a:tc>
                  <a:txBody>
                    <a:bodyPr/>
                    <a:lstStyle/>
                    <a:p>
                      <a:pPr algn="ctr"/>
                      <a:r>
                        <a:rPr lang="fr-FR" sz="2400" dirty="0"/>
                        <a:t>Protection individuelle</a:t>
                      </a:r>
                    </a:p>
                  </a:txBody>
                  <a:tcPr/>
                </a:tc>
                <a:extLst>
                  <a:ext uri="{0D108BD9-81ED-4DB2-BD59-A6C34878D82A}">
                    <a16:rowId xmlns:a16="http://schemas.microsoft.com/office/drawing/2014/main" val="2039173891"/>
                  </a:ext>
                </a:extLst>
              </a:tr>
              <a:tr h="3877056">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50201967"/>
                  </a:ext>
                </a:extLst>
              </a:tr>
            </a:tbl>
          </a:graphicData>
        </a:graphic>
      </p:graphicFrame>
      <p:pic>
        <p:nvPicPr>
          <p:cNvPr id="10" name="Image 9">
            <a:extLst>
              <a:ext uri="{FF2B5EF4-FFF2-40B4-BE49-F238E27FC236}">
                <a16:creationId xmlns:a16="http://schemas.microsoft.com/office/drawing/2014/main" id="{758A23D0-E4C9-4194-9FCA-BCDBF1F5C72B}"/>
              </a:ext>
            </a:extLst>
          </p:cNvPr>
          <p:cNvPicPr>
            <a:picLocks noChangeAspect="1"/>
          </p:cNvPicPr>
          <p:nvPr/>
        </p:nvPicPr>
        <p:blipFill rotWithShape="1">
          <a:blip r:embed="rId3">
            <a:extLst>
              <a:ext uri="{28A0092B-C50C-407E-A947-70E740481C1C}">
                <a14:useLocalDpi xmlns:a14="http://schemas.microsoft.com/office/drawing/2010/main" val="0"/>
              </a:ext>
            </a:extLst>
          </a:blip>
          <a:srcRect l="7351" r="6417"/>
          <a:stretch/>
        </p:blipFill>
        <p:spPr>
          <a:xfrm>
            <a:off x="8119872" y="2718524"/>
            <a:ext cx="3209544" cy="3722003"/>
          </a:xfrm>
          <a:prstGeom prst="rect">
            <a:avLst/>
          </a:prstGeom>
        </p:spPr>
      </p:pic>
      <p:sp>
        <p:nvSpPr>
          <p:cNvPr id="11" name="ZoneTexte 10">
            <a:extLst>
              <a:ext uri="{FF2B5EF4-FFF2-40B4-BE49-F238E27FC236}">
                <a16:creationId xmlns:a16="http://schemas.microsoft.com/office/drawing/2014/main" id="{7459B0D2-BC75-4B40-881E-C361455C9BFE}"/>
              </a:ext>
            </a:extLst>
          </p:cNvPr>
          <p:cNvSpPr txBox="1"/>
          <p:nvPr/>
        </p:nvSpPr>
        <p:spPr>
          <a:xfrm>
            <a:off x="11558016" y="6263640"/>
            <a:ext cx="490675" cy="400110"/>
          </a:xfrm>
          <a:prstGeom prst="rect">
            <a:avLst/>
          </a:prstGeom>
          <a:noFill/>
        </p:spPr>
        <p:txBody>
          <a:bodyPr wrap="square" rtlCol="0">
            <a:spAutoFit/>
          </a:bodyPr>
          <a:lstStyle/>
          <a:p>
            <a:r>
              <a:rPr lang="fr-FR" sz="2000" b="1" dirty="0"/>
              <a:t>63</a:t>
            </a:r>
          </a:p>
        </p:txBody>
      </p:sp>
    </p:spTree>
    <p:extLst>
      <p:ext uri="{BB962C8B-B14F-4D97-AF65-F5344CB8AC3E}">
        <p14:creationId xmlns:p14="http://schemas.microsoft.com/office/powerpoint/2010/main" val="1091013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4278869" y="722096"/>
            <a:ext cx="5293757"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RISQUES LES PLUS COURANTS:</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ZoneTexte 5">
            <a:extLst>
              <a:ext uri="{FF2B5EF4-FFF2-40B4-BE49-F238E27FC236}">
                <a16:creationId xmlns:a16="http://schemas.microsoft.com/office/drawing/2014/main" id="{F4D6481C-7C33-465E-AD62-62417F2603EB}"/>
              </a:ext>
            </a:extLst>
          </p:cNvPr>
          <p:cNvSpPr txBox="1"/>
          <p:nvPr/>
        </p:nvSpPr>
        <p:spPr>
          <a:xfrm>
            <a:off x="444173" y="1485387"/>
            <a:ext cx="11369875" cy="3046988"/>
          </a:xfrm>
          <a:prstGeom prst="rect">
            <a:avLst/>
          </a:prstGeom>
          <a:noFill/>
        </p:spPr>
        <p:txBody>
          <a:bodyPr wrap="square" rtlCol="0">
            <a:spAutoFit/>
          </a:bodyPr>
          <a:lstStyle/>
          <a:p>
            <a:r>
              <a:rPr lang="fr-FR" sz="3200" b="1" dirty="0"/>
              <a:t>Parmi les risques principaux rencontrés en entreprise : </a:t>
            </a:r>
            <a:br>
              <a:rPr lang="fr-FR" sz="3200" b="1" dirty="0"/>
            </a:br>
            <a:r>
              <a:rPr lang="fr-FR" sz="3200" b="1" dirty="0"/>
              <a:t>- </a:t>
            </a:r>
            <a:r>
              <a:rPr lang="fr-FR" sz="3200" dirty="0"/>
              <a:t>le bruit</a:t>
            </a:r>
            <a:br>
              <a:rPr lang="fr-FR" sz="3200" dirty="0"/>
            </a:br>
            <a:r>
              <a:rPr lang="fr-FR" sz="3200" dirty="0"/>
              <a:t>- les chutes</a:t>
            </a:r>
            <a:br>
              <a:rPr lang="fr-FR" sz="3200" dirty="0"/>
            </a:br>
            <a:r>
              <a:rPr lang="fr-FR" sz="3200" dirty="0"/>
              <a:t>- le risque mécanique </a:t>
            </a:r>
            <a:br>
              <a:rPr lang="fr-FR" sz="3200" dirty="0"/>
            </a:br>
            <a:r>
              <a:rPr lang="fr-FR" sz="3200" dirty="0"/>
              <a:t>- le risque chimique </a:t>
            </a:r>
            <a:br>
              <a:rPr lang="fr-FR" sz="3200" dirty="0"/>
            </a:br>
            <a:r>
              <a:rPr lang="fr-FR" sz="3200" dirty="0"/>
              <a:t>- le risque électrique</a:t>
            </a:r>
          </a:p>
        </p:txBody>
      </p:sp>
      <p:sp>
        <p:nvSpPr>
          <p:cNvPr id="9" name="ZoneTexte 8">
            <a:extLst>
              <a:ext uri="{FF2B5EF4-FFF2-40B4-BE49-F238E27FC236}">
                <a16:creationId xmlns:a16="http://schemas.microsoft.com/office/drawing/2014/main" id="{1BAC8DCE-8B94-49EE-ACB2-0041F1053D8E}"/>
              </a:ext>
            </a:extLst>
          </p:cNvPr>
          <p:cNvSpPr txBox="1"/>
          <p:nvPr/>
        </p:nvSpPr>
        <p:spPr>
          <a:xfrm>
            <a:off x="11558016" y="6263640"/>
            <a:ext cx="490675" cy="400110"/>
          </a:xfrm>
          <a:prstGeom prst="rect">
            <a:avLst/>
          </a:prstGeom>
          <a:noFill/>
        </p:spPr>
        <p:txBody>
          <a:bodyPr wrap="square" rtlCol="0">
            <a:spAutoFit/>
          </a:bodyPr>
          <a:lstStyle/>
          <a:p>
            <a:r>
              <a:rPr lang="fr-FR" sz="2000" b="1" dirty="0"/>
              <a:t>64</a:t>
            </a:r>
          </a:p>
        </p:txBody>
      </p:sp>
    </p:spTree>
    <p:extLst>
      <p:ext uri="{BB962C8B-B14F-4D97-AF65-F5344CB8AC3E}">
        <p14:creationId xmlns:p14="http://schemas.microsoft.com/office/powerpoint/2010/main" val="2259027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4278869" y="722096"/>
            <a:ext cx="1686680"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 BRUIT </a:t>
            </a:r>
            <a:r>
              <a:rPr kumimoji="0" lang="fr-FR" sz="2800" b="1" i="0" u="sng" strike="noStrike" kern="1200" cap="none" spc="0" normalizeH="0" noProof="0" dirty="0">
                <a:ln>
                  <a:noFill/>
                </a:ln>
                <a:solidFill>
                  <a:srgbClr val="0070C0"/>
                </a:solidFill>
                <a:effectLst/>
                <a:uLnTx/>
                <a:uFillTx/>
                <a:latin typeface="Calibri"/>
                <a:ea typeface="Calibri"/>
                <a:cs typeface="Times New Roman"/>
              </a:rPr>
              <a:t>:</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10" name="Rectangle 9">
            <a:extLst>
              <a:ext uri="{FF2B5EF4-FFF2-40B4-BE49-F238E27FC236}">
                <a16:creationId xmlns:a16="http://schemas.microsoft.com/office/drawing/2014/main" id="{BBD62A50-31E7-4EA0-B13D-970CAC4A0F31}"/>
              </a:ext>
            </a:extLst>
          </p:cNvPr>
          <p:cNvSpPr/>
          <p:nvPr/>
        </p:nvSpPr>
        <p:spPr>
          <a:xfrm>
            <a:off x="618744" y="1293010"/>
            <a:ext cx="10954512" cy="1384995"/>
          </a:xfrm>
          <a:prstGeom prst="rect">
            <a:avLst/>
          </a:prstGeom>
        </p:spPr>
        <p:txBody>
          <a:bodyPr wrap="square">
            <a:spAutoFit/>
          </a:bodyPr>
          <a:lstStyle/>
          <a:p>
            <a:r>
              <a:rPr lang="fr-FR" sz="2800" b="1" dirty="0">
                <a:solidFill>
                  <a:srgbClr val="000000"/>
                </a:solidFill>
                <a:latin typeface="sans_serif_webfont"/>
              </a:rPr>
              <a:t>Les sons sont des vibrations de l'air </a:t>
            </a:r>
            <a:r>
              <a:rPr lang="fr-FR" sz="2800" dirty="0">
                <a:solidFill>
                  <a:srgbClr val="000000"/>
                </a:solidFill>
                <a:latin typeface="sans_serif_webfont"/>
              </a:rPr>
              <a:t>qui se propagent sous la forme d’ondes acoustiques. L’acousticien s’intéresse à leur amplitude mesurée en décibel (dB) et à leur fréquence, exprimée en Hertz (Hz).</a:t>
            </a:r>
            <a:endParaRPr lang="fr-FR" sz="2800" dirty="0"/>
          </a:p>
        </p:txBody>
      </p:sp>
      <p:sp>
        <p:nvSpPr>
          <p:cNvPr id="11" name="Rectangle 10">
            <a:extLst>
              <a:ext uri="{FF2B5EF4-FFF2-40B4-BE49-F238E27FC236}">
                <a16:creationId xmlns:a16="http://schemas.microsoft.com/office/drawing/2014/main" id="{414F5BA1-753F-456D-AC14-6FD1584AF7F2}"/>
              </a:ext>
            </a:extLst>
          </p:cNvPr>
          <p:cNvSpPr/>
          <p:nvPr/>
        </p:nvSpPr>
        <p:spPr>
          <a:xfrm>
            <a:off x="618744" y="2970575"/>
            <a:ext cx="8738616" cy="954107"/>
          </a:xfrm>
          <a:prstGeom prst="rect">
            <a:avLst/>
          </a:prstGeom>
        </p:spPr>
        <p:txBody>
          <a:bodyPr wrap="square">
            <a:spAutoFit/>
          </a:bodyPr>
          <a:lstStyle/>
          <a:p>
            <a:r>
              <a:rPr lang="fr-FR" sz="2800" dirty="0">
                <a:solidFill>
                  <a:srgbClr val="000000"/>
                </a:solidFill>
                <a:latin typeface="sans_serif_webfont"/>
              </a:rPr>
              <a:t>• Vibrations rapides = fréquence élevée = son aigu</a:t>
            </a:r>
            <a:r>
              <a:rPr lang="fr-FR" sz="2800" dirty="0"/>
              <a:t/>
            </a:r>
            <a:br>
              <a:rPr lang="fr-FR" sz="2800" dirty="0"/>
            </a:br>
            <a:r>
              <a:rPr lang="fr-FR" sz="2800" dirty="0">
                <a:solidFill>
                  <a:srgbClr val="000000"/>
                </a:solidFill>
                <a:latin typeface="sans_serif_webfont"/>
              </a:rPr>
              <a:t>• Vibrations lentes = fréquence faible = son grave</a:t>
            </a:r>
            <a:endParaRPr lang="fr-FR" sz="2800" dirty="0"/>
          </a:p>
        </p:txBody>
      </p:sp>
      <p:graphicFrame>
        <p:nvGraphicFramePr>
          <p:cNvPr id="12" name="Tableau 11">
            <a:extLst>
              <a:ext uri="{FF2B5EF4-FFF2-40B4-BE49-F238E27FC236}">
                <a16:creationId xmlns:a16="http://schemas.microsoft.com/office/drawing/2014/main" id="{FA08FD07-F09E-4431-99EC-8282566AEF9F}"/>
              </a:ext>
            </a:extLst>
          </p:cNvPr>
          <p:cNvGraphicFramePr>
            <a:graphicFrameLocks noGrp="1"/>
          </p:cNvGraphicFramePr>
          <p:nvPr>
            <p:extLst>
              <p:ext uri="{D42A27DB-BD31-4B8C-83A1-F6EECF244321}">
                <p14:modId xmlns:p14="http://schemas.microsoft.com/office/powerpoint/2010/main" val="2422585998"/>
              </p:ext>
            </p:extLst>
          </p:nvPr>
        </p:nvGraphicFramePr>
        <p:xfrm>
          <a:off x="658369" y="4043775"/>
          <a:ext cx="10875262" cy="2308860"/>
        </p:xfrm>
        <a:graphic>
          <a:graphicData uri="http://schemas.openxmlformats.org/drawingml/2006/table">
            <a:tbl>
              <a:tblPr/>
              <a:tblGrid>
                <a:gridCol w="1742746">
                  <a:extLst>
                    <a:ext uri="{9D8B030D-6E8A-4147-A177-3AD203B41FA5}">
                      <a16:colId xmlns:a16="http://schemas.microsoft.com/office/drawing/2014/main" val="3839387158"/>
                    </a:ext>
                  </a:extLst>
                </a:gridCol>
                <a:gridCol w="7323989">
                  <a:extLst>
                    <a:ext uri="{9D8B030D-6E8A-4147-A177-3AD203B41FA5}">
                      <a16:colId xmlns:a16="http://schemas.microsoft.com/office/drawing/2014/main" val="957775301"/>
                    </a:ext>
                  </a:extLst>
                </a:gridCol>
                <a:gridCol w="1808527">
                  <a:extLst>
                    <a:ext uri="{9D8B030D-6E8A-4147-A177-3AD203B41FA5}">
                      <a16:colId xmlns:a16="http://schemas.microsoft.com/office/drawing/2014/main" val="202194392"/>
                    </a:ext>
                  </a:extLst>
                </a:gridCol>
              </a:tblGrid>
              <a:tr h="0">
                <a:tc gridSpan="3">
                  <a:txBody>
                    <a:bodyPr/>
                    <a:lstStyle/>
                    <a:p>
                      <a:pPr algn="ctr" fontAlgn="base"/>
                      <a:r>
                        <a:rPr lang="fr-FR" sz="2400" b="1" cap="all" dirty="0">
                          <a:solidFill>
                            <a:srgbClr val="E5E5E5"/>
                          </a:solidFill>
                          <a:effectLst/>
                          <a:latin typeface="inherit"/>
                        </a:rPr>
                        <a:t>ÉCHELLE DES FRÉQUENCES SONORES</a:t>
                      </a:r>
                    </a:p>
                  </a:txBody>
                  <a:tcPr marL="99060" marR="99060" marT="60960" marB="6858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F0A6B2"/>
                      </a:solidFill>
                      <a:prstDash val="solid"/>
                      <a:round/>
                      <a:headEnd type="none" w="med" len="med"/>
                      <a:tailEnd type="none" w="med" len="med"/>
                    </a:lnT>
                    <a:lnB w="7620" cap="flat" cmpd="sng" algn="ctr">
                      <a:solidFill>
                        <a:srgbClr val="A04C8D"/>
                      </a:solidFill>
                      <a:prstDash val="solid"/>
                      <a:round/>
                      <a:headEnd type="none" w="med" len="med"/>
                      <a:tailEnd type="none" w="med" len="med"/>
                    </a:lnB>
                    <a:solidFill>
                      <a:srgbClr val="3C3C3C"/>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66903267"/>
                  </a:ext>
                </a:extLst>
              </a:tr>
              <a:tr h="0">
                <a:tc>
                  <a:txBody>
                    <a:bodyPr/>
                    <a:lstStyle/>
                    <a:p>
                      <a:pPr algn="ctr" fontAlgn="base"/>
                      <a:r>
                        <a:rPr lang="fr-FR" sz="2400" b="1" cap="all" dirty="0">
                          <a:solidFill>
                            <a:srgbClr val="E5E5E5"/>
                          </a:solidFill>
                          <a:effectLst/>
                          <a:latin typeface="inherit"/>
                        </a:rPr>
                        <a:t>INFRASONS</a:t>
                      </a:r>
                    </a:p>
                  </a:txBody>
                  <a:tcPr marL="99060" marR="99060" marT="60960" marB="6858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A04C8D"/>
                      </a:solidFill>
                      <a:prstDash val="solid"/>
                      <a:round/>
                      <a:headEnd type="none" w="med" len="med"/>
                      <a:tailEnd type="none" w="med" len="med"/>
                    </a:lnT>
                    <a:lnB>
                      <a:noFill/>
                    </a:lnB>
                    <a:solidFill>
                      <a:srgbClr val="3C3C3C"/>
                    </a:solidFill>
                  </a:tcPr>
                </a:tc>
                <a:tc>
                  <a:txBody>
                    <a:bodyPr/>
                    <a:lstStyle/>
                    <a:p>
                      <a:pPr algn="ctr" fontAlgn="base"/>
                      <a:r>
                        <a:rPr lang="fr-FR" sz="2400" b="1" cap="all" dirty="0">
                          <a:solidFill>
                            <a:srgbClr val="E5E5E5"/>
                          </a:solidFill>
                          <a:effectLst/>
                          <a:latin typeface="inherit"/>
                        </a:rPr>
                        <a:t>SONS AUDIBLES (PAR L'HOMME)</a:t>
                      </a:r>
                    </a:p>
                  </a:txBody>
                  <a:tcPr marL="99060" marR="99060" marT="60960" marB="6858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A04C8D"/>
                      </a:solidFill>
                      <a:prstDash val="solid"/>
                      <a:round/>
                      <a:headEnd type="none" w="med" len="med"/>
                      <a:tailEnd type="none" w="med" len="med"/>
                    </a:lnT>
                    <a:lnB>
                      <a:noFill/>
                    </a:lnB>
                    <a:solidFill>
                      <a:srgbClr val="3C3C3C"/>
                    </a:solidFill>
                  </a:tcPr>
                </a:tc>
                <a:tc>
                  <a:txBody>
                    <a:bodyPr/>
                    <a:lstStyle/>
                    <a:p>
                      <a:pPr algn="ctr" fontAlgn="base"/>
                      <a:r>
                        <a:rPr lang="fr-FR" sz="2400" b="1" cap="all">
                          <a:solidFill>
                            <a:srgbClr val="E5E5E5"/>
                          </a:solidFill>
                          <a:effectLst/>
                          <a:latin typeface="inherit"/>
                        </a:rPr>
                        <a:t>ULTRASONS</a:t>
                      </a:r>
                    </a:p>
                  </a:txBody>
                  <a:tcPr marL="99060" marR="99060" marT="60960" marB="6858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A04C8D"/>
                      </a:solidFill>
                      <a:prstDash val="solid"/>
                      <a:round/>
                      <a:headEnd type="none" w="med" len="med"/>
                      <a:tailEnd type="none" w="med" len="med"/>
                    </a:lnT>
                    <a:lnB>
                      <a:noFill/>
                    </a:lnB>
                    <a:solidFill>
                      <a:srgbClr val="3C3C3C"/>
                    </a:solidFill>
                  </a:tcPr>
                </a:tc>
                <a:extLst>
                  <a:ext uri="{0D108BD9-81ED-4DB2-BD59-A6C34878D82A}">
                    <a16:rowId xmlns:a16="http://schemas.microsoft.com/office/drawing/2014/main" val="615199967"/>
                  </a:ext>
                </a:extLst>
              </a:tr>
              <a:tr h="0">
                <a:tc>
                  <a:txBody>
                    <a:bodyPr/>
                    <a:lstStyle/>
                    <a:p>
                      <a:pPr algn="ctr" fontAlgn="base"/>
                      <a:r>
                        <a:rPr lang="fr-FR" sz="2400">
                          <a:effectLst/>
                          <a:latin typeface="inherit"/>
                        </a:rPr>
                        <a:t>&lt; 20 Hz</a:t>
                      </a:r>
                    </a:p>
                  </a:txBody>
                  <a:tcPr marL="99060" marR="99060" marT="114300" marB="106680">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a:noFill/>
                    </a:lnT>
                    <a:lnB>
                      <a:noFill/>
                    </a:lnB>
                    <a:solidFill>
                      <a:srgbClr val="FFFFFF"/>
                    </a:solidFill>
                  </a:tcPr>
                </a:tc>
                <a:tc>
                  <a:txBody>
                    <a:bodyPr/>
                    <a:lstStyle/>
                    <a:p>
                      <a:pPr algn="ctr" fontAlgn="base"/>
                      <a:r>
                        <a:rPr lang="fr-FR" sz="2400" dirty="0">
                          <a:effectLst/>
                          <a:latin typeface="inherit"/>
                        </a:rPr>
                        <a:t>20 à 20 000 Hz</a:t>
                      </a:r>
                      <a:br>
                        <a:rPr lang="fr-FR" sz="2400" dirty="0">
                          <a:effectLst/>
                          <a:latin typeface="inherit"/>
                        </a:rPr>
                      </a:br>
                      <a:r>
                        <a:rPr lang="fr-FR" sz="2400" dirty="0">
                          <a:effectLst/>
                          <a:latin typeface="inherit"/>
                        </a:rPr>
                        <a:t>Dont les fréquences de la parole : 100 à 6 000 Hz</a:t>
                      </a:r>
                    </a:p>
                  </a:txBody>
                  <a:tcPr marL="99060" marR="99060" marT="114300" marB="106680">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a:noFill/>
                    </a:lnT>
                    <a:lnB>
                      <a:noFill/>
                    </a:lnB>
                    <a:solidFill>
                      <a:srgbClr val="FFFFFF"/>
                    </a:solidFill>
                  </a:tcPr>
                </a:tc>
                <a:tc>
                  <a:txBody>
                    <a:bodyPr/>
                    <a:lstStyle/>
                    <a:p>
                      <a:pPr algn="ctr" fontAlgn="base"/>
                      <a:r>
                        <a:rPr lang="fr-FR" sz="2400" dirty="0">
                          <a:effectLst/>
                          <a:latin typeface="inherit"/>
                        </a:rPr>
                        <a:t>&gt; 20 000 Hz</a:t>
                      </a:r>
                    </a:p>
                  </a:txBody>
                  <a:tcPr marL="99060" marR="99060" marT="114300" marB="106680">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9009821"/>
                  </a:ext>
                </a:extLst>
              </a:tr>
            </a:tbl>
          </a:graphicData>
        </a:graphic>
      </p:graphicFrame>
      <p:sp>
        <p:nvSpPr>
          <p:cNvPr id="13" name="ZoneTexte 12">
            <a:extLst>
              <a:ext uri="{FF2B5EF4-FFF2-40B4-BE49-F238E27FC236}">
                <a16:creationId xmlns:a16="http://schemas.microsoft.com/office/drawing/2014/main" id="{80ACEC09-B02E-4836-98FF-4EAEFA0B6A09}"/>
              </a:ext>
            </a:extLst>
          </p:cNvPr>
          <p:cNvSpPr txBox="1"/>
          <p:nvPr/>
        </p:nvSpPr>
        <p:spPr>
          <a:xfrm>
            <a:off x="11558016" y="6263640"/>
            <a:ext cx="490675" cy="400110"/>
          </a:xfrm>
          <a:prstGeom prst="rect">
            <a:avLst/>
          </a:prstGeom>
          <a:noFill/>
        </p:spPr>
        <p:txBody>
          <a:bodyPr wrap="square" rtlCol="0">
            <a:spAutoFit/>
          </a:bodyPr>
          <a:lstStyle/>
          <a:p>
            <a:r>
              <a:rPr lang="fr-FR" sz="2000" b="1" dirty="0"/>
              <a:t>65</a:t>
            </a:r>
          </a:p>
        </p:txBody>
      </p:sp>
    </p:spTree>
    <p:extLst>
      <p:ext uri="{BB962C8B-B14F-4D97-AF65-F5344CB8AC3E}">
        <p14:creationId xmlns:p14="http://schemas.microsoft.com/office/powerpoint/2010/main" val="2010965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02450-F125-41B8-B4B5-4DF168239C33}"/>
              </a:ext>
            </a:extLst>
          </p:cNvPr>
          <p:cNvSpPr/>
          <p:nvPr/>
        </p:nvSpPr>
        <p:spPr>
          <a:xfrm>
            <a:off x="442572" y="1363017"/>
            <a:ext cx="11362331" cy="5262979"/>
          </a:xfrm>
          <a:prstGeom prst="rect">
            <a:avLst/>
          </a:prstGeom>
        </p:spPr>
        <p:txBody>
          <a:bodyPr wrap="square">
            <a:spAutoFit/>
          </a:bodyPr>
          <a:lstStyle/>
          <a:p>
            <a:pPr fontAlgn="base"/>
            <a:r>
              <a:rPr lang="fr-FR" sz="2400" dirty="0">
                <a:solidFill>
                  <a:srgbClr val="000000"/>
                </a:solidFill>
                <a:latin typeface="inherit"/>
              </a:rPr>
              <a:t>On parle de bruit lorsqu'un son ou un ensemble de sons est perçu comme gênant. Cela en fait une notion subjective : le même son peut être utile, agréable ou gênant selon qui l'entend et à quel moment. Au-delà d'une certaine limite (niveau sonore très élevé), tous les sons sont gênants voire dangereux, même les sons agréables comme la musique.</a:t>
            </a:r>
          </a:p>
          <a:p>
            <a:pPr fontAlgn="base"/>
            <a:r>
              <a:rPr lang="fr-FR" sz="2400" b="1" u="sng" dirty="0">
                <a:latin typeface="pt_sans"/>
              </a:rPr>
              <a:t>Le niveau sonore</a:t>
            </a:r>
          </a:p>
          <a:p>
            <a:pPr fontAlgn="base"/>
            <a:r>
              <a:rPr lang="fr-FR" sz="2400" dirty="0">
                <a:solidFill>
                  <a:srgbClr val="000000"/>
                </a:solidFill>
                <a:latin typeface="inherit"/>
              </a:rPr>
              <a:t>On mesure physiquement le niveau du bruit en </a:t>
            </a:r>
            <a:r>
              <a:rPr lang="fr-FR" sz="2400" b="1" dirty="0">
                <a:solidFill>
                  <a:srgbClr val="000000"/>
                </a:solidFill>
                <a:latin typeface="inherit"/>
              </a:rPr>
              <a:t>décibels</a:t>
            </a:r>
            <a:r>
              <a:rPr lang="fr-FR" sz="2400" dirty="0">
                <a:solidFill>
                  <a:srgbClr val="000000"/>
                </a:solidFill>
                <a:latin typeface="inherit"/>
              </a:rPr>
              <a:t>.</a:t>
            </a:r>
            <a:br>
              <a:rPr lang="fr-FR" sz="2400" dirty="0">
                <a:solidFill>
                  <a:srgbClr val="000000"/>
                </a:solidFill>
                <a:latin typeface="inherit"/>
              </a:rPr>
            </a:br>
            <a:r>
              <a:rPr lang="fr-FR" sz="2400" dirty="0">
                <a:solidFill>
                  <a:srgbClr val="000000"/>
                </a:solidFill>
                <a:latin typeface="inherit"/>
              </a:rPr>
              <a:t>Pour prendre en compte le niveau réellement perçu par l'oreille, on utilise le </a:t>
            </a:r>
            <a:r>
              <a:rPr lang="fr-FR" sz="2400" b="1" dirty="0">
                <a:solidFill>
                  <a:srgbClr val="000000"/>
                </a:solidFill>
                <a:latin typeface="inherit"/>
              </a:rPr>
              <a:t>décibel pondéré A</a:t>
            </a:r>
            <a:r>
              <a:rPr lang="fr-FR" sz="2400" dirty="0">
                <a:solidFill>
                  <a:srgbClr val="000000"/>
                </a:solidFill>
                <a:latin typeface="inherit"/>
              </a:rPr>
              <a:t>, dont l'abréviation est </a:t>
            </a:r>
            <a:r>
              <a:rPr lang="fr-FR" sz="2400" b="1" dirty="0">
                <a:solidFill>
                  <a:srgbClr val="000000"/>
                </a:solidFill>
                <a:latin typeface="inherit"/>
              </a:rPr>
              <a:t>dB(A)</a:t>
            </a:r>
            <a:r>
              <a:rPr lang="fr-FR" sz="2400" dirty="0">
                <a:solidFill>
                  <a:srgbClr val="000000"/>
                </a:solidFill>
                <a:latin typeface="inherit"/>
              </a:rPr>
              <a:t>.</a:t>
            </a:r>
            <a:br>
              <a:rPr lang="fr-FR" sz="2400" dirty="0">
                <a:solidFill>
                  <a:srgbClr val="000000"/>
                </a:solidFill>
                <a:latin typeface="inherit"/>
              </a:rPr>
            </a:br>
            <a:r>
              <a:rPr lang="fr-FR" sz="2400" dirty="0">
                <a:solidFill>
                  <a:srgbClr val="000000"/>
                </a:solidFill>
                <a:latin typeface="inherit"/>
              </a:rPr>
              <a:t> </a:t>
            </a:r>
          </a:p>
          <a:p>
            <a:pPr fontAlgn="t">
              <a:buFont typeface="Arial" panose="020B0604020202020204" pitchFamily="34" charset="0"/>
              <a:buChar char="•"/>
            </a:pPr>
            <a:r>
              <a:rPr lang="fr-FR" sz="2400" dirty="0">
                <a:solidFill>
                  <a:srgbClr val="000000"/>
                </a:solidFill>
                <a:latin typeface="inherit"/>
              </a:rPr>
              <a:t>0 dB(A) = bruit le plus faible qu'une oreille (humaine) peut percevoir</a:t>
            </a:r>
          </a:p>
          <a:p>
            <a:pPr fontAlgn="t">
              <a:buFont typeface="Arial" panose="020B0604020202020204" pitchFamily="34" charset="0"/>
              <a:buChar char="•"/>
            </a:pPr>
            <a:r>
              <a:rPr lang="fr-FR" sz="2400" dirty="0">
                <a:solidFill>
                  <a:srgbClr val="000000"/>
                </a:solidFill>
                <a:latin typeface="inherit"/>
              </a:rPr>
              <a:t>50 dB(A) = niveau habituel de conversation</a:t>
            </a:r>
          </a:p>
          <a:p>
            <a:pPr fontAlgn="t">
              <a:buFont typeface="Arial" panose="020B0604020202020204" pitchFamily="34" charset="0"/>
              <a:buChar char="•"/>
            </a:pPr>
            <a:r>
              <a:rPr lang="fr-FR" sz="2400" b="1" dirty="0">
                <a:solidFill>
                  <a:srgbClr val="000000"/>
                </a:solidFill>
                <a:latin typeface="inherit"/>
              </a:rPr>
              <a:t>80 dB(A) = seuil de nocivité</a:t>
            </a:r>
            <a:r>
              <a:rPr lang="fr-FR" sz="2400" dirty="0">
                <a:solidFill>
                  <a:srgbClr val="000000"/>
                </a:solidFill>
                <a:latin typeface="inherit"/>
              </a:rPr>
              <a:t> (pour une exposition de 8h/j)</a:t>
            </a:r>
          </a:p>
          <a:p>
            <a:pPr fontAlgn="t">
              <a:buFont typeface="Arial" panose="020B0604020202020204" pitchFamily="34" charset="0"/>
              <a:buChar char="•"/>
            </a:pPr>
            <a:r>
              <a:rPr lang="fr-FR" sz="2400" dirty="0">
                <a:solidFill>
                  <a:srgbClr val="000000"/>
                </a:solidFill>
                <a:latin typeface="inherit"/>
              </a:rPr>
              <a:t>120 dB(A) = bruit provoquant une sensation douloureuse </a:t>
            </a:r>
            <a:br>
              <a:rPr lang="fr-FR" sz="2400" dirty="0">
                <a:solidFill>
                  <a:srgbClr val="000000"/>
                </a:solidFill>
                <a:latin typeface="inherit"/>
              </a:rPr>
            </a:br>
            <a:endParaRPr lang="fr-FR" sz="2400" dirty="0">
              <a:solidFill>
                <a:srgbClr val="000000"/>
              </a:solidFill>
              <a:latin typeface="inherit"/>
            </a:endParaRPr>
          </a:p>
        </p:txBody>
      </p:sp>
      <p:sp>
        <p:nvSpPr>
          <p:cNvPr id="3" name="Titre 1">
            <a:extLst>
              <a:ext uri="{FF2B5EF4-FFF2-40B4-BE49-F238E27FC236}">
                <a16:creationId xmlns:a16="http://schemas.microsoft.com/office/drawing/2014/main" id="{27D7D19C-0684-4F82-9056-94C5BF803913}"/>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4" name="Picture 2">
            <a:extLst>
              <a:ext uri="{FF2B5EF4-FFF2-40B4-BE49-F238E27FC236}">
                <a16:creationId xmlns:a16="http://schemas.microsoft.com/office/drawing/2014/main" id="{CE2DB75F-259B-46FE-9F93-70EBDBBDE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D1F7F29D-60C0-44E4-AF46-3FA3A1132F96}"/>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DFC26E38-828D-4209-B39D-C8DFC6B1B128}"/>
              </a:ext>
            </a:extLst>
          </p:cNvPr>
          <p:cNvSpPr/>
          <p:nvPr/>
        </p:nvSpPr>
        <p:spPr>
          <a:xfrm>
            <a:off x="4278869" y="722096"/>
            <a:ext cx="1686680"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 BRUIT </a:t>
            </a:r>
            <a:r>
              <a:rPr kumimoji="0" lang="fr-FR" sz="2800" b="1" i="0" u="sng" strike="noStrike" kern="1200" cap="none" spc="0" normalizeH="0" noProof="0" dirty="0">
                <a:ln>
                  <a:noFill/>
                </a:ln>
                <a:solidFill>
                  <a:srgbClr val="0070C0"/>
                </a:solidFill>
                <a:effectLst/>
                <a:uLnTx/>
                <a:uFillTx/>
                <a:latin typeface="Calibri"/>
                <a:ea typeface="Calibri"/>
                <a:cs typeface="Times New Roman"/>
              </a:rPr>
              <a:t>:</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ZoneTexte 6">
            <a:extLst>
              <a:ext uri="{FF2B5EF4-FFF2-40B4-BE49-F238E27FC236}">
                <a16:creationId xmlns:a16="http://schemas.microsoft.com/office/drawing/2014/main" id="{7B1BCFD2-63A1-4905-B1C4-CD33B2F76460}"/>
              </a:ext>
            </a:extLst>
          </p:cNvPr>
          <p:cNvSpPr txBox="1"/>
          <p:nvPr/>
        </p:nvSpPr>
        <p:spPr>
          <a:xfrm>
            <a:off x="11558016" y="6263640"/>
            <a:ext cx="490675" cy="400110"/>
          </a:xfrm>
          <a:prstGeom prst="rect">
            <a:avLst/>
          </a:prstGeom>
          <a:noFill/>
        </p:spPr>
        <p:txBody>
          <a:bodyPr wrap="square" rtlCol="0">
            <a:spAutoFit/>
          </a:bodyPr>
          <a:lstStyle/>
          <a:p>
            <a:r>
              <a:rPr lang="fr-FR" sz="2000" b="1" dirty="0"/>
              <a:t>66</a:t>
            </a:r>
          </a:p>
        </p:txBody>
      </p:sp>
    </p:spTree>
    <p:extLst>
      <p:ext uri="{BB962C8B-B14F-4D97-AF65-F5344CB8AC3E}">
        <p14:creationId xmlns:p14="http://schemas.microsoft.com/office/powerpoint/2010/main" val="2992509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6347D-DB4C-423A-92A9-69E4A775B249}"/>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E881B536-74E8-4F58-B543-B50CDBD7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335EAD2-8D15-4920-B0DB-8447AF890E39}"/>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15C33D3-143E-425C-AFB3-DBCC9E4BEFE7}"/>
              </a:ext>
            </a:extLst>
          </p:cNvPr>
          <p:cNvSpPr/>
          <p:nvPr/>
        </p:nvSpPr>
        <p:spPr>
          <a:xfrm>
            <a:off x="4278869" y="722096"/>
            <a:ext cx="2110834"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 CHUTES </a:t>
            </a:r>
            <a:r>
              <a:rPr kumimoji="0" lang="fr-FR" sz="2800" b="1" i="0" u="sng" strike="noStrike" kern="1200" cap="none" spc="0" normalizeH="0" noProof="0" dirty="0">
                <a:ln>
                  <a:noFill/>
                </a:ln>
                <a:solidFill>
                  <a:srgbClr val="0070C0"/>
                </a:solidFill>
                <a:effectLst/>
                <a:uLnTx/>
                <a:uFillTx/>
                <a:latin typeface="Calibri"/>
                <a:ea typeface="Calibri"/>
                <a:cs typeface="Times New Roman"/>
              </a:rPr>
              <a:t>:</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9" name="Rectangle 8">
            <a:extLst>
              <a:ext uri="{FF2B5EF4-FFF2-40B4-BE49-F238E27FC236}">
                <a16:creationId xmlns:a16="http://schemas.microsoft.com/office/drawing/2014/main" id="{1A82A0E5-0958-45AF-99C0-41BDF196EABC}"/>
              </a:ext>
            </a:extLst>
          </p:cNvPr>
          <p:cNvSpPr/>
          <p:nvPr/>
        </p:nvSpPr>
        <p:spPr>
          <a:xfrm>
            <a:off x="618744" y="1564225"/>
            <a:ext cx="10954512" cy="3970318"/>
          </a:xfrm>
          <a:prstGeom prst="rect">
            <a:avLst/>
          </a:prstGeom>
        </p:spPr>
        <p:txBody>
          <a:bodyPr wrap="square">
            <a:spAutoFit/>
          </a:bodyPr>
          <a:lstStyle/>
          <a:p>
            <a:r>
              <a:rPr lang="fr-FR" sz="2800" b="1" dirty="0">
                <a:solidFill>
                  <a:srgbClr val="000000"/>
                </a:solidFill>
                <a:latin typeface="sans_serif_webfont"/>
              </a:rPr>
              <a:t>Les chutes sont un facteur répandu d’accident du travail : </a:t>
            </a:r>
            <a:br>
              <a:rPr lang="fr-FR" sz="2800" b="1" dirty="0">
                <a:solidFill>
                  <a:srgbClr val="000000"/>
                </a:solidFill>
                <a:latin typeface="sans_serif_webfont"/>
              </a:rPr>
            </a:br>
            <a:r>
              <a:rPr lang="fr-FR" sz="2800" b="1" dirty="0">
                <a:solidFill>
                  <a:srgbClr val="000000"/>
                </a:solidFill>
                <a:latin typeface="sans_serif_webfont"/>
              </a:rPr>
              <a:t>On distingue deux types de chutes : </a:t>
            </a:r>
            <a:br>
              <a:rPr lang="fr-FR" sz="2800" b="1" dirty="0">
                <a:solidFill>
                  <a:srgbClr val="000000"/>
                </a:solidFill>
                <a:latin typeface="sans_serif_webfont"/>
              </a:rPr>
            </a:br>
            <a:r>
              <a:rPr lang="fr-FR" sz="2800" b="1" dirty="0">
                <a:solidFill>
                  <a:srgbClr val="000000"/>
                </a:solidFill>
                <a:latin typeface="sans_serif_webfont"/>
              </a:rPr>
              <a:t>- </a:t>
            </a:r>
            <a:r>
              <a:rPr lang="fr-FR" sz="2800" u="sng" dirty="0">
                <a:solidFill>
                  <a:srgbClr val="000000"/>
                </a:solidFill>
                <a:latin typeface="sans_serif_webfont"/>
              </a:rPr>
              <a:t>Les chutes de hauteur </a:t>
            </a:r>
            <a:br>
              <a:rPr lang="fr-FR" sz="2800" u="sng" dirty="0">
                <a:solidFill>
                  <a:srgbClr val="000000"/>
                </a:solidFill>
                <a:latin typeface="sans_serif_webfont"/>
              </a:rPr>
            </a:br>
            <a:r>
              <a:rPr lang="fr-FR" sz="2800" dirty="0">
                <a:solidFill>
                  <a:srgbClr val="000000"/>
                </a:solidFill>
                <a:latin typeface="sans_serif_webfont"/>
              </a:rPr>
              <a:t>Chutes de toit, d’échafaudage, dans une fosse …</a:t>
            </a:r>
          </a:p>
          <a:p>
            <a:r>
              <a:rPr lang="fr-FR" sz="2800" dirty="0">
                <a:solidFill>
                  <a:srgbClr val="000000"/>
                </a:solidFill>
                <a:latin typeface="sans_serif_webfont"/>
              </a:rPr>
              <a:t/>
            </a:r>
            <a:br>
              <a:rPr lang="fr-FR" sz="2800" dirty="0">
                <a:solidFill>
                  <a:srgbClr val="000000"/>
                </a:solidFill>
                <a:latin typeface="sans_serif_webfont"/>
              </a:rPr>
            </a:br>
            <a:r>
              <a:rPr lang="fr-FR" sz="2800" dirty="0">
                <a:solidFill>
                  <a:srgbClr val="000000"/>
                </a:solidFill>
                <a:latin typeface="sans_serif_webfont"/>
              </a:rPr>
              <a:t>- </a:t>
            </a:r>
            <a:r>
              <a:rPr lang="fr-FR" sz="2800" u="sng" dirty="0">
                <a:solidFill>
                  <a:srgbClr val="000000"/>
                </a:solidFill>
                <a:latin typeface="sans_serif_webfont"/>
              </a:rPr>
              <a:t>Les chutes de plain-pied </a:t>
            </a:r>
            <a:br>
              <a:rPr lang="fr-FR" sz="2800" u="sng" dirty="0">
                <a:solidFill>
                  <a:srgbClr val="000000"/>
                </a:solidFill>
                <a:latin typeface="sans_serif_webfont"/>
              </a:rPr>
            </a:br>
            <a:r>
              <a:rPr lang="fr-FR" sz="2800" dirty="0"/>
              <a:t>Glissades, trébuchements, faux pas, pertes d’équilibre…</a:t>
            </a:r>
            <a:br>
              <a:rPr lang="fr-FR" sz="2800" dirty="0"/>
            </a:br>
            <a:r>
              <a:rPr lang="fr-FR" sz="2800" dirty="0"/>
              <a:t>Elles se présentent dans tous les corps de métiers ce qui en fait une cause majeure d’accidents du travail.</a:t>
            </a:r>
          </a:p>
        </p:txBody>
      </p:sp>
      <p:sp>
        <p:nvSpPr>
          <p:cNvPr id="17" name="ZoneTexte 16">
            <a:extLst>
              <a:ext uri="{FF2B5EF4-FFF2-40B4-BE49-F238E27FC236}">
                <a16:creationId xmlns:a16="http://schemas.microsoft.com/office/drawing/2014/main" id="{387F3A91-E87F-4A3E-B15E-65315A11435B}"/>
              </a:ext>
            </a:extLst>
          </p:cNvPr>
          <p:cNvSpPr txBox="1"/>
          <p:nvPr/>
        </p:nvSpPr>
        <p:spPr>
          <a:xfrm>
            <a:off x="11558016" y="6263640"/>
            <a:ext cx="490675" cy="400110"/>
          </a:xfrm>
          <a:prstGeom prst="rect">
            <a:avLst/>
          </a:prstGeom>
          <a:noFill/>
        </p:spPr>
        <p:txBody>
          <a:bodyPr wrap="square" rtlCol="0">
            <a:spAutoFit/>
          </a:bodyPr>
          <a:lstStyle/>
          <a:p>
            <a:r>
              <a:rPr lang="fr-FR" sz="2000" b="1" dirty="0"/>
              <a:t>67</a:t>
            </a:r>
          </a:p>
        </p:txBody>
      </p:sp>
    </p:spTree>
    <p:extLst>
      <p:ext uri="{BB962C8B-B14F-4D97-AF65-F5344CB8AC3E}">
        <p14:creationId xmlns:p14="http://schemas.microsoft.com/office/powerpoint/2010/main" val="179652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EB75F-E539-4537-9EF0-3DFDCBC2B8A4}"/>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30305070-94C5-4990-BD0F-5FE3125C3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1BD40065-DD7A-4225-98AB-859BB7B11915}"/>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83A7E292-9791-4C93-A4E4-82D736C46CE9}"/>
              </a:ext>
            </a:extLst>
          </p:cNvPr>
          <p:cNvSpPr/>
          <p:nvPr/>
        </p:nvSpPr>
        <p:spPr>
          <a:xfrm>
            <a:off x="4278869" y="630656"/>
            <a:ext cx="3861506"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 </a:t>
            </a:r>
            <a:r>
              <a:rPr lang="fr-FR" sz="2800" b="1" u="sng" dirty="0">
                <a:solidFill>
                  <a:srgbClr val="0070C0"/>
                </a:solidFill>
                <a:latin typeface="Calibri"/>
                <a:ea typeface="Calibri"/>
                <a:cs typeface="Times New Roman"/>
              </a:rPr>
              <a:t>RISQUE MECANIQUE</a:t>
            </a: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 </a:t>
            </a:r>
            <a:r>
              <a:rPr kumimoji="0" lang="fr-FR" sz="2800" b="1" i="0" u="sng" strike="noStrike" kern="1200" cap="none" spc="0" normalizeH="0" noProof="0" dirty="0">
                <a:ln>
                  <a:noFill/>
                </a:ln>
                <a:solidFill>
                  <a:srgbClr val="0070C0"/>
                </a:solidFill>
                <a:effectLst/>
                <a:uLnTx/>
                <a:uFillTx/>
                <a:latin typeface="Calibri"/>
                <a:ea typeface="Calibri"/>
                <a:cs typeface="Times New Roman"/>
              </a:rPr>
              <a:t>:</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53FB6D22-1DC7-4330-A10E-9B9DE2C201DA}"/>
              </a:ext>
            </a:extLst>
          </p:cNvPr>
          <p:cNvSpPr/>
          <p:nvPr/>
        </p:nvSpPr>
        <p:spPr>
          <a:xfrm>
            <a:off x="521208" y="1296198"/>
            <a:ext cx="11064240" cy="4493538"/>
          </a:xfrm>
          <a:prstGeom prst="rect">
            <a:avLst/>
          </a:prstGeom>
        </p:spPr>
        <p:txBody>
          <a:bodyPr wrap="square">
            <a:spAutoFit/>
          </a:bodyPr>
          <a:lstStyle/>
          <a:p>
            <a:pPr fontAlgn="base"/>
            <a:r>
              <a:rPr lang="fr-FR" sz="2600" dirty="0">
                <a:solidFill>
                  <a:srgbClr val="000000"/>
                </a:solidFill>
                <a:latin typeface="inherit"/>
              </a:rPr>
              <a:t>Il y a risque mécanique chaque fois qu’un élément en mouvement peut entrer en contact avec une partie du corps humain et provoquer une blessure. Réciproquement, une partie du corps humain en mouvement peut entrer en contact avec un élément matériel (exemple : chute).</a:t>
            </a:r>
            <a:br>
              <a:rPr lang="fr-FR" sz="2600" dirty="0">
                <a:solidFill>
                  <a:srgbClr val="000000"/>
                </a:solidFill>
                <a:latin typeface="inherit"/>
              </a:rPr>
            </a:br>
            <a:r>
              <a:rPr lang="fr-FR" sz="2600" dirty="0">
                <a:solidFill>
                  <a:srgbClr val="000000"/>
                </a:solidFill>
                <a:latin typeface="inherit"/>
              </a:rPr>
              <a:t>Ces éléments sont souvent liés à des équipements ou des machines mais peuvent également concerner des outils, des pièces, des charges, des projections de matériaux ou des fluides.</a:t>
            </a:r>
            <a:br>
              <a:rPr lang="fr-FR" sz="2600" dirty="0">
                <a:solidFill>
                  <a:srgbClr val="000000"/>
                </a:solidFill>
                <a:latin typeface="inherit"/>
              </a:rPr>
            </a:br>
            <a:r>
              <a:rPr lang="fr-FR" sz="2600" dirty="0">
                <a:solidFill>
                  <a:srgbClr val="000000"/>
                </a:solidFill>
                <a:latin typeface="inherit"/>
              </a:rPr>
              <a:t>La présence d’un risque mécanique peut donc être identifiée par la conjonction de 3 éléments : un opérateur, un élément et l’énergie d’un mouvement.</a:t>
            </a:r>
          </a:p>
          <a:p>
            <a:pPr fontAlgn="base"/>
            <a:r>
              <a:rPr lang="fr-FR" sz="2600" dirty="0">
                <a:solidFill>
                  <a:srgbClr val="000000"/>
                </a:solidFill>
                <a:latin typeface="inherit"/>
              </a:rPr>
              <a:t>Les dommages liés au risque mécanique seront du type : </a:t>
            </a:r>
            <a:r>
              <a:rPr lang="fr-FR" sz="2600" dirty="0"/>
              <a:t>chocs, coupures,  abrasions, …</a:t>
            </a:r>
          </a:p>
        </p:txBody>
      </p:sp>
      <p:sp>
        <p:nvSpPr>
          <p:cNvPr id="7" name="ZoneTexte 6">
            <a:extLst>
              <a:ext uri="{FF2B5EF4-FFF2-40B4-BE49-F238E27FC236}">
                <a16:creationId xmlns:a16="http://schemas.microsoft.com/office/drawing/2014/main" id="{F44F8F31-D976-4B98-8067-EC00955FE85F}"/>
              </a:ext>
            </a:extLst>
          </p:cNvPr>
          <p:cNvSpPr txBox="1"/>
          <p:nvPr/>
        </p:nvSpPr>
        <p:spPr>
          <a:xfrm>
            <a:off x="11558016" y="6263640"/>
            <a:ext cx="490675" cy="400110"/>
          </a:xfrm>
          <a:prstGeom prst="rect">
            <a:avLst/>
          </a:prstGeom>
          <a:noFill/>
        </p:spPr>
        <p:txBody>
          <a:bodyPr wrap="square" rtlCol="0">
            <a:spAutoFit/>
          </a:bodyPr>
          <a:lstStyle/>
          <a:p>
            <a:r>
              <a:rPr lang="fr-FR" sz="2000" b="1" dirty="0"/>
              <a:t>68</a:t>
            </a:r>
          </a:p>
        </p:txBody>
      </p:sp>
    </p:spTree>
    <p:extLst>
      <p:ext uri="{BB962C8B-B14F-4D97-AF65-F5344CB8AC3E}">
        <p14:creationId xmlns:p14="http://schemas.microsoft.com/office/powerpoint/2010/main" val="1371755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BED39-11B5-4572-B7C4-A06D633050D5}"/>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9FE91291-A8AE-428B-ACD6-A79CA326D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F6790C2-E684-4306-8414-763AE2268A75}"/>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78CDB605-BFB0-492F-A6BD-7A36602684AC}"/>
              </a:ext>
            </a:extLst>
          </p:cNvPr>
          <p:cNvSpPr/>
          <p:nvPr/>
        </p:nvSpPr>
        <p:spPr>
          <a:xfrm>
            <a:off x="4278869" y="722096"/>
            <a:ext cx="3558988"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 </a:t>
            </a:r>
            <a:r>
              <a:rPr lang="fr-FR" sz="2800" b="1" u="sng" dirty="0">
                <a:solidFill>
                  <a:srgbClr val="0070C0"/>
                </a:solidFill>
                <a:latin typeface="Calibri"/>
                <a:ea typeface="Calibri"/>
                <a:cs typeface="Times New Roman"/>
              </a:rPr>
              <a:t>RISQUE CHIMIQUE</a:t>
            </a: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 </a:t>
            </a:r>
            <a:r>
              <a:rPr kumimoji="0" lang="fr-FR" sz="2800" b="1" i="0" u="sng" strike="noStrike" kern="1200" cap="none" spc="0" normalizeH="0" noProof="0" dirty="0">
                <a:ln>
                  <a:noFill/>
                </a:ln>
                <a:solidFill>
                  <a:srgbClr val="0070C0"/>
                </a:solidFill>
                <a:effectLst/>
                <a:uLnTx/>
                <a:uFillTx/>
                <a:latin typeface="Calibri"/>
                <a:ea typeface="Calibri"/>
                <a:cs typeface="Times New Roman"/>
              </a:rPr>
              <a:t>:</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AC755BDD-905D-4515-B735-621B3B9AE689}"/>
              </a:ext>
            </a:extLst>
          </p:cNvPr>
          <p:cNvSpPr/>
          <p:nvPr/>
        </p:nvSpPr>
        <p:spPr>
          <a:xfrm>
            <a:off x="477501" y="1549829"/>
            <a:ext cx="11161723" cy="4401205"/>
          </a:xfrm>
          <a:prstGeom prst="rect">
            <a:avLst/>
          </a:prstGeom>
        </p:spPr>
        <p:txBody>
          <a:bodyPr wrap="square">
            <a:spAutoFit/>
          </a:bodyPr>
          <a:lstStyle/>
          <a:p>
            <a:pPr fontAlgn="base"/>
            <a:r>
              <a:rPr lang="fr-FR" sz="2800" dirty="0">
                <a:solidFill>
                  <a:srgbClr val="000000"/>
                </a:solidFill>
                <a:latin typeface="inherit"/>
              </a:rPr>
              <a:t>Les dommages liés au risque chimique sont très nombreux, on y retrouve : </a:t>
            </a:r>
            <a:br>
              <a:rPr lang="fr-FR" sz="2800" dirty="0">
                <a:solidFill>
                  <a:srgbClr val="000000"/>
                </a:solidFill>
                <a:latin typeface="inherit"/>
              </a:rPr>
            </a:br>
            <a:r>
              <a:rPr lang="fr-FR" sz="2800" dirty="0"/>
              <a:t>- les brûlures chimiques</a:t>
            </a:r>
            <a:br>
              <a:rPr lang="fr-FR" sz="2800" dirty="0"/>
            </a:br>
            <a:r>
              <a:rPr lang="fr-FR" sz="2800" dirty="0"/>
              <a:t>- les intoxications (aigues ou lentes)</a:t>
            </a:r>
            <a:br>
              <a:rPr lang="fr-FR" sz="2800" dirty="0"/>
            </a:br>
            <a:r>
              <a:rPr lang="fr-FR" sz="2800" dirty="0"/>
              <a:t>- les asphyxies</a:t>
            </a:r>
            <a:br>
              <a:rPr lang="fr-FR" sz="2800" dirty="0"/>
            </a:br>
            <a:r>
              <a:rPr lang="fr-FR" sz="2800" dirty="0"/>
              <a:t>- les incendies</a:t>
            </a:r>
            <a:br>
              <a:rPr lang="fr-FR" sz="2800" dirty="0"/>
            </a:br>
            <a:r>
              <a:rPr lang="fr-FR" sz="2800" dirty="0"/>
              <a:t>- les explosions</a:t>
            </a:r>
          </a:p>
          <a:p>
            <a:pPr fontAlgn="base"/>
            <a:endParaRPr lang="fr-FR" sz="2800" dirty="0"/>
          </a:p>
          <a:p>
            <a:pPr fontAlgn="base"/>
            <a:r>
              <a:rPr lang="fr-FR" sz="2800" dirty="0"/>
              <a:t>Le transport, la manipulation et le stockage des produits chimiques fait l’objet d’une réglementation très stricte résumée dans des fiches toxicologiques.</a:t>
            </a:r>
          </a:p>
        </p:txBody>
      </p:sp>
      <p:sp>
        <p:nvSpPr>
          <p:cNvPr id="7" name="ZoneTexte 6">
            <a:extLst>
              <a:ext uri="{FF2B5EF4-FFF2-40B4-BE49-F238E27FC236}">
                <a16:creationId xmlns:a16="http://schemas.microsoft.com/office/drawing/2014/main" id="{B458ABDD-3F3C-4ABC-A06F-C087CF392725}"/>
              </a:ext>
            </a:extLst>
          </p:cNvPr>
          <p:cNvSpPr txBox="1"/>
          <p:nvPr/>
        </p:nvSpPr>
        <p:spPr>
          <a:xfrm>
            <a:off x="11558016" y="6263640"/>
            <a:ext cx="490675" cy="400110"/>
          </a:xfrm>
          <a:prstGeom prst="rect">
            <a:avLst/>
          </a:prstGeom>
          <a:noFill/>
        </p:spPr>
        <p:txBody>
          <a:bodyPr wrap="square" rtlCol="0">
            <a:spAutoFit/>
          </a:bodyPr>
          <a:lstStyle/>
          <a:p>
            <a:r>
              <a:rPr lang="fr-FR" sz="2000" b="1" dirty="0"/>
              <a:t>69</a:t>
            </a:r>
          </a:p>
        </p:txBody>
      </p:sp>
    </p:spTree>
    <p:extLst>
      <p:ext uri="{BB962C8B-B14F-4D97-AF65-F5344CB8AC3E}">
        <p14:creationId xmlns:p14="http://schemas.microsoft.com/office/powerpoint/2010/main" val="216817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19374" y="467988"/>
            <a:ext cx="9081845" cy="798174"/>
          </a:xfrm>
        </p:spPr>
        <p:txBody>
          <a:bodyPr>
            <a:normAutofit/>
          </a:bodyPr>
          <a:lstStyle/>
          <a:p>
            <a:r>
              <a:rPr lang="fr-FR" sz="3600" b="1" dirty="0">
                <a:latin typeface="+mn-lt"/>
              </a:rPr>
              <a:t>PREVENTION DES RISQUES PROFESSIONNELS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41" name="Rectangle 40">
            <a:extLst>
              <a:ext uri="{FF2B5EF4-FFF2-40B4-BE49-F238E27FC236}">
                <a16:creationId xmlns:a16="http://schemas.microsoft.com/office/drawing/2014/main" id="{150125B3-E963-46EB-ABFE-75CCCEDC0F8F}"/>
              </a:ext>
            </a:extLst>
          </p:cNvPr>
          <p:cNvSpPr/>
          <p:nvPr/>
        </p:nvSpPr>
        <p:spPr>
          <a:xfrm>
            <a:off x="1147518" y="1482896"/>
            <a:ext cx="552907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MALADIES PROFESSIONNELLES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4" name="Rectangle 3"/>
          <p:cNvSpPr/>
          <p:nvPr/>
        </p:nvSpPr>
        <p:spPr>
          <a:xfrm>
            <a:off x="1147518" y="2438293"/>
            <a:ext cx="9976202" cy="3554819"/>
          </a:xfrm>
          <a:prstGeom prst="rect">
            <a:avLst/>
          </a:prstGeom>
        </p:spPr>
        <p:txBody>
          <a:bodyPr wrap="square">
            <a:spAutoFit/>
          </a:bodyPr>
          <a:lstStyle/>
          <a:p>
            <a:pPr fontAlgn="base">
              <a:spcAft>
                <a:spcPts val="600"/>
              </a:spcAft>
            </a:pPr>
            <a:r>
              <a:rPr lang="fr-FR" sz="2000" dirty="0">
                <a:solidFill>
                  <a:srgbClr val="000000"/>
                </a:solidFill>
                <a:latin typeface="inherit"/>
                <a:ea typeface="Times New Roman" panose="02020603050405020304" pitchFamily="18" charset="0"/>
                <a:cs typeface="Arial" panose="020B0604020202020204" pitchFamily="34" charset="0"/>
              </a:rPr>
              <a:t>Une maladie est dite « </a:t>
            </a:r>
            <a:r>
              <a:rPr lang="fr-FR" sz="2000" b="1" u="sng" dirty="0">
                <a:solidFill>
                  <a:srgbClr val="B0273E"/>
                </a:solidFill>
                <a:latin typeface="inherit"/>
                <a:ea typeface="Times New Roman" panose="02020603050405020304" pitchFamily="18" charset="0"/>
                <a:cs typeface="Arial" panose="020B0604020202020204" pitchFamily="34" charset="0"/>
                <a:hlinkClick r:id="rId3"/>
              </a:rPr>
              <a:t>professionnelle</a:t>
            </a:r>
            <a:r>
              <a:rPr lang="fr-FR" sz="2000" dirty="0">
                <a:solidFill>
                  <a:srgbClr val="000000"/>
                </a:solidFill>
                <a:latin typeface="inherit"/>
                <a:ea typeface="Times New Roman" panose="02020603050405020304" pitchFamily="18" charset="0"/>
                <a:cs typeface="Arial" panose="020B0604020202020204" pitchFamily="34" charset="0"/>
              </a:rPr>
              <a:t> » si elle est la conséquence directe de l’exposition habituelle d’un travailleur à un risque physique, chimique, biologique, ou résulte des conditions dans lesquelles il exerce son activité professionnelle.</a:t>
            </a:r>
            <a:endParaRPr lang="fr-FR" sz="2000" dirty="0">
              <a:latin typeface="Times New Roman" panose="02020603050405020304" pitchFamily="18" charset="0"/>
              <a:ea typeface="Times New Roman" panose="02020603050405020304" pitchFamily="18" charset="0"/>
            </a:endParaRPr>
          </a:p>
          <a:p>
            <a:pPr fontAlgn="base">
              <a:spcAft>
                <a:spcPts val="600"/>
              </a:spcAft>
            </a:pPr>
            <a:r>
              <a:rPr lang="fr-FR" sz="2000" dirty="0">
                <a:solidFill>
                  <a:srgbClr val="000000"/>
                </a:solidFill>
                <a:latin typeface="inherit"/>
                <a:ea typeface="Times New Roman" panose="02020603050405020304" pitchFamily="18" charset="0"/>
                <a:cs typeface="Arial" panose="020B0604020202020204" pitchFamily="34" charset="0"/>
              </a:rPr>
              <a:t/>
            </a:r>
            <a:br>
              <a:rPr lang="fr-FR" sz="2000" dirty="0">
                <a:solidFill>
                  <a:srgbClr val="000000"/>
                </a:solidFill>
                <a:latin typeface="inherit"/>
                <a:ea typeface="Times New Roman" panose="02020603050405020304" pitchFamily="18" charset="0"/>
                <a:cs typeface="Arial" panose="020B0604020202020204" pitchFamily="34" charset="0"/>
              </a:rPr>
            </a:br>
            <a:r>
              <a:rPr lang="fr-FR" sz="2000" dirty="0">
                <a:solidFill>
                  <a:srgbClr val="000000"/>
                </a:solidFill>
                <a:latin typeface="inherit"/>
                <a:ea typeface="Times New Roman" panose="02020603050405020304" pitchFamily="18" charset="0"/>
                <a:cs typeface="Arial" panose="020B0604020202020204" pitchFamily="34" charset="0"/>
              </a:rPr>
              <a:t>Une maladie professionnelle (MP) est la conséquence de l’exposition plus ou moins prolongée à un risque qui existe lors de l’exercice habituel de la profession. Ce peut être, par exemple, l’inhalation quotidienne de petites doses de poussières ou de vapeurs toxiques ou l’exposition répétée à des agents physiques (bruit, vibrations, etc.). Il est presque toujours impossible de fixer exactement le point de départ de la maladie, d’autant plus que certaines MP peuvent ne se manifester que des années après le début de l’exposition au risque et même parfois très longtemps après que le travailleur a cessé d’exercer le travail incriminé.</a:t>
            </a:r>
            <a:endParaRPr lang="fr-FR" sz="20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C16848DB-A213-4B66-9F8C-2B703D3AFEC6}"/>
              </a:ext>
            </a:extLst>
          </p:cNvPr>
          <p:cNvSpPr txBox="1"/>
          <p:nvPr/>
        </p:nvSpPr>
        <p:spPr>
          <a:xfrm>
            <a:off x="11701219" y="6263640"/>
            <a:ext cx="347472" cy="400110"/>
          </a:xfrm>
          <a:prstGeom prst="rect">
            <a:avLst/>
          </a:prstGeom>
          <a:noFill/>
        </p:spPr>
        <p:txBody>
          <a:bodyPr wrap="square" rtlCol="0">
            <a:spAutoFit/>
          </a:bodyPr>
          <a:lstStyle/>
          <a:p>
            <a:r>
              <a:rPr lang="fr-FR" sz="2000" b="1" dirty="0"/>
              <a:t>7</a:t>
            </a:r>
          </a:p>
        </p:txBody>
      </p:sp>
    </p:spTree>
    <p:extLst>
      <p:ext uri="{BB962C8B-B14F-4D97-AF65-F5344CB8AC3E}">
        <p14:creationId xmlns:p14="http://schemas.microsoft.com/office/powerpoint/2010/main" val="38119928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380B6B9-3AE3-486A-89C1-FF7FA0780C84}"/>
              </a:ext>
            </a:extLst>
          </p:cNvPr>
          <p:cNvPicPr>
            <a:picLocks noChangeAspect="1"/>
          </p:cNvPicPr>
          <p:nvPr/>
        </p:nvPicPr>
        <p:blipFill rotWithShape="1">
          <a:blip r:embed="rId2"/>
          <a:srcRect r="11286" b="63422"/>
          <a:stretch/>
        </p:blipFill>
        <p:spPr>
          <a:xfrm>
            <a:off x="454978" y="1434084"/>
            <a:ext cx="11146603" cy="4930140"/>
          </a:xfrm>
          <a:prstGeom prst="rect">
            <a:avLst/>
          </a:prstGeom>
        </p:spPr>
      </p:pic>
      <p:sp>
        <p:nvSpPr>
          <p:cNvPr id="4" name="Titre 1">
            <a:extLst>
              <a:ext uri="{FF2B5EF4-FFF2-40B4-BE49-F238E27FC236}">
                <a16:creationId xmlns:a16="http://schemas.microsoft.com/office/drawing/2014/main" id="{C504F9E3-D93B-4CA7-B1A5-101D4E261E0C}"/>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5" name="Picture 2">
            <a:extLst>
              <a:ext uri="{FF2B5EF4-FFF2-40B4-BE49-F238E27FC236}">
                <a16:creationId xmlns:a16="http://schemas.microsoft.com/office/drawing/2014/main" id="{CF0EDE66-DCF4-4703-A96D-CFE839EA2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A212AC4-3EA2-458A-853C-7DB8488E7A0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7" name="Rectangle 6">
            <a:extLst>
              <a:ext uri="{FF2B5EF4-FFF2-40B4-BE49-F238E27FC236}">
                <a16:creationId xmlns:a16="http://schemas.microsoft.com/office/drawing/2014/main" id="{94DC7077-2678-43E8-9E80-5420C9958853}"/>
              </a:ext>
            </a:extLst>
          </p:cNvPr>
          <p:cNvSpPr/>
          <p:nvPr/>
        </p:nvSpPr>
        <p:spPr>
          <a:xfrm>
            <a:off x="3007853" y="612368"/>
            <a:ext cx="834510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 </a:t>
            </a:r>
            <a:r>
              <a:rPr lang="fr-FR" sz="2800" b="1" u="sng" dirty="0">
                <a:solidFill>
                  <a:srgbClr val="0070C0"/>
                </a:solidFill>
                <a:latin typeface="Calibri"/>
                <a:ea typeface="Calibri"/>
                <a:cs typeface="Times New Roman"/>
              </a:rPr>
              <a:t>RISQUE CHIMIQUE</a:t>
            </a: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 </a:t>
            </a:r>
            <a:r>
              <a:rPr kumimoji="0" lang="fr-FR" sz="2800" b="1" i="0" u="sng" strike="noStrike" kern="1200" cap="none" spc="0" normalizeH="0" noProof="0" dirty="0">
                <a:ln>
                  <a:noFill/>
                </a:ln>
                <a:solidFill>
                  <a:srgbClr val="0070C0"/>
                </a:solidFill>
                <a:effectLst/>
                <a:uLnTx/>
                <a:uFillTx/>
                <a:latin typeface="Calibri"/>
                <a:ea typeface="Calibri"/>
                <a:cs typeface="Times New Roman"/>
              </a:rPr>
              <a:t>: fiche toxicologique de l’acétone</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8" name="ZoneTexte 7">
            <a:extLst>
              <a:ext uri="{FF2B5EF4-FFF2-40B4-BE49-F238E27FC236}">
                <a16:creationId xmlns:a16="http://schemas.microsoft.com/office/drawing/2014/main" id="{3544EAD9-6BE3-4BB9-98F1-1C3DCB671255}"/>
              </a:ext>
            </a:extLst>
          </p:cNvPr>
          <p:cNvSpPr txBox="1"/>
          <p:nvPr/>
        </p:nvSpPr>
        <p:spPr>
          <a:xfrm>
            <a:off x="11558016" y="6263640"/>
            <a:ext cx="490675" cy="400110"/>
          </a:xfrm>
          <a:prstGeom prst="rect">
            <a:avLst/>
          </a:prstGeom>
          <a:noFill/>
        </p:spPr>
        <p:txBody>
          <a:bodyPr wrap="square" rtlCol="0">
            <a:spAutoFit/>
          </a:bodyPr>
          <a:lstStyle/>
          <a:p>
            <a:r>
              <a:rPr lang="fr-FR" sz="2000" b="1" dirty="0"/>
              <a:t>70</a:t>
            </a:r>
          </a:p>
        </p:txBody>
      </p:sp>
    </p:spTree>
    <p:extLst>
      <p:ext uri="{BB962C8B-B14F-4D97-AF65-F5344CB8AC3E}">
        <p14:creationId xmlns:p14="http://schemas.microsoft.com/office/powerpoint/2010/main" val="3935160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233B156-F6CC-48DB-BD17-E902A7181502}"/>
              </a:ext>
            </a:extLst>
          </p:cNvPr>
          <p:cNvPicPr>
            <a:picLocks noChangeAspect="1"/>
          </p:cNvPicPr>
          <p:nvPr/>
        </p:nvPicPr>
        <p:blipFill rotWithShape="1">
          <a:blip r:embed="rId2"/>
          <a:srcRect t="41709" b="1"/>
          <a:stretch/>
        </p:blipFill>
        <p:spPr>
          <a:xfrm>
            <a:off x="1950279" y="1284219"/>
            <a:ext cx="8343480" cy="5217165"/>
          </a:xfrm>
          <a:prstGeom prst="rect">
            <a:avLst/>
          </a:prstGeom>
        </p:spPr>
      </p:pic>
      <p:sp>
        <p:nvSpPr>
          <p:cNvPr id="3" name="Titre 1">
            <a:extLst>
              <a:ext uri="{FF2B5EF4-FFF2-40B4-BE49-F238E27FC236}">
                <a16:creationId xmlns:a16="http://schemas.microsoft.com/office/drawing/2014/main" id="{6A414432-3064-4CA6-BBA6-011DD784508C}"/>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4" name="Picture 2">
            <a:extLst>
              <a:ext uri="{FF2B5EF4-FFF2-40B4-BE49-F238E27FC236}">
                <a16:creationId xmlns:a16="http://schemas.microsoft.com/office/drawing/2014/main" id="{4C1447DD-38C2-4CCA-9AC0-F996FF461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45D56D4B-390A-42A1-917E-D23A848A5418}"/>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B56B336C-BBED-4BE4-9986-29D754F13869}"/>
              </a:ext>
            </a:extLst>
          </p:cNvPr>
          <p:cNvSpPr/>
          <p:nvPr/>
        </p:nvSpPr>
        <p:spPr>
          <a:xfrm>
            <a:off x="3007853" y="612368"/>
            <a:ext cx="8345105"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 </a:t>
            </a:r>
            <a:r>
              <a:rPr lang="fr-FR" sz="2800" b="1" u="sng" dirty="0">
                <a:solidFill>
                  <a:srgbClr val="0070C0"/>
                </a:solidFill>
                <a:latin typeface="Calibri"/>
                <a:ea typeface="Calibri"/>
                <a:cs typeface="Times New Roman"/>
              </a:rPr>
              <a:t>RISQUE CHIMIQUE</a:t>
            </a: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 </a:t>
            </a:r>
            <a:r>
              <a:rPr kumimoji="0" lang="fr-FR" sz="2800" b="1" i="0" u="sng" strike="noStrike" kern="1200" cap="none" spc="0" normalizeH="0" noProof="0" dirty="0">
                <a:ln>
                  <a:noFill/>
                </a:ln>
                <a:solidFill>
                  <a:srgbClr val="0070C0"/>
                </a:solidFill>
                <a:effectLst/>
                <a:uLnTx/>
                <a:uFillTx/>
                <a:latin typeface="Calibri"/>
                <a:ea typeface="Calibri"/>
                <a:cs typeface="Times New Roman"/>
              </a:rPr>
              <a:t>: fiche toxicologique de l’acétone</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ZoneTexte 6">
            <a:extLst>
              <a:ext uri="{FF2B5EF4-FFF2-40B4-BE49-F238E27FC236}">
                <a16:creationId xmlns:a16="http://schemas.microsoft.com/office/drawing/2014/main" id="{F42E848E-EF71-4001-BC7D-D3AFFF8D0B25}"/>
              </a:ext>
            </a:extLst>
          </p:cNvPr>
          <p:cNvSpPr txBox="1"/>
          <p:nvPr/>
        </p:nvSpPr>
        <p:spPr>
          <a:xfrm>
            <a:off x="11558016" y="6263640"/>
            <a:ext cx="490675" cy="400110"/>
          </a:xfrm>
          <a:prstGeom prst="rect">
            <a:avLst/>
          </a:prstGeom>
          <a:noFill/>
        </p:spPr>
        <p:txBody>
          <a:bodyPr wrap="square" rtlCol="0">
            <a:spAutoFit/>
          </a:bodyPr>
          <a:lstStyle/>
          <a:p>
            <a:r>
              <a:rPr lang="fr-FR" sz="2000" b="1" dirty="0"/>
              <a:t>71</a:t>
            </a:r>
          </a:p>
        </p:txBody>
      </p:sp>
    </p:spTree>
    <p:extLst>
      <p:ext uri="{BB962C8B-B14F-4D97-AF65-F5344CB8AC3E}">
        <p14:creationId xmlns:p14="http://schemas.microsoft.com/office/powerpoint/2010/main" val="1432736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BED39-11B5-4572-B7C4-A06D633050D5}"/>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9FE91291-A8AE-428B-ACD6-A79CA326D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F6790C2-E684-4306-8414-763AE2268A75}"/>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78CDB605-BFB0-492F-A6BD-7A36602684AC}"/>
              </a:ext>
            </a:extLst>
          </p:cNvPr>
          <p:cNvSpPr/>
          <p:nvPr/>
        </p:nvSpPr>
        <p:spPr>
          <a:xfrm>
            <a:off x="4278869" y="722096"/>
            <a:ext cx="3800720"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 </a:t>
            </a:r>
            <a:r>
              <a:rPr lang="fr-FR" sz="2800" b="1" u="sng" dirty="0">
                <a:solidFill>
                  <a:srgbClr val="0070C0"/>
                </a:solidFill>
                <a:latin typeface="Calibri"/>
                <a:ea typeface="Calibri"/>
                <a:cs typeface="Times New Roman"/>
              </a:rPr>
              <a:t>RISQUE ELECTRIQUE</a:t>
            </a: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 </a:t>
            </a:r>
            <a:r>
              <a:rPr kumimoji="0" lang="fr-FR" sz="2800" b="1" i="0" u="sng" strike="noStrike" kern="1200" cap="none" spc="0" normalizeH="0" noProof="0" dirty="0">
                <a:ln>
                  <a:noFill/>
                </a:ln>
                <a:solidFill>
                  <a:srgbClr val="0070C0"/>
                </a:solidFill>
                <a:effectLst/>
                <a:uLnTx/>
                <a:uFillTx/>
                <a:latin typeface="Calibri"/>
                <a:ea typeface="Calibri"/>
                <a:cs typeface="Times New Roman"/>
              </a:rPr>
              <a:t>:</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AC755BDD-905D-4515-B735-621B3B9AE689}"/>
              </a:ext>
            </a:extLst>
          </p:cNvPr>
          <p:cNvSpPr/>
          <p:nvPr/>
        </p:nvSpPr>
        <p:spPr>
          <a:xfrm>
            <a:off x="477501" y="1321229"/>
            <a:ext cx="11161723" cy="4493538"/>
          </a:xfrm>
          <a:prstGeom prst="rect">
            <a:avLst/>
          </a:prstGeom>
        </p:spPr>
        <p:txBody>
          <a:bodyPr wrap="square">
            <a:spAutoFit/>
          </a:bodyPr>
          <a:lstStyle/>
          <a:p>
            <a:pPr fontAlgn="base"/>
            <a:r>
              <a:rPr lang="fr-FR" sz="2600" dirty="0">
                <a:solidFill>
                  <a:srgbClr val="000000"/>
                </a:solidFill>
                <a:latin typeface="inherit"/>
              </a:rPr>
              <a:t>Les dommages liés au risque électrique sont assez souvent mortels, c’est pourquoi la réglementation dans ce domaine est très bien conçue et très structurée.</a:t>
            </a:r>
          </a:p>
          <a:p>
            <a:pPr fontAlgn="base"/>
            <a:r>
              <a:rPr lang="fr-FR" sz="2600" b="1" dirty="0">
                <a:solidFill>
                  <a:srgbClr val="000000"/>
                </a:solidFill>
                <a:latin typeface="inherit"/>
              </a:rPr>
              <a:t>Chaque opérateur </a:t>
            </a:r>
            <a:r>
              <a:rPr lang="fr-FR" sz="2600" dirty="0">
                <a:solidFill>
                  <a:srgbClr val="000000"/>
                </a:solidFill>
                <a:latin typeface="inherit"/>
              </a:rPr>
              <a:t>devant travailler au voisinage de l’énergie électrique reçoit une formation adaptée à son niveau d’intervention, appelée </a:t>
            </a:r>
            <a:r>
              <a:rPr lang="fr-FR" sz="2600" b="1" dirty="0">
                <a:solidFill>
                  <a:srgbClr val="000000"/>
                </a:solidFill>
                <a:latin typeface="inherit"/>
              </a:rPr>
              <a:t>habilitation électrique</a:t>
            </a:r>
            <a:r>
              <a:rPr lang="fr-FR" sz="2600" dirty="0">
                <a:solidFill>
                  <a:srgbClr val="000000"/>
                </a:solidFill>
                <a:latin typeface="inherit"/>
              </a:rPr>
              <a:t>.</a:t>
            </a:r>
          </a:p>
          <a:p>
            <a:pPr fontAlgn="base"/>
            <a:r>
              <a:rPr lang="fr-FR" sz="2600" dirty="0">
                <a:solidFill>
                  <a:srgbClr val="000000"/>
                </a:solidFill>
                <a:latin typeface="inherit"/>
              </a:rPr>
              <a:t>Ce niveau d’habilitation est symbolisé de manière conventionnelle par des caractères alphanumériques et si nécessaire un attribut :</a:t>
            </a:r>
            <a:br>
              <a:rPr lang="fr-FR" sz="2600" dirty="0">
                <a:solidFill>
                  <a:srgbClr val="000000"/>
                </a:solidFill>
                <a:latin typeface="inherit"/>
              </a:rPr>
            </a:br>
            <a:r>
              <a:rPr lang="fr-FR" sz="2600" dirty="0">
                <a:solidFill>
                  <a:srgbClr val="000000"/>
                </a:solidFill>
                <a:latin typeface="inherit"/>
              </a:rPr>
              <a:t>- le premier caractère indique le domaine de tension concerné.</a:t>
            </a:r>
          </a:p>
          <a:p>
            <a:pPr fontAlgn="base"/>
            <a:r>
              <a:rPr lang="fr-FR" sz="2600" dirty="0">
                <a:solidFill>
                  <a:srgbClr val="000000"/>
                </a:solidFill>
                <a:latin typeface="inherit"/>
              </a:rPr>
              <a:t>- Le deuxième caractère indique le type d’opération</a:t>
            </a:r>
            <a:br>
              <a:rPr lang="fr-FR" sz="2600" dirty="0">
                <a:solidFill>
                  <a:srgbClr val="000000"/>
                </a:solidFill>
                <a:latin typeface="inherit"/>
              </a:rPr>
            </a:br>
            <a:r>
              <a:rPr lang="fr-FR" sz="2600" dirty="0">
                <a:solidFill>
                  <a:srgbClr val="000000"/>
                </a:solidFill>
                <a:latin typeface="inherit"/>
              </a:rPr>
              <a:t>- Le troisième caractère est une lettre additionnelle qui précise la nature des</a:t>
            </a:r>
            <a:br>
              <a:rPr lang="fr-FR" sz="2600" dirty="0">
                <a:solidFill>
                  <a:srgbClr val="000000"/>
                </a:solidFill>
                <a:latin typeface="inherit"/>
              </a:rPr>
            </a:br>
            <a:r>
              <a:rPr lang="fr-FR" sz="2600" dirty="0">
                <a:solidFill>
                  <a:srgbClr val="000000"/>
                </a:solidFill>
                <a:latin typeface="inherit"/>
              </a:rPr>
              <a:t>   opérations</a:t>
            </a:r>
            <a:endParaRPr lang="fr-FR" sz="2600" dirty="0"/>
          </a:p>
        </p:txBody>
      </p:sp>
      <p:sp>
        <p:nvSpPr>
          <p:cNvPr id="7" name="ZoneTexte 6">
            <a:extLst>
              <a:ext uri="{FF2B5EF4-FFF2-40B4-BE49-F238E27FC236}">
                <a16:creationId xmlns:a16="http://schemas.microsoft.com/office/drawing/2014/main" id="{33CA8F3F-61D1-4415-BAED-8AB11D01CE94}"/>
              </a:ext>
            </a:extLst>
          </p:cNvPr>
          <p:cNvSpPr txBox="1"/>
          <p:nvPr/>
        </p:nvSpPr>
        <p:spPr>
          <a:xfrm>
            <a:off x="11558016" y="6263640"/>
            <a:ext cx="490675" cy="400110"/>
          </a:xfrm>
          <a:prstGeom prst="rect">
            <a:avLst/>
          </a:prstGeom>
          <a:noFill/>
        </p:spPr>
        <p:txBody>
          <a:bodyPr wrap="square" rtlCol="0">
            <a:spAutoFit/>
          </a:bodyPr>
          <a:lstStyle/>
          <a:p>
            <a:r>
              <a:rPr lang="fr-FR" sz="2000" b="1" dirty="0"/>
              <a:t>72</a:t>
            </a:r>
          </a:p>
        </p:txBody>
      </p:sp>
    </p:spTree>
    <p:extLst>
      <p:ext uri="{BB962C8B-B14F-4D97-AF65-F5344CB8AC3E}">
        <p14:creationId xmlns:p14="http://schemas.microsoft.com/office/powerpoint/2010/main" val="1113127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BED39-11B5-4572-B7C4-A06D633050D5}"/>
              </a:ext>
            </a:extLst>
          </p:cNvPr>
          <p:cNvSpPr txBox="1">
            <a:spLocks/>
          </p:cNvSpPr>
          <p:nvPr/>
        </p:nvSpPr>
        <p:spPr>
          <a:xfrm>
            <a:off x="2619374" y="267642"/>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a:extLst>
              <a:ext uri="{FF2B5EF4-FFF2-40B4-BE49-F238E27FC236}">
                <a16:creationId xmlns:a16="http://schemas.microsoft.com/office/drawing/2014/main" id="{9FE91291-A8AE-428B-ACD6-A79CA326D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F6790C2-E684-4306-8414-763AE2268A75}"/>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AC755BDD-905D-4515-B735-621B3B9AE689}"/>
              </a:ext>
            </a:extLst>
          </p:cNvPr>
          <p:cNvSpPr/>
          <p:nvPr/>
        </p:nvSpPr>
        <p:spPr>
          <a:xfrm>
            <a:off x="3202413" y="710883"/>
            <a:ext cx="11161723" cy="523220"/>
          </a:xfrm>
          <a:prstGeom prst="rect">
            <a:avLst/>
          </a:prstGeom>
        </p:spPr>
        <p:txBody>
          <a:bodyPr wrap="square">
            <a:spAutoFit/>
          </a:bodyPr>
          <a:lstStyle/>
          <a:p>
            <a:pPr fontAlgn="base"/>
            <a:r>
              <a:rPr lang="fr-FR" sz="2800" b="1" u="sng" dirty="0">
                <a:solidFill>
                  <a:srgbClr val="0070C0"/>
                </a:solidFill>
                <a:latin typeface="inherit"/>
              </a:rPr>
              <a:t>CLASSIFICATION DES HABILITATIONS ELECTRIQUES :</a:t>
            </a:r>
            <a:endParaRPr lang="fr-FR" sz="2800" b="1" u="sng" dirty="0">
              <a:solidFill>
                <a:srgbClr val="0070C0"/>
              </a:solidFill>
            </a:endParaRPr>
          </a:p>
        </p:txBody>
      </p:sp>
      <p:pic>
        <p:nvPicPr>
          <p:cNvPr id="7" name="Image 6">
            <a:extLst>
              <a:ext uri="{FF2B5EF4-FFF2-40B4-BE49-F238E27FC236}">
                <a16:creationId xmlns:a16="http://schemas.microsoft.com/office/drawing/2014/main" id="{49278984-00BE-449C-A756-375065ED0543}"/>
              </a:ext>
            </a:extLst>
          </p:cNvPr>
          <p:cNvPicPr>
            <a:picLocks noChangeAspect="1"/>
          </p:cNvPicPr>
          <p:nvPr/>
        </p:nvPicPr>
        <p:blipFill rotWithShape="1">
          <a:blip r:embed="rId3"/>
          <a:srcRect l="2202" t="33066" r="8050" b="1867"/>
          <a:stretch/>
        </p:blipFill>
        <p:spPr>
          <a:xfrm>
            <a:off x="2423161" y="1212878"/>
            <a:ext cx="6986016" cy="5507553"/>
          </a:xfrm>
          <a:prstGeom prst="rect">
            <a:avLst/>
          </a:prstGeom>
        </p:spPr>
      </p:pic>
      <p:sp>
        <p:nvSpPr>
          <p:cNvPr id="8" name="ZoneTexte 7">
            <a:extLst>
              <a:ext uri="{FF2B5EF4-FFF2-40B4-BE49-F238E27FC236}">
                <a16:creationId xmlns:a16="http://schemas.microsoft.com/office/drawing/2014/main" id="{A4DA7BB4-9BE2-427C-B7D8-B73E5412AEA7}"/>
              </a:ext>
            </a:extLst>
          </p:cNvPr>
          <p:cNvSpPr txBox="1"/>
          <p:nvPr/>
        </p:nvSpPr>
        <p:spPr>
          <a:xfrm>
            <a:off x="11558016" y="6263640"/>
            <a:ext cx="490675" cy="400110"/>
          </a:xfrm>
          <a:prstGeom prst="rect">
            <a:avLst/>
          </a:prstGeom>
          <a:noFill/>
        </p:spPr>
        <p:txBody>
          <a:bodyPr wrap="square" rtlCol="0">
            <a:spAutoFit/>
          </a:bodyPr>
          <a:lstStyle/>
          <a:p>
            <a:r>
              <a:rPr lang="fr-FR" sz="2000" b="1" dirty="0"/>
              <a:t>73</a:t>
            </a:r>
          </a:p>
        </p:txBody>
      </p:sp>
    </p:spTree>
    <p:extLst>
      <p:ext uri="{BB962C8B-B14F-4D97-AF65-F5344CB8AC3E}">
        <p14:creationId xmlns:p14="http://schemas.microsoft.com/office/powerpoint/2010/main" val="3835622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251017"/>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atin typeface="+mn-lt"/>
              </a:rPr>
              <a:t>PREVENTION DES RISQUES PROFESSIONNELS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2847866" y="627712"/>
            <a:ext cx="6857583"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PRINCIPES GENERAUX DE PREVENTION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p:cNvSpPr/>
          <p:nvPr/>
        </p:nvSpPr>
        <p:spPr>
          <a:xfrm>
            <a:off x="240223" y="1582567"/>
            <a:ext cx="11677974" cy="4893647"/>
          </a:xfrm>
          <a:prstGeom prst="rect">
            <a:avLst/>
          </a:prstGeom>
        </p:spPr>
        <p:txBody>
          <a:bodyPr wrap="square">
            <a:spAutoFit/>
          </a:bodyPr>
          <a:lstStyle/>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3"/>
              </a:rPr>
              <a:t>Combattre les risques à la source</a:t>
            </a:r>
            <a:r>
              <a:rPr lang="fr-FR" sz="2400" dirty="0">
                <a:solidFill>
                  <a:srgbClr val="000000"/>
                </a:solidFill>
                <a:latin typeface="inherit"/>
                <a:ea typeface="Calibri" panose="020F0502020204030204" pitchFamily="34" charset="0"/>
                <a:cs typeface="Arial" panose="020B0604020202020204" pitchFamily="34" charset="0"/>
              </a:rPr>
              <a:t> : c'est intégrer la prévention le plus en amont possible, notamment dès la conception des lieux de travail, des équipements ou des modes opératoires.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t">
              <a:spcAft>
                <a:spcPts val="0"/>
              </a:spcAf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4"/>
              </a:rPr>
              <a:t>Adapter le travail à l'Homme</a:t>
            </a:r>
            <a:r>
              <a:rPr lang="fr-FR" sz="2400" dirty="0">
                <a:solidFill>
                  <a:srgbClr val="000000"/>
                </a:solidFill>
                <a:latin typeface="inherit"/>
                <a:ea typeface="Calibri" panose="020F0502020204030204" pitchFamily="34" charset="0"/>
                <a:cs typeface="Arial" panose="020B0604020202020204" pitchFamily="34" charset="0"/>
              </a:rPr>
              <a:t> : en tenant compte des différences interindividuelles, dans le but de réduire les effets du travail sur la santé.</a:t>
            </a:r>
          </a:p>
          <a:p>
            <a:pPr marL="342900" indent="-342900" fontAlgn="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5"/>
              </a:rPr>
              <a:t>Tenir compte de l'évolution de la technique</a:t>
            </a:r>
            <a:r>
              <a:rPr lang="fr-FR" sz="2400" dirty="0">
                <a:solidFill>
                  <a:srgbClr val="000000"/>
                </a:solidFill>
                <a:latin typeface="inherit"/>
                <a:ea typeface="Calibri" panose="020F0502020204030204" pitchFamily="34" charset="0"/>
                <a:cs typeface="Arial" panose="020B0604020202020204" pitchFamily="34" charset="0"/>
              </a:rPr>
              <a:t> : c'est adapter la prévention aux évolutions techniques et organisationnelles.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buSzPts val="1000"/>
              <a:buFont typeface="Symbol" panose="05050102010706020507" pitchFamily="18" charset="2"/>
              <a:buChar char=""/>
              <a:tabLst>
                <a:tab pos="457200" algn="l"/>
              </a:tabLst>
            </a:pPr>
            <a:r>
              <a:rPr lang="fr-FR" sz="2400" b="1" dirty="0">
                <a:solidFill>
                  <a:srgbClr val="B0273E"/>
                </a:solidFill>
                <a:latin typeface="inherit"/>
                <a:ea typeface="Calibri" panose="020F0502020204030204" pitchFamily="34" charset="0"/>
                <a:cs typeface="Arial" panose="020B0604020202020204" pitchFamily="34" charset="0"/>
                <a:hlinkClick r:id="rId6"/>
              </a:rPr>
              <a:t>Remplacer ce qui est dangereux par ce qui l’est moins</a:t>
            </a:r>
            <a:r>
              <a:rPr lang="fr-FR" sz="2400" dirty="0">
                <a:solidFill>
                  <a:srgbClr val="000000"/>
                </a:solidFill>
                <a:latin typeface="inherit"/>
                <a:ea typeface="Calibri" panose="020F0502020204030204" pitchFamily="34" charset="0"/>
                <a:cs typeface="Arial" panose="020B0604020202020204" pitchFamily="34" charset="0"/>
              </a:rPr>
              <a:t> : c’est éviter l’utilisation de procédés ou de produits dangereux lorsqu’un même résultat peut être obtenu avec une méthode présentant des dangers moindres.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buSzPts val="1000"/>
              <a:buFont typeface="Symbol" panose="05050102010706020507" pitchFamily="18" charset="2"/>
              <a:buChar char=""/>
              <a:tabLst>
                <a:tab pos="457200" algn="l"/>
              </a:tabLst>
            </a:pPr>
            <a:r>
              <a:rPr lang="fr-FR" sz="2400" b="1" u="sng" dirty="0">
                <a:solidFill>
                  <a:srgbClr val="B0273E"/>
                </a:solidFill>
                <a:latin typeface="inherit"/>
                <a:ea typeface="Calibri" panose="020F0502020204030204" pitchFamily="34" charset="0"/>
                <a:cs typeface="Arial" panose="020B0604020202020204" pitchFamily="34" charset="0"/>
                <a:hlinkClick r:id="rId7"/>
              </a:rPr>
              <a:t>Donner la priorité aux mesures de protection collective</a:t>
            </a:r>
            <a:r>
              <a:rPr lang="fr-FR" sz="2400" b="1" dirty="0">
                <a:solidFill>
                  <a:srgbClr val="000000"/>
                </a:solidFill>
                <a:latin typeface="inherit"/>
                <a:ea typeface="Calibri" panose="020F0502020204030204" pitchFamily="34" charset="0"/>
                <a:cs typeface="Arial" panose="020B0604020202020204" pitchFamily="34" charset="0"/>
              </a:rPr>
              <a:t> </a:t>
            </a:r>
            <a:r>
              <a:rPr lang="fr-FR" sz="2400" dirty="0">
                <a:solidFill>
                  <a:srgbClr val="000000"/>
                </a:solidFill>
                <a:latin typeface="inherit"/>
                <a:ea typeface="Calibri" panose="020F0502020204030204" pitchFamily="34" charset="0"/>
                <a:cs typeface="Arial" panose="020B0604020202020204" pitchFamily="34" charset="0"/>
              </a:rPr>
              <a:t>et n'utiliser les équipements de protection individuelle qu'en complément des protections collectives si elles se révèlent insuffisantes.</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F1820FC-2B93-42CE-9BB8-8D5A199CED03}"/>
              </a:ext>
            </a:extLst>
          </p:cNvPr>
          <p:cNvSpPr/>
          <p:nvPr/>
        </p:nvSpPr>
        <p:spPr>
          <a:xfrm>
            <a:off x="3103897" y="1042216"/>
            <a:ext cx="6196568" cy="671851"/>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FF0000"/>
                </a:solidFill>
                <a:effectLst/>
                <a:uLnTx/>
                <a:uFillTx/>
                <a:latin typeface="Calibri"/>
                <a:ea typeface="Calibri"/>
                <a:cs typeface="Times New Roman"/>
              </a:rPr>
              <a:t>LES</a:t>
            </a:r>
            <a:r>
              <a:rPr kumimoji="0" lang="fr-FR" sz="2800" b="1" i="0" u="sng" strike="noStrike" kern="1200" cap="none" spc="0" normalizeH="0" noProof="0" dirty="0">
                <a:ln>
                  <a:noFill/>
                </a:ln>
                <a:solidFill>
                  <a:srgbClr val="FF0000"/>
                </a:solidFill>
                <a:effectLst/>
                <a:uLnTx/>
                <a:uFillTx/>
                <a:latin typeface="Calibri"/>
                <a:ea typeface="Calibri"/>
                <a:cs typeface="Times New Roman"/>
              </a:rPr>
              <a:t> POINTS D’ACTIONS DU CONCEPTEUR</a:t>
            </a:r>
            <a:endParaRPr kumimoji="0" lang="fr-FR" sz="2800" b="0" i="0" u="none" strike="noStrike" kern="1200" cap="none" spc="0" normalizeH="0" baseline="0" noProof="0" dirty="0">
              <a:ln>
                <a:noFill/>
              </a:ln>
              <a:solidFill>
                <a:srgbClr val="FF0000"/>
              </a:solidFill>
              <a:effectLst/>
              <a:uLnTx/>
              <a:uFillTx/>
              <a:latin typeface="Calibri"/>
              <a:ea typeface="Calibri"/>
              <a:cs typeface="Times New Roman"/>
            </a:endParaRPr>
          </a:p>
        </p:txBody>
      </p:sp>
      <p:sp>
        <p:nvSpPr>
          <p:cNvPr id="8" name="ZoneTexte 7">
            <a:extLst>
              <a:ext uri="{FF2B5EF4-FFF2-40B4-BE49-F238E27FC236}">
                <a16:creationId xmlns:a16="http://schemas.microsoft.com/office/drawing/2014/main" id="{D71E7425-FC71-4DAA-A256-2161F484BEB2}"/>
              </a:ext>
            </a:extLst>
          </p:cNvPr>
          <p:cNvSpPr txBox="1"/>
          <p:nvPr/>
        </p:nvSpPr>
        <p:spPr>
          <a:xfrm>
            <a:off x="11558016" y="6263640"/>
            <a:ext cx="490675" cy="400110"/>
          </a:xfrm>
          <a:prstGeom prst="rect">
            <a:avLst/>
          </a:prstGeom>
          <a:noFill/>
        </p:spPr>
        <p:txBody>
          <a:bodyPr wrap="square" rtlCol="0">
            <a:spAutoFit/>
          </a:bodyPr>
          <a:lstStyle/>
          <a:p>
            <a:r>
              <a:rPr lang="fr-FR" sz="2000" b="1" dirty="0"/>
              <a:t>74</a:t>
            </a:r>
          </a:p>
        </p:txBody>
      </p:sp>
    </p:spTree>
    <p:extLst>
      <p:ext uri="{BB962C8B-B14F-4D97-AF65-F5344CB8AC3E}">
        <p14:creationId xmlns:p14="http://schemas.microsoft.com/office/powerpoint/2010/main" val="241087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19374" y="467988"/>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a:latin typeface="+mn-lt"/>
              </a:rPr>
              <a:t>PREVENTION DES RISQUES PROFESSIONNELS</a:t>
            </a:r>
            <a:endParaRPr lang="fr-FR" sz="3600" b="1" dirty="0">
              <a:latin typeface="+mn-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5" name="Rectangle 4">
            <a:extLst>
              <a:ext uri="{FF2B5EF4-FFF2-40B4-BE49-F238E27FC236}">
                <a16:creationId xmlns:a16="http://schemas.microsoft.com/office/drawing/2014/main" id="{150125B3-E963-46EB-ABFE-75CCCEDC0F8F}"/>
              </a:ext>
            </a:extLst>
          </p:cNvPr>
          <p:cNvSpPr/>
          <p:nvPr/>
        </p:nvSpPr>
        <p:spPr>
          <a:xfrm>
            <a:off x="1147518" y="1482896"/>
            <a:ext cx="552907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MALADIES PROFESSIONNELLES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6" name="Rectangle 5"/>
          <p:cNvSpPr/>
          <p:nvPr/>
        </p:nvSpPr>
        <p:spPr>
          <a:xfrm>
            <a:off x="798163" y="2536448"/>
            <a:ext cx="10709329" cy="2908489"/>
          </a:xfrm>
          <a:prstGeom prst="rect">
            <a:avLst/>
          </a:prstGeom>
        </p:spPr>
        <p:txBody>
          <a:bodyPr wrap="square">
            <a:spAutoFit/>
          </a:bodyPr>
          <a:lstStyle/>
          <a:p>
            <a:pPr fontAlgn="base">
              <a:spcAft>
                <a:spcPts val="0"/>
              </a:spcAft>
            </a:pPr>
            <a:r>
              <a:rPr lang="fr-FR" sz="2400" dirty="0">
                <a:solidFill>
                  <a:srgbClr val="000000"/>
                </a:solidFill>
                <a:latin typeface="inherit"/>
                <a:ea typeface="Times New Roman" panose="02020603050405020304" pitchFamily="18" charset="0"/>
                <a:cs typeface="Arial" panose="020B0604020202020204" pitchFamily="34" charset="0"/>
              </a:rPr>
              <a:t>En application de </a:t>
            </a:r>
            <a:r>
              <a:rPr lang="fr-FR" sz="2400" b="1" u="sng" dirty="0">
                <a:solidFill>
                  <a:srgbClr val="B0273E"/>
                </a:solidFill>
                <a:latin typeface="inherit"/>
                <a:ea typeface="Times New Roman" panose="02020603050405020304" pitchFamily="18" charset="0"/>
                <a:cs typeface="Arial" panose="020B0604020202020204" pitchFamily="34" charset="0"/>
                <a:hlinkClick r:id="rId3"/>
              </a:rPr>
              <a:t>l'article L.461-1</a:t>
            </a:r>
            <a:r>
              <a:rPr lang="fr-FR" sz="2400" dirty="0">
                <a:solidFill>
                  <a:srgbClr val="000000"/>
                </a:solidFill>
                <a:latin typeface="inherit"/>
                <a:ea typeface="Times New Roman" panose="02020603050405020304" pitchFamily="18" charset="0"/>
                <a:cs typeface="Arial" panose="020B0604020202020204" pitchFamily="34" charset="0"/>
              </a:rPr>
              <a:t> du code de la Sécurité Sociale, pour être reconnue comme professionnelle et donner lieu à réparation, une maladie doit :</a:t>
            </a:r>
          </a:p>
          <a:p>
            <a:pPr fontAlgn="base">
              <a:spcAft>
                <a:spcPts val="0"/>
              </a:spcAft>
            </a:pPr>
            <a:r>
              <a:rPr lang="fr-FR" sz="2400" dirty="0">
                <a:latin typeface="Times New Roman" panose="02020603050405020304" pitchFamily="18" charset="0"/>
                <a:ea typeface="Times New Roman" panose="02020603050405020304" pitchFamily="18" charset="0"/>
              </a:rPr>
              <a:t>● </a:t>
            </a:r>
            <a:r>
              <a:rPr lang="fr-FR" sz="2400" dirty="0">
                <a:solidFill>
                  <a:srgbClr val="000000"/>
                </a:solidFill>
                <a:latin typeface="inherit"/>
                <a:ea typeface="Calibri" panose="020F0502020204030204" pitchFamily="34" charset="0"/>
                <a:cs typeface="Arial" panose="020B0604020202020204" pitchFamily="34" charset="0"/>
              </a:rPr>
              <a:t>Soit figurer dans l’un des </a:t>
            </a:r>
            <a:r>
              <a:rPr lang="fr-FR" sz="2400" b="1" u="sng" dirty="0">
                <a:solidFill>
                  <a:srgbClr val="B0273E"/>
                </a:solidFill>
                <a:latin typeface="inherit"/>
                <a:ea typeface="Calibri" panose="020F0502020204030204" pitchFamily="34" charset="0"/>
                <a:cs typeface="Arial" panose="020B0604020202020204" pitchFamily="34" charset="0"/>
                <a:hlinkClick r:id="rId4"/>
              </a:rPr>
              <a:t>tableaux de maladies professionnelles</a:t>
            </a:r>
            <a:r>
              <a:rPr lang="fr-FR" sz="2400" dirty="0">
                <a:solidFill>
                  <a:srgbClr val="000000"/>
                </a:solidFill>
                <a:latin typeface="inherit"/>
                <a:ea typeface="Calibri" panose="020F0502020204030204" pitchFamily="34" charset="0"/>
                <a:cs typeface="Arial" panose="020B0604020202020204" pitchFamily="34" charset="0"/>
              </a:rPr>
              <a:t>,</a:t>
            </a:r>
          </a:p>
          <a:p>
            <a:pPr marL="342900" lvl="0" indent="-342900" fontAlgn="t">
              <a:lnSpc>
                <a:spcPts val="1475"/>
              </a:lnSpc>
              <a:spcAft>
                <a:spcPts val="0"/>
              </a:spcAft>
              <a:buSzPts val="1000"/>
              <a:buFont typeface="Symbol" panose="05050102010706020507" pitchFamily="18" charset="2"/>
              <a:buChar char=""/>
              <a:tabLst>
                <a:tab pos="457200" algn="l"/>
              </a:tabLs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fontAlgn="t">
              <a:spcBef>
                <a:spcPts val="300"/>
              </a:spcBef>
              <a:spcAft>
                <a:spcPts val="300"/>
              </a:spcAft>
              <a:buSzPts val="1000"/>
              <a:tabLst>
                <a:tab pos="457200" algn="l"/>
              </a:tabLst>
            </a:pPr>
            <a:r>
              <a:rPr lang="fr-FR" sz="2400" dirty="0">
                <a:latin typeface="Times New Roman" panose="02020603050405020304" pitchFamily="18" charset="0"/>
                <a:ea typeface="Times New Roman" panose="02020603050405020304" pitchFamily="18" charset="0"/>
              </a:rPr>
              <a:t>● </a:t>
            </a:r>
            <a:r>
              <a:rPr lang="fr-FR" sz="2400" dirty="0">
                <a:solidFill>
                  <a:srgbClr val="000000"/>
                </a:solidFill>
                <a:latin typeface="inherit"/>
                <a:ea typeface="Calibri" panose="020F0502020204030204" pitchFamily="34" charset="0"/>
                <a:cs typeface="Arial" panose="020B0604020202020204" pitchFamily="34" charset="0"/>
              </a:rPr>
              <a:t>Soit être identifiée comme ayant un lien direct avec l’activité professionnelle</a:t>
            </a:r>
            <a:br>
              <a:rPr lang="fr-FR" sz="2400" dirty="0">
                <a:solidFill>
                  <a:srgbClr val="000000"/>
                </a:solidFill>
                <a:latin typeface="inherit"/>
                <a:ea typeface="Calibri" panose="020F0502020204030204" pitchFamily="34" charset="0"/>
                <a:cs typeface="Arial" panose="020B0604020202020204" pitchFamily="34" charset="0"/>
              </a:rPr>
            </a:br>
            <a:r>
              <a:rPr lang="fr-FR" sz="2400" dirty="0">
                <a:solidFill>
                  <a:srgbClr val="000000"/>
                </a:solidFill>
                <a:latin typeface="inherit"/>
                <a:ea typeface="Calibri" panose="020F0502020204030204" pitchFamily="34" charset="0"/>
                <a:cs typeface="Arial" panose="020B0604020202020204" pitchFamily="34" charset="0"/>
              </a:rPr>
              <a:t>   par le système complémentaire de reconnaissance des maladies </a:t>
            </a:r>
            <a:br>
              <a:rPr lang="fr-FR" sz="2400" dirty="0">
                <a:solidFill>
                  <a:srgbClr val="000000"/>
                </a:solidFill>
                <a:latin typeface="inherit"/>
                <a:ea typeface="Calibri" panose="020F0502020204030204" pitchFamily="34" charset="0"/>
                <a:cs typeface="Arial" panose="020B0604020202020204" pitchFamily="34" charset="0"/>
              </a:rPr>
            </a:br>
            <a:r>
              <a:rPr lang="fr-FR" sz="2400" dirty="0">
                <a:solidFill>
                  <a:srgbClr val="000000"/>
                </a:solidFill>
                <a:latin typeface="inherit"/>
                <a:ea typeface="Calibri" panose="020F0502020204030204" pitchFamily="34" charset="0"/>
                <a:cs typeface="Arial" panose="020B0604020202020204" pitchFamily="34" charset="0"/>
              </a:rPr>
              <a:t>   professionnelles.</a:t>
            </a:r>
            <a:r>
              <a:rPr lang="fr-FR" sz="2400" dirty="0">
                <a:latin typeface="Times New Roman" panose="02020603050405020304" pitchFamily="18" charset="0"/>
                <a:ea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41D58CFD-2F5A-43A6-A5B1-BEADCB0C2F90}"/>
              </a:ext>
            </a:extLst>
          </p:cNvPr>
          <p:cNvSpPr txBox="1"/>
          <p:nvPr/>
        </p:nvSpPr>
        <p:spPr>
          <a:xfrm>
            <a:off x="11701219" y="6263640"/>
            <a:ext cx="347472" cy="400110"/>
          </a:xfrm>
          <a:prstGeom prst="rect">
            <a:avLst/>
          </a:prstGeom>
          <a:noFill/>
        </p:spPr>
        <p:txBody>
          <a:bodyPr wrap="square" rtlCol="0">
            <a:spAutoFit/>
          </a:bodyPr>
          <a:lstStyle/>
          <a:p>
            <a:r>
              <a:rPr lang="fr-FR" sz="2000" b="1" dirty="0"/>
              <a:t>8</a:t>
            </a:r>
          </a:p>
        </p:txBody>
      </p:sp>
    </p:spTree>
    <p:extLst>
      <p:ext uri="{BB962C8B-B14F-4D97-AF65-F5344CB8AC3E}">
        <p14:creationId xmlns:p14="http://schemas.microsoft.com/office/powerpoint/2010/main" val="167665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595" y="2307324"/>
            <a:ext cx="10880401" cy="2923877"/>
          </a:xfrm>
          <a:prstGeom prst="rect">
            <a:avLst/>
          </a:prstGeom>
        </p:spPr>
        <p:txBody>
          <a:bodyPr wrap="square">
            <a:spAutoFit/>
          </a:bodyPr>
          <a:lstStyle/>
          <a:p>
            <a:pPr fontAlgn="base">
              <a:spcBef>
                <a:spcPts val="1950"/>
              </a:spcBef>
              <a:spcAft>
                <a:spcPts val="0"/>
              </a:spcAft>
            </a:pPr>
            <a:r>
              <a:rPr lang="fr-FR" sz="2400" b="1" i="1" u="sng" dirty="0">
                <a:solidFill>
                  <a:srgbClr val="3C3C3C"/>
                </a:solidFill>
                <a:latin typeface="Arial" panose="020B0604020202020204" pitchFamily="34" charset="0"/>
                <a:ea typeface="Times New Roman" panose="02020603050405020304" pitchFamily="18" charset="0"/>
                <a:cs typeface="Times New Roman" panose="02020603050405020304" pitchFamily="18" charset="0"/>
              </a:rPr>
              <a:t>Les tableaux de maladies professionnelles</a:t>
            </a:r>
          </a:p>
          <a:p>
            <a:pPr fontAlgn="base">
              <a:spcAft>
                <a:spcPts val="0"/>
              </a:spcAft>
            </a:pPr>
            <a:endParaRPr lang="fr-FR" sz="2000" dirty="0">
              <a:solidFill>
                <a:srgbClr val="000000"/>
              </a:solidFill>
              <a:latin typeface="inherit"/>
              <a:ea typeface="Times New Roman" panose="02020603050405020304" pitchFamily="18" charset="0"/>
              <a:cs typeface="Arial" panose="020B0604020202020204" pitchFamily="34" charset="0"/>
            </a:endParaRPr>
          </a:p>
          <a:p>
            <a:pPr fontAlgn="base">
              <a:spcAft>
                <a:spcPts val="0"/>
              </a:spcAft>
            </a:pPr>
            <a:r>
              <a:rPr lang="fr-FR" sz="2000" dirty="0">
                <a:solidFill>
                  <a:srgbClr val="000000"/>
                </a:solidFill>
                <a:latin typeface="inherit"/>
                <a:ea typeface="Times New Roman" panose="02020603050405020304" pitchFamily="18" charset="0"/>
                <a:cs typeface="Arial" panose="020B0604020202020204" pitchFamily="34" charset="0"/>
              </a:rPr>
              <a:t>Conformément au système prévu par la loi du 25 octobre 1919, une maladie peut être reconnue comme maladie professionnelle, pour les travailleurs du régime général, si elle figure dans l’un des </a:t>
            </a:r>
            <a:r>
              <a:rPr lang="fr-FR" sz="2000" b="1" u="sng" dirty="0">
                <a:solidFill>
                  <a:srgbClr val="B0273E"/>
                </a:solidFill>
                <a:latin typeface="inherit"/>
                <a:ea typeface="Times New Roman" panose="02020603050405020304" pitchFamily="18" charset="0"/>
                <a:cs typeface="Arial" panose="020B0604020202020204" pitchFamily="34" charset="0"/>
                <a:hlinkClick r:id="rId2"/>
              </a:rPr>
              <a:t>tableaux annexés</a:t>
            </a:r>
            <a:r>
              <a:rPr lang="fr-FR" sz="2000" dirty="0">
                <a:solidFill>
                  <a:srgbClr val="000000"/>
                </a:solidFill>
                <a:latin typeface="inherit"/>
                <a:ea typeface="Times New Roman" panose="02020603050405020304" pitchFamily="18" charset="0"/>
                <a:cs typeface="Arial" panose="020B0604020202020204" pitchFamily="34" charset="0"/>
              </a:rPr>
              <a:t> au Code de la Sécurité sociale. Ces tableaux sont créés et modifiés par décret au fur et à mesure de l’évolution des techniques et des progrès des connaissances médicales.</a:t>
            </a:r>
          </a:p>
          <a:p>
            <a:pPr fontAlgn="base">
              <a:spcAft>
                <a:spcPts val="0"/>
              </a:spcAft>
            </a:pPr>
            <a:endParaRPr lang="fr-FR" sz="2000" dirty="0">
              <a:solidFill>
                <a:srgbClr val="000000"/>
              </a:solidFill>
              <a:effectLst/>
              <a:latin typeface="inherit"/>
              <a:ea typeface="Times New Roman" panose="02020603050405020304" pitchFamily="18" charset="0"/>
              <a:cs typeface="Arial" panose="020B0604020202020204" pitchFamily="34" charset="0"/>
            </a:endParaRPr>
          </a:p>
          <a:p>
            <a:pPr fontAlgn="base">
              <a:spcAft>
                <a:spcPts val="0"/>
              </a:spcAft>
            </a:pPr>
            <a:r>
              <a:rPr lang="fr-FR" sz="2000" dirty="0">
                <a:solidFill>
                  <a:srgbClr val="000000"/>
                </a:solidFill>
                <a:latin typeface="inherit"/>
                <a:ea typeface="Times New Roman" panose="02020603050405020304" pitchFamily="18" charset="0"/>
                <a:cs typeface="Arial" panose="020B0604020202020204" pitchFamily="34" charset="0"/>
              </a:rPr>
              <a:t>                                             (Ce tableau est disponible sur Moodle)</a:t>
            </a:r>
            <a:endParaRPr lang="fr-FR" sz="2000" dirty="0">
              <a:effectLst/>
              <a:latin typeface="Times New Roman" panose="02020603050405020304" pitchFamily="18" charset="0"/>
              <a:ea typeface="Times New Roman" panose="02020603050405020304" pitchFamily="18" charset="0"/>
            </a:endParaRPr>
          </a:p>
        </p:txBody>
      </p:sp>
      <p:sp>
        <p:nvSpPr>
          <p:cNvPr id="3" name="Titre 1"/>
          <p:cNvSpPr txBox="1">
            <a:spLocks/>
          </p:cNvSpPr>
          <p:nvPr/>
        </p:nvSpPr>
        <p:spPr>
          <a:xfrm>
            <a:off x="2619374" y="467988"/>
            <a:ext cx="9081845" cy="7981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a:latin typeface="+mn-lt"/>
              </a:rPr>
              <a:t>PREVENTION DES RISQUES PROFESSIONNELS</a:t>
            </a:r>
            <a:endParaRPr lang="fr-FR" sz="3600" b="1" dirty="0">
              <a:latin typeface="+mn-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193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143483B-61D5-47B9-A5EB-36DBF32094CB}"/>
              </a:ext>
            </a:extLst>
          </p:cNvPr>
          <p:cNvSpPr/>
          <p:nvPr/>
        </p:nvSpPr>
        <p:spPr>
          <a:xfrm>
            <a:off x="10369119" y="-20484"/>
            <a:ext cx="1694375" cy="506292"/>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Calibri"/>
                <a:ea typeface="Calibri"/>
                <a:cs typeface="Times New Roman"/>
              </a:rPr>
              <a:t>E. BOURGEAIS</a:t>
            </a:r>
            <a:endParaRPr kumimoji="0" lang="fr-FR" sz="2000" b="0" i="0" u="none" strike="noStrike" kern="1200" cap="none" spc="0" normalizeH="0" baseline="0" noProof="0" dirty="0">
              <a:ln>
                <a:noFill/>
              </a:ln>
              <a:solidFill>
                <a:srgbClr val="00B0F0"/>
              </a:solidFill>
              <a:effectLst/>
              <a:uLnTx/>
              <a:uFillTx/>
              <a:latin typeface="Calibri"/>
              <a:ea typeface="Calibri"/>
              <a:cs typeface="Times New Roman"/>
            </a:endParaRPr>
          </a:p>
        </p:txBody>
      </p:sp>
      <p:sp>
        <p:nvSpPr>
          <p:cNvPr id="6" name="Rectangle 5">
            <a:extLst>
              <a:ext uri="{FF2B5EF4-FFF2-40B4-BE49-F238E27FC236}">
                <a16:creationId xmlns:a16="http://schemas.microsoft.com/office/drawing/2014/main" id="{150125B3-E963-46EB-ABFE-75CCCEDC0F8F}"/>
              </a:ext>
            </a:extLst>
          </p:cNvPr>
          <p:cNvSpPr/>
          <p:nvPr/>
        </p:nvSpPr>
        <p:spPr>
          <a:xfrm>
            <a:off x="1147518" y="1482896"/>
            <a:ext cx="5529078" cy="738664"/>
          </a:xfrm>
          <a:prstGeom prst="rect">
            <a:avLst/>
          </a:prstGeom>
        </p:spPr>
        <p:txBody>
          <a:bodyPr wrap="non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fr-FR" sz="2800" b="1" i="0" u="sng" strike="noStrike" kern="1200" cap="none" spc="0" normalizeH="0" baseline="0" noProof="0" dirty="0">
                <a:ln>
                  <a:noFill/>
                </a:ln>
                <a:solidFill>
                  <a:srgbClr val="0070C0"/>
                </a:solidFill>
                <a:effectLst/>
                <a:uLnTx/>
                <a:uFillTx/>
                <a:latin typeface="Calibri"/>
                <a:ea typeface="Calibri"/>
                <a:cs typeface="Times New Roman"/>
              </a:rPr>
              <a:t>LES</a:t>
            </a:r>
            <a:r>
              <a:rPr kumimoji="0" lang="fr-FR" sz="2800" b="1" i="0" u="sng" strike="noStrike" kern="1200" cap="none" spc="0" normalizeH="0" noProof="0" dirty="0">
                <a:ln>
                  <a:noFill/>
                </a:ln>
                <a:solidFill>
                  <a:srgbClr val="0070C0"/>
                </a:solidFill>
                <a:effectLst/>
                <a:uLnTx/>
                <a:uFillTx/>
                <a:latin typeface="Calibri"/>
                <a:ea typeface="Calibri"/>
                <a:cs typeface="Times New Roman"/>
              </a:rPr>
              <a:t> MALADIES PROFESSIONNELLES :</a:t>
            </a:r>
            <a:endParaRPr kumimoji="0" lang="fr-FR" sz="2800" b="0" i="0" u="none" strike="noStrike" kern="1200" cap="none" spc="0" normalizeH="0" baseline="0" noProof="0" dirty="0">
              <a:ln>
                <a:noFill/>
              </a:ln>
              <a:solidFill>
                <a:srgbClr val="0070C0"/>
              </a:solidFill>
              <a:effectLst/>
              <a:uLnTx/>
              <a:uFillTx/>
              <a:latin typeface="Calibri"/>
              <a:ea typeface="Calibri"/>
              <a:cs typeface="Times New Roman"/>
            </a:endParaRPr>
          </a:p>
        </p:txBody>
      </p:sp>
      <p:sp>
        <p:nvSpPr>
          <p:cNvPr id="7" name="ZoneTexte 6">
            <a:extLst>
              <a:ext uri="{FF2B5EF4-FFF2-40B4-BE49-F238E27FC236}">
                <a16:creationId xmlns:a16="http://schemas.microsoft.com/office/drawing/2014/main" id="{1A4657CA-5A84-4BB4-A4C5-C9F6EA66BC49}"/>
              </a:ext>
            </a:extLst>
          </p:cNvPr>
          <p:cNvSpPr txBox="1"/>
          <p:nvPr/>
        </p:nvSpPr>
        <p:spPr>
          <a:xfrm>
            <a:off x="11701219" y="6263640"/>
            <a:ext cx="347472" cy="400110"/>
          </a:xfrm>
          <a:prstGeom prst="rect">
            <a:avLst/>
          </a:prstGeom>
          <a:noFill/>
        </p:spPr>
        <p:txBody>
          <a:bodyPr wrap="square" rtlCol="0">
            <a:spAutoFit/>
          </a:bodyPr>
          <a:lstStyle/>
          <a:p>
            <a:r>
              <a:rPr lang="fr-FR" sz="2000" b="1" dirty="0"/>
              <a:t>9</a:t>
            </a:r>
          </a:p>
        </p:txBody>
      </p:sp>
    </p:spTree>
    <p:extLst>
      <p:ext uri="{BB962C8B-B14F-4D97-AF65-F5344CB8AC3E}">
        <p14:creationId xmlns:p14="http://schemas.microsoft.com/office/powerpoint/2010/main" val="396719454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3625</Words>
  <Application>Microsoft Office PowerPoint</Application>
  <PresentationFormat>Grand écran</PresentationFormat>
  <Paragraphs>622</Paragraphs>
  <Slides>74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74</vt:i4>
      </vt:variant>
    </vt:vector>
  </HeadingPairs>
  <TitlesOfParts>
    <vt:vector size="84" baseType="lpstr">
      <vt:lpstr>Arial</vt:lpstr>
      <vt:lpstr>Calibri</vt:lpstr>
      <vt:lpstr>Calibri Light</vt:lpstr>
      <vt:lpstr>Helvetica Neue</vt:lpstr>
      <vt:lpstr>inherit</vt:lpstr>
      <vt:lpstr>pt_sans</vt:lpstr>
      <vt:lpstr>sans_serif_webfont</vt:lpstr>
      <vt:lpstr>Symbol</vt:lpstr>
      <vt:lpstr>Times New Roman</vt:lpstr>
      <vt:lpstr>1_Thème Office</vt:lpstr>
      <vt:lpstr>● LES ACCIDENTS DU TRAVAIL</vt:lpstr>
      <vt:lpstr>PREVENTION DES RISQUES PROFESSIONNELS</vt:lpstr>
      <vt:lpstr>PREVENTION DES RISQUES PROFESSIONNELS</vt:lpstr>
      <vt:lpstr>Présentation PowerPoint</vt:lpstr>
      <vt:lpstr>PREVENTION DES RISQUES PROFESSIONNELS</vt:lpstr>
      <vt:lpstr>Présentation PowerPoint</vt:lpstr>
      <vt:lpstr>PREVENTION DES RISQUES PROFESSIONNELS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ebourgeais</dc:creator>
  <cp:lastModifiedBy>BOURGEAIS ERIC</cp:lastModifiedBy>
  <cp:revision>133</cp:revision>
  <dcterms:created xsi:type="dcterms:W3CDTF">2022-03-15T13:42:20Z</dcterms:created>
  <dcterms:modified xsi:type="dcterms:W3CDTF">2023-05-02T10:46:21Z</dcterms:modified>
</cp:coreProperties>
</file>