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74" r:id="rId4"/>
    <p:sldId id="279" r:id="rId5"/>
    <p:sldId id="280" r:id="rId6"/>
    <p:sldId id="281" r:id="rId7"/>
    <p:sldId id="282" r:id="rId8"/>
    <p:sldId id="283" r:id="rId9"/>
    <p:sldId id="284" r:id="rId10"/>
    <p:sldId id="286" r:id="rId11"/>
    <p:sldId id="287" r:id="rId12"/>
    <p:sldId id="288" r:id="rId13"/>
    <p:sldId id="289" r:id="rId14"/>
    <p:sldId id="290" r:id="rId15"/>
    <p:sldId id="291" r:id="rId16"/>
    <p:sldId id="292" r:id="rId17"/>
    <p:sldId id="285"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8" r:id="rId32"/>
    <p:sldId id="306" r:id="rId33"/>
    <p:sldId id="354" r:id="rId34"/>
    <p:sldId id="355" r:id="rId35"/>
    <p:sldId id="356" r:id="rId36"/>
    <p:sldId id="361" r:id="rId37"/>
    <p:sldId id="357" r:id="rId38"/>
    <p:sldId id="362" r:id="rId39"/>
    <p:sldId id="358" r:id="rId40"/>
    <p:sldId id="363" r:id="rId41"/>
    <p:sldId id="359" r:id="rId42"/>
    <p:sldId id="364" r:id="rId43"/>
    <p:sldId id="360" r:id="rId44"/>
    <p:sldId id="365" r:id="rId45"/>
    <p:sldId id="307"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6" r:id="rId62"/>
    <p:sldId id="324" r:id="rId63"/>
    <p:sldId id="325" r:id="rId64"/>
    <p:sldId id="327" r:id="rId65"/>
    <p:sldId id="328" r:id="rId66"/>
    <p:sldId id="329" r:id="rId67"/>
    <p:sldId id="330" r:id="rId68"/>
    <p:sldId id="331" r:id="rId69"/>
    <p:sldId id="335" r:id="rId70"/>
    <p:sldId id="334" r:id="rId71"/>
    <p:sldId id="345" r:id="rId72"/>
    <p:sldId id="338" r:id="rId73"/>
    <p:sldId id="339" r:id="rId74"/>
    <p:sldId id="340" r:id="rId75"/>
    <p:sldId id="341" r:id="rId76"/>
    <p:sldId id="342" r:id="rId77"/>
    <p:sldId id="343" r:id="rId78"/>
    <p:sldId id="344" r:id="rId79"/>
    <p:sldId id="336" r:id="rId80"/>
    <p:sldId id="346" r:id="rId81"/>
    <p:sldId id="347" r:id="rId82"/>
    <p:sldId id="348" r:id="rId83"/>
    <p:sldId id="349" r:id="rId84"/>
    <p:sldId id="350" r:id="rId85"/>
    <p:sldId id="351" r:id="rId86"/>
    <p:sldId id="352" r:id="rId87"/>
    <p:sldId id="353" r:id="rId8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9C3E2-8974-426D-82CF-46A968D576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AB027DE-CC36-4C0C-AE76-B3F7F7E54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8130F1-F33B-485B-BC9F-8CE0B112A14C}"/>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5" name="Espace réservé du pied de page 4">
            <a:extLst>
              <a:ext uri="{FF2B5EF4-FFF2-40B4-BE49-F238E27FC236}">
                <a16:creationId xmlns:a16="http://schemas.microsoft.com/office/drawing/2014/main" id="{15070622-A123-4F70-AFF1-3A957ED5FE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D26731-7F72-4679-ABB9-7D01F32026ED}"/>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409671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2298F-607B-4226-BF5D-3E54B68AF7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A91C51E-6701-4929-B29E-8864202F37E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2F77FB-E7E5-469B-B6E3-DC934D48071C}"/>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5" name="Espace réservé du pied de page 4">
            <a:extLst>
              <a:ext uri="{FF2B5EF4-FFF2-40B4-BE49-F238E27FC236}">
                <a16:creationId xmlns:a16="http://schemas.microsoft.com/office/drawing/2014/main" id="{704499C2-E5FC-4B91-B2FD-D06DFBF233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99B48F-4296-4370-8CAB-350D8E21C15B}"/>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98784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30CFFB-2CE9-4EE8-A7FA-F68889CE33C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FF6AA7C-42D3-4A01-B735-CEFC294D0BA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6A1789-21BC-413F-AC9E-8C0757B04B2F}"/>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5" name="Espace réservé du pied de page 4">
            <a:extLst>
              <a:ext uri="{FF2B5EF4-FFF2-40B4-BE49-F238E27FC236}">
                <a16:creationId xmlns:a16="http://schemas.microsoft.com/office/drawing/2014/main" id="{D7C2F6AC-CBA0-49AA-B622-8513BB2C9C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C0B660-24D0-429D-8760-155E52336AA4}"/>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376428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92DBA-54A4-403A-98B1-93F4AE1C75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7B78CC-DFBD-4CF8-9A7A-17A3328C35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3F6CEB-9993-4CAB-A48A-0678F59CE829}"/>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5" name="Espace réservé du pied de page 4">
            <a:extLst>
              <a:ext uri="{FF2B5EF4-FFF2-40B4-BE49-F238E27FC236}">
                <a16:creationId xmlns:a16="http://schemas.microsoft.com/office/drawing/2014/main" id="{CA9FC9D3-82B2-464C-AE56-D4F08E3536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3D4550-BB4A-40A3-95C7-47B564165D32}"/>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3744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D7928-98F4-4BBB-AC3E-CBC96BDFBF6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B73DD6-E9D6-4170-9DD1-46FF64D62D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38D6B92-4275-44EE-A9BC-5F19D7FC9A9C}"/>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5" name="Espace réservé du pied de page 4">
            <a:extLst>
              <a:ext uri="{FF2B5EF4-FFF2-40B4-BE49-F238E27FC236}">
                <a16:creationId xmlns:a16="http://schemas.microsoft.com/office/drawing/2014/main" id="{F1EDC48D-FBFE-4D6D-BA47-C691E39FBB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129EED-5113-4A09-8011-1AC9AF06B40D}"/>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117355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C36D3-D02B-4E81-8EE2-43D026276E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866333-6973-44DC-B258-6E25E0EF2C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6D03D6C-8B72-4242-8204-9BF8735B9E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17AB1C2-67CC-43F1-A622-23646C098455}"/>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6" name="Espace réservé du pied de page 5">
            <a:extLst>
              <a:ext uri="{FF2B5EF4-FFF2-40B4-BE49-F238E27FC236}">
                <a16:creationId xmlns:a16="http://schemas.microsoft.com/office/drawing/2014/main" id="{22F79556-AD35-4AD0-8A53-053C1A1C3C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8F6F85-EFD6-4E67-B080-C0163730C408}"/>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57392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E2631-70D0-462D-AB67-2221B95C4E1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691970-5CE4-4E72-907F-ECB36CD45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B70689-8DFE-4C44-ABB2-E987506533D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145375C-F1B9-4AFD-B56F-1A5E2A924E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9133C0-D769-4C02-B77B-28FA0C4A703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B16C7E5-A5A9-4FD5-9225-E8D0E76B2310}"/>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8" name="Espace réservé du pied de page 7">
            <a:extLst>
              <a:ext uri="{FF2B5EF4-FFF2-40B4-BE49-F238E27FC236}">
                <a16:creationId xmlns:a16="http://schemas.microsoft.com/office/drawing/2014/main" id="{146C3380-D385-4F8B-A915-7FB0AD0A3A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BAF27FE-1C89-4012-AD70-182F3348F958}"/>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149723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FE91F-C78A-4813-B12F-D3A83619CE6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175CE15-25CE-4641-9426-F928D2E4070E}"/>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4" name="Espace réservé du pied de page 3">
            <a:extLst>
              <a:ext uri="{FF2B5EF4-FFF2-40B4-BE49-F238E27FC236}">
                <a16:creationId xmlns:a16="http://schemas.microsoft.com/office/drawing/2014/main" id="{DB55CB30-1B3D-4593-9A25-E1514C8FE57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E192255-DA1E-4B15-AC2D-60FD5FDAED72}"/>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280480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6D0130-4DB1-41DA-AB4D-54FF74BE4DD5}"/>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3" name="Espace réservé du pied de page 2">
            <a:extLst>
              <a:ext uri="{FF2B5EF4-FFF2-40B4-BE49-F238E27FC236}">
                <a16:creationId xmlns:a16="http://schemas.microsoft.com/office/drawing/2014/main" id="{52666DF7-8776-43E3-AE37-12D54B606B4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902CFE8-4989-4489-A876-B26FB242E1FC}"/>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8784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DD913-C9A7-4D61-950B-2E96676A1A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298F424-CC1F-480D-8063-88CB80595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19AED2B-8BD6-4714-A4E7-0D1634C76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3BD1F2-FFC2-4895-A1F4-017EF03C3A50}"/>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6" name="Espace réservé du pied de page 5">
            <a:extLst>
              <a:ext uri="{FF2B5EF4-FFF2-40B4-BE49-F238E27FC236}">
                <a16:creationId xmlns:a16="http://schemas.microsoft.com/office/drawing/2014/main" id="{F8C4F765-0FC9-4F34-B9FC-FEBEBD45A9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0869CB-F9A3-4116-969E-43722042EC66}"/>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411477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F45E3-305D-4BE5-83C4-47D2C6CB9F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710A4C-EED1-4588-9298-18792694C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6400E51-605D-4892-ACFF-2208BAA0E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DF72DE-F155-4A02-A6EF-2AEBFFE80F9D}"/>
              </a:ext>
            </a:extLst>
          </p:cNvPr>
          <p:cNvSpPr>
            <a:spLocks noGrp="1"/>
          </p:cNvSpPr>
          <p:nvPr>
            <p:ph type="dt" sz="half" idx="10"/>
          </p:nvPr>
        </p:nvSpPr>
        <p:spPr/>
        <p:txBody>
          <a:bodyPr/>
          <a:lstStyle/>
          <a:p>
            <a:fld id="{0E017D6E-6866-4B9F-8622-FC1C45647423}" type="datetimeFigureOut">
              <a:rPr lang="fr-FR" smtClean="0"/>
              <a:t>13/01/2023</a:t>
            </a:fld>
            <a:endParaRPr lang="fr-FR"/>
          </a:p>
        </p:txBody>
      </p:sp>
      <p:sp>
        <p:nvSpPr>
          <p:cNvPr id="6" name="Espace réservé du pied de page 5">
            <a:extLst>
              <a:ext uri="{FF2B5EF4-FFF2-40B4-BE49-F238E27FC236}">
                <a16:creationId xmlns:a16="http://schemas.microsoft.com/office/drawing/2014/main" id="{F2CB31C6-6648-47B0-A096-2DD8847E55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C92C84-8923-4C4F-A4C2-8D92F7C35A82}"/>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272390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87A42A-7B0B-4EAC-BDD9-E3AE6DBB7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C645E1-703C-4C41-A2A5-04233E2F6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09B3F8-C5A8-4D75-A653-13949B943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17D6E-6866-4B9F-8622-FC1C45647423}" type="datetimeFigureOut">
              <a:rPr lang="fr-FR" smtClean="0"/>
              <a:t>13/01/2023</a:t>
            </a:fld>
            <a:endParaRPr lang="fr-FR"/>
          </a:p>
        </p:txBody>
      </p:sp>
      <p:sp>
        <p:nvSpPr>
          <p:cNvPr id="5" name="Espace réservé du pied de page 4">
            <a:extLst>
              <a:ext uri="{FF2B5EF4-FFF2-40B4-BE49-F238E27FC236}">
                <a16:creationId xmlns:a16="http://schemas.microsoft.com/office/drawing/2014/main" id="{6236774A-1F93-4326-9D1A-C70D9EDE9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BF9AD9D-802C-4EF7-BC00-463D332CF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2BE86-692B-40C1-88E0-252682C825F9}" type="slidenum">
              <a:rPr lang="fr-FR" smtClean="0"/>
              <a:t>‹N°›</a:t>
            </a:fld>
            <a:endParaRPr lang="fr-FR"/>
          </a:p>
        </p:txBody>
      </p:sp>
    </p:spTree>
    <p:extLst>
      <p:ext uri="{BB962C8B-B14F-4D97-AF65-F5344CB8AC3E}">
        <p14:creationId xmlns:p14="http://schemas.microsoft.com/office/powerpoint/2010/main" val="249266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5.wdp"/></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fr.wikipedia.org/wiki/Russ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fr.wikipedia.org/wiki/Genrich_Altshuller"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fr.wikipedia.org/wiki/Breve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fr.wikipedia.org/wiki/Breve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6.wdp"/></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fr.wikipedia.org/wiki/Innovatio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fr.wikipedia.org/w/index.php?title=Technologies_de_continuit%C3%A9&amp;action=edit&amp;redlink=1"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fr.wikipedia.org/wiki/Ford_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859142"/>
            <a:ext cx="10515600" cy="4351338"/>
          </a:xfrm>
        </p:spPr>
        <p:txBody>
          <a:bodyPr/>
          <a:lstStyle/>
          <a:p>
            <a:r>
              <a:rPr lang="fr-FR" b="1" dirty="0"/>
              <a:t>La Créativité </a:t>
            </a:r>
            <a:r>
              <a:rPr lang="fr-FR" dirty="0"/>
              <a:t>: Prenons un dictionnaire au hasard, la créativité y est définie ainsi : – « créativité : </a:t>
            </a:r>
            <a:r>
              <a:rPr lang="fr-FR" dirty="0" err="1"/>
              <a:t>nf</a:t>
            </a:r>
            <a:r>
              <a:rPr lang="fr-FR" dirty="0"/>
              <a:t> (av. 1965 ; de créatif). Pouvoir de création, d’invention. » ; – « création : </a:t>
            </a:r>
            <a:r>
              <a:rPr lang="fr-FR" dirty="0" err="1"/>
              <a:t>nf</a:t>
            </a:r>
            <a:r>
              <a:rPr lang="fr-FR" dirty="0"/>
              <a:t> (v 1200 ; lat. </a:t>
            </a:r>
            <a:r>
              <a:rPr lang="fr-FR" dirty="0" err="1"/>
              <a:t>Creatio</a:t>
            </a:r>
            <a:r>
              <a:rPr lang="fr-FR" dirty="0"/>
              <a:t> ). Action de faire, d’organiser une chose qui n’existait pas encore. V. Conception, élaboration, invention, naissance, survenance. ».</a:t>
            </a:r>
          </a:p>
          <a:p>
            <a:r>
              <a:rPr lang="fr-FR" b="1" dirty="0"/>
              <a:t>La conception mécanique </a:t>
            </a:r>
            <a:r>
              <a:rPr lang="fr-FR" dirty="0"/>
              <a:t>peut donc, au sens de cette définition, être considérée comme une activité créative.</a:t>
            </a:r>
          </a:p>
          <a:p>
            <a:r>
              <a:rPr lang="fr-FR" b="1" dirty="0"/>
              <a:t>Les processus de créativité </a:t>
            </a:r>
            <a:r>
              <a:rPr lang="fr-FR" dirty="0"/>
              <a:t>sont très variés, l’objectif de cette séance est de découvrir (ou revoir) des procédés créatifs structurés liés à la conception mécanique.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Tree>
    <p:extLst>
      <p:ext uri="{BB962C8B-B14F-4D97-AF65-F5344CB8AC3E}">
        <p14:creationId xmlns:p14="http://schemas.microsoft.com/office/powerpoint/2010/main" val="1538420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La verbalisation du besoin.</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2" name="Image 1">
            <a:extLst>
              <a:ext uri="{FF2B5EF4-FFF2-40B4-BE49-F238E27FC236}">
                <a16:creationId xmlns:a16="http://schemas.microsoft.com/office/drawing/2014/main" id="{F9368819-EC5A-4982-A67C-14096A802BB5}"/>
              </a:ext>
            </a:extLst>
          </p:cNvPr>
          <p:cNvPicPr>
            <a:picLocks noChangeAspect="1"/>
          </p:cNvPicPr>
          <p:nvPr/>
        </p:nvPicPr>
        <p:blipFill>
          <a:blip r:embed="rId3"/>
          <a:stretch>
            <a:fillRect/>
          </a:stretch>
        </p:blipFill>
        <p:spPr>
          <a:xfrm>
            <a:off x="1012054" y="2128539"/>
            <a:ext cx="10011376" cy="3566903"/>
          </a:xfrm>
          <a:prstGeom prst="rect">
            <a:avLst/>
          </a:prstGeom>
        </p:spPr>
      </p:pic>
      <p:sp>
        <p:nvSpPr>
          <p:cNvPr id="8" name="ZoneTexte 7">
            <a:extLst>
              <a:ext uri="{FF2B5EF4-FFF2-40B4-BE49-F238E27FC236}">
                <a16:creationId xmlns:a16="http://schemas.microsoft.com/office/drawing/2014/main" id="{CE828346-C54B-40DA-A544-F15ED0177AE1}"/>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81532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Le schéma du besoin.</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8" name="Image 7">
            <a:extLst>
              <a:ext uri="{FF2B5EF4-FFF2-40B4-BE49-F238E27FC236}">
                <a16:creationId xmlns:a16="http://schemas.microsoft.com/office/drawing/2014/main" id="{D5938BDE-9845-4B3B-9DFA-6360B32B7F9D}"/>
              </a:ext>
            </a:extLst>
          </p:cNvPr>
          <p:cNvPicPr>
            <a:picLocks noChangeAspect="1"/>
          </p:cNvPicPr>
          <p:nvPr/>
        </p:nvPicPr>
        <p:blipFill>
          <a:blip r:embed="rId3"/>
          <a:stretch>
            <a:fillRect/>
          </a:stretch>
        </p:blipFill>
        <p:spPr>
          <a:xfrm>
            <a:off x="4550856" y="1643498"/>
            <a:ext cx="4866365" cy="4256138"/>
          </a:xfrm>
          <a:prstGeom prst="rect">
            <a:avLst/>
          </a:prstGeom>
        </p:spPr>
      </p:pic>
      <p:sp>
        <p:nvSpPr>
          <p:cNvPr id="9" name="ZoneTexte 8">
            <a:extLst>
              <a:ext uri="{FF2B5EF4-FFF2-40B4-BE49-F238E27FC236}">
                <a16:creationId xmlns:a16="http://schemas.microsoft.com/office/drawing/2014/main" id="{84B9A148-978C-43A7-A20F-26E5936BC2C5}"/>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233282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477403"/>
            <a:ext cx="10898264" cy="4351338"/>
          </a:xfrm>
        </p:spPr>
        <p:txBody>
          <a:bodyPr>
            <a:normAutofit lnSpcReduction="10000"/>
          </a:bodyPr>
          <a:lstStyle/>
          <a:p>
            <a:r>
              <a:rPr lang="fr-FR" b="1" u="sng" dirty="0"/>
              <a:t>L’analyse fonctionnelle du besoin</a:t>
            </a:r>
          </a:p>
          <a:p>
            <a:pPr marL="0" indent="0">
              <a:buNone/>
            </a:pPr>
            <a:r>
              <a:rPr lang="fr-FR" dirty="0"/>
              <a:t>L’Analyse Fonctionnelle du Besoin est une démarche relativement longue, qui conditionne grandement la réussite du projet et demande donc beaucoup de rigueur et de soin. </a:t>
            </a:r>
            <a:br>
              <a:rPr lang="fr-FR" dirty="0"/>
            </a:br>
            <a:br>
              <a:rPr lang="fr-FR" dirty="0"/>
            </a:br>
            <a:r>
              <a:rPr lang="fr-FR" dirty="0"/>
              <a:t>1. Identification des phases de vie du produit </a:t>
            </a:r>
            <a:br>
              <a:rPr lang="fr-FR" dirty="0"/>
            </a:br>
            <a:r>
              <a:rPr lang="fr-FR" dirty="0"/>
              <a:t>2. Pour chaque phase de vie (à minima les principales) : </a:t>
            </a:r>
            <a:br>
              <a:rPr lang="fr-FR" dirty="0"/>
            </a:br>
            <a:r>
              <a:rPr lang="fr-FR" dirty="0"/>
              <a:t>	a. Identification et caractérisation des Eléments du Milieu Extérieur </a:t>
            </a:r>
            <a:br>
              <a:rPr lang="fr-FR" dirty="0"/>
            </a:br>
            <a:r>
              <a:rPr lang="fr-FR" dirty="0"/>
              <a:t>	b. Identification des Fonctions de Service (F.S.) </a:t>
            </a:r>
            <a:br>
              <a:rPr lang="fr-FR" dirty="0"/>
            </a:br>
            <a:r>
              <a:rPr lang="fr-FR" dirty="0"/>
              <a:t>	c. Caractérisation des F.S. </a:t>
            </a:r>
            <a:br>
              <a:rPr lang="fr-FR" dirty="0"/>
            </a:br>
            <a:r>
              <a:rPr lang="fr-FR" dirty="0"/>
              <a:t>3. Rédaction du cahier des charges fonctionnel</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C39D1CDE-78B3-4AC2-BF0C-0E72D4AB18D5}"/>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46439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normAutofit lnSpcReduction="10000"/>
          </a:bodyPr>
          <a:lstStyle/>
          <a:p>
            <a:r>
              <a:rPr lang="fr-FR" b="1" u="sng" dirty="0"/>
              <a:t>Identification des fonctions de service.</a:t>
            </a:r>
          </a:p>
          <a:p>
            <a:pPr marL="0" indent="0">
              <a:buNone/>
            </a:pPr>
            <a:r>
              <a:rPr lang="fr-FR" dirty="0"/>
              <a:t>On identifie les Fonctions de Service grâce à un outil graphique : le graphe des interacteurs, ou graphe fonctionnel (le « Diagramme Pieuvre »© de la méthode APTE (</a:t>
            </a:r>
            <a:r>
              <a:rPr lang="fr-FR" u="sng" dirty="0" err="1"/>
              <a:t>AP</a:t>
            </a:r>
            <a:r>
              <a:rPr lang="fr-FR" dirty="0" err="1"/>
              <a:t>plication</a:t>
            </a:r>
            <a:r>
              <a:rPr lang="fr-FR" dirty="0"/>
              <a:t> aux </a:t>
            </a:r>
            <a:r>
              <a:rPr lang="fr-FR" u="sng" dirty="0"/>
              <a:t>T</a:t>
            </a:r>
            <a:r>
              <a:rPr lang="fr-FR" dirty="0"/>
              <a:t>echniques d’</a:t>
            </a:r>
            <a:r>
              <a:rPr lang="fr-FR" u="sng" dirty="0"/>
              <a:t>E</a:t>
            </a:r>
            <a:r>
              <a:rPr lang="fr-FR" dirty="0"/>
              <a:t>ntreprise) ) : </a:t>
            </a:r>
            <a:br>
              <a:rPr lang="fr-FR" dirty="0"/>
            </a:br>
            <a:br>
              <a:rPr lang="fr-FR" dirty="0"/>
            </a:br>
            <a:r>
              <a:rPr lang="fr-FR" dirty="0"/>
              <a:t>a) Les relations du produit avec son milieu extérieur (pour une phase de vie donnée) sont représentées par des traits. </a:t>
            </a:r>
            <a:br>
              <a:rPr lang="fr-FR" dirty="0"/>
            </a:br>
            <a:r>
              <a:rPr lang="fr-FR" dirty="0"/>
              <a:t>b) Chaque trait correspond à une Fonction de Service (F.S.) </a:t>
            </a:r>
            <a:br>
              <a:rPr lang="fr-FR" dirty="0"/>
            </a:br>
            <a:r>
              <a:rPr lang="fr-FR" dirty="0"/>
              <a:t>c) Chaque trait doit relier le produit à un EME ou bien relier plusieurs EME en passant par le produit.</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FE52EC2C-D216-43DC-9A31-4A9586F8A374}"/>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05690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8" name="Image 7">
            <a:extLst>
              <a:ext uri="{FF2B5EF4-FFF2-40B4-BE49-F238E27FC236}">
                <a16:creationId xmlns:a16="http://schemas.microsoft.com/office/drawing/2014/main" id="{A0B45B26-CDA4-433C-BECA-55F266CBDCAD}"/>
              </a:ext>
            </a:extLst>
          </p:cNvPr>
          <p:cNvPicPr>
            <a:picLocks noChangeAspect="1"/>
          </p:cNvPicPr>
          <p:nvPr/>
        </p:nvPicPr>
        <p:blipFill>
          <a:blip r:embed="rId3"/>
          <a:stretch>
            <a:fillRect/>
          </a:stretch>
        </p:blipFill>
        <p:spPr>
          <a:xfrm>
            <a:off x="2186587" y="1550833"/>
            <a:ext cx="7001326" cy="4727172"/>
          </a:xfrm>
          <a:prstGeom prst="rect">
            <a:avLst/>
          </a:prstGeom>
        </p:spPr>
      </p:pic>
      <p:sp>
        <p:nvSpPr>
          <p:cNvPr id="10" name="ZoneTexte 9">
            <a:extLst>
              <a:ext uri="{FF2B5EF4-FFF2-40B4-BE49-F238E27FC236}">
                <a16:creationId xmlns:a16="http://schemas.microsoft.com/office/drawing/2014/main" id="{866FD786-A0E3-4C48-A211-697025E23091}"/>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274936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Caractérisation des Fonctions de Service.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8" name="Image 7">
            <a:extLst>
              <a:ext uri="{FF2B5EF4-FFF2-40B4-BE49-F238E27FC236}">
                <a16:creationId xmlns:a16="http://schemas.microsoft.com/office/drawing/2014/main" id="{EBC94798-2CAC-45CB-B99D-09726457EFBC}"/>
              </a:ext>
            </a:extLst>
          </p:cNvPr>
          <p:cNvPicPr>
            <a:picLocks noChangeAspect="1"/>
          </p:cNvPicPr>
          <p:nvPr/>
        </p:nvPicPr>
        <p:blipFill>
          <a:blip r:embed="rId3"/>
          <a:stretch>
            <a:fillRect/>
          </a:stretch>
        </p:blipFill>
        <p:spPr>
          <a:xfrm>
            <a:off x="838200" y="2022961"/>
            <a:ext cx="10182225" cy="3876675"/>
          </a:xfrm>
          <a:prstGeom prst="rect">
            <a:avLst/>
          </a:prstGeom>
        </p:spPr>
      </p:pic>
      <p:sp>
        <p:nvSpPr>
          <p:cNvPr id="9" name="ZoneTexte 8">
            <a:extLst>
              <a:ext uri="{FF2B5EF4-FFF2-40B4-BE49-F238E27FC236}">
                <a16:creationId xmlns:a16="http://schemas.microsoft.com/office/drawing/2014/main" id="{3D35DC90-9E79-468E-9D54-0F38BAB6BDAC}"/>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197924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Le diagramme FAST</a:t>
            </a:r>
            <a:br>
              <a:rPr lang="fr-FR" b="1" u="sng" dirty="0"/>
            </a:br>
            <a:r>
              <a:rPr lang="fr-FR" dirty="0"/>
              <a:t>Pour mener une </a:t>
            </a:r>
            <a:r>
              <a:rPr lang="fr-FR" b="1" dirty="0"/>
              <a:t>Analyse Fonctionnelle Technique</a:t>
            </a:r>
            <a:r>
              <a:rPr lang="fr-FR" dirty="0"/>
              <a:t>, il existe un outil principal : le F.A.S.T. (acronyme de « </a:t>
            </a:r>
            <a:r>
              <a:rPr lang="fr-FR" dirty="0" err="1"/>
              <a:t>Functionnal</a:t>
            </a:r>
            <a:r>
              <a:rPr lang="fr-FR" dirty="0"/>
              <a:t> </a:t>
            </a:r>
            <a:r>
              <a:rPr lang="fr-FR" dirty="0" err="1"/>
              <a:t>Analysis</a:t>
            </a:r>
            <a:r>
              <a:rPr lang="fr-FR" dirty="0"/>
              <a:t> System Technique »). D’autres outils existent, mais il s’agit de compléments au FAST, non abordés ici.</a:t>
            </a:r>
          </a:p>
          <a:p>
            <a:r>
              <a:rPr lang="fr-FR" b="1" dirty="0"/>
              <a:t>Lecture du FAST</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2" name="Image 1">
            <a:extLst>
              <a:ext uri="{FF2B5EF4-FFF2-40B4-BE49-F238E27FC236}">
                <a16:creationId xmlns:a16="http://schemas.microsoft.com/office/drawing/2014/main" id="{517E632F-A091-4425-9607-92F8AEEA504F}"/>
              </a:ext>
            </a:extLst>
          </p:cNvPr>
          <p:cNvPicPr>
            <a:picLocks noChangeAspect="1"/>
          </p:cNvPicPr>
          <p:nvPr/>
        </p:nvPicPr>
        <p:blipFill>
          <a:blip r:embed="rId3"/>
          <a:stretch>
            <a:fillRect/>
          </a:stretch>
        </p:blipFill>
        <p:spPr>
          <a:xfrm>
            <a:off x="1784411" y="3907365"/>
            <a:ext cx="8623755" cy="2391248"/>
          </a:xfrm>
          <a:prstGeom prst="rect">
            <a:avLst/>
          </a:prstGeom>
        </p:spPr>
      </p:pic>
      <p:sp>
        <p:nvSpPr>
          <p:cNvPr id="8" name="ZoneTexte 7">
            <a:extLst>
              <a:ext uri="{FF2B5EF4-FFF2-40B4-BE49-F238E27FC236}">
                <a16:creationId xmlns:a16="http://schemas.microsoft.com/office/drawing/2014/main" id="{6238CD40-DE64-41BD-89E6-7A801E915B78}"/>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76071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La technique du BRAIN-STORMING</a:t>
            </a:r>
          </a:p>
          <a:p>
            <a:pPr marL="0" indent="0">
              <a:buNone/>
            </a:pPr>
            <a:r>
              <a:rPr lang="fr-FR" dirty="0"/>
              <a:t>Le terme </a:t>
            </a:r>
            <a:r>
              <a:rPr lang="fr-FR" b="1" dirty="0"/>
              <a:t>brainstorming</a:t>
            </a:r>
            <a:r>
              <a:rPr lang="fr-FR" dirty="0"/>
              <a:t> est devenu un mot généralement employé en langue française comme un terme générique de la pensée créatrice. Le brainstorming est basé sur la mise en situation d’un groupe dans le but de générer des idées. La phase de créativité est séparée de la phase de jugement de pensée.</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Brain-storming</a:t>
            </a:r>
            <a:endParaRPr lang="fr-FR" sz="1600" dirty="0"/>
          </a:p>
        </p:txBody>
      </p:sp>
    </p:spTree>
    <p:extLst>
      <p:ext uri="{BB962C8B-B14F-4D97-AF65-F5344CB8AC3E}">
        <p14:creationId xmlns:p14="http://schemas.microsoft.com/office/powerpoint/2010/main" val="188738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dirty="0"/>
              <a:t>Pour débuter correctement une activité de brainstorming, il faut : </a:t>
            </a:r>
            <a:br>
              <a:rPr lang="fr-FR" dirty="0"/>
            </a:br>
            <a:r>
              <a:rPr lang="fr-FR" dirty="0"/>
              <a:t>	– avoir bien défini et clairement exposé le problème ; </a:t>
            </a:r>
            <a:br>
              <a:rPr lang="fr-FR" dirty="0"/>
            </a:br>
            <a:r>
              <a:rPr lang="fr-FR" dirty="0"/>
              <a:t>	– désigner quelqu’un pour noter toutes les idées comme elles 		    arrivent ; </a:t>
            </a:r>
            <a:br>
              <a:rPr lang="fr-FR" dirty="0"/>
            </a:br>
            <a:r>
              <a:rPr lang="fr-FR" dirty="0"/>
              <a:t>	– avoir le « juste » nombre des personnes dans le groupe ; </a:t>
            </a:r>
            <a:br>
              <a:rPr lang="fr-FR" dirty="0"/>
            </a:br>
            <a:r>
              <a:rPr lang="fr-FR" dirty="0"/>
              <a:t>	– avoir un animateur pour mettre en application les directives 	       	   suivantes : </a:t>
            </a:r>
            <a:br>
              <a:rPr lang="fr-FR" dirty="0"/>
            </a:br>
            <a:r>
              <a:rPr lang="fr-FR" dirty="0"/>
              <a:t>		• interdire le jugement, </a:t>
            </a:r>
            <a:br>
              <a:rPr lang="fr-FR" dirty="0"/>
            </a:br>
            <a:r>
              <a:rPr lang="fr-FR" dirty="0"/>
              <a:t>		• accepter et enregistrer chaque idée, </a:t>
            </a:r>
            <a:br>
              <a:rPr lang="fr-FR" dirty="0"/>
            </a:br>
            <a:r>
              <a:rPr lang="fr-FR" dirty="0"/>
              <a:t>		• encourager les gens à réagir sur les idées d’autrui, </a:t>
            </a:r>
            <a:br>
              <a:rPr lang="fr-FR" dirty="0"/>
            </a:br>
            <a:r>
              <a:rPr lang="fr-FR" dirty="0"/>
              <a:t>		• encourager la genèse des idées étranges..</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Brain-storming</a:t>
            </a:r>
            <a:endParaRPr lang="fr-FR" sz="1600" dirty="0"/>
          </a:p>
        </p:txBody>
      </p:sp>
    </p:spTree>
    <p:extLst>
      <p:ext uri="{BB962C8B-B14F-4D97-AF65-F5344CB8AC3E}">
        <p14:creationId xmlns:p14="http://schemas.microsoft.com/office/powerpoint/2010/main" val="30606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873187"/>
            <a:ext cx="10515600" cy="3955553"/>
          </a:xfrm>
        </p:spPr>
        <p:txBody>
          <a:bodyPr/>
          <a:lstStyle/>
          <a:p>
            <a:r>
              <a:rPr lang="fr-FR" b="1" dirty="0"/>
              <a:t>Avantages</a:t>
            </a:r>
            <a:r>
              <a:rPr lang="fr-FR" dirty="0"/>
              <a:t> : </a:t>
            </a:r>
            <a:br>
              <a:rPr lang="fr-FR" dirty="0"/>
            </a:br>
            <a:r>
              <a:rPr lang="fr-FR" dirty="0"/>
              <a:t>	– permet de poser une partie du problème à traiter ; </a:t>
            </a:r>
            <a:br>
              <a:rPr lang="fr-FR" dirty="0"/>
            </a:br>
            <a:r>
              <a:rPr lang="fr-FR" dirty="0"/>
              <a:t>	– permet la dynamique de groupe.</a:t>
            </a:r>
            <a:br>
              <a:rPr lang="fr-FR" dirty="0"/>
            </a:br>
            <a:endParaRPr lang="fr-FR" dirty="0"/>
          </a:p>
          <a:p>
            <a:r>
              <a:rPr lang="fr-FR" b="1" dirty="0"/>
              <a:t>Inconvénients</a:t>
            </a:r>
            <a:r>
              <a:rPr lang="fr-FR" dirty="0"/>
              <a:t> :</a:t>
            </a:r>
            <a:br>
              <a:rPr lang="fr-FR" dirty="0"/>
            </a:br>
            <a:r>
              <a:rPr lang="fr-FR" dirty="0"/>
              <a:t>	 – capacités de l’animateur ;</a:t>
            </a:r>
            <a:br>
              <a:rPr lang="fr-FR" dirty="0"/>
            </a:br>
            <a:r>
              <a:rPr lang="fr-FR" dirty="0"/>
              <a:t>	– homogénéité du groupe.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Brain-storming</a:t>
            </a:r>
            <a:endParaRPr lang="fr-FR" sz="1600" dirty="0"/>
          </a:p>
        </p:txBody>
      </p:sp>
    </p:spTree>
    <p:extLst>
      <p:ext uri="{BB962C8B-B14F-4D97-AF65-F5344CB8AC3E}">
        <p14:creationId xmlns:p14="http://schemas.microsoft.com/office/powerpoint/2010/main" val="96596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dirty="0"/>
              <a:t>Modélisation du processus de créativité de </a:t>
            </a:r>
            <a:r>
              <a:rPr lang="fr-FR" dirty="0" err="1"/>
              <a:t>Wallas</a:t>
            </a:r>
            <a:r>
              <a:rPr lang="fr-FR" dirty="0"/>
              <a:t>.</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2" name="Image 1">
            <a:extLst>
              <a:ext uri="{FF2B5EF4-FFF2-40B4-BE49-F238E27FC236}">
                <a16:creationId xmlns:a16="http://schemas.microsoft.com/office/drawing/2014/main" id="{AD333F9D-BE58-44F2-AE16-F4979ACF9AC7}"/>
              </a:ext>
            </a:extLst>
          </p:cNvPr>
          <p:cNvPicPr>
            <a:picLocks noChangeAspect="1"/>
          </p:cNvPicPr>
          <p:nvPr/>
        </p:nvPicPr>
        <p:blipFill>
          <a:blip r:embed="rId3"/>
          <a:stretch>
            <a:fillRect/>
          </a:stretch>
        </p:blipFill>
        <p:spPr>
          <a:xfrm>
            <a:off x="2569916" y="2045396"/>
            <a:ext cx="7444102" cy="3907507"/>
          </a:xfrm>
          <a:prstGeom prst="rect">
            <a:avLst/>
          </a:prstGeom>
        </p:spPr>
      </p:pic>
    </p:spTree>
    <p:extLst>
      <p:ext uri="{BB962C8B-B14F-4D97-AF65-F5344CB8AC3E}">
        <p14:creationId xmlns:p14="http://schemas.microsoft.com/office/powerpoint/2010/main" val="362285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633491"/>
            <a:ext cx="10515600" cy="4195250"/>
          </a:xfrm>
        </p:spPr>
        <p:txBody>
          <a:bodyPr/>
          <a:lstStyle/>
          <a:p>
            <a:r>
              <a:rPr lang="fr-FR" b="1" u="sng" dirty="0"/>
              <a:t>LA CARTE MENTALE :</a:t>
            </a:r>
          </a:p>
          <a:p>
            <a:pPr marL="0" indent="0">
              <a:buNone/>
            </a:pPr>
            <a:r>
              <a:rPr lang="fr-FR" dirty="0"/>
              <a:t>Les techniques de cartographie (« mapping ») ont un rôle privilégié dans les activités cognitives humaines et la résolution des problèmes de conception. Tony Buzan, reconnu comme l’un des premiers chercheurs (1970) et vulgarisateurs du concept de carte mentale, décrit celle-ci comme un outil d’organisation hiérarchique des idées .</a:t>
            </a:r>
          </a:p>
          <a:p>
            <a:r>
              <a:rPr lang="fr-FR" dirty="0"/>
              <a:t>Elle permet de relater la complexité d’une problématique. C’est une représentation dépassant la simple formalisation de liens et de mots ou d’images. </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Mind</a:t>
            </a:r>
            <a:r>
              <a:rPr lang="fr-FR" sz="1600" dirty="0"/>
              <a:t> Mapping</a:t>
            </a:r>
          </a:p>
        </p:txBody>
      </p:sp>
    </p:spTree>
    <p:extLst>
      <p:ext uri="{BB962C8B-B14F-4D97-AF65-F5344CB8AC3E}">
        <p14:creationId xmlns:p14="http://schemas.microsoft.com/office/powerpoint/2010/main" val="324917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558864"/>
          </a:xfrm>
        </p:spPr>
        <p:txBody>
          <a:bodyPr>
            <a:normAutofit lnSpcReduction="10000"/>
          </a:bodyPr>
          <a:lstStyle/>
          <a:p>
            <a:r>
              <a:rPr lang="fr-FR" dirty="0"/>
              <a:t>La carte mentale permet le partage d’une problématique par les acteurs d’un groupe de travail. Elle donne l’opportunité aux différentes logiques d’actions de s’exprimer et aux multiples connaissances d’être mobilisées. </a:t>
            </a:r>
          </a:p>
          <a:p>
            <a:r>
              <a:rPr lang="fr-FR" dirty="0"/>
              <a:t>La diversité des connaissances est un facteur favorisant la créativité. </a:t>
            </a:r>
            <a:r>
              <a:rPr lang="fr-FR" dirty="0" err="1"/>
              <a:t>Isaksen</a:t>
            </a:r>
            <a:r>
              <a:rPr lang="fr-FR" dirty="0"/>
              <a:t> le traduit par la formulation mathématique suivante : </a:t>
            </a:r>
          </a:p>
          <a:p>
            <a:pPr marL="2743200" lvl="6" indent="0">
              <a:buNone/>
            </a:pPr>
            <a:endParaRPr lang="fr-FR" dirty="0"/>
          </a:p>
          <a:p>
            <a:pPr marL="0" indent="0">
              <a:buNone/>
            </a:pPr>
            <a:br>
              <a:rPr lang="fr-FR" dirty="0"/>
            </a:br>
            <a:br>
              <a:rPr lang="fr-FR" dirty="0"/>
            </a:br>
            <a:r>
              <a:rPr lang="fr-FR" dirty="0"/>
              <a:t>avec </a:t>
            </a:r>
            <a:r>
              <a:rPr lang="fr-FR" b="1" dirty="0"/>
              <a:t>C</a:t>
            </a:r>
            <a:r>
              <a:rPr lang="fr-FR" dirty="0"/>
              <a:t> créativité, </a:t>
            </a:r>
            <a:r>
              <a:rPr lang="fr-FR" b="1" dirty="0"/>
              <a:t>K</a:t>
            </a:r>
            <a:r>
              <a:rPr lang="fr-FR" dirty="0"/>
              <a:t> connaissances, </a:t>
            </a:r>
            <a:r>
              <a:rPr lang="fr-FR" b="1" dirty="0"/>
              <a:t>I</a:t>
            </a:r>
            <a:r>
              <a:rPr lang="fr-FR" dirty="0"/>
              <a:t> imagination, </a:t>
            </a:r>
            <a:r>
              <a:rPr lang="fr-FR" b="1" dirty="0"/>
              <a:t>E</a:t>
            </a:r>
            <a:r>
              <a:rPr lang="fr-FR" dirty="0"/>
              <a:t> évaluation, fa fonction croissante. La majoration de quantité de K, de I et de E augmentera C.</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195E0962-4BE4-4D87-855A-A071E7FBAB03}"/>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Mind</a:t>
            </a:r>
            <a:r>
              <a:rPr lang="fr-FR" sz="1600" dirty="0"/>
              <a:t> Mapping</a:t>
            </a:r>
          </a:p>
        </p:txBody>
      </p:sp>
      <p:pic>
        <p:nvPicPr>
          <p:cNvPr id="2" name="Image 1">
            <a:extLst>
              <a:ext uri="{FF2B5EF4-FFF2-40B4-BE49-F238E27FC236}">
                <a16:creationId xmlns:a16="http://schemas.microsoft.com/office/drawing/2014/main" id="{E686F8EB-4D22-4B7F-9339-E4C935759041}"/>
              </a:ext>
            </a:extLst>
          </p:cNvPr>
          <p:cNvPicPr>
            <a:picLocks noChangeAspect="1"/>
          </p:cNvPicPr>
          <p:nvPr/>
        </p:nvPicPr>
        <p:blipFill>
          <a:blip r:embed="rId3"/>
          <a:stretch>
            <a:fillRect/>
          </a:stretch>
        </p:blipFill>
        <p:spPr>
          <a:xfrm>
            <a:off x="4012707" y="3718131"/>
            <a:ext cx="2962970" cy="862747"/>
          </a:xfrm>
          <a:prstGeom prst="rect">
            <a:avLst/>
          </a:prstGeom>
        </p:spPr>
      </p:pic>
    </p:spTree>
    <p:extLst>
      <p:ext uri="{BB962C8B-B14F-4D97-AF65-F5344CB8AC3E}">
        <p14:creationId xmlns:p14="http://schemas.microsoft.com/office/powerpoint/2010/main" val="2173679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normAutofit fontScale="92500" lnSpcReduction="10000"/>
          </a:bodyPr>
          <a:lstStyle/>
          <a:p>
            <a:r>
              <a:rPr lang="fr-FR" dirty="0"/>
              <a:t>La démarche de réalisation d’une carte mentale « mots » est simple. Les utilisateurs inscrivent sur une feuille ou sur un logiciel, un concept central, puis ajoutent toutes les idées émises en les connectant par un axe au concept de départ.</a:t>
            </a:r>
          </a:p>
          <a:p>
            <a:r>
              <a:rPr lang="fr-FR" dirty="0"/>
              <a:t>Dans cette phase, il est important de se prémunir des inhibiteurs et notamment des « marques de l’éducation ». Par association, de nouvelles idées apparaissent. Ensuite, les utilisateurs peuvent explorer les associations qui semblent les plus pertinentes.</a:t>
            </a:r>
          </a:p>
          <a:p>
            <a:r>
              <a:rPr lang="fr-FR" dirty="0"/>
              <a:t>La carte mentale permet aux utilisateurs d’exprimer leurs idées aussi rapidement qu’elles leur viennent. Il existe des logiciels de carte mentale. Ils offrent la possibilité de modifier à volonté l’organisation de la carte mentale. </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75A5F241-906C-42AA-B5FF-815A7CA2EDFE}"/>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Mind</a:t>
            </a:r>
            <a:r>
              <a:rPr lang="fr-FR" sz="1600" dirty="0"/>
              <a:t> Mapping</a:t>
            </a:r>
          </a:p>
        </p:txBody>
      </p:sp>
    </p:spTree>
    <p:extLst>
      <p:ext uri="{BB962C8B-B14F-4D97-AF65-F5344CB8AC3E}">
        <p14:creationId xmlns:p14="http://schemas.microsoft.com/office/powerpoint/2010/main" val="50010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dirty="0"/>
              <a:t>Avantages</a:t>
            </a:r>
            <a:r>
              <a:rPr lang="fr-FR" dirty="0"/>
              <a:t> : </a:t>
            </a:r>
            <a:br>
              <a:rPr lang="fr-FR" dirty="0"/>
            </a:br>
            <a:r>
              <a:rPr lang="fr-FR" dirty="0"/>
              <a:t>	– outil permettant la dynamique de groupe ; </a:t>
            </a:r>
            <a:br>
              <a:rPr lang="fr-FR" dirty="0"/>
            </a:br>
            <a:r>
              <a:rPr lang="fr-FR" dirty="0"/>
              <a:t>	– outil individuel ou de groupe ; </a:t>
            </a:r>
            <a:br>
              <a:rPr lang="fr-FR" dirty="0"/>
            </a:br>
            <a:r>
              <a:rPr lang="fr-FR" dirty="0"/>
              <a:t>	– supporte les démarches « aléatoires » ; </a:t>
            </a:r>
            <a:br>
              <a:rPr lang="fr-FR" dirty="0"/>
            </a:br>
            <a:r>
              <a:rPr lang="fr-FR" dirty="0"/>
              <a:t>	– système informatisé avec mise en forme en temps réel ; </a:t>
            </a:r>
            <a:br>
              <a:rPr lang="fr-FR" dirty="0"/>
            </a:br>
            <a:r>
              <a:rPr lang="fr-FR" dirty="0"/>
              <a:t>	– outils ne nécessitant pas d’appropriation lourde..</a:t>
            </a:r>
          </a:p>
          <a:p>
            <a:r>
              <a:rPr lang="fr-FR" b="1" dirty="0"/>
              <a:t>Inconvénients</a:t>
            </a:r>
            <a:r>
              <a:rPr lang="fr-FR" dirty="0"/>
              <a:t> : </a:t>
            </a:r>
            <a:br>
              <a:rPr lang="fr-FR" dirty="0"/>
            </a:br>
            <a:r>
              <a:rPr lang="fr-FR" dirty="0"/>
              <a:t>	– nécessite l’interprétation du lecteur ; </a:t>
            </a:r>
            <a:br>
              <a:rPr lang="fr-FR" dirty="0"/>
            </a:br>
            <a:r>
              <a:rPr lang="fr-FR" dirty="0"/>
              <a:t>	– nécessite de « partager » une langue commune.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896889CE-7176-42E0-965E-D0404475EA82}"/>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Mind</a:t>
            </a:r>
            <a:r>
              <a:rPr lang="fr-FR" sz="1600" dirty="0"/>
              <a:t> Mapping</a:t>
            </a:r>
          </a:p>
        </p:txBody>
      </p:sp>
    </p:spTree>
    <p:extLst>
      <p:ext uri="{BB962C8B-B14F-4D97-AF65-F5344CB8AC3E}">
        <p14:creationId xmlns:p14="http://schemas.microsoft.com/office/powerpoint/2010/main" val="74228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2374048"/>
            <a:ext cx="10515600" cy="2819389"/>
          </a:xfrm>
        </p:spPr>
        <p:txBody>
          <a:bodyPr/>
          <a:lstStyle/>
          <a:p>
            <a:r>
              <a:rPr lang="fr-FR" b="1" u="sng" dirty="0"/>
              <a:t>Méthode « ASSUMPTION SMASHING ».</a:t>
            </a:r>
          </a:p>
          <a:p>
            <a:pPr marL="0" indent="0">
              <a:buNone/>
            </a:pPr>
            <a:r>
              <a:rPr lang="fr-FR" dirty="0"/>
              <a:t>La technique proposée ici est de faire la liste de tous les a priori liés à un problème et ensuite d’explorer ce qui se passe si chaque a priori est éliminé individuellement ou en combinaison.</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2641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754602" y="1477403"/>
            <a:ext cx="10599198" cy="4351338"/>
          </a:xfrm>
        </p:spPr>
        <p:txBody>
          <a:bodyPr>
            <a:normAutofit/>
          </a:bodyPr>
          <a:lstStyle/>
          <a:p>
            <a:r>
              <a:rPr lang="fr-FR" b="1" u="sng" dirty="0"/>
              <a:t>Par exemple</a:t>
            </a:r>
            <a:r>
              <a:rPr lang="fr-FR" dirty="0"/>
              <a:t> :</a:t>
            </a:r>
          </a:p>
          <a:p>
            <a:pPr marL="0" indent="0">
              <a:buNone/>
            </a:pPr>
            <a:r>
              <a:rPr lang="fr-FR" dirty="0"/>
              <a:t>un service après-vente d’une société de logiciels encourage ses clients à prendre un contrat de maintenance pour un coût s’élevant à 15 % de la valeur du logiciel. Le revenu généré par ce contrat finance le personnel d’appui technique. Les a priori de cette situation sont : </a:t>
            </a:r>
            <a:br>
              <a:rPr lang="fr-FR" dirty="0"/>
            </a:br>
            <a:r>
              <a:rPr lang="fr-FR" dirty="0"/>
              <a:t>	– les logiciels nécessiteront une maintenance ; </a:t>
            </a:r>
            <a:br>
              <a:rPr lang="fr-FR" dirty="0"/>
            </a:br>
            <a:r>
              <a:rPr lang="fr-FR" dirty="0"/>
              <a:t>	– les clients achètent des contrats de maintenance ; </a:t>
            </a:r>
            <a:br>
              <a:rPr lang="fr-FR" dirty="0"/>
            </a:br>
            <a:r>
              <a:rPr lang="fr-FR" dirty="0"/>
              <a:t>	– les clients payent 15 % de la valeur du logiciel ; </a:t>
            </a:r>
            <a:br>
              <a:rPr lang="fr-FR" dirty="0"/>
            </a:br>
            <a:r>
              <a:rPr lang="fr-FR" dirty="0"/>
              <a:t>	– la maintenance est un service et doit donc être vendu ; </a:t>
            </a:r>
            <a:br>
              <a:rPr lang="fr-FR" dirty="0"/>
            </a:br>
            <a:r>
              <a:rPr lang="fr-FR" dirty="0"/>
              <a:t>	– le vendeur de logiciel fournit une assistance utile et opportune.</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303421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647643" y="1477403"/>
            <a:ext cx="10884450" cy="4351338"/>
          </a:xfrm>
        </p:spPr>
        <p:txBody>
          <a:bodyPr>
            <a:normAutofit/>
          </a:bodyPr>
          <a:lstStyle/>
          <a:p>
            <a:r>
              <a:rPr lang="fr-FR" b="1" dirty="0"/>
              <a:t>Maintenant, explorez de nouveau le problème en éliminant un des a priori de départ</a:t>
            </a:r>
            <a:r>
              <a:rPr lang="fr-FR" dirty="0"/>
              <a:t>. </a:t>
            </a:r>
            <a:br>
              <a:rPr lang="fr-FR" dirty="0"/>
            </a:br>
            <a:r>
              <a:rPr lang="fr-FR" dirty="0"/>
              <a:t>■ Que se passe-t-il si le contrat de maintenance est gratuit ? </a:t>
            </a:r>
            <a:br>
              <a:rPr lang="fr-FR" dirty="0"/>
            </a:br>
            <a:r>
              <a:rPr lang="fr-FR" dirty="0">
                <a:solidFill>
                  <a:srgbClr val="0070C0"/>
                </a:solidFill>
              </a:rPr>
              <a:t>Peut-être faut-il augmenter le prix de logiciel et donner l’impression que la maintenance est gratuite !.</a:t>
            </a:r>
            <a:br>
              <a:rPr lang="fr-FR" dirty="0">
                <a:solidFill>
                  <a:srgbClr val="0070C0"/>
                </a:solidFill>
              </a:rPr>
            </a:br>
            <a:r>
              <a:rPr lang="fr-FR" dirty="0"/>
              <a:t>■ Que se passe-t-il si le vendeur n’offre pas de contrat de maintenance ? </a:t>
            </a:r>
            <a:r>
              <a:rPr lang="fr-FR" dirty="0">
                <a:solidFill>
                  <a:srgbClr val="0070C0"/>
                </a:solidFill>
              </a:rPr>
              <a:t>L’utilisateur doit être autonome face aux pannes éventuelles. </a:t>
            </a:r>
            <a:br>
              <a:rPr lang="fr-FR" dirty="0">
                <a:solidFill>
                  <a:srgbClr val="0070C0"/>
                </a:solidFill>
              </a:rPr>
            </a:br>
            <a:r>
              <a:rPr lang="fr-FR" dirty="0">
                <a:solidFill>
                  <a:srgbClr val="0070C0"/>
                </a:solidFill>
              </a:rPr>
              <a:t>Cela peut amener les clients : </a:t>
            </a:r>
            <a:br>
              <a:rPr lang="fr-FR" dirty="0">
                <a:solidFill>
                  <a:srgbClr val="0070C0"/>
                </a:solidFill>
              </a:rPr>
            </a:br>
            <a:r>
              <a:rPr lang="fr-FR" dirty="0">
                <a:solidFill>
                  <a:srgbClr val="0070C0"/>
                </a:solidFill>
              </a:rPr>
              <a:t>	– à former leur propre groupe d’utilisateurs ; </a:t>
            </a:r>
            <a:br>
              <a:rPr lang="fr-FR" dirty="0">
                <a:solidFill>
                  <a:srgbClr val="0070C0"/>
                </a:solidFill>
              </a:rPr>
            </a:br>
            <a:r>
              <a:rPr lang="fr-FR" dirty="0">
                <a:solidFill>
                  <a:srgbClr val="0070C0"/>
                </a:solidFill>
              </a:rPr>
              <a:t>	– à se tourner vers des forums sur Internet, des revues spécialisées  </a:t>
            </a:r>
            <a:br>
              <a:rPr lang="fr-FR" dirty="0">
                <a:solidFill>
                  <a:srgbClr val="0070C0"/>
                </a:solidFill>
              </a:rPr>
            </a:br>
            <a:r>
              <a:rPr lang="fr-FR" dirty="0">
                <a:solidFill>
                  <a:srgbClr val="0070C0"/>
                </a:solidFill>
              </a:rPr>
              <a:t>	– à faire appel à des spécialistes indépendants.</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3188951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841388"/>
            <a:ext cx="11244492" cy="3529602"/>
          </a:xfrm>
        </p:spPr>
        <p:txBody>
          <a:bodyPr/>
          <a:lstStyle/>
          <a:p>
            <a:pPr marL="0" indent="0">
              <a:buNone/>
            </a:pPr>
            <a:r>
              <a:rPr lang="fr-FR" dirty="0"/>
              <a:t>■ La suppression des a priori est une façon d’avoir des idées nouvelles Le principe de cette méthode peut s’appliquer à d’autres éléments que les a priori, par exemple aux contraintes du contexte de travail.</a:t>
            </a:r>
            <a:br>
              <a:rPr lang="fr-FR" dirty="0"/>
            </a:br>
            <a:br>
              <a:rPr lang="fr-FR" dirty="0"/>
            </a:br>
            <a:r>
              <a:rPr lang="fr-FR" dirty="0"/>
              <a:t>Comment répondriez-vous à ces questions ? </a:t>
            </a:r>
            <a:br>
              <a:rPr lang="fr-FR" dirty="0"/>
            </a:br>
            <a:r>
              <a:rPr lang="fr-FR" dirty="0"/>
              <a:t>– que feriez-vous si la gravité s’arrêtait pendant une minute chaque jour ? </a:t>
            </a:r>
            <a:br>
              <a:rPr lang="fr-FR" dirty="0"/>
            </a:br>
            <a:r>
              <a:rPr lang="fr-FR" dirty="0"/>
              <a:t>– que feriez-vous si vous n’aviez pas besoin de dormir ? </a:t>
            </a:r>
            <a:br>
              <a:rPr lang="fr-FR" dirty="0"/>
            </a:br>
            <a:r>
              <a:rPr lang="fr-FR" dirty="0"/>
              <a:t>– décrivez votre semaine de travail si elle ne durait qu’un jour par semaine ?</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408685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841388"/>
            <a:ext cx="11244492" cy="3529602"/>
          </a:xfrm>
        </p:spPr>
        <p:txBody>
          <a:bodyPr/>
          <a:lstStyle/>
          <a:p>
            <a:pPr marL="0" indent="0">
              <a:buNone/>
            </a:pPr>
            <a:r>
              <a:rPr lang="fr-FR" dirty="0"/>
              <a:t>■ La suppression des a priori est une façon d’avoir des idées nouvelles Le principe de cette méthode peut s’appliquer à d’autres éléments que les a priori, par exemple aux contraintes du contexte de travail.</a:t>
            </a:r>
            <a:br>
              <a:rPr lang="fr-FR" dirty="0"/>
            </a:br>
            <a:br>
              <a:rPr lang="fr-FR" dirty="0"/>
            </a:br>
            <a:r>
              <a:rPr lang="fr-FR" dirty="0"/>
              <a:t>Comment répondriez-vous à ces questions ? </a:t>
            </a:r>
            <a:br>
              <a:rPr lang="fr-FR" dirty="0"/>
            </a:br>
            <a:r>
              <a:rPr lang="fr-FR" dirty="0"/>
              <a:t>– que feriez-vous si la gravité s’arrêtait pendant une minute chaque jour ? </a:t>
            </a:r>
            <a:br>
              <a:rPr lang="fr-FR" dirty="0"/>
            </a:br>
            <a:r>
              <a:rPr lang="fr-FR" dirty="0"/>
              <a:t>– que feriez-vous si vous n’aviez pas besoin de dormir ? </a:t>
            </a:r>
            <a:br>
              <a:rPr lang="fr-FR" dirty="0"/>
            </a:br>
            <a:r>
              <a:rPr lang="fr-FR" dirty="0"/>
              <a:t>– décrivez votre semaine de travail si elle ne durait qu’un jour par semaine ?</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27789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1"/>
            <a:ext cx="11244492" cy="4511585"/>
          </a:xfrm>
        </p:spPr>
        <p:txBody>
          <a:bodyPr>
            <a:normAutofit lnSpcReduction="10000"/>
          </a:bodyPr>
          <a:lstStyle/>
          <a:p>
            <a:pPr marL="0" indent="0">
              <a:buNone/>
            </a:pPr>
            <a:r>
              <a:rPr lang="fr-FR" dirty="0"/>
              <a:t>• </a:t>
            </a:r>
            <a:r>
              <a:rPr lang="fr-FR" b="1" dirty="0"/>
              <a:t>Avantages</a:t>
            </a:r>
            <a:r>
              <a:rPr lang="fr-FR" dirty="0"/>
              <a:t> : </a:t>
            </a:r>
            <a:br>
              <a:rPr lang="fr-FR" dirty="0"/>
            </a:br>
            <a:r>
              <a:rPr lang="fr-FR" dirty="0"/>
              <a:t>	– possibilité de forte remise en cause ; </a:t>
            </a:r>
            <a:br>
              <a:rPr lang="fr-FR" dirty="0"/>
            </a:br>
            <a:r>
              <a:rPr lang="fr-FR" dirty="0"/>
              <a:t>	– permet de stimuler le groupe de travail sur des problèmes concrets ; </a:t>
            </a:r>
            <a:br>
              <a:rPr lang="fr-FR" dirty="0"/>
            </a:br>
            <a:r>
              <a:rPr lang="fr-FR" dirty="0"/>
              <a:t>	– oriente la perception du problème ; </a:t>
            </a:r>
            <a:br>
              <a:rPr lang="fr-FR" dirty="0"/>
            </a:br>
            <a:r>
              <a:rPr lang="fr-FR" dirty="0"/>
              <a:t>	– permet de valider « les services à rendre » ; </a:t>
            </a:r>
            <a:br>
              <a:rPr lang="fr-FR" dirty="0"/>
            </a:br>
            <a:r>
              <a:rPr lang="fr-FR" dirty="0"/>
              <a:t>	– permet de définir un cahier des charges avec le groupe de travail ; </a:t>
            </a:r>
            <a:br>
              <a:rPr lang="fr-FR" dirty="0"/>
            </a:br>
            <a:r>
              <a:rPr lang="fr-FR" dirty="0"/>
              <a:t>	– donne le même niveau d’information aux participants. </a:t>
            </a:r>
          </a:p>
          <a:p>
            <a:pPr marL="0" indent="0">
              <a:buNone/>
            </a:pPr>
            <a:r>
              <a:rPr lang="fr-FR" dirty="0"/>
              <a:t>• </a:t>
            </a:r>
            <a:r>
              <a:rPr lang="fr-FR" b="1" dirty="0"/>
              <a:t>Inconvénients</a:t>
            </a:r>
            <a:r>
              <a:rPr lang="fr-FR" dirty="0"/>
              <a:t> : </a:t>
            </a:r>
            <a:br>
              <a:rPr lang="fr-FR" dirty="0"/>
            </a:br>
            <a:r>
              <a:rPr lang="fr-FR" dirty="0"/>
              <a:t>	– en opposition avec la raison inhibitrice ; </a:t>
            </a:r>
            <a:br>
              <a:rPr lang="fr-FR" dirty="0"/>
            </a:br>
            <a:r>
              <a:rPr lang="fr-FR" dirty="0"/>
              <a:t>	– nécessite des capacités d’extrapolation ; </a:t>
            </a:r>
            <a:br>
              <a:rPr lang="fr-FR" dirty="0"/>
            </a:br>
            <a:r>
              <a:rPr lang="fr-FR" dirty="0"/>
              <a:t>	– faible niveau d’abstraction ; </a:t>
            </a:r>
            <a:br>
              <a:rPr lang="fr-FR" dirty="0"/>
            </a:br>
            <a:r>
              <a:rPr lang="fr-FR" dirty="0"/>
              <a:t>	– plus performant en groupe. </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260890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dirty="0"/>
              <a:t>PLAN DU COURS </a:t>
            </a:r>
            <a:r>
              <a:rPr lang="fr-FR" dirty="0"/>
              <a:t>: nous allons présenter de façon rapide un certain nombre de méthode de conception considérées comme innovantes :</a:t>
            </a:r>
          </a:p>
          <a:p>
            <a:pPr lvl="1"/>
            <a:r>
              <a:rPr lang="fr-FR" dirty="0"/>
              <a:t>Analyse de la valeur</a:t>
            </a:r>
          </a:p>
          <a:p>
            <a:pPr lvl="1"/>
            <a:r>
              <a:rPr lang="fr-FR" dirty="0"/>
              <a:t>Brainstorming</a:t>
            </a:r>
          </a:p>
          <a:p>
            <a:pPr lvl="1"/>
            <a:r>
              <a:rPr lang="fr-FR" dirty="0" err="1"/>
              <a:t>Mind</a:t>
            </a:r>
            <a:r>
              <a:rPr lang="fr-FR" dirty="0"/>
              <a:t> Mapping</a:t>
            </a:r>
          </a:p>
          <a:p>
            <a:pPr lvl="1"/>
            <a:r>
              <a:rPr lang="fr-FR" dirty="0"/>
              <a:t>Assumption </a:t>
            </a:r>
            <a:r>
              <a:rPr lang="fr-FR" dirty="0" err="1"/>
              <a:t>Smashing</a:t>
            </a:r>
            <a:endParaRPr lang="fr-FR" dirty="0"/>
          </a:p>
          <a:p>
            <a:pPr lvl="1"/>
            <a:r>
              <a:rPr lang="fr-FR" dirty="0" err="1"/>
              <a:t>Sysml</a:t>
            </a:r>
            <a:endParaRPr lang="fr-FR" dirty="0"/>
          </a:p>
          <a:p>
            <a:pPr lvl="1"/>
            <a:r>
              <a:rPr lang="fr-FR" dirty="0"/>
              <a:t>TRIZ</a:t>
            </a:r>
          </a:p>
          <a:p>
            <a:pPr lvl="1"/>
            <a:r>
              <a:rPr lang="fr-FR" dirty="0"/>
              <a:t>Technologie de rupture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Tree>
    <p:extLst>
      <p:ext uri="{BB962C8B-B14F-4D97-AF65-F5344CB8AC3E}">
        <p14:creationId xmlns:p14="http://schemas.microsoft.com/office/powerpoint/2010/main" val="2938380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1"/>
            <a:ext cx="11244492" cy="4511585"/>
          </a:xfrm>
        </p:spPr>
        <p:txBody>
          <a:bodyPr>
            <a:normAutofit/>
          </a:bodyPr>
          <a:lstStyle/>
          <a:p>
            <a:pPr marL="0" indent="0">
              <a:buNone/>
            </a:pPr>
            <a:r>
              <a:rPr lang="fr-FR" dirty="0"/>
              <a:t>• </a:t>
            </a:r>
            <a:r>
              <a:rPr lang="fr-FR" b="1" u="sng" dirty="0"/>
              <a:t>LE </a:t>
            </a:r>
            <a:r>
              <a:rPr lang="fr-FR" b="1" u="sng" dirty="0" err="1"/>
              <a:t>SysML</a:t>
            </a:r>
            <a:endParaRPr lang="fr-FR" b="1" u="sng" dirty="0"/>
          </a:p>
          <a:p>
            <a:pPr marL="0" indent="0">
              <a:buNone/>
            </a:pPr>
            <a:r>
              <a:rPr lang="fr-FR" b="1" dirty="0" err="1"/>
              <a:t>Systems</a:t>
            </a:r>
            <a:r>
              <a:rPr lang="fr-FR" b="1" dirty="0"/>
              <a:t> Modeling </a:t>
            </a:r>
            <a:r>
              <a:rPr lang="fr-FR" b="1" dirty="0" err="1"/>
              <a:t>Language</a:t>
            </a:r>
            <a:r>
              <a:rPr lang="fr-FR" b="1" dirty="0"/>
              <a:t> </a:t>
            </a:r>
            <a:r>
              <a:rPr lang="fr-FR" dirty="0"/>
              <a:t>- </a:t>
            </a:r>
            <a:r>
              <a:rPr lang="fr-FR" dirty="0" err="1"/>
              <a:t>SysML</a:t>
            </a:r>
            <a:r>
              <a:rPr lang="fr-FR" dirty="0"/>
              <a:t> en abrégé - est un langage de modélisation spécifique au domaine de l'ingénierie système. </a:t>
            </a:r>
          </a:p>
          <a:p>
            <a:pPr marL="0" indent="0">
              <a:buNone/>
            </a:pPr>
            <a:r>
              <a:rPr lang="fr-FR" dirty="0"/>
              <a:t>Ce langage, commun à tous les champs disciplinaires, est composé de diagrammes qui permettent d’aborder plus facilement les systèmes pluri techniques, que ce soit en phase de conception ou en phase d’analyse d’un existant. Il peut également décrire le cheminement de la matière, de l’énergie et de l’information, ses diagrammes offrant la possibilité</a:t>
            </a:r>
            <a:br>
              <a:rPr lang="fr-FR" dirty="0"/>
            </a:br>
            <a:r>
              <a:rPr lang="fr-FR" dirty="0"/>
              <a:t>de représenter à la fois les composants et les flux de toute nature.</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2" name="Image 1">
            <a:extLst>
              <a:ext uri="{FF2B5EF4-FFF2-40B4-BE49-F238E27FC236}">
                <a16:creationId xmlns:a16="http://schemas.microsoft.com/office/drawing/2014/main" id="{92A2BFA8-8055-4C4D-A278-1C41964DE78A}"/>
              </a:ext>
            </a:extLst>
          </p:cNvPr>
          <p:cNvPicPr>
            <a:picLocks noChangeAspect="1"/>
          </p:cNvPicPr>
          <p:nvPr/>
        </p:nvPicPr>
        <p:blipFill>
          <a:blip r:embed="rId3"/>
          <a:stretch>
            <a:fillRect/>
          </a:stretch>
        </p:blipFill>
        <p:spPr>
          <a:xfrm>
            <a:off x="10150458" y="4547311"/>
            <a:ext cx="1482756" cy="1602838"/>
          </a:xfrm>
          <a:prstGeom prst="rect">
            <a:avLst/>
          </a:prstGeom>
        </p:spPr>
      </p:pic>
    </p:spTree>
    <p:extLst>
      <p:ext uri="{BB962C8B-B14F-4D97-AF65-F5344CB8AC3E}">
        <p14:creationId xmlns:p14="http://schemas.microsoft.com/office/powerpoint/2010/main" val="2015046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2" name="Image 1">
            <a:extLst>
              <a:ext uri="{FF2B5EF4-FFF2-40B4-BE49-F238E27FC236}">
                <a16:creationId xmlns:a16="http://schemas.microsoft.com/office/drawing/2014/main" id="{63EFB21E-5644-41AF-8BC1-7080AE7E39F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0000"/>
                    </a14:imgEffect>
                  </a14:imgLayer>
                </a14:imgProps>
              </a:ext>
            </a:extLst>
          </a:blip>
          <a:srcRect t="5992" b="3251"/>
          <a:stretch/>
        </p:blipFill>
        <p:spPr>
          <a:xfrm>
            <a:off x="1069543" y="1524682"/>
            <a:ext cx="9531950" cy="4691269"/>
          </a:xfrm>
          <a:prstGeom prst="rect">
            <a:avLst/>
          </a:prstGeom>
        </p:spPr>
      </p:pic>
    </p:spTree>
    <p:extLst>
      <p:ext uri="{BB962C8B-B14F-4D97-AF65-F5344CB8AC3E}">
        <p14:creationId xmlns:p14="http://schemas.microsoft.com/office/powerpoint/2010/main" val="2918721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1"/>
            <a:ext cx="11244492" cy="4511585"/>
          </a:xfrm>
        </p:spPr>
        <p:txBody>
          <a:bodyPr>
            <a:normAutofit/>
          </a:bodyPr>
          <a:lstStyle/>
          <a:p>
            <a:pPr marL="0" indent="0">
              <a:buNone/>
            </a:pPr>
            <a:r>
              <a:rPr lang="fr-FR" u="sng" dirty="0"/>
              <a:t>Nous retrouvons donc 6 diagrammes </a:t>
            </a:r>
            <a:r>
              <a:rPr lang="fr-FR" dirty="0"/>
              <a:t>: </a:t>
            </a:r>
          </a:p>
          <a:p>
            <a:pPr marL="0" indent="0">
              <a:buNone/>
            </a:pPr>
            <a:r>
              <a:rPr lang="fr-FR" dirty="0"/>
              <a:t> </a:t>
            </a:r>
            <a:br>
              <a:rPr lang="fr-FR" dirty="0"/>
            </a:br>
            <a:r>
              <a:rPr lang="fr-FR" dirty="0"/>
              <a:t>• Diagramme des exigences (</a:t>
            </a:r>
            <a:r>
              <a:rPr lang="fr-FR" dirty="0" err="1"/>
              <a:t>requirement</a:t>
            </a:r>
            <a:r>
              <a:rPr lang="fr-FR" dirty="0"/>
              <a:t> </a:t>
            </a:r>
            <a:r>
              <a:rPr lang="fr-FR" dirty="0" err="1"/>
              <a:t>diagram</a:t>
            </a:r>
            <a:r>
              <a:rPr lang="fr-FR" dirty="0"/>
              <a:t>)</a:t>
            </a:r>
          </a:p>
          <a:p>
            <a:pPr marL="0" indent="0">
              <a:buNone/>
            </a:pPr>
            <a:r>
              <a:rPr lang="fr-FR" dirty="0"/>
              <a:t>• Diagramme des cas d’utilisation (use case </a:t>
            </a:r>
            <a:r>
              <a:rPr lang="fr-FR" dirty="0" err="1"/>
              <a:t>diagram</a:t>
            </a:r>
            <a:r>
              <a:rPr lang="fr-FR" dirty="0"/>
              <a:t>)</a:t>
            </a:r>
          </a:p>
          <a:p>
            <a:pPr marL="0" indent="0">
              <a:buNone/>
            </a:pPr>
            <a:r>
              <a:rPr lang="fr-FR" dirty="0"/>
              <a:t>• Diagramme de séquence (</a:t>
            </a:r>
            <a:r>
              <a:rPr lang="fr-FR" dirty="0" err="1"/>
              <a:t>sequence</a:t>
            </a:r>
            <a:r>
              <a:rPr lang="fr-FR" dirty="0"/>
              <a:t> </a:t>
            </a:r>
            <a:r>
              <a:rPr lang="fr-FR" dirty="0" err="1"/>
              <a:t>diagram</a:t>
            </a:r>
            <a:r>
              <a:rPr lang="fr-FR" dirty="0"/>
              <a:t>) </a:t>
            </a:r>
          </a:p>
          <a:p>
            <a:pPr marL="0" indent="0">
              <a:buNone/>
            </a:pPr>
            <a:r>
              <a:rPr lang="fr-FR" dirty="0"/>
              <a:t>• Diagramme d’état (state </a:t>
            </a:r>
            <a:r>
              <a:rPr lang="fr-FR" dirty="0" err="1"/>
              <a:t>diagram</a:t>
            </a:r>
            <a:r>
              <a:rPr lang="fr-FR" dirty="0"/>
              <a:t>) </a:t>
            </a:r>
          </a:p>
          <a:p>
            <a:pPr marL="0" indent="0">
              <a:buNone/>
            </a:pPr>
            <a:r>
              <a:rPr lang="fr-FR" dirty="0"/>
              <a:t>• Diagramme de définition de blocs (</a:t>
            </a:r>
            <a:r>
              <a:rPr lang="fr-FR" dirty="0" err="1"/>
              <a:t>definition</a:t>
            </a:r>
            <a:r>
              <a:rPr lang="fr-FR" dirty="0"/>
              <a:t> block </a:t>
            </a:r>
            <a:r>
              <a:rPr lang="fr-FR" dirty="0" err="1"/>
              <a:t>diagram</a:t>
            </a:r>
            <a:r>
              <a:rPr lang="fr-FR" dirty="0"/>
              <a:t>) </a:t>
            </a:r>
          </a:p>
          <a:p>
            <a:pPr marL="0" indent="0">
              <a:buNone/>
            </a:pPr>
            <a:r>
              <a:rPr lang="fr-FR" dirty="0"/>
              <a:t>• Diagramme de blocs internes (</a:t>
            </a:r>
            <a:r>
              <a:rPr lang="fr-FR" dirty="0" err="1"/>
              <a:t>internal</a:t>
            </a:r>
            <a:r>
              <a:rPr lang="fr-FR" dirty="0"/>
              <a:t> block </a:t>
            </a:r>
            <a:r>
              <a:rPr lang="fr-FR" dirty="0" err="1"/>
              <a:t>diagram</a:t>
            </a:r>
            <a:r>
              <a:rPr lang="fr-FR" dirty="0"/>
              <a:t>) </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2179823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des exigences (</a:t>
            </a:r>
            <a:r>
              <a:rPr lang="fr-FR" b="1" u="sng" dirty="0" err="1"/>
              <a:t>requirement</a:t>
            </a:r>
            <a:r>
              <a:rPr lang="fr-FR" b="1" u="sng" dirty="0"/>
              <a:t> </a:t>
            </a:r>
            <a:r>
              <a:rPr lang="fr-FR" b="1" u="sng" dirty="0" err="1"/>
              <a:t>diagram</a:t>
            </a:r>
            <a:r>
              <a:rPr lang="fr-FR" b="1" u="sng" dirty="0"/>
              <a:t>) : </a:t>
            </a:r>
          </a:p>
          <a:p>
            <a:pPr marL="0" indent="0">
              <a:buNone/>
            </a:pPr>
            <a:r>
              <a:rPr lang="fr-FR" sz="2400" dirty="0"/>
              <a:t>Le diagramme des exigences précise les fonctions à réaliser ainsi que le niveau de performance à atteindre. Le système est présenté comme devant satisfaire des exigences qui peuvent être fonctionnelles, comportementales, structurelles, environnementales, esthétiques… </a:t>
            </a:r>
            <a:br>
              <a:rPr lang="fr-FR" sz="2400" dirty="0"/>
            </a:br>
            <a:r>
              <a:rPr lang="fr-FR" sz="2400" dirty="0"/>
              <a:t>Les exigences peuvent être reliées entre elles par des relations :</a:t>
            </a:r>
          </a:p>
          <a:p>
            <a:r>
              <a:rPr lang="fr-FR" sz="2400" u="sng" dirty="0"/>
              <a:t>La contenance :</a:t>
            </a:r>
            <a:r>
              <a:rPr lang="fr-FR" sz="2400" dirty="0"/>
              <a:t> permet de décomposer une exigence en plusieurs exigences unitaires.</a:t>
            </a:r>
          </a:p>
          <a:p>
            <a:r>
              <a:rPr lang="fr-FR" sz="2400" u="sng" dirty="0"/>
              <a:t>Le raffinement :</a:t>
            </a:r>
            <a:r>
              <a:rPr lang="fr-FR" sz="2400" dirty="0"/>
              <a:t> consiste en l’ajout de précisions, par exemple de données quantitatives.</a:t>
            </a:r>
          </a:p>
          <a:p>
            <a:r>
              <a:rPr lang="fr-FR" sz="2400" u="sng" dirty="0"/>
              <a:t>La dérivation :</a:t>
            </a:r>
            <a:r>
              <a:rPr lang="fr-FR" sz="2400" dirty="0"/>
              <a:t> consiste à relier des exigences de niveaux différents par exemple des exigences système à des exigences de niveau sous-système.</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3241769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des exigences (</a:t>
            </a:r>
            <a:r>
              <a:rPr lang="fr-FR" b="1" u="sng" dirty="0" err="1"/>
              <a:t>requirement</a:t>
            </a:r>
            <a:r>
              <a:rPr lang="fr-FR" b="1" u="sng" dirty="0"/>
              <a:t> </a:t>
            </a:r>
            <a:r>
              <a:rPr lang="fr-FR" b="1" u="sng" dirty="0" err="1"/>
              <a:t>diagram</a:t>
            </a:r>
            <a:r>
              <a:rPr lang="fr-FR" b="1" u="sng" dirty="0"/>
              <a:t>) :</a:t>
            </a:r>
            <a:r>
              <a:rPr lang="fr-FR" b="1" dirty="0"/>
              <a:t> </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15" name="Image 14">
            <a:extLst>
              <a:ext uri="{FF2B5EF4-FFF2-40B4-BE49-F238E27FC236}">
                <a16:creationId xmlns:a16="http://schemas.microsoft.com/office/drawing/2014/main" id="{8D4E8738-C452-DB5E-66B3-BD71ACCE1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95" y="2231230"/>
            <a:ext cx="3696811" cy="2747963"/>
          </a:xfrm>
          <a:prstGeom prst="rect">
            <a:avLst/>
          </a:prstGeom>
        </p:spPr>
      </p:pic>
      <p:pic>
        <p:nvPicPr>
          <p:cNvPr id="17" name="Image 16">
            <a:extLst>
              <a:ext uri="{FF2B5EF4-FFF2-40B4-BE49-F238E27FC236}">
                <a16:creationId xmlns:a16="http://schemas.microsoft.com/office/drawing/2014/main" id="{83C81DD9-88DE-6E95-2A22-387E21083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986" y="4558201"/>
            <a:ext cx="3693508" cy="1206546"/>
          </a:xfrm>
          <a:prstGeom prst="rect">
            <a:avLst/>
          </a:prstGeom>
        </p:spPr>
      </p:pic>
      <p:pic>
        <p:nvPicPr>
          <p:cNvPr id="19" name="Image 18">
            <a:extLst>
              <a:ext uri="{FF2B5EF4-FFF2-40B4-BE49-F238E27FC236}">
                <a16:creationId xmlns:a16="http://schemas.microsoft.com/office/drawing/2014/main" id="{C3869BCF-F18C-E5BB-9319-25E30446D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2797" y="1993582"/>
            <a:ext cx="3523378" cy="2877222"/>
          </a:xfrm>
          <a:prstGeom prst="rect">
            <a:avLst/>
          </a:prstGeom>
        </p:spPr>
      </p:pic>
    </p:spTree>
    <p:extLst>
      <p:ext uri="{BB962C8B-B14F-4D97-AF65-F5344CB8AC3E}">
        <p14:creationId xmlns:p14="http://schemas.microsoft.com/office/powerpoint/2010/main" val="2217869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lnSpcReduction="10000"/>
          </a:bodyPr>
          <a:lstStyle/>
          <a:p>
            <a:pPr marL="0" indent="0">
              <a:buNone/>
            </a:pPr>
            <a:r>
              <a:rPr lang="fr-FR" b="1" u="sng" dirty="0"/>
              <a:t>Diagramme des cas d’utilisation (use case </a:t>
            </a:r>
            <a:r>
              <a:rPr lang="fr-FR" b="1" u="sng" dirty="0" err="1"/>
              <a:t>diagram</a:t>
            </a:r>
            <a:r>
              <a:rPr lang="fr-FR" b="1" u="sng" dirty="0"/>
              <a:t>) : </a:t>
            </a:r>
          </a:p>
          <a:p>
            <a:pPr marL="0" indent="0">
              <a:buNone/>
            </a:pPr>
            <a:r>
              <a:rPr lang="fr-FR" sz="2200" dirty="0"/>
              <a:t>Ce diagramme permet de déterminer les </a:t>
            </a:r>
            <a:r>
              <a:rPr lang="fr-FR" sz="2200" b="1" dirty="0"/>
              <a:t>frontières du système </a:t>
            </a:r>
            <a:r>
              <a:rPr lang="fr-FR" sz="2200" dirty="0"/>
              <a:t>et de le placer dans son contexte. Les cas d’utilisation représentent les services ou les fonctionnalités rendues par le système du point de vue de l’acteur, donc un point de vue extérieur. </a:t>
            </a:r>
            <a:br>
              <a:rPr lang="fr-FR" sz="2200" dirty="0"/>
            </a:br>
            <a:r>
              <a:rPr lang="fr-FR" sz="2200" dirty="0"/>
              <a:t>Un acteur représente un rôle qui peut être tenu par un humain ou n’importe quel système. Il indique avec quoi le système est en interaction. On parle alors de  « Balance Halo ». </a:t>
            </a:r>
            <a:br>
              <a:rPr lang="fr-FR" sz="2200" dirty="0"/>
            </a:br>
            <a:r>
              <a:rPr lang="fr-FR" sz="2200" dirty="0"/>
              <a:t>Dans l’exemple suivant la balance rend 2 services : celui de peser des aliments et celui de convertir la pesée en volume d’eau. Ce sont ceux que l’utilisateur peut mettre en œuvre. Elle ne rend aucun autre service. </a:t>
            </a:r>
            <a:br>
              <a:rPr lang="fr-FR" sz="2200" dirty="0"/>
            </a:br>
            <a:r>
              <a:rPr lang="fr-FR" sz="2200" dirty="0"/>
              <a:t>L’interaction est représentée ici par une ligne appelée </a:t>
            </a:r>
            <a:r>
              <a:rPr lang="fr-FR" sz="2200" b="1" dirty="0"/>
              <a:t>Association</a:t>
            </a:r>
            <a:r>
              <a:rPr lang="fr-FR" sz="2200" dirty="0"/>
              <a:t>. Par une certaine action de l’acteur (non précisée encore à ce stade, dépose de quelque chose sur le plateau ou bien appui sur le bouton), le système va peser et afficher le résultat. Le cas d’utilisation </a:t>
            </a:r>
            <a:r>
              <a:rPr lang="fr-FR" sz="2200" b="1" dirty="0"/>
              <a:t>Convertir la pesée en volume d’eau</a:t>
            </a:r>
            <a:r>
              <a:rPr lang="fr-FR" sz="2200" dirty="0"/>
              <a:t> est relié au cas </a:t>
            </a:r>
            <a:r>
              <a:rPr lang="fr-FR" sz="2200" b="1" dirty="0"/>
              <a:t>Peser les aliments </a:t>
            </a:r>
            <a:r>
              <a:rPr lang="fr-FR" sz="2200" dirty="0"/>
              <a:t>avec un lien de type </a:t>
            </a:r>
            <a:r>
              <a:rPr lang="fr-FR" sz="2200" b="1" dirty="0"/>
              <a:t>« </a:t>
            </a:r>
            <a:r>
              <a:rPr lang="fr-FR" sz="2200" b="1" dirty="0" err="1"/>
              <a:t>extend</a:t>
            </a:r>
            <a:r>
              <a:rPr lang="fr-FR" sz="2200" b="1" dirty="0"/>
              <a:t> »</a:t>
            </a:r>
            <a:r>
              <a:rPr lang="fr-FR" sz="2200" dirty="0"/>
              <a:t>. </a:t>
            </a:r>
            <a:br>
              <a:rPr lang="fr-FR" sz="2200" dirty="0"/>
            </a:br>
            <a:r>
              <a:rPr lang="fr-FR" sz="2200" dirty="0"/>
              <a:t>Ce lien indique que dans toutes les étapes menant à peser des aliments, il est possible, mais pas obligatoire, de demander une conversion à un moment donné.</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1416732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des cas d’utilisation (use case </a:t>
            </a:r>
            <a:r>
              <a:rPr lang="fr-FR" b="1" u="sng" dirty="0" err="1"/>
              <a:t>diagram</a:t>
            </a:r>
            <a:r>
              <a:rPr lang="fr-FR" b="1" u="sng" dirty="0"/>
              <a:t>) : </a:t>
            </a:r>
          </a:p>
          <a:p>
            <a:pPr marL="0" indent="0">
              <a:buNone/>
            </a:pPr>
            <a:endParaRPr lang="fr-FR" b="1" u="sng" dirty="0"/>
          </a:p>
          <a:p>
            <a:pPr marL="0" indent="0">
              <a:buNone/>
            </a:pPr>
            <a:endParaRPr lang="fr-FR" b="1" u="sng"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8" name="Image 7">
            <a:extLst>
              <a:ext uri="{FF2B5EF4-FFF2-40B4-BE49-F238E27FC236}">
                <a16:creationId xmlns:a16="http://schemas.microsoft.com/office/drawing/2014/main" id="{EEE05B11-0AEB-0148-384D-8A09FC7B5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34" y="2166937"/>
            <a:ext cx="2247900" cy="1876425"/>
          </a:xfrm>
          <a:prstGeom prst="rect">
            <a:avLst/>
          </a:prstGeom>
        </p:spPr>
      </p:pic>
      <p:pic>
        <p:nvPicPr>
          <p:cNvPr id="11" name="Image 10">
            <a:extLst>
              <a:ext uri="{FF2B5EF4-FFF2-40B4-BE49-F238E27FC236}">
                <a16:creationId xmlns:a16="http://schemas.microsoft.com/office/drawing/2014/main" id="{BDE8FF50-44F9-8AAD-992E-B29473B02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034" y="4072365"/>
            <a:ext cx="2857500" cy="2133600"/>
          </a:xfrm>
          <a:prstGeom prst="rect">
            <a:avLst/>
          </a:prstGeom>
        </p:spPr>
      </p:pic>
      <p:pic>
        <p:nvPicPr>
          <p:cNvPr id="13" name="Image 12">
            <a:extLst>
              <a:ext uri="{FF2B5EF4-FFF2-40B4-BE49-F238E27FC236}">
                <a16:creationId xmlns:a16="http://schemas.microsoft.com/office/drawing/2014/main" id="{4EB81EC4-B01B-EB3B-0CD5-5A546891D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6606" y="2486023"/>
            <a:ext cx="1678519" cy="619126"/>
          </a:xfrm>
          <a:prstGeom prst="rect">
            <a:avLst/>
          </a:prstGeom>
        </p:spPr>
      </p:pic>
      <p:pic>
        <p:nvPicPr>
          <p:cNvPr id="15" name="Image 14">
            <a:extLst>
              <a:ext uri="{FF2B5EF4-FFF2-40B4-BE49-F238E27FC236}">
                <a16:creationId xmlns:a16="http://schemas.microsoft.com/office/drawing/2014/main" id="{77C095EB-BDDA-DD45-4DC8-910E2D0C1A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386" y="4066491"/>
            <a:ext cx="1752958" cy="785812"/>
          </a:xfrm>
          <a:prstGeom prst="rect">
            <a:avLst/>
          </a:prstGeom>
        </p:spPr>
      </p:pic>
      <p:sp>
        <p:nvSpPr>
          <p:cNvPr id="16" name="ZoneTexte 15">
            <a:extLst>
              <a:ext uri="{FF2B5EF4-FFF2-40B4-BE49-F238E27FC236}">
                <a16:creationId xmlns:a16="http://schemas.microsoft.com/office/drawing/2014/main" id="{76C83CEC-2C1C-0B4D-10BF-FBB5B410218C}"/>
              </a:ext>
            </a:extLst>
          </p:cNvPr>
          <p:cNvSpPr txBox="1"/>
          <p:nvPr/>
        </p:nvSpPr>
        <p:spPr>
          <a:xfrm>
            <a:off x="7124700" y="2486023"/>
            <a:ext cx="3676650" cy="830997"/>
          </a:xfrm>
          <a:prstGeom prst="rect">
            <a:avLst/>
          </a:prstGeom>
          <a:noFill/>
        </p:spPr>
        <p:txBody>
          <a:bodyPr wrap="square" rtlCol="0">
            <a:spAutoFit/>
          </a:bodyPr>
          <a:lstStyle/>
          <a:p>
            <a:r>
              <a:rPr lang="fr-FR" sz="2400" dirty="0"/>
              <a:t>Ajoute une fonctionnalité facultative</a:t>
            </a:r>
          </a:p>
        </p:txBody>
      </p:sp>
      <p:sp>
        <p:nvSpPr>
          <p:cNvPr id="17" name="ZoneTexte 16">
            <a:extLst>
              <a:ext uri="{FF2B5EF4-FFF2-40B4-BE49-F238E27FC236}">
                <a16:creationId xmlns:a16="http://schemas.microsoft.com/office/drawing/2014/main" id="{A9C5960A-53C7-FE4F-BF4C-9AC55643AB44}"/>
              </a:ext>
            </a:extLst>
          </p:cNvPr>
          <p:cNvSpPr txBox="1"/>
          <p:nvPr/>
        </p:nvSpPr>
        <p:spPr>
          <a:xfrm>
            <a:off x="7258050" y="4191000"/>
            <a:ext cx="3800475" cy="830997"/>
          </a:xfrm>
          <a:prstGeom prst="rect">
            <a:avLst/>
          </a:prstGeom>
          <a:noFill/>
        </p:spPr>
        <p:txBody>
          <a:bodyPr wrap="square" rtlCol="0">
            <a:spAutoFit/>
          </a:bodyPr>
          <a:lstStyle/>
          <a:p>
            <a:r>
              <a:rPr lang="fr-FR" sz="2400" dirty="0"/>
              <a:t>Fait ressortir une sous-fonctionnalité  nécessaire</a:t>
            </a:r>
          </a:p>
        </p:txBody>
      </p:sp>
    </p:spTree>
    <p:extLst>
      <p:ext uri="{BB962C8B-B14F-4D97-AF65-F5344CB8AC3E}">
        <p14:creationId xmlns:p14="http://schemas.microsoft.com/office/powerpoint/2010/main" val="2543607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de séquence (</a:t>
            </a:r>
            <a:r>
              <a:rPr lang="fr-FR" b="1" u="sng" dirty="0" err="1"/>
              <a:t>sequence</a:t>
            </a:r>
            <a:r>
              <a:rPr lang="fr-FR" b="1" u="sng" dirty="0"/>
              <a:t> </a:t>
            </a:r>
            <a:r>
              <a:rPr lang="fr-FR" b="1" u="sng" dirty="0" err="1"/>
              <a:t>diagram</a:t>
            </a:r>
            <a:r>
              <a:rPr lang="fr-FR" b="1" u="sng" dirty="0"/>
              <a:t>) : </a:t>
            </a:r>
          </a:p>
          <a:p>
            <a:pPr marL="0" indent="0">
              <a:buNone/>
            </a:pPr>
            <a:endParaRPr lang="fr-FR" b="1" u="sng" dirty="0"/>
          </a:p>
          <a:p>
            <a:pPr marL="0" indent="0">
              <a:buNone/>
            </a:pPr>
            <a:endParaRPr lang="fr-FR" b="1" u="sng" dirty="0"/>
          </a:p>
          <a:p>
            <a:pPr marL="0" indent="0">
              <a:buNone/>
            </a:pPr>
            <a:r>
              <a:rPr lang="fr-FR" dirty="0"/>
              <a:t>Le diagramme de séquence indique comment le système rend un service en décrivant l’enchaînement séquentiel des interactions.</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3366157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2"/>
            <a:ext cx="6855224" cy="2790143"/>
          </a:xfrm>
        </p:spPr>
        <p:txBody>
          <a:bodyPr>
            <a:normAutofit fontScale="92500"/>
          </a:bodyPr>
          <a:lstStyle/>
          <a:p>
            <a:pPr marL="0" indent="0">
              <a:buNone/>
            </a:pPr>
            <a:r>
              <a:rPr lang="fr-FR" b="1" u="sng" dirty="0"/>
              <a:t>Diagramme de séquence (</a:t>
            </a:r>
            <a:r>
              <a:rPr lang="fr-FR" b="1" u="sng" dirty="0" err="1"/>
              <a:t>sequence</a:t>
            </a:r>
            <a:r>
              <a:rPr lang="fr-FR" b="1" u="sng" dirty="0"/>
              <a:t> </a:t>
            </a:r>
            <a:r>
              <a:rPr lang="fr-FR" b="1" u="sng" dirty="0" err="1"/>
              <a:t>diagram</a:t>
            </a:r>
            <a:r>
              <a:rPr lang="fr-FR" b="1" u="sng" dirty="0"/>
              <a:t>) : </a:t>
            </a:r>
          </a:p>
          <a:p>
            <a:pPr marL="0" indent="0">
              <a:buNone/>
            </a:pPr>
            <a:r>
              <a:rPr lang="fr-FR" dirty="0"/>
              <a:t>Chaque élément situé dans le haut du diagramme est un objet ou constituant pris comme une boîte noire. Les lignes verticales en pointillés représentent le temps sans qu’il y est une échelle et les lignes horizontales entre objets sont des « messages ».</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8" name="Image 7">
            <a:extLst>
              <a:ext uri="{FF2B5EF4-FFF2-40B4-BE49-F238E27FC236}">
                <a16:creationId xmlns:a16="http://schemas.microsoft.com/office/drawing/2014/main" id="{B10E2CC5-079C-EF3A-775C-80157E3F039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tretch>
            <a:fillRect/>
          </a:stretch>
        </p:blipFill>
        <p:spPr>
          <a:xfrm>
            <a:off x="7316673" y="1452701"/>
            <a:ext cx="4610099" cy="3219451"/>
          </a:xfrm>
          <a:prstGeom prst="rect">
            <a:avLst/>
          </a:prstGeom>
        </p:spPr>
      </p:pic>
      <p:sp>
        <p:nvSpPr>
          <p:cNvPr id="10" name="ZoneTexte 9">
            <a:extLst>
              <a:ext uri="{FF2B5EF4-FFF2-40B4-BE49-F238E27FC236}">
                <a16:creationId xmlns:a16="http://schemas.microsoft.com/office/drawing/2014/main" id="{4865E548-F0D3-52C3-C6AE-67986D7F1667}"/>
              </a:ext>
            </a:extLst>
          </p:cNvPr>
          <p:cNvSpPr txBox="1"/>
          <p:nvPr/>
        </p:nvSpPr>
        <p:spPr>
          <a:xfrm>
            <a:off x="536175" y="4672152"/>
            <a:ext cx="5074051" cy="1446550"/>
          </a:xfrm>
          <a:prstGeom prst="rect">
            <a:avLst/>
          </a:prstGeom>
          <a:noFill/>
        </p:spPr>
        <p:txBody>
          <a:bodyPr wrap="square" rtlCol="0">
            <a:spAutoFit/>
          </a:bodyPr>
          <a:lstStyle/>
          <a:p>
            <a:r>
              <a:rPr lang="fr-FR" sz="2200" dirty="0"/>
              <a:t>Les messages synchrones : l’émetteur attend une réponse suite à son message. Le retour de ce message est représenté par une flèche en pointillés. </a:t>
            </a:r>
          </a:p>
        </p:txBody>
      </p:sp>
      <p:cxnSp>
        <p:nvCxnSpPr>
          <p:cNvPr id="12" name="Connecteur droit 11">
            <a:extLst>
              <a:ext uri="{FF2B5EF4-FFF2-40B4-BE49-F238E27FC236}">
                <a16:creationId xmlns:a16="http://schemas.microsoft.com/office/drawing/2014/main" id="{F4BEAC44-845F-D756-9176-45FE976DA7E1}"/>
              </a:ext>
            </a:extLst>
          </p:cNvPr>
          <p:cNvCxnSpPr/>
          <p:nvPr/>
        </p:nvCxnSpPr>
        <p:spPr>
          <a:xfrm>
            <a:off x="5915025" y="5000625"/>
            <a:ext cx="0" cy="923330"/>
          </a:xfrm>
          <a:prstGeom prst="line">
            <a:avLst/>
          </a:prstGeom>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EEBB0DC6-C47D-D5D3-A272-0B1ED69B9CA4}"/>
              </a:ext>
            </a:extLst>
          </p:cNvPr>
          <p:cNvSpPr txBox="1"/>
          <p:nvPr/>
        </p:nvSpPr>
        <p:spPr>
          <a:xfrm>
            <a:off x="6219826" y="4671598"/>
            <a:ext cx="5493144" cy="1446550"/>
          </a:xfrm>
          <a:prstGeom prst="rect">
            <a:avLst/>
          </a:prstGeom>
          <a:noFill/>
        </p:spPr>
        <p:txBody>
          <a:bodyPr wrap="square" rtlCol="0">
            <a:spAutoFit/>
          </a:bodyPr>
          <a:lstStyle/>
          <a:p>
            <a:r>
              <a:rPr lang="fr-FR" sz="2200" dirty="0"/>
              <a:t>Les messages asynchrones : l’émetteur envoie son message sans attendre de réponse en retour. Un message asynchrone est représenté par une flèche pleine terminée par 2 traits.</a:t>
            </a:r>
          </a:p>
        </p:txBody>
      </p:sp>
    </p:spTree>
    <p:extLst>
      <p:ext uri="{BB962C8B-B14F-4D97-AF65-F5344CB8AC3E}">
        <p14:creationId xmlns:p14="http://schemas.microsoft.com/office/powerpoint/2010/main" val="2564012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d’état (state </a:t>
            </a:r>
            <a:r>
              <a:rPr lang="fr-FR" b="1" u="sng" dirty="0" err="1"/>
              <a:t>diagram</a:t>
            </a:r>
            <a:r>
              <a:rPr lang="fr-FR" b="1" u="sng" dirty="0"/>
              <a:t>) : </a:t>
            </a:r>
          </a:p>
          <a:p>
            <a:pPr marL="0" indent="0">
              <a:buNone/>
            </a:pPr>
            <a:endParaRPr lang="fr-FR" b="1" u="sng" dirty="0"/>
          </a:p>
          <a:p>
            <a:pPr marL="0" indent="0">
              <a:buNone/>
            </a:pPr>
            <a:r>
              <a:rPr lang="fr-FR" dirty="0"/>
              <a:t>Il sert à représenter les différents états d’un objet quelconque en fonction de sont état courant et des événements qui lui arrivent. </a:t>
            </a:r>
            <a:br>
              <a:rPr lang="fr-FR" dirty="0"/>
            </a:br>
            <a:r>
              <a:rPr lang="fr-FR" dirty="0"/>
              <a:t>Un état représente un moment spécifique du comportement d’un objet. </a:t>
            </a:r>
            <a:br>
              <a:rPr lang="fr-FR" dirty="0"/>
            </a:br>
            <a:r>
              <a:rPr lang="fr-FR" dirty="0"/>
              <a:t>Une transition, représentée par une flèche, constitue un changement d’état allant d’un état source à un état cible. </a:t>
            </a:r>
            <a:br>
              <a:rPr lang="fr-FR" dirty="0"/>
            </a:br>
            <a:r>
              <a:rPr lang="fr-FR" dirty="0"/>
              <a:t>Un état est actif lorsqu’une transition y mène et devient inactif lorsqu’une transition le quitte.</a:t>
            </a:r>
          </a:p>
          <a:p>
            <a:pPr marL="0" indent="0">
              <a:buNone/>
            </a:pPr>
            <a:endParaRPr lang="fr-FR" b="1" u="sng"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158911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557915"/>
            <a:ext cx="10515600" cy="4351338"/>
          </a:xfrm>
        </p:spPr>
        <p:txBody>
          <a:bodyPr>
            <a:normAutofit lnSpcReduction="10000"/>
          </a:bodyPr>
          <a:lstStyle/>
          <a:p>
            <a:r>
              <a:rPr lang="fr-FR" b="1" u="sng" dirty="0"/>
              <a:t>L’ANALYSE DE LA VALEUR</a:t>
            </a:r>
          </a:p>
          <a:p>
            <a:pPr marL="0" indent="0">
              <a:buNone/>
            </a:pPr>
            <a:r>
              <a:rPr lang="fr-FR" dirty="0"/>
              <a:t>L’analyse de la valeur est une méthode de compétitivité, organisée et créative, visant la satisfaction du besoin de l’utilisateur par une démarche spécifique de conception à la fois fonctionnelle, économique et pluridisciplinaire. Elle est constituée d’une phase de détermination des services à rendre (</a:t>
            </a:r>
            <a:r>
              <a:rPr lang="fr-FR" b="1" u="sng" dirty="0"/>
              <a:t>analyse fonctionnelle</a:t>
            </a:r>
            <a:r>
              <a:rPr lang="fr-FR" dirty="0"/>
              <a:t>) et d’une phase de recherche des faisabilités techniques. </a:t>
            </a:r>
            <a:br>
              <a:rPr lang="fr-FR"/>
            </a:br>
            <a:r>
              <a:rPr lang="fr-FR"/>
              <a:t>Cette démarche se divise généralement en sept étapes : – orienter l’action ; – rechercher l’information ; – analyser fonctionnellement ; – rechercher les idées et voies de solution ; – étudier et évaluer les solutions ; – faire un bilan (prévisionnel) et une proposition (de choix) ; – suivre la réalisation. </a:t>
            </a:r>
            <a:endParaRPr lang="fr-FR" dirty="0"/>
          </a:p>
          <a:p>
            <a:pPr marL="0" indent="0">
              <a:buNone/>
            </a:pPr>
            <a:endParaRPr lang="fr-FR" dirty="0"/>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51A45F5F-A6CD-459D-976E-7B32A82066D9}"/>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93843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d’état (state </a:t>
            </a:r>
            <a:r>
              <a:rPr lang="fr-FR" b="1" u="sng" dirty="0" err="1"/>
              <a:t>diagram</a:t>
            </a:r>
            <a:r>
              <a:rPr lang="fr-FR" b="1" u="sng" dirty="0"/>
              <a:t>) : </a:t>
            </a:r>
          </a:p>
          <a:p>
            <a:pPr marL="0" indent="0">
              <a:buNone/>
            </a:pPr>
            <a:endParaRPr lang="fr-FR" b="1" u="sng" dirty="0"/>
          </a:p>
          <a:p>
            <a:pPr marL="0" indent="0">
              <a:buNone/>
            </a:pPr>
            <a:endParaRPr lang="fr-FR" b="1" u="sng"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8" name="Image 7">
            <a:extLst>
              <a:ext uri="{FF2B5EF4-FFF2-40B4-BE49-F238E27FC236}">
                <a16:creationId xmlns:a16="http://schemas.microsoft.com/office/drawing/2014/main" id="{B60959EC-24B3-BCEF-983C-305765C6153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tretch>
            <a:fillRect/>
          </a:stretch>
        </p:blipFill>
        <p:spPr>
          <a:xfrm>
            <a:off x="4059800" y="1912511"/>
            <a:ext cx="3297083" cy="4293454"/>
          </a:xfrm>
          <a:prstGeom prst="rect">
            <a:avLst/>
          </a:prstGeom>
        </p:spPr>
      </p:pic>
    </p:spTree>
    <p:extLst>
      <p:ext uri="{BB962C8B-B14F-4D97-AF65-F5344CB8AC3E}">
        <p14:creationId xmlns:p14="http://schemas.microsoft.com/office/powerpoint/2010/main" val="3160612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de définition de blocs (</a:t>
            </a:r>
            <a:r>
              <a:rPr lang="fr-FR" b="1" u="sng" dirty="0" err="1"/>
              <a:t>definition</a:t>
            </a:r>
            <a:r>
              <a:rPr lang="fr-FR" b="1" u="sng" dirty="0"/>
              <a:t> block </a:t>
            </a:r>
            <a:r>
              <a:rPr lang="fr-FR" b="1" u="sng" dirty="0" err="1"/>
              <a:t>diagram</a:t>
            </a:r>
            <a:r>
              <a:rPr lang="fr-FR" b="1" u="sng" dirty="0"/>
              <a:t>) : </a:t>
            </a:r>
          </a:p>
          <a:p>
            <a:pPr marL="0" indent="0">
              <a:buNone/>
            </a:pPr>
            <a:endParaRPr lang="fr-FR" b="1" u="sng" dirty="0"/>
          </a:p>
          <a:p>
            <a:pPr marL="0" indent="0">
              <a:buNone/>
            </a:pPr>
            <a:endParaRPr lang="fr-FR" b="1" u="sng" dirty="0"/>
          </a:p>
          <a:p>
            <a:pPr marL="0" indent="0">
              <a:buNone/>
            </a:pPr>
            <a:r>
              <a:rPr lang="fr-FR" dirty="0"/>
              <a:t>C’est un diagramme structurel qui permet de représenter les éléments constituant le système. Les blocs représentent tous les éléments matériels et logiciels du système.</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1511685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de définition de blocs (</a:t>
            </a:r>
            <a:r>
              <a:rPr lang="fr-FR" b="1" u="sng" dirty="0" err="1"/>
              <a:t>definition</a:t>
            </a:r>
            <a:r>
              <a:rPr lang="fr-FR" b="1" u="sng" dirty="0"/>
              <a:t> block </a:t>
            </a:r>
            <a:r>
              <a:rPr lang="fr-FR" b="1" u="sng" dirty="0" err="1"/>
              <a:t>diagram</a:t>
            </a:r>
            <a:r>
              <a:rPr lang="fr-FR" b="1" u="sng" dirty="0"/>
              <a:t>) : </a:t>
            </a:r>
          </a:p>
          <a:p>
            <a:pPr marL="0" indent="0">
              <a:buNone/>
            </a:pPr>
            <a:endParaRPr lang="fr-FR" b="1" u="sng" dirty="0"/>
          </a:p>
          <a:p>
            <a:pPr marL="0" indent="0">
              <a:buNone/>
            </a:pPr>
            <a:endParaRPr lang="fr-FR" b="1" u="sng" dirty="0"/>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8" name="Image 7">
            <a:extLst>
              <a:ext uri="{FF2B5EF4-FFF2-40B4-BE49-F238E27FC236}">
                <a16:creationId xmlns:a16="http://schemas.microsoft.com/office/drawing/2014/main" id="{B0740D11-8597-A097-8A58-BA789985715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012767" y="2443162"/>
            <a:ext cx="5981700" cy="3449447"/>
          </a:xfrm>
          <a:prstGeom prst="rect">
            <a:avLst/>
          </a:prstGeom>
        </p:spPr>
      </p:pic>
    </p:spTree>
    <p:extLst>
      <p:ext uri="{BB962C8B-B14F-4D97-AF65-F5344CB8AC3E}">
        <p14:creationId xmlns:p14="http://schemas.microsoft.com/office/powerpoint/2010/main" val="1759117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de blocs internes (</a:t>
            </a:r>
            <a:r>
              <a:rPr lang="fr-FR" b="1" u="sng" dirty="0" err="1"/>
              <a:t>internal</a:t>
            </a:r>
            <a:r>
              <a:rPr lang="fr-FR" b="1" u="sng" dirty="0"/>
              <a:t> block </a:t>
            </a:r>
            <a:r>
              <a:rPr lang="fr-FR" b="1" u="sng" dirty="0" err="1"/>
              <a:t>diagram</a:t>
            </a:r>
            <a:r>
              <a:rPr lang="fr-FR" b="1" u="sng" dirty="0"/>
              <a:t>) : </a:t>
            </a:r>
          </a:p>
          <a:p>
            <a:pPr marL="0" indent="0">
              <a:buNone/>
            </a:pPr>
            <a:endParaRPr lang="fr-FR" b="1" u="sng" dirty="0"/>
          </a:p>
          <a:p>
            <a:pPr marL="0" indent="0">
              <a:buNone/>
            </a:pPr>
            <a:endParaRPr lang="fr-FR" b="1" u="sng" dirty="0"/>
          </a:p>
          <a:p>
            <a:pPr marL="0" indent="0">
              <a:buNone/>
            </a:pPr>
            <a:r>
              <a:rPr lang="fr-FR" dirty="0"/>
              <a:t>Il permet de représenter les connexions entre les blocs mais aussi (et surtout) les échanges de matière, d’énergie et d’informations avec la notion de ports.</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3366356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524681"/>
            <a:ext cx="11360549" cy="4511585"/>
          </a:xfrm>
        </p:spPr>
        <p:txBody>
          <a:bodyPr>
            <a:normAutofit/>
          </a:bodyPr>
          <a:lstStyle/>
          <a:p>
            <a:pPr marL="0" indent="0">
              <a:buNone/>
            </a:pPr>
            <a:r>
              <a:rPr lang="fr-FR" b="1" u="sng" dirty="0"/>
              <a:t>Diagramme de blocs internes (</a:t>
            </a:r>
            <a:r>
              <a:rPr lang="fr-FR" b="1" u="sng" dirty="0" err="1"/>
              <a:t>internal</a:t>
            </a:r>
            <a:r>
              <a:rPr lang="fr-FR" b="1" u="sng" dirty="0"/>
              <a:t> block </a:t>
            </a:r>
            <a:r>
              <a:rPr lang="fr-FR" b="1" u="sng" dirty="0" err="1"/>
              <a:t>diagram</a:t>
            </a:r>
            <a:r>
              <a:rPr lang="fr-FR" b="1" u="sng" dirty="0"/>
              <a:t>) : </a:t>
            </a:r>
          </a:p>
          <a:p>
            <a:pPr marL="0" indent="0">
              <a:buNone/>
            </a:pPr>
            <a:endParaRPr lang="fr-FR" b="1" u="sng" dirty="0"/>
          </a:p>
          <a:p>
            <a:pPr marL="0" indent="0">
              <a:buNone/>
            </a:pPr>
            <a:endParaRPr lang="fr-FR" b="1" u="sng" dirty="0"/>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8" name="Image 7">
            <a:extLst>
              <a:ext uri="{FF2B5EF4-FFF2-40B4-BE49-F238E27FC236}">
                <a16:creationId xmlns:a16="http://schemas.microsoft.com/office/drawing/2014/main" id="{1CB1628A-1ACD-52D0-93B0-0B4EAFA0B05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tretch>
            <a:fillRect/>
          </a:stretch>
        </p:blipFill>
        <p:spPr>
          <a:xfrm>
            <a:off x="2712729" y="1953595"/>
            <a:ext cx="5991226" cy="4252369"/>
          </a:xfrm>
          <a:prstGeom prst="rect">
            <a:avLst/>
          </a:prstGeom>
        </p:spPr>
      </p:pic>
    </p:spTree>
    <p:extLst>
      <p:ext uri="{BB962C8B-B14F-4D97-AF65-F5344CB8AC3E}">
        <p14:creationId xmlns:p14="http://schemas.microsoft.com/office/powerpoint/2010/main" val="2954381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1"/>
            <a:ext cx="11244492" cy="4511585"/>
          </a:xfrm>
        </p:spPr>
        <p:txBody>
          <a:bodyPr>
            <a:normAutofit/>
          </a:bodyPr>
          <a:lstStyle/>
          <a:p>
            <a:pPr marL="0" indent="0">
              <a:buNone/>
            </a:pPr>
            <a:r>
              <a:rPr lang="fr-FR" b="1" u="sng" dirty="0"/>
              <a:t>Le cahier des charges </a:t>
            </a:r>
          </a:p>
          <a:p>
            <a:pPr marL="0" indent="0">
              <a:buNone/>
            </a:pPr>
            <a:r>
              <a:rPr lang="fr-FR" dirty="0"/>
              <a:t>Le cahier des charges est un document essentiel à la réalisation d'un projet. Il décrit précisément les besoins auxquels les intervenants doivent </a:t>
            </a:r>
            <a:br>
              <a:rPr lang="fr-FR" dirty="0"/>
            </a:br>
            <a:r>
              <a:rPr lang="fr-FR" dirty="0"/>
              <a:t>répondre : objectifs, cibles, concurrence, spécifications techniques, délais... </a:t>
            </a:r>
            <a:br>
              <a:rPr lang="fr-FR" dirty="0"/>
            </a:br>
            <a:br>
              <a:rPr lang="fr-FR" dirty="0"/>
            </a:br>
            <a:r>
              <a:rPr lang="fr-FR" dirty="0"/>
              <a:t>La norme </a:t>
            </a:r>
            <a:r>
              <a:rPr lang="fr-FR" b="1" dirty="0"/>
              <a:t>NFX 50-150 </a:t>
            </a:r>
            <a:r>
              <a:rPr lang="fr-FR" dirty="0"/>
              <a:t>formalise la rédaction d'un cahier des charges.</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2297117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524681"/>
            <a:ext cx="11244492" cy="4511585"/>
          </a:xfrm>
        </p:spPr>
        <p:txBody>
          <a:bodyPr>
            <a:normAutofit/>
          </a:bodyPr>
          <a:lstStyle/>
          <a:p>
            <a:pPr marL="0" indent="0">
              <a:buNone/>
            </a:pPr>
            <a:r>
              <a:rPr lang="fr-FR" b="1" dirty="0"/>
              <a:t>TRIZ : </a:t>
            </a:r>
            <a:r>
              <a:rPr lang="fr-FR" dirty="0"/>
              <a:t>(acronyme </a:t>
            </a:r>
            <a:r>
              <a:rPr lang="fr-FR" dirty="0">
                <a:hlinkClick r:id="rId3" tooltip="Russe"/>
              </a:rPr>
              <a:t>russe</a:t>
            </a:r>
            <a:r>
              <a:rPr lang="fr-FR" dirty="0"/>
              <a:t> de la </a:t>
            </a:r>
            <a:r>
              <a:rPr lang="fr-FR" b="1" dirty="0"/>
              <a:t>Théorie de Résolution des Problèmes Inventifs</a:t>
            </a:r>
            <a:r>
              <a:rPr lang="fr-FR" dirty="0"/>
              <a:t>, </a:t>
            </a:r>
            <a:r>
              <a:rPr lang="fr-FR" i="1" dirty="0" err="1"/>
              <a:t>Teorija</a:t>
            </a:r>
            <a:r>
              <a:rPr lang="fr-FR" i="1" dirty="0"/>
              <a:t> </a:t>
            </a:r>
            <a:r>
              <a:rPr lang="fr-FR" i="1" dirty="0" err="1"/>
              <a:t>Reshenija</a:t>
            </a:r>
            <a:r>
              <a:rPr lang="fr-FR" i="1" dirty="0"/>
              <a:t> </a:t>
            </a:r>
            <a:r>
              <a:rPr lang="fr-FR" i="1" dirty="0" err="1"/>
              <a:t>Izobretateliskih</a:t>
            </a:r>
            <a:r>
              <a:rPr lang="fr-FR" i="1" dirty="0"/>
              <a:t> </a:t>
            </a:r>
            <a:r>
              <a:rPr lang="fr-FR" i="1" dirty="0" err="1"/>
              <a:t>Zadatch</a:t>
            </a:r>
            <a:r>
              <a:rPr lang="fr-FR" i="1" dirty="0"/>
              <a:t> </a:t>
            </a:r>
            <a:r>
              <a:rPr lang="fr-FR" dirty="0"/>
              <a:t>est une approche destinée à résoudre des problèmes d'innovation, principalement techniques. </a:t>
            </a:r>
            <a:br>
              <a:rPr lang="fr-FR" dirty="0"/>
            </a:br>
            <a:r>
              <a:rPr lang="fr-FR" dirty="0"/>
              <a:t>Elle est élaborée à partir de 1946 par l'ingénieur soviétique </a:t>
            </a:r>
            <a:r>
              <a:rPr lang="fr-FR" dirty="0" err="1">
                <a:hlinkClick r:id="rId4" tooltip="Genrich Altshuller"/>
              </a:rPr>
              <a:t>Genrich</a:t>
            </a:r>
            <a:r>
              <a:rPr lang="fr-FR" dirty="0">
                <a:hlinkClick r:id="rId4" tooltip="Genrich Altshuller"/>
              </a:rPr>
              <a:t> </a:t>
            </a:r>
            <a:r>
              <a:rPr lang="fr-FR" dirty="0" err="1">
                <a:hlinkClick r:id="rId4" tooltip="Genrich Altshuller"/>
              </a:rPr>
              <a:t>Altshuller</a:t>
            </a:r>
            <a:r>
              <a:rPr lang="fr-FR" dirty="0"/>
              <a:t>, lorsqu'il constata que le progrès technologique suit de façon générale un cours descriptible par des lois. </a:t>
            </a:r>
            <a:br>
              <a:rPr lang="fr-FR" dirty="0"/>
            </a:br>
            <a:r>
              <a:rPr lang="fr-FR" dirty="0"/>
              <a:t>Ces lois suggèrent une procédure à suivre pour innover en matière de technologies, notamment en explorant des solutions génériques, empruntées à d'autres domaines, qui n'ont pas encore été appliquées au problème particulier à l'étude.</a:t>
            </a:r>
          </a:p>
          <a:p>
            <a:pPr marL="0" indent="0">
              <a:buNone/>
            </a:pPr>
            <a:endParaRPr lang="fr-FR" b="1" u="sng" dirty="0"/>
          </a:p>
        </p:txBody>
      </p:sp>
    </p:spTree>
    <p:extLst>
      <p:ext uri="{BB962C8B-B14F-4D97-AF65-F5344CB8AC3E}">
        <p14:creationId xmlns:p14="http://schemas.microsoft.com/office/powerpoint/2010/main" val="1170904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524681"/>
            <a:ext cx="11244492" cy="4511585"/>
          </a:xfrm>
        </p:spPr>
        <p:txBody>
          <a:bodyPr>
            <a:normAutofit lnSpcReduction="10000"/>
          </a:bodyPr>
          <a:lstStyle/>
          <a:p>
            <a:r>
              <a:rPr lang="fr-FR" b="1" dirty="0"/>
              <a:t>TRIZ</a:t>
            </a:r>
            <a:r>
              <a:rPr lang="fr-FR" dirty="0"/>
              <a:t> considère que les problèmes rencontrés durant la conception d'un nouveau produit présentent des analogies avec d'autres et que des solutions analogues doivent pouvoir s'appliquer. Ce constat résulte de l'analyse d'un grand nombre de </a:t>
            </a:r>
            <a:r>
              <a:rPr lang="fr-FR" dirty="0">
                <a:hlinkClick r:id="rId3" tooltip="Brevet"/>
              </a:rPr>
              <a:t>brevets</a:t>
            </a:r>
            <a:r>
              <a:rPr lang="fr-FR" dirty="0"/>
              <a:t> par l'auteur de la théorie et son équipe.</a:t>
            </a:r>
          </a:p>
          <a:p>
            <a:r>
              <a:rPr lang="fr-FR" dirty="0"/>
              <a:t>L'ambition de </a:t>
            </a:r>
            <a:r>
              <a:rPr lang="fr-FR" b="1" dirty="0"/>
              <a:t>TRIZ</a:t>
            </a:r>
            <a:r>
              <a:rPr lang="fr-FR" dirty="0"/>
              <a:t> est de favoriser la créativité, ou de stimuler la recherche de concepts innovants en proposant aux ingénieurs et aux inventeurs des outils de déblocage de l'inertie mentale</a:t>
            </a:r>
          </a:p>
          <a:p>
            <a:r>
              <a:rPr lang="fr-FR" b="1" dirty="0"/>
              <a:t>TRIZ</a:t>
            </a:r>
            <a:r>
              <a:rPr lang="fr-FR" dirty="0"/>
              <a:t> oriente le concepteur et le guide à chaque étape de la résolution de problème, en proposant systématiquement des solutions génériques et des outils éprouvés;</a:t>
            </a:r>
            <a:endParaRPr lang="fr-FR" b="1" u="sng" dirty="0"/>
          </a:p>
        </p:txBody>
      </p:sp>
    </p:spTree>
    <p:extLst>
      <p:ext uri="{BB962C8B-B14F-4D97-AF65-F5344CB8AC3E}">
        <p14:creationId xmlns:p14="http://schemas.microsoft.com/office/powerpoint/2010/main" val="557001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b="1" dirty="0"/>
              <a:t>TRIZ</a:t>
            </a:r>
            <a:r>
              <a:rPr lang="fr-FR" dirty="0"/>
              <a:t> conduit l'utilisateur vers une formulation générique et abstraite de son problème, puis vers des principes de résolution du problème abstrait destinés à inspirer des solutions inventives dans l'espace du problème réel. À partir d'indices et de suggestions fournis par </a:t>
            </a:r>
            <a:r>
              <a:rPr lang="fr-FR" b="1" dirty="0"/>
              <a:t>TRIZ</a:t>
            </a:r>
            <a:r>
              <a:rPr lang="fr-FR" dirty="0"/>
              <a:t>, le concepteur transpose des solutions génériques en solutions concrètes adaptées à son problème.</a:t>
            </a:r>
          </a:p>
          <a:p>
            <a:r>
              <a:rPr lang="fr-FR" b="1" dirty="0"/>
              <a:t>TRIZ</a:t>
            </a:r>
            <a:r>
              <a:rPr lang="fr-FR" dirty="0"/>
              <a:t> repose sur l'analyse de 40 000 brevets sélectionnés parmi 400 000 </a:t>
            </a:r>
            <a:r>
              <a:rPr lang="fr-FR" dirty="0">
                <a:hlinkClick r:id="rId3" tooltip="Brevet"/>
              </a:rPr>
              <a:t>brevets internationaux</a:t>
            </a:r>
            <a:r>
              <a:rPr lang="fr-FR" dirty="0"/>
              <a:t>. Ils ont la caractéristique de présenter des principes communs d'innovations, et ceci dans des domaines très variés. </a:t>
            </a:r>
            <a:endParaRPr lang="fr-FR" b="1" dirty="0"/>
          </a:p>
          <a:p>
            <a:endParaRPr lang="fr-FR" b="1" u="sng" dirty="0"/>
          </a:p>
        </p:txBody>
      </p:sp>
    </p:spTree>
    <p:extLst>
      <p:ext uri="{BB962C8B-B14F-4D97-AF65-F5344CB8AC3E}">
        <p14:creationId xmlns:p14="http://schemas.microsoft.com/office/powerpoint/2010/main" val="3277237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dirty="0"/>
              <a:t>Concrètement, </a:t>
            </a:r>
            <a:r>
              <a:rPr lang="fr-FR" b="1" dirty="0"/>
              <a:t>TRIZ</a:t>
            </a:r>
            <a:r>
              <a:rPr lang="fr-FR" dirty="0"/>
              <a:t> permet de résoudre des antinomies apparaissant durant une nouvelle conception, comme dans le domaine des moteurs, les exigences contraires de poids et de puissance, ou en informatique, le conflit entre la vitesse d'exécution et l'empreinte mémoire. </a:t>
            </a:r>
          </a:p>
          <a:p>
            <a:r>
              <a:rPr lang="fr-FR" dirty="0"/>
              <a:t>Les outils de </a:t>
            </a:r>
            <a:r>
              <a:rPr lang="fr-FR" b="1" dirty="0"/>
              <a:t>TRIZ</a:t>
            </a:r>
            <a:r>
              <a:rPr lang="fr-FR" dirty="0"/>
              <a:t> sont particulièrement utilisés en France dans l'industrie automobile et dans l'aéronautique, mais des applications à d'autres secteurs sont fréquentes.</a:t>
            </a:r>
          </a:p>
          <a:p>
            <a:r>
              <a:rPr lang="fr-FR" dirty="0"/>
              <a:t>Ils permettent à la fois de résoudre des problèmes d'inventivité, de préparer des dépôts de brevets mais aussi de préparer des stratégies de R&amp;D.</a:t>
            </a:r>
          </a:p>
        </p:txBody>
      </p:sp>
    </p:spTree>
    <p:extLst>
      <p:ext uri="{BB962C8B-B14F-4D97-AF65-F5344CB8AC3E}">
        <p14:creationId xmlns:p14="http://schemas.microsoft.com/office/powerpoint/2010/main" val="66823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647642" y="1626621"/>
            <a:ext cx="10515600" cy="4351338"/>
          </a:xfrm>
        </p:spPr>
        <p:txBody>
          <a:bodyPr>
            <a:normAutofit fontScale="92500" lnSpcReduction="10000"/>
          </a:bodyPr>
          <a:lstStyle/>
          <a:p>
            <a:r>
              <a:rPr lang="fr-FR" dirty="0"/>
              <a:t>En France, l’analyse de valeur se réfère aux normes suivantes : NF X 50-100, NF X 50-151, NF X 50-152, X 50-153 et NF EN 1325-1 (cf. [AG 2 225v2]). Cette méthode est très souvent utilisée pour l’amélioration de produit et la réduction de coût. Néanmoins, c’est une méthode très efficace pour générer des idées nouvelles (créativité). Dans sa première phase (analyse fonctionnelle), elle permet d’envisager les nouveaux services à satisfaire. Dans la seconde phase, elle permet d’ouvrir le champ des possibles techniques. L’analyse fonctionnelle permet, par le jeu de la combinaison de verbes et d’environnants, de rédiger des nouveaux services à rendre, de nouvelles fonctionnalités. Ici, l’exhaustivité sous-tend la créativité et, de fait, la complexité. Pour ce type spécifique d’action, il peut être intéressant de lier différents outils voire de les « déshumaniser »</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E7324EB7-1836-4F94-9EE3-7E4B10ABAE67}"/>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279384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dirty="0"/>
              <a:t>Le résultat de l'analyse des brevets a permis de mettre en évidence trois éléments clefs de TRIZ :</a:t>
            </a:r>
          </a:p>
          <a:p>
            <a:pPr lvl="1"/>
            <a:r>
              <a:rPr lang="fr-FR" dirty="0"/>
              <a:t>Les solutions et les problèmes sont identiques dans tous les secteurs industriels et scientifiques ;</a:t>
            </a:r>
          </a:p>
          <a:p>
            <a:pPr lvl="1"/>
            <a:r>
              <a:rPr lang="fr-FR" dirty="0"/>
              <a:t>Les modèles d'évolution technique sont également répétés dans tous les secteurs industriels et scientifiques ;</a:t>
            </a:r>
          </a:p>
          <a:p>
            <a:pPr lvl="1"/>
            <a:r>
              <a:rPr lang="fr-FR" dirty="0"/>
              <a:t>Les innovations utilisent des effets scientifiques en dehors du domaine dans lequel ils ont été développés.</a:t>
            </a:r>
          </a:p>
          <a:p>
            <a:r>
              <a:rPr lang="fr-FR" dirty="0"/>
              <a:t>Ces constatations ont amené G. </a:t>
            </a:r>
            <a:r>
              <a:rPr lang="fr-FR" dirty="0" err="1"/>
              <a:t>Altshuller</a:t>
            </a:r>
            <a:r>
              <a:rPr lang="fr-FR" dirty="0"/>
              <a:t> à développer une démarche de résolution des problèmes inventifs.</a:t>
            </a:r>
          </a:p>
        </p:txBody>
      </p:sp>
    </p:spTree>
    <p:extLst>
      <p:ext uri="{BB962C8B-B14F-4D97-AF65-F5344CB8AC3E}">
        <p14:creationId xmlns:p14="http://schemas.microsoft.com/office/powerpoint/2010/main" val="1670925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b="1" dirty="0"/>
              <a:t>Degrés d'inventivité</a:t>
            </a:r>
            <a:endParaRPr lang="fr-FR" dirty="0"/>
          </a:p>
          <a:p>
            <a:r>
              <a:rPr lang="fr-FR" dirty="0"/>
              <a:t>TRIZ définit différents degrés d'inventivité en fonction des ressources en termes de connaissances requises pour leur implémentation.</a:t>
            </a:r>
          </a:p>
        </p:txBody>
      </p:sp>
      <p:pic>
        <p:nvPicPr>
          <p:cNvPr id="10" name="Image 9">
            <a:extLst>
              <a:ext uri="{FF2B5EF4-FFF2-40B4-BE49-F238E27FC236}">
                <a16:creationId xmlns:a16="http://schemas.microsoft.com/office/drawing/2014/main" id="{2E2BFD3A-2C05-44CE-A88D-F05B86A8300B}"/>
              </a:ext>
            </a:extLst>
          </p:cNvPr>
          <p:cNvPicPr/>
          <p:nvPr/>
        </p:nvPicPr>
        <p:blipFill>
          <a:blip r:embed="rId3">
            <a:extLst>
              <a:ext uri="{BEBA8EAE-BF5A-486C-A8C5-ECC9F3942E4B}">
                <a14:imgProps xmlns:a14="http://schemas.microsoft.com/office/drawing/2010/main">
                  <a14:imgLayer r:embed="rId4">
                    <a14:imgEffect>
                      <a14:sharpenSoften amount="30000"/>
                    </a14:imgEffect>
                  </a14:imgLayer>
                </a14:imgProps>
              </a:ext>
            </a:extLst>
          </a:blip>
          <a:stretch>
            <a:fillRect/>
          </a:stretch>
        </p:blipFill>
        <p:spPr>
          <a:xfrm>
            <a:off x="647642" y="1450114"/>
            <a:ext cx="10875574" cy="4884011"/>
          </a:xfrm>
          <a:prstGeom prst="rect">
            <a:avLst/>
          </a:prstGeom>
        </p:spPr>
      </p:pic>
    </p:spTree>
    <p:extLst>
      <p:ext uri="{BB962C8B-B14F-4D97-AF65-F5344CB8AC3E}">
        <p14:creationId xmlns:p14="http://schemas.microsoft.com/office/powerpoint/2010/main" val="299713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sz="4000" b="1" u="sng" dirty="0"/>
              <a:t>Les concepts fondamentaux de la TRIZ </a:t>
            </a:r>
          </a:p>
          <a:p>
            <a:r>
              <a:rPr lang="fr-FR" b="1" dirty="0"/>
              <a:t>Résultat idéal final </a:t>
            </a:r>
          </a:p>
          <a:p>
            <a:pPr marL="0" indent="0">
              <a:buNone/>
            </a:pPr>
            <a:r>
              <a:rPr lang="fr-FR" dirty="0"/>
              <a:t>Le </a:t>
            </a:r>
            <a:r>
              <a:rPr lang="fr-FR" b="1" dirty="0"/>
              <a:t>RIF</a:t>
            </a:r>
            <a:r>
              <a:rPr lang="fr-FR" dirty="0"/>
              <a:t> (Résultat Idéal Final) est le concept central de </a:t>
            </a:r>
            <a:r>
              <a:rPr lang="fr-FR" b="1" dirty="0"/>
              <a:t>TRIZ</a:t>
            </a:r>
            <a:r>
              <a:rPr lang="fr-FR" dirty="0"/>
              <a:t>. Il consiste à décrire l'objet idéal qui maximiserait les fonctions utiles et minimiserait les fonctions néfastes et coûts. Cet idéal utopique est destiné à briser les freins psychologiques à la créativité. </a:t>
            </a:r>
          </a:p>
        </p:txBody>
      </p:sp>
    </p:spTree>
    <p:extLst>
      <p:ext uri="{BB962C8B-B14F-4D97-AF65-F5344CB8AC3E}">
        <p14:creationId xmlns:p14="http://schemas.microsoft.com/office/powerpoint/2010/main" val="3869534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lnSpcReduction="10000"/>
          </a:bodyPr>
          <a:lstStyle/>
          <a:p>
            <a:r>
              <a:rPr lang="fr-FR" sz="3600" b="1" u="sng" dirty="0"/>
              <a:t>Contradictions </a:t>
            </a:r>
          </a:p>
          <a:p>
            <a:r>
              <a:rPr lang="fr-FR" dirty="0"/>
              <a:t>La notion de contradiction est la notion essentielle de la </a:t>
            </a:r>
            <a:r>
              <a:rPr lang="fr-FR" b="1" dirty="0"/>
              <a:t>TRIZ</a:t>
            </a:r>
            <a:r>
              <a:rPr lang="fr-FR" dirty="0"/>
              <a:t> : tous les problèmes d’innovation présentent la même difficulté majeure : ils semblent insolubles, du fait de la présence d'un certain nombre de contradictions. Dans la majorité des cas, les ingénieurs ont tendance à privilégier une solution qui est un compromis entre les différents paramètres plutôt qu'une solution résolvant ces contradictions.</a:t>
            </a:r>
          </a:p>
          <a:p>
            <a:r>
              <a:rPr lang="fr-FR" b="1" dirty="0"/>
              <a:t>TRIZ</a:t>
            </a:r>
            <a:r>
              <a:rPr lang="fr-FR" dirty="0"/>
              <a:t> distingue trois types de contradictions :</a:t>
            </a:r>
          </a:p>
          <a:p>
            <a:pPr lvl="1"/>
            <a:r>
              <a:rPr lang="fr-FR" dirty="0"/>
              <a:t> Les contradictions </a:t>
            </a:r>
            <a:r>
              <a:rPr lang="fr-FR" b="1" dirty="0"/>
              <a:t>opérationnelles</a:t>
            </a:r>
            <a:r>
              <a:rPr lang="fr-FR" dirty="0"/>
              <a:t> ;</a:t>
            </a:r>
          </a:p>
          <a:p>
            <a:pPr lvl="1"/>
            <a:r>
              <a:rPr lang="fr-FR" dirty="0"/>
              <a:t>Les contradictions </a:t>
            </a:r>
            <a:r>
              <a:rPr lang="fr-FR" b="1" dirty="0"/>
              <a:t>techniques</a:t>
            </a:r>
            <a:r>
              <a:rPr lang="fr-FR" dirty="0"/>
              <a:t> ;</a:t>
            </a:r>
          </a:p>
          <a:p>
            <a:pPr lvl="1"/>
            <a:r>
              <a:rPr lang="fr-FR" dirty="0"/>
              <a:t> Les contradictions </a:t>
            </a:r>
            <a:r>
              <a:rPr lang="fr-FR" b="1" dirty="0"/>
              <a:t>physiques</a:t>
            </a:r>
            <a:r>
              <a:rPr lang="fr-FR" dirty="0"/>
              <a:t>.</a:t>
            </a:r>
          </a:p>
        </p:txBody>
      </p:sp>
    </p:spTree>
    <p:extLst>
      <p:ext uri="{BB962C8B-B14F-4D97-AF65-F5344CB8AC3E}">
        <p14:creationId xmlns:p14="http://schemas.microsoft.com/office/powerpoint/2010/main" val="3638220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dirty="0"/>
              <a:t>Toujours à partir d'une compilation de documents de propriété intellectuelle, </a:t>
            </a:r>
            <a:r>
              <a:rPr lang="fr-FR" dirty="0" err="1"/>
              <a:t>Altshuller</a:t>
            </a:r>
            <a:r>
              <a:rPr lang="fr-FR" dirty="0"/>
              <a:t> est arrivé à la conclusion que les systèmes techniques suivent des lignes objectives d'évolution. Il a ainsi identifié une série de modèles de base qui permettent d'anticiper l'évolution d'un produit. </a:t>
            </a:r>
            <a:r>
              <a:rPr lang="fr-FR" b="1" dirty="0"/>
              <a:t>8 lois d'évolution </a:t>
            </a:r>
            <a:r>
              <a:rPr lang="fr-FR" dirty="0"/>
              <a:t>sont présentées de la manière suivante :</a:t>
            </a:r>
          </a:p>
        </p:txBody>
      </p:sp>
    </p:spTree>
    <p:extLst>
      <p:ext uri="{BB962C8B-B14F-4D97-AF65-F5344CB8AC3E}">
        <p14:creationId xmlns:p14="http://schemas.microsoft.com/office/powerpoint/2010/main" val="799462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pPr lvl="0"/>
            <a:r>
              <a:rPr lang="fr-FR" b="1" u="sng" dirty="0"/>
              <a:t>Lois statiques</a:t>
            </a:r>
            <a:endParaRPr lang="fr-FR" sz="2000" dirty="0"/>
          </a:p>
          <a:p>
            <a:pPr lvl="1"/>
            <a:r>
              <a:rPr lang="fr-FR" b="1" dirty="0"/>
              <a:t>Loi 1 </a:t>
            </a:r>
            <a:r>
              <a:rPr lang="fr-FR" dirty="0"/>
              <a:t>: Intégralité des parties d'un système technique : Un système technique doit avoir un élément moteur, un organe de transmission, un organe de travail et un organe de contrôle.</a:t>
            </a:r>
            <a:endParaRPr lang="fr-FR" sz="1800" dirty="0"/>
          </a:p>
          <a:p>
            <a:pPr lvl="1"/>
            <a:r>
              <a:rPr lang="fr-FR" b="1" dirty="0"/>
              <a:t>Loi 2 </a:t>
            </a:r>
            <a:r>
              <a:rPr lang="fr-FR" dirty="0"/>
              <a:t>: Conductibilité énergétique du système : Libre passage de l'énergie entre les différents organes.</a:t>
            </a:r>
            <a:endParaRPr lang="fr-FR" sz="1800" dirty="0"/>
          </a:p>
          <a:p>
            <a:pPr lvl="1"/>
            <a:r>
              <a:rPr lang="fr-FR" b="1" dirty="0"/>
              <a:t>Loi 3 </a:t>
            </a:r>
            <a:r>
              <a:rPr lang="fr-FR" dirty="0"/>
              <a:t>: Coordination des rythmes des parties : Coordination en fréquence, vibration, périodicité.</a:t>
            </a:r>
            <a:endParaRPr lang="fr-FR" sz="1800" dirty="0"/>
          </a:p>
        </p:txBody>
      </p:sp>
    </p:spTree>
    <p:extLst>
      <p:ext uri="{BB962C8B-B14F-4D97-AF65-F5344CB8AC3E}">
        <p14:creationId xmlns:p14="http://schemas.microsoft.com/office/powerpoint/2010/main" val="2271560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pPr lvl="0"/>
            <a:r>
              <a:rPr lang="fr-FR" b="1" u="sng" dirty="0"/>
              <a:t>Lois cinématiques</a:t>
            </a:r>
            <a:endParaRPr lang="fr-FR" sz="2000" dirty="0"/>
          </a:p>
          <a:p>
            <a:pPr lvl="1"/>
            <a:r>
              <a:rPr lang="fr-FR" b="1" dirty="0"/>
              <a:t>Loi 4 </a:t>
            </a:r>
            <a:r>
              <a:rPr lang="fr-FR" dirty="0"/>
              <a:t>: Augmentation du niveau d’idéalité : Le système tend vers un idéal dont le volume, le poids, la surface, le coût tendent vers zéro à iso-performance.</a:t>
            </a:r>
            <a:endParaRPr lang="fr-FR" sz="1800" dirty="0"/>
          </a:p>
          <a:p>
            <a:pPr lvl="1"/>
            <a:r>
              <a:rPr lang="fr-FR" b="1" dirty="0"/>
              <a:t>Loi 5</a:t>
            </a:r>
            <a:r>
              <a:rPr lang="fr-FR" dirty="0"/>
              <a:t> : Développement inégal des entités : Le développement inégal des sous-systèmes conduit à des contradictions.</a:t>
            </a:r>
            <a:endParaRPr lang="fr-FR" sz="1800" dirty="0"/>
          </a:p>
          <a:p>
            <a:pPr lvl="1"/>
            <a:r>
              <a:rPr lang="fr-FR" b="1" dirty="0"/>
              <a:t>Loi 6</a:t>
            </a:r>
            <a:r>
              <a:rPr lang="fr-FR" dirty="0"/>
              <a:t> : Transition vers le super système : Après avoir épuisé les possibilités d'innovation de l'objet, celles-ci apparaissent au niveau du système.</a:t>
            </a:r>
            <a:endParaRPr lang="fr-FR" sz="1800" dirty="0"/>
          </a:p>
        </p:txBody>
      </p:sp>
    </p:spTree>
    <p:extLst>
      <p:ext uri="{BB962C8B-B14F-4D97-AF65-F5344CB8AC3E}">
        <p14:creationId xmlns:p14="http://schemas.microsoft.com/office/powerpoint/2010/main" val="2282351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pPr lvl="0"/>
            <a:r>
              <a:rPr lang="fr-FR" b="1" u="sng" dirty="0"/>
              <a:t>Lois dynamiques</a:t>
            </a:r>
            <a:endParaRPr lang="fr-FR" sz="2000" dirty="0"/>
          </a:p>
          <a:p>
            <a:pPr lvl="1"/>
            <a:r>
              <a:rPr lang="fr-FR" b="1" dirty="0"/>
              <a:t>Loi 7 </a:t>
            </a:r>
            <a:r>
              <a:rPr lang="fr-FR" dirty="0"/>
              <a:t>: Transition vers le micro-niveau : Passage du macro au micro-niveau.</a:t>
            </a:r>
            <a:endParaRPr lang="fr-FR" sz="1800" dirty="0"/>
          </a:p>
          <a:p>
            <a:pPr lvl="1"/>
            <a:r>
              <a:rPr lang="fr-FR" b="1" dirty="0"/>
              <a:t>Loi 8 </a:t>
            </a:r>
            <a:r>
              <a:rPr lang="fr-FR" dirty="0"/>
              <a:t>: Augmentation de la dynamisation et du niveau de contrôlabilité : tendance à augmenter les organes de contrôle.</a:t>
            </a:r>
            <a:endParaRPr lang="fr-FR" sz="1800" dirty="0"/>
          </a:p>
        </p:txBody>
      </p:sp>
    </p:spTree>
    <p:extLst>
      <p:ext uri="{BB962C8B-B14F-4D97-AF65-F5344CB8AC3E}">
        <p14:creationId xmlns:p14="http://schemas.microsoft.com/office/powerpoint/2010/main" val="1322502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b="1" u="sng" dirty="0"/>
              <a:t>Les Paramètres Techniques </a:t>
            </a:r>
          </a:p>
          <a:p>
            <a:r>
              <a:rPr lang="fr-FR" dirty="0"/>
              <a:t>Les </a:t>
            </a:r>
            <a:r>
              <a:rPr lang="fr-FR" u="sng" dirty="0"/>
              <a:t>39 paramètres </a:t>
            </a:r>
            <a:r>
              <a:rPr lang="fr-FR" dirty="0"/>
              <a:t>sont les caractéristiques qui permettent de définir un système technique. Un problème technique, du point de vue de </a:t>
            </a:r>
            <a:r>
              <a:rPr lang="fr-FR" b="1" dirty="0"/>
              <a:t>TRIZ</a:t>
            </a:r>
            <a:r>
              <a:rPr lang="fr-FR" dirty="0"/>
              <a:t>, est composé d'un ensemble de contradictions faisant intervenir quelques-uns des 39 paramètres techniques. Une contradiction est caractérisée par le fait que l'amélioration d'un paramètre implique la dégradation d'un ou plusieurs autres paramètres.</a:t>
            </a:r>
          </a:p>
          <a:p>
            <a:r>
              <a:rPr lang="fr-FR" dirty="0"/>
              <a:t>La phase d'abstraction du problème technique consiste ainsi à décrire le problème initial à partir de ces paramètres techniques.</a:t>
            </a:r>
          </a:p>
        </p:txBody>
      </p:sp>
    </p:spTree>
    <p:extLst>
      <p:ext uri="{BB962C8B-B14F-4D97-AF65-F5344CB8AC3E}">
        <p14:creationId xmlns:p14="http://schemas.microsoft.com/office/powerpoint/2010/main" val="18695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10" name="Image 9">
            <a:extLst>
              <a:ext uri="{FF2B5EF4-FFF2-40B4-BE49-F238E27FC236}">
                <a16:creationId xmlns:a16="http://schemas.microsoft.com/office/drawing/2014/main" id="{D856BCDA-A999-428E-99B0-3478B93B9104}"/>
              </a:ext>
            </a:extLst>
          </p:cNvPr>
          <p:cNvPicPr/>
          <p:nvPr/>
        </p:nvPicPr>
        <p:blipFill>
          <a:blip r:embed="rId3"/>
          <a:stretch>
            <a:fillRect/>
          </a:stretch>
        </p:blipFill>
        <p:spPr>
          <a:xfrm>
            <a:off x="3135740" y="0"/>
            <a:ext cx="6443265" cy="6858000"/>
          </a:xfrm>
          <a:prstGeom prst="rect">
            <a:avLst/>
          </a:prstGeom>
        </p:spPr>
      </p:pic>
    </p:spTree>
    <p:extLst>
      <p:ext uri="{BB962C8B-B14F-4D97-AF65-F5344CB8AC3E}">
        <p14:creationId xmlns:p14="http://schemas.microsoft.com/office/powerpoint/2010/main" val="33900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dirty="0"/>
              <a:t>L’ANALYSE FONCTIONNELLE</a:t>
            </a:r>
            <a:br>
              <a:rPr lang="fr-FR" dirty="0"/>
            </a:br>
            <a:br>
              <a:rPr lang="fr-FR" dirty="0"/>
            </a:br>
            <a:r>
              <a:rPr lang="fr-FR" dirty="0"/>
              <a:t>Le but de l’Analyse Fonctionnelle est d’optimiser la conception ou la reconception de produits en s’appuyant sur les fonctions que doit réaliser le produit. Une fois les fonctions du produit identifiées et caractérisées, l’équipe de conception peut mesurer son état d’avancement et de réussite par rapport à des critères objectifs.</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2AE916D2-E1E9-44DD-BC38-42C1F4EBEF05}"/>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14968567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10" name="Image 9">
            <a:extLst>
              <a:ext uri="{FF2B5EF4-FFF2-40B4-BE49-F238E27FC236}">
                <a16:creationId xmlns:a16="http://schemas.microsoft.com/office/drawing/2014/main" id="{07F91D83-2ABA-4274-97DB-C784E3449BC8}"/>
              </a:ext>
            </a:extLst>
          </p:cNvPr>
          <p:cNvPicPr>
            <a:picLocks noChangeAspect="1"/>
          </p:cNvPicPr>
          <p:nvPr/>
        </p:nvPicPr>
        <p:blipFill>
          <a:blip r:embed="rId3"/>
          <a:stretch>
            <a:fillRect/>
          </a:stretch>
        </p:blipFill>
        <p:spPr>
          <a:xfrm>
            <a:off x="1624614" y="1416393"/>
            <a:ext cx="7528264" cy="4927556"/>
          </a:xfrm>
          <a:prstGeom prst="rect">
            <a:avLst/>
          </a:prstGeom>
        </p:spPr>
      </p:pic>
    </p:spTree>
    <p:extLst>
      <p:ext uri="{BB962C8B-B14F-4D97-AF65-F5344CB8AC3E}">
        <p14:creationId xmlns:p14="http://schemas.microsoft.com/office/powerpoint/2010/main" val="426465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2" name="Image 1">
            <a:extLst>
              <a:ext uri="{FF2B5EF4-FFF2-40B4-BE49-F238E27FC236}">
                <a16:creationId xmlns:a16="http://schemas.microsoft.com/office/drawing/2014/main" id="{81B7CB3F-53AD-4F05-8CF4-AA05D579A648}"/>
              </a:ext>
            </a:extLst>
          </p:cNvPr>
          <p:cNvPicPr>
            <a:picLocks noChangeAspect="1"/>
          </p:cNvPicPr>
          <p:nvPr/>
        </p:nvPicPr>
        <p:blipFill>
          <a:blip r:embed="rId3"/>
          <a:stretch>
            <a:fillRect/>
          </a:stretch>
        </p:blipFill>
        <p:spPr>
          <a:xfrm>
            <a:off x="2325949" y="1483854"/>
            <a:ext cx="7088033" cy="4702832"/>
          </a:xfrm>
          <a:prstGeom prst="rect">
            <a:avLst/>
          </a:prstGeom>
        </p:spPr>
      </p:pic>
    </p:spTree>
    <p:extLst>
      <p:ext uri="{BB962C8B-B14F-4D97-AF65-F5344CB8AC3E}">
        <p14:creationId xmlns:p14="http://schemas.microsoft.com/office/powerpoint/2010/main" val="2949930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2" name="Image 1">
            <a:extLst>
              <a:ext uri="{FF2B5EF4-FFF2-40B4-BE49-F238E27FC236}">
                <a16:creationId xmlns:a16="http://schemas.microsoft.com/office/drawing/2014/main" id="{80F30C36-D2F4-4B83-BCEB-1DA95940E86C}"/>
              </a:ext>
            </a:extLst>
          </p:cNvPr>
          <p:cNvPicPr>
            <a:picLocks noChangeAspect="1"/>
          </p:cNvPicPr>
          <p:nvPr/>
        </p:nvPicPr>
        <p:blipFill>
          <a:blip r:embed="rId3"/>
          <a:stretch>
            <a:fillRect/>
          </a:stretch>
        </p:blipFill>
        <p:spPr>
          <a:xfrm>
            <a:off x="2032986" y="1468246"/>
            <a:ext cx="7759028" cy="4843830"/>
          </a:xfrm>
          <a:prstGeom prst="rect">
            <a:avLst/>
          </a:prstGeom>
        </p:spPr>
      </p:pic>
    </p:spTree>
    <p:extLst>
      <p:ext uri="{BB962C8B-B14F-4D97-AF65-F5344CB8AC3E}">
        <p14:creationId xmlns:p14="http://schemas.microsoft.com/office/powerpoint/2010/main" val="724830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2" name="Image 1">
            <a:extLst>
              <a:ext uri="{FF2B5EF4-FFF2-40B4-BE49-F238E27FC236}">
                <a16:creationId xmlns:a16="http://schemas.microsoft.com/office/drawing/2014/main" id="{D83C15E2-B88D-47D0-8898-A649E589233E}"/>
              </a:ext>
            </a:extLst>
          </p:cNvPr>
          <p:cNvPicPr>
            <a:picLocks noChangeAspect="1"/>
          </p:cNvPicPr>
          <p:nvPr/>
        </p:nvPicPr>
        <p:blipFill>
          <a:blip r:embed="rId3"/>
          <a:stretch>
            <a:fillRect/>
          </a:stretch>
        </p:blipFill>
        <p:spPr>
          <a:xfrm>
            <a:off x="2148395" y="1455349"/>
            <a:ext cx="6596109" cy="4827037"/>
          </a:xfrm>
          <a:prstGeom prst="rect">
            <a:avLst/>
          </a:prstGeom>
        </p:spPr>
      </p:pic>
    </p:spTree>
    <p:extLst>
      <p:ext uri="{BB962C8B-B14F-4D97-AF65-F5344CB8AC3E}">
        <p14:creationId xmlns:p14="http://schemas.microsoft.com/office/powerpoint/2010/main" val="3516443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3" name="Image 2">
            <a:extLst>
              <a:ext uri="{FF2B5EF4-FFF2-40B4-BE49-F238E27FC236}">
                <a16:creationId xmlns:a16="http://schemas.microsoft.com/office/drawing/2014/main" id="{60F387C8-EE4D-4D5D-B0D4-4234522DC5A4}"/>
              </a:ext>
            </a:extLst>
          </p:cNvPr>
          <p:cNvPicPr>
            <a:picLocks noChangeAspect="1"/>
          </p:cNvPicPr>
          <p:nvPr/>
        </p:nvPicPr>
        <p:blipFill>
          <a:blip r:embed="rId3"/>
          <a:stretch>
            <a:fillRect/>
          </a:stretch>
        </p:blipFill>
        <p:spPr>
          <a:xfrm>
            <a:off x="1287261" y="1549559"/>
            <a:ext cx="8031887" cy="1692543"/>
          </a:xfrm>
          <a:prstGeom prst="rect">
            <a:avLst/>
          </a:prstGeom>
        </p:spPr>
      </p:pic>
      <p:pic>
        <p:nvPicPr>
          <p:cNvPr id="8" name="Image 7">
            <a:extLst>
              <a:ext uri="{FF2B5EF4-FFF2-40B4-BE49-F238E27FC236}">
                <a16:creationId xmlns:a16="http://schemas.microsoft.com/office/drawing/2014/main" id="{E2ABB661-68B3-4BBF-8F70-BD654CF7351F}"/>
              </a:ext>
            </a:extLst>
          </p:cNvPr>
          <p:cNvPicPr>
            <a:picLocks noChangeAspect="1"/>
          </p:cNvPicPr>
          <p:nvPr/>
        </p:nvPicPr>
        <p:blipFill>
          <a:blip r:embed="rId4"/>
          <a:stretch>
            <a:fillRect/>
          </a:stretch>
        </p:blipFill>
        <p:spPr>
          <a:xfrm>
            <a:off x="3409024" y="3301771"/>
            <a:ext cx="6599069" cy="3032353"/>
          </a:xfrm>
          <a:prstGeom prst="rect">
            <a:avLst/>
          </a:prstGeom>
        </p:spPr>
      </p:pic>
      <p:cxnSp>
        <p:nvCxnSpPr>
          <p:cNvPr id="11" name="Connecteur droit avec flèche 10">
            <a:extLst>
              <a:ext uri="{FF2B5EF4-FFF2-40B4-BE49-F238E27FC236}">
                <a16:creationId xmlns:a16="http://schemas.microsoft.com/office/drawing/2014/main" id="{F2D5ED97-3927-406E-888E-DB3EA623EB36}"/>
              </a:ext>
            </a:extLst>
          </p:cNvPr>
          <p:cNvCxnSpPr/>
          <p:nvPr/>
        </p:nvCxnSpPr>
        <p:spPr>
          <a:xfrm>
            <a:off x="2769833" y="3242102"/>
            <a:ext cx="639191" cy="58417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4CCF38-E4CE-4CD0-A4FF-5A88F64E4AFA}"/>
              </a:ext>
            </a:extLst>
          </p:cNvPr>
          <p:cNvSpPr/>
          <p:nvPr/>
        </p:nvSpPr>
        <p:spPr>
          <a:xfrm>
            <a:off x="1429305" y="1549559"/>
            <a:ext cx="1890944" cy="1549492"/>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828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u="sng" dirty="0"/>
              <a:t>EN RESUME</a:t>
            </a:r>
          </a:p>
          <a:p>
            <a:r>
              <a:rPr lang="fr-FR" dirty="0"/>
              <a:t>Lorsque deux paramètres sont en conflit, parce que l’un porte préjudice à l’autre, (exemple le poids et la vitesse de déplacement) on parlera de </a:t>
            </a:r>
            <a:r>
              <a:rPr lang="fr-FR" b="1" dirty="0"/>
              <a:t>CONTRADICTION</a:t>
            </a:r>
            <a:r>
              <a:rPr lang="fr-FR" dirty="0"/>
              <a:t> entre ces deux paramètres.</a:t>
            </a:r>
          </a:p>
          <a:p>
            <a:r>
              <a:rPr lang="fr-FR" dirty="0"/>
              <a:t>Il faut alors utiliser la </a:t>
            </a:r>
            <a:r>
              <a:rPr lang="fr-FR" b="1" dirty="0"/>
              <a:t>MATRICE DES CONTRADICTIONS DE TRIZ</a:t>
            </a:r>
            <a:r>
              <a:rPr lang="fr-FR" dirty="0"/>
              <a:t> pour obtenir des pistes de solutions parmi les </a:t>
            </a:r>
            <a:r>
              <a:rPr lang="fr-FR" b="1" dirty="0"/>
              <a:t>40 PRINCIPES</a:t>
            </a:r>
            <a:r>
              <a:rPr lang="fr-FR" dirty="0"/>
              <a:t>.</a:t>
            </a:r>
            <a:endParaRPr lang="fr-FR" b="1" dirty="0"/>
          </a:p>
        </p:txBody>
      </p:sp>
    </p:spTree>
    <p:extLst>
      <p:ext uri="{BB962C8B-B14F-4D97-AF65-F5344CB8AC3E}">
        <p14:creationId xmlns:p14="http://schemas.microsoft.com/office/powerpoint/2010/main" val="834684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u="sng" dirty="0"/>
              <a:t>MATRICE DES CONTRADICTIONS</a:t>
            </a:r>
          </a:p>
        </p:txBody>
      </p:sp>
      <p:pic>
        <p:nvPicPr>
          <p:cNvPr id="8" name="Image 7">
            <a:extLst>
              <a:ext uri="{FF2B5EF4-FFF2-40B4-BE49-F238E27FC236}">
                <a16:creationId xmlns:a16="http://schemas.microsoft.com/office/drawing/2014/main" id="{CA8C8143-1589-46D7-B7A3-F0F2F6924A71}"/>
              </a:ext>
            </a:extLst>
          </p:cNvPr>
          <p:cNvPicPr/>
          <p:nvPr/>
        </p:nvPicPr>
        <p:blipFill>
          <a:blip r:embed="rId3"/>
          <a:stretch>
            <a:fillRect/>
          </a:stretch>
        </p:blipFill>
        <p:spPr>
          <a:xfrm>
            <a:off x="361302" y="143782"/>
            <a:ext cx="11579676" cy="6010659"/>
          </a:xfrm>
          <a:prstGeom prst="rect">
            <a:avLst/>
          </a:prstGeom>
        </p:spPr>
      </p:pic>
    </p:spTree>
    <p:extLst>
      <p:ext uri="{BB962C8B-B14F-4D97-AF65-F5344CB8AC3E}">
        <p14:creationId xmlns:p14="http://schemas.microsoft.com/office/powerpoint/2010/main" val="18915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lnSpcReduction="10000"/>
          </a:bodyPr>
          <a:lstStyle/>
          <a:p>
            <a:r>
              <a:rPr lang="fr-FR" dirty="0"/>
              <a:t>Les lignes de la matrice indiquent les paramètre que nous souhaitons améliorer.</a:t>
            </a:r>
          </a:p>
          <a:p>
            <a:r>
              <a:rPr lang="fr-FR" dirty="0"/>
              <a:t>Les colonnes de la matrice désignent les paramètres que nous sommes prêt à dégrader au profit de ceux qui seront améliorer.</a:t>
            </a:r>
          </a:p>
          <a:p>
            <a:r>
              <a:rPr lang="fr-FR" dirty="0"/>
              <a:t>A l’intersection les cases indiquent les principes techniques qui permettraient d’y parvenir.</a:t>
            </a:r>
          </a:p>
          <a:p>
            <a:r>
              <a:rPr lang="fr-FR" b="1" dirty="0"/>
              <a:t>EXEMPLE</a:t>
            </a:r>
            <a:r>
              <a:rPr lang="fr-FR" dirty="0"/>
              <a:t> : si l'on est face à un problème à résoudre, pour lequel :</a:t>
            </a:r>
          </a:p>
          <a:p>
            <a:pPr lvl="1"/>
            <a:r>
              <a:rPr lang="fr-FR" dirty="0"/>
              <a:t>Le paramètre qui se dégrade est la température (paramètre 17)</a:t>
            </a:r>
          </a:p>
          <a:p>
            <a:pPr lvl="1"/>
            <a:r>
              <a:rPr lang="fr-FR" dirty="0"/>
              <a:t>Le paramètre à améliorer est la productivité (paramètre 39)</a:t>
            </a:r>
          </a:p>
          <a:p>
            <a:pPr lvl="1"/>
            <a:r>
              <a:rPr lang="fr-FR" dirty="0"/>
              <a:t>On cherchera les principes à appliquer dans la cellule à l'intersection de la colonne 17 et de la ligne 39, soit 35 - 21 - 28 - 10</a:t>
            </a:r>
          </a:p>
          <a:p>
            <a:endParaRPr lang="fr-FR" dirty="0"/>
          </a:p>
          <a:p>
            <a:endParaRPr lang="fr-FR" dirty="0"/>
          </a:p>
        </p:txBody>
      </p:sp>
    </p:spTree>
    <p:extLst>
      <p:ext uri="{BB962C8B-B14F-4D97-AF65-F5344CB8AC3E}">
        <p14:creationId xmlns:p14="http://schemas.microsoft.com/office/powerpoint/2010/main" val="2355079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Parmi les 40 principes voici ceux qui sont le plus couramment utilisés :</a:t>
            </a:r>
          </a:p>
          <a:p>
            <a:pPr marL="0" indent="0">
              <a:buNone/>
            </a:pPr>
            <a:endParaRPr lang="fr-FR" dirty="0"/>
          </a:p>
        </p:txBody>
      </p:sp>
      <p:pic>
        <p:nvPicPr>
          <p:cNvPr id="2" name="Image 1">
            <a:extLst>
              <a:ext uri="{FF2B5EF4-FFF2-40B4-BE49-F238E27FC236}">
                <a16:creationId xmlns:a16="http://schemas.microsoft.com/office/drawing/2014/main" id="{FC9AF864-991E-49EE-9FB1-88E8669F8B36}"/>
              </a:ext>
            </a:extLst>
          </p:cNvPr>
          <p:cNvPicPr>
            <a:picLocks noChangeAspect="1"/>
          </p:cNvPicPr>
          <p:nvPr/>
        </p:nvPicPr>
        <p:blipFill>
          <a:blip r:embed="rId3"/>
          <a:stretch>
            <a:fillRect/>
          </a:stretch>
        </p:blipFill>
        <p:spPr>
          <a:xfrm>
            <a:off x="1999043" y="2147810"/>
            <a:ext cx="8318757" cy="3707880"/>
          </a:xfrm>
          <a:prstGeom prst="rect">
            <a:avLst/>
          </a:prstGeom>
        </p:spPr>
      </p:pic>
    </p:spTree>
    <p:extLst>
      <p:ext uri="{BB962C8B-B14F-4D97-AF65-F5344CB8AC3E}">
        <p14:creationId xmlns:p14="http://schemas.microsoft.com/office/powerpoint/2010/main" val="2524297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01 SEGMENTATION :</a:t>
            </a:r>
          </a:p>
          <a:p>
            <a:pPr marL="0" indent="0">
              <a:buNone/>
            </a:pPr>
            <a:endParaRPr lang="fr-FR" dirty="0"/>
          </a:p>
        </p:txBody>
      </p:sp>
      <p:pic>
        <p:nvPicPr>
          <p:cNvPr id="10" name="Image 9">
            <a:extLst>
              <a:ext uri="{FF2B5EF4-FFF2-40B4-BE49-F238E27FC236}">
                <a16:creationId xmlns:a16="http://schemas.microsoft.com/office/drawing/2014/main" id="{79E0DC7B-D654-46AB-AEE8-0EDBAC562D12}"/>
              </a:ext>
            </a:extLst>
          </p:cNvPr>
          <p:cNvPicPr>
            <a:picLocks noChangeAspect="1"/>
          </p:cNvPicPr>
          <p:nvPr/>
        </p:nvPicPr>
        <p:blipFill rotWithShape="1">
          <a:blip r:embed="rId3"/>
          <a:srcRect b="55787"/>
          <a:stretch/>
        </p:blipFill>
        <p:spPr>
          <a:xfrm>
            <a:off x="1148935" y="2211961"/>
            <a:ext cx="8918287" cy="3290224"/>
          </a:xfrm>
          <a:prstGeom prst="rect">
            <a:avLst/>
          </a:prstGeom>
        </p:spPr>
      </p:pic>
      <p:pic>
        <p:nvPicPr>
          <p:cNvPr id="11" name="Image 10">
            <a:extLst>
              <a:ext uri="{FF2B5EF4-FFF2-40B4-BE49-F238E27FC236}">
                <a16:creationId xmlns:a16="http://schemas.microsoft.com/office/drawing/2014/main" id="{2074D783-E968-4F2C-B00F-EC9013CED2E8}"/>
              </a:ext>
            </a:extLst>
          </p:cNvPr>
          <p:cNvPicPr>
            <a:picLocks noChangeAspect="1"/>
          </p:cNvPicPr>
          <p:nvPr/>
        </p:nvPicPr>
        <p:blipFill rotWithShape="1">
          <a:blip r:embed="rId3"/>
          <a:srcRect t="46709"/>
          <a:stretch/>
        </p:blipFill>
        <p:spPr>
          <a:xfrm>
            <a:off x="1420423" y="2196967"/>
            <a:ext cx="8478175" cy="3770013"/>
          </a:xfrm>
          <a:prstGeom prst="rect">
            <a:avLst/>
          </a:prstGeom>
        </p:spPr>
      </p:pic>
    </p:spTree>
    <p:extLst>
      <p:ext uri="{BB962C8B-B14F-4D97-AF65-F5344CB8AC3E}">
        <p14:creationId xmlns:p14="http://schemas.microsoft.com/office/powerpoint/2010/main" val="121859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524683"/>
            <a:ext cx="10515600" cy="4304058"/>
          </a:xfrm>
        </p:spPr>
        <p:txBody>
          <a:bodyPr/>
          <a:lstStyle/>
          <a:p>
            <a:pPr marL="0" indent="0">
              <a:buNone/>
            </a:pPr>
            <a:r>
              <a:rPr lang="fr-FR" dirty="0"/>
              <a:t>L’Analyse Fonctionnelle permet d’éviter certains pièges classiques de la conception (aveuglement, manque d’objectivité, mauvaise gestion des priorités). </a:t>
            </a:r>
            <a:br>
              <a:rPr lang="fr-FR" dirty="0"/>
            </a:br>
            <a:r>
              <a:rPr lang="fr-FR" dirty="0"/>
              <a:t>Dans les faits, les premières étapes de l’AF sont générales et concernent tous les acteurs d’un même projet. C’est seulement dans un deuxième temps que l’AF devient technique, et oriente les concepteurs vers des solutions techniques. </a:t>
            </a:r>
            <a:br>
              <a:rPr lang="fr-FR" dirty="0"/>
            </a:br>
            <a:r>
              <a:rPr lang="fr-FR" dirty="0"/>
              <a:t>L’AF rend ainsi possible un dialogue entre tous les intervenants d’un projet (quels que soient leurs domaines de compétence). C’est un gage d’objectivité et de créativité dans la conduite du projet.  </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FAA656B8-FBD9-4234-9E32-F0AE5B798554}"/>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296862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02 EXTRACTION :</a:t>
            </a:r>
          </a:p>
          <a:p>
            <a:pPr marL="0" indent="0">
              <a:buNone/>
            </a:pPr>
            <a:endParaRPr lang="fr-FR" dirty="0"/>
          </a:p>
        </p:txBody>
      </p:sp>
      <p:pic>
        <p:nvPicPr>
          <p:cNvPr id="3" name="Image 2">
            <a:extLst>
              <a:ext uri="{FF2B5EF4-FFF2-40B4-BE49-F238E27FC236}">
                <a16:creationId xmlns:a16="http://schemas.microsoft.com/office/drawing/2014/main" id="{EC77A2B1-2AF0-4DE9-B73F-B8777E92C6D4}"/>
              </a:ext>
            </a:extLst>
          </p:cNvPr>
          <p:cNvPicPr>
            <a:picLocks noChangeAspect="1"/>
          </p:cNvPicPr>
          <p:nvPr/>
        </p:nvPicPr>
        <p:blipFill>
          <a:blip r:embed="rId3"/>
          <a:stretch>
            <a:fillRect/>
          </a:stretch>
        </p:blipFill>
        <p:spPr>
          <a:xfrm>
            <a:off x="1710247" y="2228298"/>
            <a:ext cx="8896350" cy="3257550"/>
          </a:xfrm>
          <a:prstGeom prst="rect">
            <a:avLst/>
          </a:prstGeom>
        </p:spPr>
      </p:pic>
      <p:pic>
        <p:nvPicPr>
          <p:cNvPr id="8" name="Image 7">
            <a:extLst>
              <a:ext uri="{FF2B5EF4-FFF2-40B4-BE49-F238E27FC236}">
                <a16:creationId xmlns:a16="http://schemas.microsoft.com/office/drawing/2014/main" id="{BA92198A-07C0-438B-A0C0-6E8A4165738C}"/>
              </a:ext>
            </a:extLst>
          </p:cNvPr>
          <p:cNvPicPr>
            <a:picLocks noChangeAspect="1"/>
          </p:cNvPicPr>
          <p:nvPr/>
        </p:nvPicPr>
        <p:blipFill>
          <a:blip r:embed="rId4"/>
          <a:stretch>
            <a:fillRect/>
          </a:stretch>
        </p:blipFill>
        <p:spPr>
          <a:xfrm>
            <a:off x="1416727" y="2108912"/>
            <a:ext cx="9745715" cy="3799177"/>
          </a:xfrm>
          <a:prstGeom prst="rect">
            <a:avLst/>
          </a:prstGeom>
        </p:spPr>
      </p:pic>
    </p:spTree>
    <p:extLst>
      <p:ext uri="{BB962C8B-B14F-4D97-AF65-F5344CB8AC3E}">
        <p14:creationId xmlns:p14="http://schemas.microsoft.com/office/powerpoint/2010/main" val="89376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03 QUALITE LOCALE :</a:t>
            </a:r>
          </a:p>
          <a:p>
            <a:pPr marL="0" indent="0">
              <a:buNone/>
            </a:pPr>
            <a:endParaRPr lang="fr-FR" dirty="0"/>
          </a:p>
        </p:txBody>
      </p:sp>
      <p:pic>
        <p:nvPicPr>
          <p:cNvPr id="2" name="Image 1">
            <a:extLst>
              <a:ext uri="{FF2B5EF4-FFF2-40B4-BE49-F238E27FC236}">
                <a16:creationId xmlns:a16="http://schemas.microsoft.com/office/drawing/2014/main" id="{30FB3335-EA79-4BFD-A097-F332F2834C99}"/>
              </a:ext>
            </a:extLst>
          </p:cNvPr>
          <p:cNvPicPr>
            <a:picLocks noChangeAspect="1"/>
          </p:cNvPicPr>
          <p:nvPr/>
        </p:nvPicPr>
        <p:blipFill>
          <a:blip r:embed="rId3"/>
          <a:stretch>
            <a:fillRect/>
          </a:stretch>
        </p:blipFill>
        <p:spPr>
          <a:xfrm>
            <a:off x="1455336" y="2155377"/>
            <a:ext cx="8943975" cy="3648075"/>
          </a:xfrm>
          <a:prstGeom prst="rect">
            <a:avLst/>
          </a:prstGeom>
        </p:spPr>
      </p:pic>
      <p:pic>
        <p:nvPicPr>
          <p:cNvPr id="3" name="Image 2">
            <a:extLst>
              <a:ext uri="{FF2B5EF4-FFF2-40B4-BE49-F238E27FC236}">
                <a16:creationId xmlns:a16="http://schemas.microsoft.com/office/drawing/2014/main" id="{FEDDD57F-3690-49DD-9D39-3CA17B0A8A9F}"/>
              </a:ext>
            </a:extLst>
          </p:cNvPr>
          <p:cNvPicPr>
            <a:picLocks noChangeAspect="1"/>
          </p:cNvPicPr>
          <p:nvPr/>
        </p:nvPicPr>
        <p:blipFill>
          <a:blip r:embed="rId4"/>
          <a:stretch>
            <a:fillRect/>
          </a:stretch>
        </p:blipFill>
        <p:spPr>
          <a:xfrm>
            <a:off x="1143739" y="2122039"/>
            <a:ext cx="9527219" cy="4003896"/>
          </a:xfrm>
          <a:prstGeom prst="rect">
            <a:avLst/>
          </a:prstGeom>
        </p:spPr>
      </p:pic>
    </p:spTree>
    <p:extLst>
      <p:ext uri="{BB962C8B-B14F-4D97-AF65-F5344CB8AC3E}">
        <p14:creationId xmlns:p14="http://schemas.microsoft.com/office/powerpoint/2010/main" val="41369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04 ASYMETRIE:</a:t>
            </a:r>
          </a:p>
          <a:p>
            <a:pPr marL="0" indent="0">
              <a:buNone/>
            </a:pPr>
            <a:endParaRPr lang="fr-FR" dirty="0"/>
          </a:p>
        </p:txBody>
      </p:sp>
      <p:pic>
        <p:nvPicPr>
          <p:cNvPr id="2" name="Image 1">
            <a:extLst>
              <a:ext uri="{FF2B5EF4-FFF2-40B4-BE49-F238E27FC236}">
                <a16:creationId xmlns:a16="http://schemas.microsoft.com/office/drawing/2014/main" id="{D386AEF5-43C1-4EDF-A8A0-3F30AFF30626}"/>
              </a:ext>
            </a:extLst>
          </p:cNvPr>
          <p:cNvPicPr>
            <a:picLocks noChangeAspect="1"/>
          </p:cNvPicPr>
          <p:nvPr/>
        </p:nvPicPr>
        <p:blipFill>
          <a:blip r:embed="rId3"/>
          <a:stretch>
            <a:fillRect/>
          </a:stretch>
        </p:blipFill>
        <p:spPr>
          <a:xfrm>
            <a:off x="1341268" y="2158615"/>
            <a:ext cx="9296400" cy="3552825"/>
          </a:xfrm>
          <a:prstGeom prst="rect">
            <a:avLst/>
          </a:prstGeom>
        </p:spPr>
      </p:pic>
      <p:pic>
        <p:nvPicPr>
          <p:cNvPr id="3" name="Image 2">
            <a:extLst>
              <a:ext uri="{FF2B5EF4-FFF2-40B4-BE49-F238E27FC236}">
                <a16:creationId xmlns:a16="http://schemas.microsoft.com/office/drawing/2014/main" id="{245CC31A-D37A-4F4E-A298-54D4A1852C0D}"/>
              </a:ext>
            </a:extLst>
          </p:cNvPr>
          <p:cNvPicPr>
            <a:picLocks noChangeAspect="1"/>
          </p:cNvPicPr>
          <p:nvPr/>
        </p:nvPicPr>
        <p:blipFill rotWithShape="1">
          <a:blip r:embed="rId4"/>
          <a:srcRect b="4395"/>
          <a:stretch/>
        </p:blipFill>
        <p:spPr>
          <a:xfrm>
            <a:off x="1003222" y="2378963"/>
            <a:ext cx="9634446" cy="3332477"/>
          </a:xfrm>
          <a:prstGeom prst="rect">
            <a:avLst/>
          </a:prstGeom>
        </p:spPr>
      </p:pic>
    </p:spTree>
    <p:extLst>
      <p:ext uri="{BB962C8B-B14F-4D97-AF65-F5344CB8AC3E}">
        <p14:creationId xmlns:p14="http://schemas.microsoft.com/office/powerpoint/2010/main" val="109659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05 GROUPEMENT :</a:t>
            </a:r>
          </a:p>
          <a:p>
            <a:pPr marL="0" indent="0">
              <a:buNone/>
            </a:pPr>
            <a:endParaRPr lang="fr-FR" dirty="0"/>
          </a:p>
        </p:txBody>
      </p:sp>
      <p:pic>
        <p:nvPicPr>
          <p:cNvPr id="2" name="Image 1">
            <a:extLst>
              <a:ext uri="{FF2B5EF4-FFF2-40B4-BE49-F238E27FC236}">
                <a16:creationId xmlns:a16="http://schemas.microsoft.com/office/drawing/2014/main" id="{B7E46032-033C-4E21-AD4B-371FAD6749E1}"/>
              </a:ext>
            </a:extLst>
          </p:cNvPr>
          <p:cNvPicPr>
            <a:picLocks noChangeAspect="1"/>
          </p:cNvPicPr>
          <p:nvPr/>
        </p:nvPicPr>
        <p:blipFill>
          <a:blip r:embed="rId3"/>
          <a:stretch>
            <a:fillRect/>
          </a:stretch>
        </p:blipFill>
        <p:spPr>
          <a:xfrm>
            <a:off x="1552575" y="2238097"/>
            <a:ext cx="9086850" cy="3695700"/>
          </a:xfrm>
          <a:prstGeom prst="rect">
            <a:avLst/>
          </a:prstGeom>
        </p:spPr>
      </p:pic>
      <p:pic>
        <p:nvPicPr>
          <p:cNvPr id="3" name="Image 2">
            <a:extLst>
              <a:ext uri="{FF2B5EF4-FFF2-40B4-BE49-F238E27FC236}">
                <a16:creationId xmlns:a16="http://schemas.microsoft.com/office/drawing/2014/main" id="{638C1C9F-D527-4AA2-888B-BAF5F8C174AD}"/>
              </a:ext>
            </a:extLst>
          </p:cNvPr>
          <p:cNvPicPr>
            <a:picLocks noChangeAspect="1"/>
          </p:cNvPicPr>
          <p:nvPr/>
        </p:nvPicPr>
        <p:blipFill>
          <a:blip r:embed="rId4"/>
          <a:stretch>
            <a:fillRect/>
          </a:stretch>
        </p:blipFill>
        <p:spPr>
          <a:xfrm>
            <a:off x="1552575" y="2135628"/>
            <a:ext cx="8924925" cy="3657600"/>
          </a:xfrm>
          <a:prstGeom prst="rect">
            <a:avLst/>
          </a:prstGeom>
        </p:spPr>
      </p:pic>
    </p:spTree>
    <p:extLst>
      <p:ext uri="{BB962C8B-B14F-4D97-AF65-F5344CB8AC3E}">
        <p14:creationId xmlns:p14="http://schemas.microsoft.com/office/powerpoint/2010/main" val="3354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06 MULTIFONCTIONS :</a:t>
            </a:r>
          </a:p>
          <a:p>
            <a:pPr marL="0" indent="0">
              <a:buNone/>
            </a:pPr>
            <a:endParaRPr lang="fr-FR" dirty="0"/>
          </a:p>
        </p:txBody>
      </p:sp>
      <p:pic>
        <p:nvPicPr>
          <p:cNvPr id="2" name="Image 1">
            <a:extLst>
              <a:ext uri="{FF2B5EF4-FFF2-40B4-BE49-F238E27FC236}">
                <a16:creationId xmlns:a16="http://schemas.microsoft.com/office/drawing/2014/main" id="{EE768067-B81D-4B38-B076-1F841043E188}"/>
              </a:ext>
            </a:extLst>
          </p:cNvPr>
          <p:cNvPicPr>
            <a:picLocks noChangeAspect="1"/>
          </p:cNvPicPr>
          <p:nvPr/>
        </p:nvPicPr>
        <p:blipFill>
          <a:blip r:embed="rId3"/>
          <a:stretch>
            <a:fillRect/>
          </a:stretch>
        </p:blipFill>
        <p:spPr>
          <a:xfrm>
            <a:off x="1073689" y="2119739"/>
            <a:ext cx="9725025" cy="4086225"/>
          </a:xfrm>
          <a:prstGeom prst="rect">
            <a:avLst/>
          </a:prstGeom>
        </p:spPr>
      </p:pic>
      <p:pic>
        <p:nvPicPr>
          <p:cNvPr id="3" name="Image 2">
            <a:extLst>
              <a:ext uri="{FF2B5EF4-FFF2-40B4-BE49-F238E27FC236}">
                <a16:creationId xmlns:a16="http://schemas.microsoft.com/office/drawing/2014/main" id="{A6B9C105-2BD8-4256-A838-26B9E946B822}"/>
              </a:ext>
            </a:extLst>
          </p:cNvPr>
          <p:cNvPicPr>
            <a:picLocks noChangeAspect="1"/>
          </p:cNvPicPr>
          <p:nvPr/>
        </p:nvPicPr>
        <p:blipFill>
          <a:blip r:embed="rId4"/>
          <a:stretch>
            <a:fillRect/>
          </a:stretch>
        </p:blipFill>
        <p:spPr>
          <a:xfrm>
            <a:off x="1291693" y="2119739"/>
            <a:ext cx="9260905" cy="3974595"/>
          </a:xfrm>
          <a:prstGeom prst="rect">
            <a:avLst/>
          </a:prstGeom>
        </p:spPr>
      </p:pic>
    </p:spTree>
    <p:extLst>
      <p:ext uri="{BB962C8B-B14F-4D97-AF65-F5344CB8AC3E}">
        <p14:creationId xmlns:p14="http://schemas.microsoft.com/office/powerpoint/2010/main" val="1476540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07 INCLUSION :</a:t>
            </a:r>
          </a:p>
          <a:p>
            <a:pPr marL="0" indent="0">
              <a:buNone/>
            </a:pPr>
            <a:endParaRPr lang="fr-FR" dirty="0"/>
          </a:p>
        </p:txBody>
      </p:sp>
      <p:pic>
        <p:nvPicPr>
          <p:cNvPr id="2" name="Image 1">
            <a:extLst>
              <a:ext uri="{FF2B5EF4-FFF2-40B4-BE49-F238E27FC236}">
                <a16:creationId xmlns:a16="http://schemas.microsoft.com/office/drawing/2014/main" id="{30E9183C-B85D-43D4-8BC4-819084494D32}"/>
              </a:ext>
            </a:extLst>
          </p:cNvPr>
          <p:cNvPicPr>
            <a:picLocks noChangeAspect="1"/>
          </p:cNvPicPr>
          <p:nvPr/>
        </p:nvPicPr>
        <p:blipFill>
          <a:blip r:embed="rId3"/>
          <a:stretch>
            <a:fillRect/>
          </a:stretch>
        </p:blipFill>
        <p:spPr>
          <a:xfrm>
            <a:off x="1417468" y="2281376"/>
            <a:ext cx="9144000" cy="3467100"/>
          </a:xfrm>
          <a:prstGeom prst="rect">
            <a:avLst/>
          </a:prstGeom>
        </p:spPr>
      </p:pic>
      <p:pic>
        <p:nvPicPr>
          <p:cNvPr id="3" name="Image 2">
            <a:extLst>
              <a:ext uri="{FF2B5EF4-FFF2-40B4-BE49-F238E27FC236}">
                <a16:creationId xmlns:a16="http://schemas.microsoft.com/office/drawing/2014/main" id="{ABC02A29-DEC9-418B-8ED6-AE39E5F6245E}"/>
              </a:ext>
            </a:extLst>
          </p:cNvPr>
          <p:cNvPicPr>
            <a:picLocks noChangeAspect="1"/>
          </p:cNvPicPr>
          <p:nvPr/>
        </p:nvPicPr>
        <p:blipFill>
          <a:blip r:embed="rId4"/>
          <a:stretch>
            <a:fillRect/>
          </a:stretch>
        </p:blipFill>
        <p:spPr>
          <a:xfrm>
            <a:off x="1347779" y="1677880"/>
            <a:ext cx="8982907" cy="4415327"/>
          </a:xfrm>
          <a:prstGeom prst="rect">
            <a:avLst/>
          </a:prstGeom>
        </p:spPr>
      </p:pic>
    </p:spTree>
    <p:extLst>
      <p:ext uri="{BB962C8B-B14F-4D97-AF65-F5344CB8AC3E}">
        <p14:creationId xmlns:p14="http://schemas.microsoft.com/office/powerpoint/2010/main" val="327698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10 ATION PRELIMINAIRE :</a:t>
            </a:r>
          </a:p>
          <a:p>
            <a:pPr marL="0" indent="0">
              <a:buNone/>
            </a:pPr>
            <a:endParaRPr lang="fr-FR" dirty="0"/>
          </a:p>
        </p:txBody>
      </p:sp>
      <p:pic>
        <p:nvPicPr>
          <p:cNvPr id="2" name="Image 1">
            <a:extLst>
              <a:ext uri="{FF2B5EF4-FFF2-40B4-BE49-F238E27FC236}">
                <a16:creationId xmlns:a16="http://schemas.microsoft.com/office/drawing/2014/main" id="{167AC694-86C4-4CB8-A96C-EF71506C20C4}"/>
              </a:ext>
            </a:extLst>
          </p:cNvPr>
          <p:cNvPicPr>
            <a:picLocks noChangeAspect="1"/>
          </p:cNvPicPr>
          <p:nvPr/>
        </p:nvPicPr>
        <p:blipFill>
          <a:blip r:embed="rId3"/>
          <a:stretch>
            <a:fillRect/>
          </a:stretch>
        </p:blipFill>
        <p:spPr>
          <a:xfrm>
            <a:off x="1566306" y="2219105"/>
            <a:ext cx="9042509" cy="3817161"/>
          </a:xfrm>
          <a:prstGeom prst="rect">
            <a:avLst/>
          </a:prstGeom>
        </p:spPr>
      </p:pic>
      <p:pic>
        <p:nvPicPr>
          <p:cNvPr id="3" name="Image 2">
            <a:extLst>
              <a:ext uri="{FF2B5EF4-FFF2-40B4-BE49-F238E27FC236}">
                <a16:creationId xmlns:a16="http://schemas.microsoft.com/office/drawing/2014/main" id="{860D3019-E410-48A6-B837-33CBD0AF0EE1}"/>
              </a:ext>
            </a:extLst>
          </p:cNvPr>
          <p:cNvPicPr>
            <a:picLocks noChangeAspect="1"/>
          </p:cNvPicPr>
          <p:nvPr/>
        </p:nvPicPr>
        <p:blipFill>
          <a:blip r:embed="rId4"/>
          <a:stretch>
            <a:fillRect/>
          </a:stretch>
        </p:blipFill>
        <p:spPr>
          <a:xfrm>
            <a:off x="1468745" y="2092540"/>
            <a:ext cx="9135776" cy="3970359"/>
          </a:xfrm>
          <a:prstGeom prst="rect">
            <a:avLst/>
          </a:prstGeom>
        </p:spPr>
      </p:pic>
    </p:spTree>
    <p:extLst>
      <p:ext uri="{BB962C8B-B14F-4D97-AF65-F5344CB8AC3E}">
        <p14:creationId xmlns:p14="http://schemas.microsoft.com/office/powerpoint/2010/main" val="18104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15 DYNAMISME :</a:t>
            </a:r>
          </a:p>
          <a:p>
            <a:pPr marL="0" indent="0">
              <a:buNone/>
            </a:pPr>
            <a:endParaRPr lang="fr-FR" dirty="0"/>
          </a:p>
        </p:txBody>
      </p:sp>
      <p:pic>
        <p:nvPicPr>
          <p:cNvPr id="2" name="Image 1">
            <a:extLst>
              <a:ext uri="{FF2B5EF4-FFF2-40B4-BE49-F238E27FC236}">
                <a16:creationId xmlns:a16="http://schemas.microsoft.com/office/drawing/2014/main" id="{44717290-7D74-4189-AD5B-F4DA5E7EDD70}"/>
              </a:ext>
            </a:extLst>
          </p:cNvPr>
          <p:cNvPicPr>
            <a:picLocks noChangeAspect="1"/>
          </p:cNvPicPr>
          <p:nvPr/>
        </p:nvPicPr>
        <p:blipFill>
          <a:blip r:embed="rId3"/>
          <a:stretch>
            <a:fillRect/>
          </a:stretch>
        </p:blipFill>
        <p:spPr>
          <a:xfrm>
            <a:off x="1481137" y="2252154"/>
            <a:ext cx="9229725" cy="3543300"/>
          </a:xfrm>
          <a:prstGeom prst="rect">
            <a:avLst/>
          </a:prstGeom>
        </p:spPr>
      </p:pic>
      <p:pic>
        <p:nvPicPr>
          <p:cNvPr id="3" name="Image 2">
            <a:extLst>
              <a:ext uri="{FF2B5EF4-FFF2-40B4-BE49-F238E27FC236}">
                <a16:creationId xmlns:a16="http://schemas.microsoft.com/office/drawing/2014/main" id="{D5487D7E-E960-4FE5-BAA5-3263ECBF6139}"/>
              </a:ext>
            </a:extLst>
          </p:cNvPr>
          <p:cNvPicPr>
            <a:picLocks noChangeAspect="1"/>
          </p:cNvPicPr>
          <p:nvPr/>
        </p:nvPicPr>
        <p:blipFill>
          <a:blip r:embed="rId4"/>
          <a:stretch>
            <a:fillRect/>
          </a:stretch>
        </p:blipFill>
        <p:spPr>
          <a:xfrm>
            <a:off x="1657349" y="2099754"/>
            <a:ext cx="8877300" cy="3695700"/>
          </a:xfrm>
          <a:prstGeom prst="rect">
            <a:avLst/>
          </a:prstGeom>
        </p:spPr>
      </p:pic>
    </p:spTree>
    <p:extLst>
      <p:ext uri="{BB962C8B-B14F-4D97-AF65-F5344CB8AC3E}">
        <p14:creationId xmlns:p14="http://schemas.microsoft.com/office/powerpoint/2010/main" val="360790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17 AUTRE DIMENSION :</a:t>
            </a:r>
          </a:p>
          <a:p>
            <a:pPr marL="0" indent="0">
              <a:buNone/>
            </a:pPr>
            <a:endParaRPr lang="fr-FR" dirty="0"/>
          </a:p>
        </p:txBody>
      </p:sp>
      <p:pic>
        <p:nvPicPr>
          <p:cNvPr id="8" name="Image 7">
            <a:extLst>
              <a:ext uri="{FF2B5EF4-FFF2-40B4-BE49-F238E27FC236}">
                <a16:creationId xmlns:a16="http://schemas.microsoft.com/office/drawing/2014/main" id="{128C0B13-CDCA-43EB-8FA3-17FC866AAE0C}"/>
              </a:ext>
            </a:extLst>
          </p:cNvPr>
          <p:cNvPicPr>
            <a:picLocks noChangeAspect="1"/>
          </p:cNvPicPr>
          <p:nvPr/>
        </p:nvPicPr>
        <p:blipFill>
          <a:blip r:embed="rId3"/>
          <a:stretch>
            <a:fillRect/>
          </a:stretch>
        </p:blipFill>
        <p:spPr>
          <a:xfrm>
            <a:off x="1267335" y="2119740"/>
            <a:ext cx="9341482" cy="3902138"/>
          </a:xfrm>
          <a:prstGeom prst="rect">
            <a:avLst/>
          </a:prstGeom>
        </p:spPr>
      </p:pic>
      <p:pic>
        <p:nvPicPr>
          <p:cNvPr id="10" name="Image 9">
            <a:extLst>
              <a:ext uri="{FF2B5EF4-FFF2-40B4-BE49-F238E27FC236}">
                <a16:creationId xmlns:a16="http://schemas.microsoft.com/office/drawing/2014/main" id="{79D1CDC7-22FB-4207-B51D-F8605E51B3EF}"/>
              </a:ext>
            </a:extLst>
          </p:cNvPr>
          <p:cNvPicPr>
            <a:picLocks noChangeAspect="1"/>
          </p:cNvPicPr>
          <p:nvPr/>
        </p:nvPicPr>
        <p:blipFill>
          <a:blip r:embed="rId4"/>
          <a:stretch>
            <a:fillRect/>
          </a:stretch>
        </p:blipFill>
        <p:spPr>
          <a:xfrm>
            <a:off x="1267334" y="2119740"/>
            <a:ext cx="9866221" cy="3916526"/>
          </a:xfrm>
          <a:prstGeom prst="rect">
            <a:avLst/>
          </a:prstGeom>
        </p:spPr>
      </p:pic>
    </p:spTree>
    <p:extLst>
      <p:ext uri="{BB962C8B-B14F-4D97-AF65-F5344CB8AC3E}">
        <p14:creationId xmlns:p14="http://schemas.microsoft.com/office/powerpoint/2010/main" val="797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TESTONS TRIZ : vérifions si en utilisant la matrice des contradictions nous arrivons à des solutions technologiques connues.</a:t>
            </a:r>
            <a:br>
              <a:rPr lang="fr-FR" b="1" dirty="0"/>
            </a:br>
            <a:endParaRPr lang="fr-FR" b="1" dirty="0"/>
          </a:p>
          <a:p>
            <a:r>
              <a:rPr lang="fr-FR" b="1" u="sng" dirty="0"/>
              <a:t>Essai 1</a:t>
            </a:r>
            <a:r>
              <a:rPr lang="fr-FR" dirty="0"/>
              <a:t> : Conduire une voiture lorsque la route est recouverte de neige peut être dangereux, l’adhérence des roues étant plutôt mauvaise. </a:t>
            </a:r>
            <a:br>
              <a:rPr lang="fr-FR" dirty="0"/>
            </a:br>
            <a:br>
              <a:rPr lang="fr-FR" dirty="0"/>
            </a:br>
            <a:r>
              <a:rPr lang="fr-FR" dirty="0"/>
              <a:t>Le paramètre à modifier (augmenter) est la friction existant entre la roue et la route : pour avoir plus de grip.</a:t>
            </a:r>
            <a:endParaRPr lang="fr-FR" b="1" dirty="0"/>
          </a:p>
          <a:p>
            <a:pPr marL="0" indent="0">
              <a:buNone/>
            </a:pPr>
            <a:endParaRPr lang="fr-FR" dirty="0"/>
          </a:p>
        </p:txBody>
      </p:sp>
    </p:spTree>
    <p:extLst>
      <p:ext uri="{BB962C8B-B14F-4D97-AF65-F5344CB8AC3E}">
        <p14:creationId xmlns:p14="http://schemas.microsoft.com/office/powerpoint/2010/main" val="354060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dirty="0"/>
              <a:t>Lors d’une démarche d’analyse fonctionnelle, les concepteurs (au sens large) du produit doivent suivre les étapes suivantes, présentées dans l’ordre chronologique. </a:t>
            </a:r>
            <a:br>
              <a:rPr lang="fr-FR" dirty="0"/>
            </a:br>
            <a:endParaRPr lang="fr-FR" dirty="0"/>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2" name="Image 1">
            <a:extLst>
              <a:ext uri="{FF2B5EF4-FFF2-40B4-BE49-F238E27FC236}">
                <a16:creationId xmlns:a16="http://schemas.microsoft.com/office/drawing/2014/main" id="{75F956E0-A3CF-487B-A6E7-CDCB698CFB58}"/>
              </a:ext>
            </a:extLst>
          </p:cNvPr>
          <p:cNvPicPr>
            <a:picLocks noChangeAspect="1"/>
          </p:cNvPicPr>
          <p:nvPr/>
        </p:nvPicPr>
        <p:blipFill>
          <a:blip r:embed="rId3"/>
          <a:stretch>
            <a:fillRect/>
          </a:stretch>
        </p:blipFill>
        <p:spPr>
          <a:xfrm>
            <a:off x="1003178" y="2631301"/>
            <a:ext cx="10290751" cy="3404966"/>
          </a:xfrm>
          <a:prstGeom prst="rect">
            <a:avLst/>
          </a:prstGeom>
        </p:spPr>
      </p:pic>
      <p:sp>
        <p:nvSpPr>
          <p:cNvPr id="8" name="ZoneTexte 7">
            <a:extLst>
              <a:ext uri="{FF2B5EF4-FFF2-40B4-BE49-F238E27FC236}">
                <a16:creationId xmlns:a16="http://schemas.microsoft.com/office/drawing/2014/main" id="{BF93F30E-6E7E-4472-813E-0311A911B64C}"/>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42226712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464808"/>
            <a:ext cx="11244492" cy="2050741"/>
          </a:xfrm>
        </p:spPr>
        <p:txBody>
          <a:bodyPr>
            <a:normAutofit/>
          </a:bodyPr>
          <a:lstStyle/>
          <a:p>
            <a:r>
              <a:rPr lang="fr-FR" b="1" u="sng" dirty="0"/>
              <a:t>Essai 2</a:t>
            </a:r>
            <a:r>
              <a:rPr lang="fr-FR" dirty="0"/>
              <a:t> : De nos jours, tout le monde a un ordinateur portable. On peut l’emporter de la maison au travail ou à l’école par exemple. On utilise un sac en toile pour transporter l’ordinateur. Mais le sac peut tomber et causer ainsi des dommages au PC. La protection offerte par le sac en toile est donc parfois insuffisante. Comment pouvons-nous l’améliorer ? </a:t>
            </a:r>
          </a:p>
        </p:txBody>
      </p:sp>
      <p:sp>
        <p:nvSpPr>
          <p:cNvPr id="10" name="Espace réservé du contenu 2">
            <a:extLst>
              <a:ext uri="{FF2B5EF4-FFF2-40B4-BE49-F238E27FC236}">
                <a16:creationId xmlns:a16="http://schemas.microsoft.com/office/drawing/2014/main" id="{C855842E-5320-4C4D-A357-E59973859BC8}"/>
              </a:ext>
            </a:extLst>
          </p:cNvPr>
          <p:cNvSpPr txBox="1">
            <a:spLocks/>
          </p:cNvSpPr>
          <p:nvPr/>
        </p:nvSpPr>
        <p:spPr>
          <a:xfrm>
            <a:off x="536176" y="3515549"/>
            <a:ext cx="11244492" cy="26277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Réponse 2 : Dans la situation initiale, Le paramètre à améliorer est la capacité protectrice du sac. Donc, nous devons ajouter une nouvelle substance pour faire en sorte que cette capacité soit suffisante. Nous pouvons choisir si nous voulons ajouter quelque chose au sac ou quelque chose à l’ordinateur portable : dans ce cas, le premier choix est plus utile. Cette substance peut être, par exemple, un coussin en mousse entre les couches de toile. </a:t>
            </a:r>
          </a:p>
        </p:txBody>
      </p:sp>
    </p:spTree>
    <p:extLst>
      <p:ext uri="{BB962C8B-B14F-4D97-AF65-F5344CB8AC3E}">
        <p14:creationId xmlns:p14="http://schemas.microsoft.com/office/powerpoint/2010/main" val="2291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u="sng" dirty="0"/>
              <a:t>Essai 3</a:t>
            </a:r>
            <a:r>
              <a:rPr lang="fr-FR" dirty="0"/>
              <a:t> : Nous sommes dans notre voiture et dehors il pleut. Pour nettoyer le pare-brise, nous pouvons utiliser l’essuie-glace. Mais la force de fiction entre le caoutchouc et le verre – utile pour le nettoyage – est néfaste car elle use les balais d’essuie-glace. </a:t>
            </a:r>
            <a:br>
              <a:rPr lang="fr-FR" dirty="0"/>
            </a:br>
            <a:br>
              <a:rPr lang="fr-FR" dirty="0"/>
            </a:br>
            <a:r>
              <a:rPr lang="fr-FR" dirty="0"/>
              <a:t>Situez ce problème et déterminer des principes de solutions grâce à la matrice des contradictions. </a:t>
            </a:r>
          </a:p>
        </p:txBody>
      </p:sp>
    </p:spTree>
    <p:extLst>
      <p:ext uri="{BB962C8B-B14F-4D97-AF65-F5344CB8AC3E}">
        <p14:creationId xmlns:p14="http://schemas.microsoft.com/office/powerpoint/2010/main" val="2628706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lnSpcReduction="10000"/>
          </a:bodyPr>
          <a:lstStyle/>
          <a:p>
            <a:r>
              <a:rPr lang="fr-FR" b="1" u="sng" dirty="0"/>
              <a:t>Essai 4</a:t>
            </a:r>
            <a:r>
              <a:rPr lang="fr-FR" dirty="0"/>
              <a:t>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Caractérisez cette solution par TRIZ. </a:t>
            </a:r>
          </a:p>
        </p:txBody>
      </p:sp>
      <p:pic>
        <p:nvPicPr>
          <p:cNvPr id="2" name="Image 1">
            <a:extLst>
              <a:ext uri="{FF2B5EF4-FFF2-40B4-BE49-F238E27FC236}">
                <a16:creationId xmlns:a16="http://schemas.microsoft.com/office/drawing/2014/main" id="{C9478988-4FFB-4382-B675-EC004AC3F33A}"/>
              </a:ext>
            </a:extLst>
          </p:cNvPr>
          <p:cNvPicPr>
            <a:picLocks noChangeAspect="1"/>
          </p:cNvPicPr>
          <p:nvPr/>
        </p:nvPicPr>
        <p:blipFill rotWithShape="1">
          <a:blip r:embed="rId3"/>
          <a:srcRect l="11298" t="5914" r="9915" b="27163"/>
          <a:stretch/>
        </p:blipFill>
        <p:spPr>
          <a:xfrm>
            <a:off x="2032940" y="1450113"/>
            <a:ext cx="8835337" cy="3512503"/>
          </a:xfrm>
          <a:prstGeom prst="rect">
            <a:avLst/>
          </a:prstGeom>
        </p:spPr>
      </p:pic>
    </p:spTree>
    <p:extLst>
      <p:ext uri="{BB962C8B-B14F-4D97-AF65-F5344CB8AC3E}">
        <p14:creationId xmlns:p14="http://schemas.microsoft.com/office/powerpoint/2010/main" val="1072764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647642" y="1553588"/>
            <a:ext cx="10662509" cy="4358386"/>
          </a:xfrm>
        </p:spPr>
        <p:txBody>
          <a:bodyPr>
            <a:normAutofit/>
          </a:bodyPr>
          <a:lstStyle/>
          <a:p>
            <a:r>
              <a:rPr lang="fr-FR" b="1" u="sng" dirty="0"/>
              <a:t>LES TECHNOLOGIES DE RUPTURE</a:t>
            </a:r>
            <a:endParaRPr lang="fr-FR" dirty="0"/>
          </a:p>
          <a:p>
            <a:pPr marL="0" indent="0">
              <a:buNone/>
            </a:pPr>
            <a:r>
              <a:rPr lang="fr-FR" dirty="0"/>
              <a:t>Une </a:t>
            </a:r>
            <a:r>
              <a:rPr lang="fr-FR" b="1" dirty="0"/>
              <a:t>technologie de rupture</a:t>
            </a:r>
            <a:r>
              <a:rPr lang="fr-FR" dirty="0"/>
              <a:t> (dite aussi rupture d'innovation ou </a:t>
            </a:r>
            <a:r>
              <a:rPr lang="fr-FR" b="1" dirty="0"/>
              <a:t>technologique rupture</a:t>
            </a:r>
            <a:r>
              <a:rPr lang="fr-FR" dirty="0"/>
              <a:t>) est une </a:t>
            </a:r>
            <a:r>
              <a:rPr lang="fr-FR" b="1" u="sng" dirty="0">
                <a:hlinkClick r:id="rId3" tooltip="Innovation"/>
              </a:rPr>
              <a:t>innovation</a:t>
            </a:r>
            <a:r>
              <a:rPr lang="fr-FR" b="1" dirty="0"/>
              <a:t> technologique</a:t>
            </a:r>
            <a:r>
              <a:rPr lang="fr-FR" dirty="0"/>
              <a:t> qui porte sur un produit ou un service et qui finit par remplacer une technologie dominante sur un marché.</a:t>
            </a:r>
          </a:p>
          <a:p>
            <a:pPr marL="0" indent="0">
              <a:buNone/>
            </a:pPr>
            <a:r>
              <a:rPr lang="fr-FR" dirty="0"/>
              <a:t>Cette disparition de la technologie existante se fera bien que la technologie de rupture soit radicalement différente et qu’elle soit souvent moins performante à l’origine selon les critères traditionnels de mesure.</a:t>
            </a:r>
          </a:p>
        </p:txBody>
      </p:sp>
    </p:spTree>
    <p:extLst>
      <p:ext uri="{BB962C8B-B14F-4D97-AF65-F5344CB8AC3E}">
        <p14:creationId xmlns:p14="http://schemas.microsoft.com/office/powerpoint/2010/main" val="42063713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647642" y="1438174"/>
            <a:ext cx="10662509" cy="4358386"/>
          </a:xfrm>
        </p:spPr>
        <p:txBody>
          <a:bodyPr>
            <a:normAutofit/>
          </a:bodyPr>
          <a:lstStyle/>
          <a:p>
            <a:r>
              <a:rPr lang="fr-FR" b="1" u="sng" dirty="0"/>
              <a:t>LES TECHNOLOGIES DE RUPTURE</a:t>
            </a:r>
            <a:endParaRPr lang="fr-FR" dirty="0"/>
          </a:p>
          <a:p>
            <a:pPr marL="0" indent="0">
              <a:buNone/>
            </a:pPr>
            <a:r>
              <a:rPr lang="fr-FR" sz="3000" dirty="0"/>
              <a:t>Une technologie de rupture survient et domine un marché déjà existant soit en remplissant une fonction que la technologie traditionnelle ne pouvait pas remplir pour une application particulière (comme ce fut le cas des petites disquettes initialement plus chères et de capacité réduite développées pour les ordinateurs portables) ou bien en augmentant progressivement les parts de marché au fur et à mesure que les performances augmentent, jusqu’à remplacer ceux qui étaient établis sur le marché (comme ce fut le cas avec la photographie numérique).</a:t>
            </a:r>
          </a:p>
        </p:txBody>
      </p:sp>
      <p:sp>
        <p:nvSpPr>
          <p:cNvPr id="8" name="ZoneTexte 7">
            <a:extLst>
              <a:ext uri="{FF2B5EF4-FFF2-40B4-BE49-F238E27FC236}">
                <a16:creationId xmlns:a16="http://schemas.microsoft.com/office/drawing/2014/main" id="{5DE73F21-CF2F-4C78-BF12-51D373083181}"/>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Tree>
    <p:extLst>
      <p:ext uri="{BB962C8B-B14F-4D97-AF65-F5344CB8AC3E}">
        <p14:creationId xmlns:p14="http://schemas.microsoft.com/office/powerpoint/2010/main" val="18073722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647642" y="1438174"/>
            <a:ext cx="10662509" cy="4358386"/>
          </a:xfrm>
        </p:spPr>
        <p:txBody>
          <a:bodyPr>
            <a:normAutofit/>
          </a:bodyPr>
          <a:lstStyle/>
          <a:p>
            <a:r>
              <a:rPr lang="fr-FR" b="1" u="sng" dirty="0"/>
              <a:t>LES TECHNOLOGIES DE RUPTURE</a:t>
            </a:r>
            <a:endParaRPr lang="fr-FR" dirty="0"/>
          </a:p>
          <a:p>
            <a:r>
              <a:rPr lang="fr-FR" dirty="0"/>
              <a:t>Par opposition aux technologies de rupture, les </a:t>
            </a:r>
            <a:r>
              <a:rPr lang="fr-FR" b="1" u="sng" dirty="0">
                <a:hlinkClick r:id="rId3" tooltip="Technologies de continuité (page inexistante)"/>
              </a:rPr>
              <a:t>continuités technologiques</a:t>
            </a:r>
            <a:r>
              <a:rPr lang="fr-FR" dirty="0"/>
              <a:t> ou d’amélioration continue ne créent pas de nouveaux marchés : elles procèdent par améliorations et incréments graduels successifs des performances de la technologie actuelle.</a:t>
            </a:r>
          </a:p>
          <a:p>
            <a:r>
              <a:rPr lang="fr-FR" dirty="0"/>
              <a:t>Les tenants du marché sont donc en concurrence permanente pour l'amélioration de leurs produits. Les technologies de continuité peuvent être </a:t>
            </a:r>
            <a:r>
              <a:rPr lang="fr-FR" b="1" dirty="0"/>
              <a:t>« discontinues » </a:t>
            </a:r>
            <a:r>
              <a:rPr lang="fr-FR" dirty="0"/>
              <a:t>(transformationnelles) ou </a:t>
            </a:r>
            <a:r>
              <a:rPr lang="fr-FR" b="1" dirty="0"/>
              <a:t>« continues »</a:t>
            </a:r>
            <a:r>
              <a:rPr lang="fr-FR" dirty="0"/>
              <a:t> (évolutives).</a:t>
            </a:r>
          </a:p>
        </p:txBody>
      </p:sp>
      <p:sp>
        <p:nvSpPr>
          <p:cNvPr id="8" name="ZoneTexte 7">
            <a:extLst>
              <a:ext uri="{FF2B5EF4-FFF2-40B4-BE49-F238E27FC236}">
                <a16:creationId xmlns:a16="http://schemas.microsoft.com/office/drawing/2014/main" id="{A5334164-0F0B-48A3-9CED-4FAD7C37740C}"/>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Tree>
    <p:extLst>
      <p:ext uri="{BB962C8B-B14F-4D97-AF65-F5344CB8AC3E}">
        <p14:creationId xmlns:p14="http://schemas.microsoft.com/office/powerpoint/2010/main" val="22854933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647642" y="1438174"/>
            <a:ext cx="10662509" cy="4358386"/>
          </a:xfrm>
        </p:spPr>
        <p:txBody>
          <a:bodyPr>
            <a:normAutofit lnSpcReduction="10000"/>
          </a:bodyPr>
          <a:lstStyle/>
          <a:p>
            <a:r>
              <a:rPr lang="fr-FR" b="1" u="sng" dirty="0"/>
              <a:t>LES TECHNOLOGIES DE RUPTURE</a:t>
            </a:r>
            <a:endParaRPr lang="fr-FR" dirty="0"/>
          </a:p>
          <a:p>
            <a:r>
              <a:rPr lang="fr-FR" dirty="0"/>
              <a:t>Les technologies discontinues ne sont pas toujours des technologies de rupture. Par exemple l'automobile était une technologie discontinue (transformationnelle) mais n'a pas constitué une technologie de rupture car les automobiles des débuts étaient des produits de luxe très chers qui n'ont pas remplacé les véhicules tractés par des chevaux. Les moyens de transport sont restés plus ou moins les mêmes jusqu'à l'apparition de la </a:t>
            </a:r>
            <a:r>
              <a:rPr lang="fr-FR" b="1" u="sng" dirty="0">
                <a:hlinkClick r:id="rId3" tooltip="Ford T"/>
              </a:rPr>
              <a:t>Ford T</a:t>
            </a:r>
            <a:r>
              <a:rPr lang="fr-FR" baseline="30000" dirty="0"/>
              <a:t> </a:t>
            </a:r>
            <a:r>
              <a:rPr lang="fr-FR" dirty="0"/>
              <a:t>, une voiture à bas prix et de couleur noire, en 1908. Cette voiture produite en masse a été une technologie de rupture car elle a réellement transformé le marché et les modes de transport.</a:t>
            </a:r>
          </a:p>
        </p:txBody>
      </p:sp>
      <p:sp>
        <p:nvSpPr>
          <p:cNvPr id="8" name="ZoneTexte 7">
            <a:extLst>
              <a:ext uri="{FF2B5EF4-FFF2-40B4-BE49-F238E27FC236}">
                <a16:creationId xmlns:a16="http://schemas.microsoft.com/office/drawing/2014/main" id="{065BAE4E-9C2C-4793-87B5-DD6D07F8B8B1}"/>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Tree>
    <p:extLst>
      <p:ext uri="{BB962C8B-B14F-4D97-AF65-F5344CB8AC3E}">
        <p14:creationId xmlns:p14="http://schemas.microsoft.com/office/powerpoint/2010/main" val="1815642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85496" y="1500320"/>
            <a:ext cx="10822308" cy="4358386"/>
          </a:xfrm>
        </p:spPr>
        <p:txBody>
          <a:bodyPr>
            <a:normAutofit fontScale="92500" lnSpcReduction="10000"/>
          </a:bodyPr>
          <a:lstStyle/>
          <a:p>
            <a:r>
              <a:rPr lang="fr-FR" b="1" u="sng" dirty="0"/>
              <a:t>QUELQUES EXEMPLES DE TECHNOLOGIES DE RUPTURE</a:t>
            </a:r>
          </a:p>
          <a:p>
            <a:pPr lvl="0"/>
            <a:r>
              <a:rPr lang="fr-FR" dirty="0"/>
              <a:t>Le développement des transports maritimes par conteneurs</a:t>
            </a:r>
            <a:r>
              <a:rPr lang="fr-FR" u="sng" dirty="0"/>
              <a:t>.</a:t>
            </a:r>
            <a:r>
              <a:rPr lang="fr-FR" dirty="0"/>
              <a:t> </a:t>
            </a:r>
          </a:p>
          <a:p>
            <a:pPr lvl="0"/>
            <a:r>
              <a:rPr lang="fr-FR" dirty="0"/>
              <a:t>Le livre numérique contre le livre.</a:t>
            </a:r>
          </a:p>
          <a:p>
            <a:pPr lvl="0"/>
            <a:r>
              <a:rPr lang="fr-FR" dirty="0"/>
              <a:t>Le commerce en ligne contre les magasins physiques.</a:t>
            </a:r>
          </a:p>
          <a:p>
            <a:pPr lvl="0"/>
            <a:r>
              <a:rPr lang="fr-FR" dirty="0"/>
              <a:t>La vidéo à la demande sur internet et la télévision diffusé par le haut débit internet contre la télévision hertzienne et par câble.</a:t>
            </a:r>
          </a:p>
          <a:p>
            <a:pPr lvl="0"/>
            <a:r>
              <a:rPr lang="fr-FR" dirty="0"/>
              <a:t>La voix sur IP contre le téléphone traditionnel et le téléphone mobile.</a:t>
            </a:r>
          </a:p>
          <a:p>
            <a:pPr lvl="0"/>
            <a:r>
              <a:rPr lang="fr-FR" dirty="0"/>
              <a:t>Les lecteurs portables de MP3 contre les lecteurs portables de cassettes et CD</a:t>
            </a:r>
          </a:p>
          <a:p>
            <a:pPr lvl="0"/>
            <a:r>
              <a:rPr lang="fr-FR" dirty="0"/>
              <a:t>Le téléchargement de musique et le partage de fichiers contre le disque compact.</a:t>
            </a:r>
          </a:p>
          <a:p>
            <a:pPr lvl="0"/>
            <a:endParaRPr lang="fr-FR" dirty="0"/>
          </a:p>
          <a:p>
            <a:endParaRPr lang="fr-FR" dirty="0"/>
          </a:p>
        </p:txBody>
      </p:sp>
      <p:sp>
        <p:nvSpPr>
          <p:cNvPr id="8" name="ZoneTexte 7">
            <a:extLst>
              <a:ext uri="{FF2B5EF4-FFF2-40B4-BE49-F238E27FC236}">
                <a16:creationId xmlns:a16="http://schemas.microsoft.com/office/drawing/2014/main" id="{9B241565-9F56-4A1C-8109-437E353AD60B}"/>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Tree>
    <p:extLst>
      <p:ext uri="{BB962C8B-B14F-4D97-AF65-F5344CB8AC3E}">
        <p14:creationId xmlns:p14="http://schemas.microsoft.com/office/powerpoint/2010/main" val="103420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2006353"/>
            <a:ext cx="10515600" cy="3822388"/>
          </a:xfrm>
        </p:spPr>
        <p:txBody>
          <a:bodyPr>
            <a:normAutofit/>
          </a:bodyPr>
          <a:lstStyle/>
          <a:p>
            <a:r>
              <a:rPr lang="fr-FR" dirty="0"/>
              <a:t>L’Analyse du Besoin permet d’exprimer le besoin.</a:t>
            </a:r>
          </a:p>
          <a:p>
            <a:r>
              <a:rPr lang="fr-FR" dirty="0"/>
              <a:t>L’Analyse Fonctionnelle du Besoin permet d’identifier les relations du produit avec son contexte d’utilisation, afin de dégager des Fonctions de Service, aptes à satisfaire le besoin. </a:t>
            </a:r>
          </a:p>
          <a:p>
            <a:r>
              <a:rPr lang="fr-FR" dirty="0"/>
              <a:t>L’Analyse Fonctionnelle Technique permet de déterminer les Fonctions Techniques nécessaires aux fonctions de service. </a:t>
            </a:r>
          </a:p>
          <a:p>
            <a:r>
              <a:rPr lang="fr-FR" dirty="0"/>
              <a:t>Ces fonctions techniques guident les concepteurs dans la recherche des solutions technologiques.</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3B604FA-0744-43DB-9F7A-305C3EC02D58}"/>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0131411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6321</Words>
  <Application>Microsoft Office PowerPoint</Application>
  <PresentationFormat>Grand écran</PresentationFormat>
  <Paragraphs>543</Paragraphs>
  <Slides>87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87</vt:i4>
      </vt:variant>
    </vt:vector>
  </HeadingPairs>
  <TitlesOfParts>
    <vt:vector size="91"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ebourgeais</dc:creator>
  <cp:lastModifiedBy>ebourgeais</cp:lastModifiedBy>
  <cp:revision>62</cp:revision>
  <dcterms:created xsi:type="dcterms:W3CDTF">2023-01-10T20:27:01Z</dcterms:created>
  <dcterms:modified xsi:type="dcterms:W3CDTF">2023-01-13T15:45:24Z</dcterms:modified>
</cp:coreProperties>
</file>